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4"/>
  </p:notesMasterIdLst>
  <p:handoutMasterIdLst>
    <p:handoutMasterId r:id="rId25"/>
  </p:handoutMasterIdLst>
  <p:sldIdLst>
    <p:sldId id="932" r:id="rId2"/>
    <p:sldId id="708" r:id="rId3"/>
    <p:sldId id="871" r:id="rId4"/>
    <p:sldId id="619" r:id="rId5"/>
    <p:sldId id="838" r:id="rId6"/>
    <p:sldId id="680" r:id="rId7"/>
    <p:sldId id="865" r:id="rId8"/>
    <p:sldId id="889" r:id="rId9"/>
    <p:sldId id="790" r:id="rId10"/>
    <p:sldId id="883" r:id="rId11"/>
    <p:sldId id="882" r:id="rId12"/>
    <p:sldId id="880" r:id="rId13"/>
    <p:sldId id="721" r:id="rId14"/>
    <p:sldId id="907" r:id="rId15"/>
    <p:sldId id="896" r:id="rId16"/>
    <p:sldId id="897" r:id="rId17"/>
    <p:sldId id="941" r:id="rId18"/>
    <p:sldId id="953" r:id="rId19"/>
    <p:sldId id="693" r:id="rId20"/>
    <p:sldId id="694" r:id="rId21"/>
    <p:sldId id="914" r:id="rId22"/>
    <p:sldId id="954" r:id="rId23"/>
  </p:sldIdLst>
  <p:sldSz cx="12192000" cy="6858000"/>
  <p:notesSz cx="9144000" cy="6858000"/>
  <p:embeddedFontLst>
    <p:embeddedFont>
      <p:font typeface="Calibri" panose="020F0502020204030204" pitchFamily="34" charset="0"/>
      <p:regular r:id="rId26"/>
      <p:bold r:id="rId27"/>
      <p:italic r:id="rId28"/>
      <p:boldItalic r:id="rId29"/>
    </p:embeddedFont>
    <p:embeddedFont>
      <p:font typeface="Consolas" panose="020B0609020204030204" pitchFamily="49" charset="0"/>
      <p:regular r:id="rId30"/>
      <p:bold r:id="rId31"/>
      <p:italic r:id="rId32"/>
      <p:boldItalic r:id="rId33"/>
    </p:embeddedFont>
    <p:embeddedFont>
      <p:font typeface="DN_TB_Shinbun_Gothic_Std_M" panose="02000503000000000000" pitchFamily="2" charset="-128"/>
      <p:regular r:id="rId34"/>
    </p:embeddedFont>
    <p:embeddedFont>
      <p:font typeface="DN_TB_Shinbun_Mincho_Std_L" panose="02000503000000000000" pitchFamily="2" charset="-128"/>
      <p:regular r:id="rId35"/>
    </p:embeddedFont>
    <p:embeddedFont>
      <p:font typeface="Meiryo UI" panose="020B0604030504040204" pitchFamily="50" charset="-128"/>
      <p:regular r:id="rId36"/>
      <p:bold r:id="rId37"/>
      <p:italic r:id="rId38"/>
      <p:boldItalic r:id="rId39"/>
    </p:embeddedFont>
    <p:embeddedFont>
      <p:font typeface="Segoe Condensed" panose="020B0606040200020203" pitchFamily="34" charset="0"/>
      <p:regular r:id="rId40"/>
      <p:bold r:id="rId41"/>
    </p:embeddedFont>
    <p:embeddedFont>
      <p:font typeface="小塚ゴシック Pr6N B" panose="020B0800000000000000" pitchFamily="34" charset="-128"/>
      <p:bold r:id="rId42"/>
    </p:embeddedFont>
    <p:embeddedFont>
      <p:font typeface="游ゴシック" panose="020B0400000000000000" pitchFamily="50" charset="-128"/>
      <p:regular r:id="rId43"/>
      <p:bold r:id="rId44"/>
    </p:embeddedFont>
  </p:embeddedFont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CC"/>
    <a:srgbClr val="0000FF"/>
    <a:srgbClr val="66FFFF"/>
    <a:srgbClr val="FFFFCC"/>
    <a:srgbClr val="FFCCFF"/>
    <a:srgbClr val="050505"/>
    <a:srgbClr val="1E2E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61" autoAdjust="0"/>
    <p:restoredTop sz="96314" autoAdjust="0"/>
  </p:normalViewPr>
  <p:slideViewPr>
    <p:cSldViewPr snapToGrid="0">
      <p:cViewPr varScale="1">
        <p:scale>
          <a:sx n="125" d="100"/>
          <a:sy n="125" d="100"/>
        </p:scale>
        <p:origin x="174" y="114"/>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126" d="100"/>
          <a:sy n="126" d="100"/>
        </p:scale>
        <p:origin x="2112" y="13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2"/>
            <a:ext cx="3962400" cy="344091"/>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sz="quarter" idx="1"/>
          </p:nvPr>
        </p:nvSpPr>
        <p:spPr>
          <a:xfrm>
            <a:off x="5179484" y="2"/>
            <a:ext cx="3962400" cy="344091"/>
          </a:xfrm>
          <a:prstGeom prst="rect">
            <a:avLst/>
          </a:prstGeom>
        </p:spPr>
        <p:txBody>
          <a:bodyPr vert="horz" lIns="91440" tIns="45720" rIns="91440" bIns="45720" rtlCol="0"/>
          <a:lstStyle>
            <a:lvl1pPr algn="r">
              <a:defRPr sz="1200"/>
            </a:lvl1pPr>
          </a:lstStyle>
          <a:p>
            <a:fld id="{43004559-E693-417D-832F-282830CA0F2C}" type="datetimeFigureOut">
              <a:rPr kumimoji="1" lang="ja-JP" altLang="en-US" smtClean="0"/>
              <a:t>2023/11/7</a:t>
            </a:fld>
            <a:endParaRPr kumimoji="1" lang="ja-JP" altLang="en-US" dirty="0"/>
          </a:p>
        </p:txBody>
      </p:sp>
      <p:sp>
        <p:nvSpPr>
          <p:cNvPr id="4" name="フッター プレースホルダー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r>
              <a:rPr kumimoji="1" lang="en-US" altLang="ja-JP" dirty="0"/>
              <a:t>Confidential</a:t>
            </a:r>
            <a:endParaRPr kumimoji="1" lang="ja-JP" altLang="en-US" dirty="0"/>
          </a:p>
        </p:txBody>
      </p:sp>
      <p:sp>
        <p:nvSpPr>
          <p:cNvPr id="5" name="スライド番号プレースホルダー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CC0A583E-C166-4917-A0BF-D1BE5ACF047B}" type="slidenum">
              <a:rPr kumimoji="1" lang="ja-JP" altLang="en-US" smtClean="0"/>
              <a:t>‹#›</a:t>
            </a:fld>
            <a:endParaRPr kumimoji="1" lang="ja-JP" altLang="en-US" dirty="0"/>
          </a:p>
        </p:txBody>
      </p:sp>
    </p:spTree>
    <p:extLst>
      <p:ext uri="{BB962C8B-B14F-4D97-AF65-F5344CB8AC3E}">
        <p14:creationId xmlns:p14="http://schemas.microsoft.com/office/powerpoint/2010/main" val="191199790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2"/>
            <a:ext cx="3962400" cy="344091"/>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5179484" y="2"/>
            <a:ext cx="3962400" cy="344091"/>
          </a:xfrm>
          <a:prstGeom prst="rect">
            <a:avLst/>
          </a:prstGeom>
        </p:spPr>
        <p:txBody>
          <a:bodyPr vert="horz" lIns="91440" tIns="45720" rIns="91440" bIns="45720" rtlCol="0"/>
          <a:lstStyle>
            <a:lvl1pPr algn="r">
              <a:defRPr sz="1200"/>
            </a:lvl1pPr>
          </a:lstStyle>
          <a:p>
            <a:fld id="{2647D927-0592-4B54-A511-F775D23C7FAD}" type="datetimeFigureOut">
              <a:rPr kumimoji="1" lang="ja-JP" altLang="en-US" smtClean="0"/>
              <a:t>2023/11/7</a:t>
            </a:fld>
            <a:endParaRPr kumimoji="1" lang="ja-JP" altLang="en-US" dirty="0"/>
          </a:p>
        </p:txBody>
      </p:sp>
      <p:sp>
        <p:nvSpPr>
          <p:cNvPr id="4" name="スライド イメージ プレースホルダー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r>
              <a:rPr kumimoji="1" lang="en-US" altLang="ja-JP" dirty="0"/>
              <a:t>Confidential</a:t>
            </a:r>
            <a:endParaRPr kumimoji="1" lang="ja-JP" altLang="en-US" dirty="0"/>
          </a:p>
        </p:txBody>
      </p:sp>
      <p:sp>
        <p:nvSpPr>
          <p:cNvPr id="7" name="スライド番号プレースホルダー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B8560A76-A9AA-40A3-B9BD-8A5068D5FB20}" type="slidenum">
              <a:rPr kumimoji="1" lang="ja-JP" altLang="en-US" smtClean="0"/>
              <a:t>‹#›</a:t>
            </a:fld>
            <a:endParaRPr kumimoji="1" lang="ja-JP" altLang="en-US" dirty="0"/>
          </a:p>
        </p:txBody>
      </p:sp>
    </p:spTree>
    <p:extLst>
      <p:ext uri="{BB962C8B-B14F-4D97-AF65-F5344CB8AC3E}">
        <p14:creationId xmlns:p14="http://schemas.microsoft.com/office/powerpoint/2010/main" val="121313256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r>
              <a:rPr kumimoji="1" lang="en-US" altLang="ja-JP"/>
              <a:t>Confidential</a:t>
            </a:r>
            <a:endParaRPr kumimoji="1" lang="ja-JP" altLang="en-US" dirty="0"/>
          </a:p>
        </p:txBody>
      </p:sp>
      <p:sp>
        <p:nvSpPr>
          <p:cNvPr id="5" name="スライド番号プレースホルダー 4"/>
          <p:cNvSpPr>
            <a:spLocks noGrp="1"/>
          </p:cNvSpPr>
          <p:nvPr>
            <p:ph type="sldNum" sz="quarter" idx="11"/>
          </p:nvPr>
        </p:nvSpPr>
        <p:spPr/>
        <p:txBody>
          <a:bodyPr/>
          <a:lstStyle/>
          <a:p>
            <a:fld id="{B8560A76-A9AA-40A3-B9BD-8A5068D5FB20}" type="slidenum">
              <a:rPr kumimoji="1" lang="ja-JP" altLang="en-US" smtClean="0"/>
              <a:t>3</a:t>
            </a:fld>
            <a:endParaRPr kumimoji="1" lang="ja-JP" altLang="en-US" dirty="0"/>
          </a:p>
        </p:txBody>
      </p:sp>
    </p:spTree>
    <p:extLst>
      <p:ext uri="{BB962C8B-B14F-4D97-AF65-F5344CB8AC3E}">
        <p14:creationId xmlns:p14="http://schemas.microsoft.com/office/powerpoint/2010/main" val="3800424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FC76B12B-05AE-4C08-B2DB-0751F37B9E89}" type="datetime1">
              <a:rPr kumimoji="1" lang="ja-JP" altLang="en-US" smtClean="0"/>
              <a:t>2023/11/7</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4029469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6EE422A-7189-49E7-8DCC-CAC2D968BFCD}" type="datetime1">
              <a:rPr kumimoji="1" lang="ja-JP" altLang="en-US" smtClean="0"/>
              <a:t>2023/11/7</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3342797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CDE5988-4DE2-4EFC-A8DB-17FD59362483}" type="datetime1">
              <a:rPr kumimoji="1" lang="ja-JP" altLang="en-US" smtClean="0"/>
              <a:t>2023/11/7</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3779554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433F5D8-019C-4B4E-B06F-664B0E73F44C}" type="datetime1">
              <a:rPr kumimoji="1" lang="ja-JP" altLang="en-US" smtClean="0"/>
              <a:t>2023/11/7</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3522952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BE08DC06-71B5-4D82-9EC9-2CDCDFC7E949}" type="datetime1">
              <a:rPr kumimoji="1" lang="ja-JP" altLang="en-US" smtClean="0"/>
              <a:t>2023/11/7</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597332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DE955005-761B-4B23-9C6F-D86728326A39}" type="datetime1">
              <a:rPr kumimoji="1" lang="ja-JP" altLang="en-US" smtClean="0"/>
              <a:t>2023/11/7</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950647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9442547" cy="1325563"/>
          </a:xfrm>
        </p:spPr>
        <p:txBody>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85D497FD-40DA-48BD-8DD0-EB755C7D6238}" type="datetime1">
              <a:rPr kumimoji="1" lang="ja-JP" altLang="en-US" smtClean="0"/>
              <a:t>2023/11/7</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405621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F5101842-F394-43EE-B2A2-4C5CD8EF8ECB}" type="datetime1">
              <a:rPr kumimoji="1" lang="ja-JP" altLang="en-US" smtClean="0"/>
              <a:t>2023/11/7</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3751559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9F0FA9D-8531-4AA2-9DAB-F3E4DE0A77C4}" type="datetime1">
              <a:rPr kumimoji="1" lang="ja-JP" altLang="en-US" smtClean="0"/>
              <a:t>2023/11/7</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3622239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1819469"/>
            <a:ext cx="6172200" cy="404158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CBB3051-103A-431A-A155-BC03D46EAC2E}" type="datetime1">
              <a:rPr kumimoji="1" lang="ja-JP" altLang="en-US" smtClean="0"/>
              <a:t>2023/11/7</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470643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619FE48-DA9A-4525-A7A6-03B3BAB20900}" type="datetime1">
              <a:rPr kumimoji="1" lang="ja-JP" altLang="en-US" smtClean="0"/>
              <a:t>2023/11/7</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4267435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9806940" cy="1325563"/>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2382E3-DAC9-4085-B802-61A979310D0F}" type="datetime1">
              <a:rPr kumimoji="1" lang="ja-JP" altLang="en-US" smtClean="0"/>
              <a:t>2023/11/7</a:t>
            </a:fld>
            <a:endParaRPr kumimoji="1" lang="ja-JP" altLang="en-US" dirty="0"/>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8610600" y="6356350"/>
            <a:ext cx="3425890" cy="365125"/>
          </a:xfrm>
          <a:prstGeom prst="rect">
            <a:avLst/>
          </a:prstGeom>
        </p:spPr>
        <p:txBody>
          <a:bodyPr vert="horz" lIns="91440" tIns="45720" rIns="91440" bIns="45720" rtlCol="0" anchor="ctr"/>
          <a:lstStyle>
            <a:lvl1pPr algn="r">
              <a:defRPr sz="2000">
                <a:solidFill>
                  <a:schemeClr val="tx1">
                    <a:tint val="75000"/>
                  </a:schemeClr>
                </a:solidFill>
                <a:latin typeface="Segoe Condensed" panose="020B0606040200020203" pitchFamily="34" charset="0"/>
                <a:cs typeface="Segoe UI Light" panose="020B0502040204020203" pitchFamily="34" charset="0"/>
              </a:defRPr>
            </a:lvl1pPr>
          </a:lstStyle>
          <a:p>
            <a:fld id="{63DCA85F-F225-44A4-AEA8-9083CAE61796}" type="slidenum">
              <a:rPr lang="ja-JP" altLang="en-US" smtClean="0"/>
              <a:pPr/>
              <a:t>‹#›</a:t>
            </a:fld>
            <a:endParaRPr lang="ja-JP" altLang="en-US" dirty="0"/>
          </a:p>
        </p:txBody>
      </p:sp>
      <p:pic>
        <p:nvPicPr>
          <p:cNvPr id="10" name="図 9"/>
          <p:cNvPicPr>
            <a:picLocks noChangeAspect="1"/>
          </p:cNvPicPr>
          <p:nvPr userDrawn="1"/>
        </p:nvPicPr>
        <p:blipFill>
          <a:blip r:embed="rId13"/>
          <a:stretch>
            <a:fillRect/>
          </a:stretch>
        </p:blipFill>
        <p:spPr>
          <a:xfrm>
            <a:off x="129616" y="5913151"/>
            <a:ext cx="652858" cy="779052"/>
          </a:xfrm>
          <a:prstGeom prst="rect">
            <a:avLst/>
          </a:prstGeom>
        </p:spPr>
      </p:pic>
      <p:sp>
        <p:nvSpPr>
          <p:cNvPr id="13" name="テキスト ボックス 12">
            <a:extLst>
              <a:ext uri="{FF2B5EF4-FFF2-40B4-BE49-F238E27FC236}">
                <a16:creationId xmlns:a16="http://schemas.microsoft.com/office/drawing/2014/main" id="{9649F2AC-AF31-49D6-A6EE-80AD4D68010B}"/>
              </a:ext>
            </a:extLst>
          </p:cNvPr>
          <p:cNvSpPr txBox="1"/>
          <p:nvPr userDrawn="1"/>
        </p:nvSpPr>
        <p:spPr>
          <a:xfrm>
            <a:off x="10911840" y="199721"/>
            <a:ext cx="1333390" cy="230832"/>
          </a:xfrm>
          <a:prstGeom prst="rect">
            <a:avLst/>
          </a:prstGeom>
          <a:noFill/>
        </p:spPr>
        <p:txBody>
          <a:bodyPr wrap="square" rtlCol="0">
            <a:spAutoFit/>
          </a:bodyPr>
          <a:lstStyle/>
          <a:p>
            <a:pPr algn="dist"/>
            <a:r>
              <a:rPr kumimoji="1" lang="ja-JP" altLang="en-US" sz="900" b="1" dirty="0"/>
              <a:t>サイバー技術研究室  登 </a:t>
            </a:r>
            <a:endParaRPr kumimoji="1" lang="en-US" altLang="ja-JP" sz="900" b="1" dirty="0"/>
          </a:p>
        </p:txBody>
      </p:sp>
      <p:pic>
        <p:nvPicPr>
          <p:cNvPr id="14" name="図 13">
            <a:extLst>
              <a:ext uri="{FF2B5EF4-FFF2-40B4-BE49-F238E27FC236}">
                <a16:creationId xmlns:a16="http://schemas.microsoft.com/office/drawing/2014/main" id="{A180FC1A-4985-4C4B-98B6-D49F03BF7F73}"/>
              </a:ext>
            </a:extLst>
          </p:cNvPr>
          <p:cNvPicPr>
            <a:picLocks noChangeAspect="1"/>
          </p:cNvPicPr>
          <p:nvPr userDrawn="1"/>
        </p:nvPicPr>
        <p:blipFill>
          <a:blip r:embed="rId14"/>
          <a:stretch>
            <a:fillRect/>
          </a:stretch>
        </p:blipFill>
        <p:spPr>
          <a:xfrm>
            <a:off x="10792406" y="46190"/>
            <a:ext cx="1365298" cy="192683"/>
          </a:xfrm>
          <a:prstGeom prst="rect">
            <a:avLst/>
          </a:prstGeom>
        </p:spPr>
      </p:pic>
    </p:spTree>
    <p:extLst>
      <p:ext uri="{BB962C8B-B14F-4D97-AF65-F5344CB8AC3E}">
        <p14:creationId xmlns:p14="http://schemas.microsoft.com/office/powerpoint/2010/main" val="34398441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13.emf"/><Relationship Id="rId18" Type="http://schemas.openxmlformats.org/officeDocument/2006/relationships/image" Target="../media/image18.emf"/><Relationship Id="rId3" Type="http://schemas.openxmlformats.org/officeDocument/2006/relationships/image" Target="../media/image4.png"/><Relationship Id="rId7" Type="http://schemas.openxmlformats.org/officeDocument/2006/relationships/image" Target="../media/image8.emf"/><Relationship Id="rId12" Type="http://schemas.openxmlformats.org/officeDocument/2006/relationships/image" Target="../media/image12.WMF"/><Relationship Id="rId17" Type="http://schemas.openxmlformats.org/officeDocument/2006/relationships/image" Target="../media/image17.emf"/><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1.emf"/><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2.emf"/><Relationship Id="rId14" Type="http://schemas.openxmlformats.org/officeDocument/2006/relationships/image" Target="../media/image14.WMF"/></Relationships>
</file>

<file path=ppt/slides/_rels/slide1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emf"/></Relationships>
</file>

<file path=ppt/slides/_rels/slide11.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7.WMF"/></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14.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WMF"/><Relationship Id="rId3" Type="http://schemas.openxmlformats.org/officeDocument/2006/relationships/image" Target="../media/image68.png"/><Relationship Id="rId7" Type="http://schemas.openxmlformats.org/officeDocument/2006/relationships/image" Target="../media/image77.png"/><Relationship Id="rId12" Type="http://schemas.openxmlformats.org/officeDocument/2006/relationships/image" Target="../media/image82.WMF"/><Relationship Id="rId17" Type="http://schemas.openxmlformats.org/officeDocument/2006/relationships/image" Target="../media/image26.emf"/><Relationship Id="rId2" Type="http://schemas.openxmlformats.org/officeDocument/2006/relationships/image" Target="../media/image74.png"/><Relationship Id="rId16" Type="http://schemas.openxmlformats.org/officeDocument/2006/relationships/image" Target="../media/image86.WMF"/><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WMF"/><Relationship Id="rId5" Type="http://schemas.openxmlformats.org/officeDocument/2006/relationships/image" Target="../media/image75.jpeg"/><Relationship Id="rId15" Type="http://schemas.openxmlformats.org/officeDocument/2006/relationships/image" Target="../media/image85.png"/><Relationship Id="rId10" Type="http://schemas.openxmlformats.org/officeDocument/2006/relationships/image" Target="../media/image80.WMF"/><Relationship Id="rId4" Type="http://schemas.openxmlformats.org/officeDocument/2006/relationships/image" Target="../media/image6.png"/><Relationship Id="rId9" Type="http://schemas.openxmlformats.org/officeDocument/2006/relationships/image" Target="../media/image79.WMF"/><Relationship Id="rId14" Type="http://schemas.openxmlformats.org/officeDocument/2006/relationships/image" Target="../media/image84.png"/></Relationships>
</file>

<file path=ppt/slides/_rels/slide15.xml.rels><?xml version="1.0" encoding="UTF-8" standalone="yes"?>
<Relationships xmlns="http://schemas.openxmlformats.org/package/2006/relationships"><Relationship Id="rId8" Type="http://schemas.openxmlformats.org/officeDocument/2006/relationships/image" Target="../media/image92.WMF"/><Relationship Id="rId3" Type="http://schemas.openxmlformats.org/officeDocument/2006/relationships/image" Target="../media/image20.WMF"/><Relationship Id="rId7" Type="http://schemas.openxmlformats.org/officeDocument/2006/relationships/image" Target="../media/image91.WMF"/><Relationship Id="rId12" Type="http://schemas.openxmlformats.org/officeDocument/2006/relationships/image" Target="../media/image81.WMF"/><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image" Target="../media/image94.WMF"/><Relationship Id="rId5" Type="http://schemas.openxmlformats.org/officeDocument/2006/relationships/image" Target="../media/image89.emf"/><Relationship Id="rId10" Type="http://schemas.openxmlformats.org/officeDocument/2006/relationships/image" Target="../media/image93.png"/><Relationship Id="rId4" Type="http://schemas.openxmlformats.org/officeDocument/2006/relationships/image" Target="../media/image88.png"/><Relationship Id="rId9" Type="http://schemas.openxmlformats.org/officeDocument/2006/relationships/image" Target="../media/image79.WMF"/></Relationships>
</file>

<file path=ppt/slides/_rels/slide16.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image" Target="../media/image96.png"/><Relationship Id="rId7" Type="http://schemas.openxmlformats.org/officeDocument/2006/relationships/image" Target="../media/image99.WMF"/><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8.WMF"/><Relationship Id="rId5" Type="http://schemas.openxmlformats.org/officeDocument/2006/relationships/image" Target="../media/image97.WMF"/><Relationship Id="rId4" Type="http://schemas.openxmlformats.org/officeDocument/2006/relationships/image" Target="../media/image80.WMF"/></Relationships>
</file>

<file path=ppt/slides/_rels/slide17.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s>
</file>

<file path=ppt/slides/_rels/slide18.xml.rels><?xml version="1.0" encoding="UTF-8" standalone="yes"?>
<Relationships xmlns="http://schemas.openxmlformats.org/package/2006/relationships"><Relationship Id="rId8" Type="http://schemas.openxmlformats.org/officeDocument/2006/relationships/image" Target="../media/image82.WMF"/><Relationship Id="rId3" Type="http://schemas.openxmlformats.org/officeDocument/2006/relationships/image" Target="../media/image20.WMF"/><Relationship Id="rId7" Type="http://schemas.openxmlformats.org/officeDocument/2006/relationships/image" Target="../media/image79.WMF"/><Relationship Id="rId2" Type="http://schemas.openxmlformats.org/officeDocument/2006/relationships/image" Target="../media/image112.jpeg"/><Relationship Id="rId1" Type="http://schemas.openxmlformats.org/officeDocument/2006/relationships/slideLayout" Target="../slideLayouts/slideLayout2.xml"/><Relationship Id="rId6" Type="http://schemas.openxmlformats.org/officeDocument/2006/relationships/image" Target="../media/image115.wmf"/><Relationship Id="rId11" Type="http://schemas.openxmlformats.org/officeDocument/2006/relationships/image" Target="../media/image91.WMF"/><Relationship Id="rId5" Type="http://schemas.openxmlformats.org/officeDocument/2006/relationships/image" Target="../media/image114.wmf"/><Relationship Id="rId10" Type="http://schemas.openxmlformats.org/officeDocument/2006/relationships/image" Target="../media/image117.wmf"/><Relationship Id="rId4" Type="http://schemas.openxmlformats.org/officeDocument/2006/relationships/image" Target="../media/image113.wmf"/><Relationship Id="rId9" Type="http://schemas.openxmlformats.org/officeDocument/2006/relationships/image" Target="../media/image116.WMF"/></Relationships>
</file>

<file path=ppt/slides/_rels/slide19.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png"/></Relationships>
</file>

<file path=ppt/slides/_rels/slide2.xml.rels><?xml version="1.0" encoding="UTF-8" standalone="yes"?>
<Relationships xmlns="http://schemas.openxmlformats.org/package/2006/relationships"><Relationship Id="rId8" Type="http://schemas.openxmlformats.org/officeDocument/2006/relationships/image" Target="../media/image25.WMF"/><Relationship Id="rId13" Type="http://schemas.openxmlformats.org/officeDocument/2006/relationships/image" Target="../media/image29.WMF"/><Relationship Id="rId18" Type="http://schemas.openxmlformats.org/officeDocument/2006/relationships/image" Target="../media/image33.WMF"/><Relationship Id="rId3" Type="http://schemas.openxmlformats.org/officeDocument/2006/relationships/image" Target="../media/image20.WMF"/><Relationship Id="rId7" Type="http://schemas.openxmlformats.org/officeDocument/2006/relationships/image" Target="../media/image24.WMF"/><Relationship Id="rId12" Type="http://schemas.openxmlformats.org/officeDocument/2006/relationships/image" Target="../media/image28.WMF"/><Relationship Id="rId17" Type="http://schemas.openxmlformats.org/officeDocument/2006/relationships/image" Target="../media/image32.WMF"/><Relationship Id="rId2" Type="http://schemas.openxmlformats.org/officeDocument/2006/relationships/image" Target="../media/image19.WMF"/><Relationship Id="rId16" Type="http://schemas.openxmlformats.org/officeDocument/2006/relationships/image" Target="../media/image31.WMF"/><Relationship Id="rId20" Type="http://schemas.openxmlformats.org/officeDocument/2006/relationships/image" Target="../media/image35.WMF"/><Relationship Id="rId1" Type="http://schemas.openxmlformats.org/officeDocument/2006/relationships/slideLayout" Target="../slideLayouts/slideLayout2.xml"/><Relationship Id="rId6" Type="http://schemas.openxmlformats.org/officeDocument/2006/relationships/image" Target="../media/image23.WMF"/><Relationship Id="rId11" Type="http://schemas.openxmlformats.org/officeDocument/2006/relationships/image" Target="../media/image27.png"/><Relationship Id="rId5" Type="http://schemas.openxmlformats.org/officeDocument/2006/relationships/image" Target="../media/image22.WMF"/><Relationship Id="rId15" Type="http://schemas.openxmlformats.org/officeDocument/2006/relationships/image" Target="../media/image12.WMF"/><Relationship Id="rId10" Type="http://schemas.openxmlformats.org/officeDocument/2006/relationships/image" Target="../media/image11.emf"/><Relationship Id="rId19" Type="http://schemas.openxmlformats.org/officeDocument/2006/relationships/image" Target="../media/image34.WMF"/><Relationship Id="rId4" Type="http://schemas.openxmlformats.org/officeDocument/2006/relationships/image" Target="../media/image21.WMF"/><Relationship Id="rId9" Type="http://schemas.openxmlformats.org/officeDocument/2006/relationships/image" Target="../media/image26.emf"/><Relationship Id="rId14" Type="http://schemas.openxmlformats.org/officeDocument/2006/relationships/image" Target="../media/image30.WMF"/></Relationships>
</file>

<file path=ppt/slides/_rels/slide20.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9.WMF"/><Relationship Id="rId18" Type="http://schemas.openxmlformats.org/officeDocument/2006/relationships/image" Target="../media/image33.WMF"/><Relationship Id="rId3" Type="http://schemas.openxmlformats.org/officeDocument/2006/relationships/image" Target="../media/image79.WMF"/><Relationship Id="rId21" Type="http://schemas.openxmlformats.org/officeDocument/2006/relationships/image" Target="../media/image134.png"/><Relationship Id="rId7" Type="http://schemas.openxmlformats.org/officeDocument/2006/relationships/image" Target="../media/image123.png"/><Relationship Id="rId12" Type="http://schemas.openxmlformats.org/officeDocument/2006/relationships/image" Target="../media/image20.WMF"/><Relationship Id="rId17" Type="http://schemas.openxmlformats.org/officeDocument/2006/relationships/image" Target="../media/image133.WMF"/><Relationship Id="rId2" Type="http://schemas.openxmlformats.org/officeDocument/2006/relationships/image" Target="../media/image127.png"/><Relationship Id="rId16" Type="http://schemas.openxmlformats.org/officeDocument/2006/relationships/image" Target="../media/image86.WMF"/><Relationship Id="rId20" Type="http://schemas.openxmlformats.org/officeDocument/2006/relationships/image" Target="../media/image26.emf"/><Relationship Id="rId1" Type="http://schemas.openxmlformats.org/officeDocument/2006/relationships/slideLayout" Target="../slideLayouts/slideLayout2.xml"/><Relationship Id="rId6" Type="http://schemas.openxmlformats.org/officeDocument/2006/relationships/image" Target="../media/image120.png"/><Relationship Id="rId11" Type="http://schemas.openxmlformats.org/officeDocument/2006/relationships/image" Target="../media/image132.WMF"/><Relationship Id="rId5" Type="http://schemas.openxmlformats.org/officeDocument/2006/relationships/image" Target="../media/image129.png"/><Relationship Id="rId15" Type="http://schemas.openxmlformats.org/officeDocument/2006/relationships/image" Target="../media/image82.WMF"/><Relationship Id="rId10" Type="http://schemas.openxmlformats.org/officeDocument/2006/relationships/image" Target="../media/image131.emf"/><Relationship Id="rId19" Type="http://schemas.openxmlformats.org/officeDocument/2006/relationships/image" Target="../media/image34.WMF"/><Relationship Id="rId4" Type="http://schemas.openxmlformats.org/officeDocument/2006/relationships/image" Target="../media/image128.png"/><Relationship Id="rId9" Type="http://schemas.openxmlformats.org/officeDocument/2006/relationships/image" Target="../media/image130.emf"/><Relationship Id="rId14" Type="http://schemas.openxmlformats.org/officeDocument/2006/relationships/image" Target="../media/image24.WMF"/></Relationships>
</file>

<file path=ppt/slides/_rels/slide21.xml.rels><?xml version="1.0" encoding="UTF-8" standalone="yes"?>
<Relationships xmlns="http://schemas.openxmlformats.org/package/2006/relationships"><Relationship Id="rId8" Type="http://schemas.openxmlformats.org/officeDocument/2006/relationships/image" Target="../media/image81.WMF"/><Relationship Id="rId13" Type="http://schemas.openxmlformats.org/officeDocument/2006/relationships/image" Target="../media/image131.emf"/><Relationship Id="rId3" Type="http://schemas.openxmlformats.org/officeDocument/2006/relationships/image" Target="../media/image6.png"/><Relationship Id="rId7" Type="http://schemas.openxmlformats.org/officeDocument/2006/relationships/image" Target="../media/image80.WMF"/><Relationship Id="rId12" Type="http://schemas.openxmlformats.org/officeDocument/2006/relationships/image" Target="../media/image130.emf"/><Relationship Id="rId2" Type="http://schemas.openxmlformats.org/officeDocument/2006/relationships/image" Target="../media/image68.png"/><Relationship Id="rId16" Type="http://schemas.openxmlformats.org/officeDocument/2006/relationships/image" Target="../media/image32.WMF"/><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79.WMF"/><Relationship Id="rId5" Type="http://schemas.openxmlformats.org/officeDocument/2006/relationships/image" Target="../media/image76.png"/><Relationship Id="rId15" Type="http://schemas.openxmlformats.org/officeDocument/2006/relationships/image" Target="../media/image20.WMF"/><Relationship Id="rId10" Type="http://schemas.openxmlformats.org/officeDocument/2006/relationships/image" Target="../media/image136.emf"/><Relationship Id="rId4" Type="http://schemas.openxmlformats.org/officeDocument/2006/relationships/image" Target="../media/image135.jpeg"/><Relationship Id="rId9" Type="http://schemas.openxmlformats.org/officeDocument/2006/relationships/image" Target="../media/image82.WMF"/><Relationship Id="rId14" Type="http://schemas.openxmlformats.org/officeDocument/2006/relationships/image" Target="../media/image132.WMF"/></Relationships>
</file>

<file path=ppt/slides/_rels/slide22.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13.emf"/><Relationship Id="rId18" Type="http://schemas.openxmlformats.org/officeDocument/2006/relationships/image" Target="../media/image18.emf"/><Relationship Id="rId3" Type="http://schemas.openxmlformats.org/officeDocument/2006/relationships/image" Target="../media/image4.png"/><Relationship Id="rId7" Type="http://schemas.openxmlformats.org/officeDocument/2006/relationships/image" Target="../media/image8.emf"/><Relationship Id="rId12" Type="http://schemas.openxmlformats.org/officeDocument/2006/relationships/image" Target="../media/image12.WMF"/><Relationship Id="rId17" Type="http://schemas.openxmlformats.org/officeDocument/2006/relationships/image" Target="../media/image17.emf"/><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1.emf"/><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137.png"/><Relationship Id="rId4" Type="http://schemas.openxmlformats.org/officeDocument/2006/relationships/image" Target="../media/image5.png"/><Relationship Id="rId9" Type="http://schemas.openxmlformats.org/officeDocument/2006/relationships/image" Target="../media/image2.emf"/><Relationship Id="rId14" Type="http://schemas.openxmlformats.org/officeDocument/2006/relationships/image" Target="../media/image14.WMF"/></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1.png"/><Relationship Id="rId4" Type="http://schemas.microsoft.com/office/2007/relationships/hdphoto" Target="../media/hdphoto1.wdp"/><Relationship Id="rId9"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0.W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hyperlink" Target="https://telework.cyber.ipa.go.jp/stat/" TargetMode="External"/><Relationship Id="rId7" Type="http://schemas.openxmlformats.org/officeDocument/2006/relationships/image" Target="../media/image56.wmf"/><Relationship Id="rId12" Type="http://schemas.openxmlformats.org/officeDocument/2006/relationships/image" Target="../media/image61.emf"/><Relationship Id="rId2" Type="http://schemas.openxmlformats.org/officeDocument/2006/relationships/image" Target="../media/image52.emf"/><Relationship Id="rId1" Type="http://schemas.openxmlformats.org/officeDocument/2006/relationships/slideLayout" Target="../slideLayouts/slideLayout2.xml"/><Relationship Id="rId6" Type="http://schemas.openxmlformats.org/officeDocument/2006/relationships/image" Target="../media/image55.wmf"/><Relationship Id="rId11" Type="http://schemas.openxmlformats.org/officeDocument/2006/relationships/image" Target="../media/image60.emf"/><Relationship Id="rId5" Type="http://schemas.openxmlformats.org/officeDocument/2006/relationships/image" Target="../media/image54.png"/><Relationship Id="rId10" Type="http://schemas.openxmlformats.org/officeDocument/2006/relationships/image" Target="../media/image59.emf"/><Relationship Id="rId4" Type="http://schemas.openxmlformats.org/officeDocument/2006/relationships/image" Target="../media/image53.emf"/><Relationship Id="rId9" Type="http://schemas.openxmlformats.org/officeDocument/2006/relationships/image" Target="../media/image58.wmf"/></Relationships>
</file>

<file path=ppt/slides/_rels/slide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9915426" y="1255570"/>
            <a:ext cx="2065354" cy="892737"/>
          </a:xfrm>
          <a:prstGeom prst="rect">
            <a:avLst/>
          </a:prstGeom>
        </p:spPr>
      </p:pic>
      <p:pic>
        <p:nvPicPr>
          <p:cNvPr id="7" name="図 6"/>
          <p:cNvPicPr>
            <a:picLocks noChangeAspect="1"/>
          </p:cNvPicPr>
          <p:nvPr/>
        </p:nvPicPr>
        <p:blipFill>
          <a:blip r:embed="rId3"/>
          <a:stretch>
            <a:fillRect/>
          </a:stretch>
        </p:blipFill>
        <p:spPr>
          <a:xfrm>
            <a:off x="8610600" y="1216689"/>
            <a:ext cx="1209662" cy="967730"/>
          </a:xfrm>
          <a:prstGeom prst="rect">
            <a:avLst/>
          </a:prstGeom>
        </p:spPr>
      </p:pic>
      <p:pic>
        <p:nvPicPr>
          <p:cNvPr id="113" name="図 112">
            <a:extLst>
              <a:ext uri="{FF2B5EF4-FFF2-40B4-BE49-F238E27FC236}">
                <a16:creationId xmlns:a16="http://schemas.microsoft.com/office/drawing/2014/main" id="{1A5B1087-C2A5-4A95-86A9-6D534273BA0F}"/>
              </a:ext>
            </a:extLst>
          </p:cNvPr>
          <p:cNvPicPr>
            <a:picLocks noChangeAspect="1"/>
          </p:cNvPicPr>
          <p:nvPr/>
        </p:nvPicPr>
        <p:blipFill>
          <a:blip r:embed="rId4"/>
          <a:stretch>
            <a:fillRect/>
          </a:stretch>
        </p:blipFill>
        <p:spPr>
          <a:xfrm>
            <a:off x="7849305" y="2211349"/>
            <a:ext cx="4237763" cy="1546137"/>
          </a:xfrm>
          <a:prstGeom prst="rect">
            <a:avLst/>
          </a:prstGeom>
        </p:spPr>
      </p:pic>
      <p:pic>
        <p:nvPicPr>
          <p:cNvPr id="107" name="図 106"/>
          <p:cNvPicPr>
            <a:picLocks noChangeAspect="1"/>
          </p:cNvPicPr>
          <p:nvPr/>
        </p:nvPicPr>
        <p:blipFill>
          <a:blip r:embed="rId5"/>
          <a:stretch>
            <a:fillRect/>
          </a:stretch>
        </p:blipFill>
        <p:spPr>
          <a:xfrm>
            <a:off x="6781361" y="1192860"/>
            <a:ext cx="1246399" cy="701099"/>
          </a:xfrm>
          <a:prstGeom prst="rect">
            <a:avLst/>
          </a:prstGeom>
          <a:ln w="28575">
            <a:solidFill>
              <a:schemeClr val="bg1">
                <a:lumMod val="75000"/>
              </a:schemeClr>
            </a:solidFill>
          </a:ln>
        </p:spPr>
      </p:pic>
      <p:pic>
        <p:nvPicPr>
          <p:cNvPr id="108" name="図 107"/>
          <p:cNvPicPr>
            <a:picLocks noChangeAspect="1"/>
          </p:cNvPicPr>
          <p:nvPr/>
        </p:nvPicPr>
        <p:blipFill>
          <a:blip r:embed="rId6"/>
          <a:stretch>
            <a:fillRect/>
          </a:stretch>
        </p:blipFill>
        <p:spPr>
          <a:xfrm>
            <a:off x="4251402" y="3184175"/>
            <a:ext cx="2097400" cy="1179788"/>
          </a:xfrm>
          <a:prstGeom prst="rect">
            <a:avLst/>
          </a:prstGeom>
          <a:ln w="28575">
            <a:solidFill>
              <a:schemeClr val="bg1">
                <a:lumMod val="75000"/>
              </a:schemeClr>
            </a:solidFill>
          </a:ln>
        </p:spPr>
      </p:pic>
      <p:pic>
        <p:nvPicPr>
          <p:cNvPr id="96" name="図 95"/>
          <p:cNvPicPr>
            <a:picLocks noChangeAspect="1"/>
          </p:cNvPicPr>
          <p:nvPr/>
        </p:nvPicPr>
        <p:blipFill>
          <a:blip r:embed="rId7"/>
          <a:stretch>
            <a:fillRect/>
          </a:stretch>
        </p:blipFill>
        <p:spPr>
          <a:xfrm>
            <a:off x="4421583" y="5100004"/>
            <a:ext cx="1375023" cy="1184802"/>
          </a:xfrm>
          <a:prstGeom prst="rect">
            <a:avLst/>
          </a:prstGeom>
        </p:spPr>
      </p:pic>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1</a:t>
            </a:fld>
            <a:endParaRPr kumimoji="1" lang="ja-JP" altLang="en-US" dirty="0"/>
          </a:p>
        </p:txBody>
      </p:sp>
      <p:sp>
        <p:nvSpPr>
          <p:cNvPr id="9" name="正方形/長方形 8">
            <a:extLst>
              <a:ext uri="{FF2B5EF4-FFF2-40B4-BE49-F238E27FC236}">
                <a16:creationId xmlns:a16="http://schemas.microsoft.com/office/drawing/2014/main" id="{1972D522-B0A5-4E15-A7B5-E02E250570A9}"/>
              </a:ext>
            </a:extLst>
          </p:cNvPr>
          <p:cNvSpPr/>
          <p:nvPr/>
        </p:nvSpPr>
        <p:spPr>
          <a:xfrm>
            <a:off x="342039" y="5669665"/>
            <a:ext cx="6909971" cy="646331"/>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85750" indent="-285750">
              <a:buFont typeface="Arial" panose="020B0604020202020204" pitchFamily="34" charset="0"/>
              <a:buChar char="•"/>
            </a:pPr>
            <a:r>
              <a:rPr lang="ja-JP" altLang="en-US" b="1" dirty="0">
                <a:latin typeface="+mn-ea"/>
              </a:rPr>
              <a:t>ソフトイーサ株式会社 代表取締役</a:t>
            </a:r>
          </a:p>
          <a:p>
            <a:pPr marL="285750" indent="-285750">
              <a:buFont typeface="Arial" panose="020B0604020202020204" pitchFamily="34" charset="0"/>
              <a:buChar char="•"/>
            </a:pPr>
            <a:r>
              <a:rPr lang="ja-JP" altLang="en-US" b="1" dirty="0">
                <a:latin typeface="+mn-ea"/>
              </a:rPr>
              <a:t>筑波大学 客員教授</a:t>
            </a:r>
          </a:p>
        </p:txBody>
      </p:sp>
      <p:sp>
        <p:nvSpPr>
          <p:cNvPr id="10" name="正方形/長方形 9">
            <a:extLst>
              <a:ext uri="{FF2B5EF4-FFF2-40B4-BE49-F238E27FC236}">
                <a16:creationId xmlns:a16="http://schemas.microsoft.com/office/drawing/2014/main" id="{1972D522-B0A5-4E15-A7B5-E02E250570A9}"/>
              </a:ext>
            </a:extLst>
          </p:cNvPr>
          <p:cNvSpPr/>
          <p:nvPr/>
        </p:nvSpPr>
        <p:spPr>
          <a:xfrm>
            <a:off x="158206" y="485650"/>
            <a:ext cx="6888694" cy="707886"/>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4000" b="1" dirty="0">
                <a:latin typeface="+mn-ea"/>
              </a:rPr>
              <a:t>登 大遊 </a:t>
            </a:r>
            <a:r>
              <a:rPr lang="en-US" altLang="ja-JP" sz="2400" b="1" dirty="0">
                <a:latin typeface="+mn-ea"/>
              </a:rPr>
              <a:t>Daiyuu Nobori, Ph.D.</a:t>
            </a:r>
            <a:endParaRPr lang="ja-JP" altLang="en-US" sz="2400" b="1" dirty="0">
              <a:latin typeface="+mn-ea"/>
            </a:endParaRPr>
          </a:p>
        </p:txBody>
      </p:sp>
      <p:pic>
        <p:nvPicPr>
          <p:cNvPr id="13" name="図 12"/>
          <p:cNvPicPr>
            <a:picLocks noChangeAspect="1"/>
          </p:cNvPicPr>
          <p:nvPr/>
        </p:nvPicPr>
        <p:blipFill>
          <a:blip r:embed="rId8"/>
          <a:stretch>
            <a:fillRect/>
          </a:stretch>
        </p:blipFill>
        <p:spPr>
          <a:xfrm>
            <a:off x="661000" y="4731886"/>
            <a:ext cx="2214832" cy="883498"/>
          </a:xfrm>
          <a:prstGeom prst="rect">
            <a:avLst/>
          </a:prstGeom>
        </p:spPr>
      </p:pic>
      <p:sp>
        <p:nvSpPr>
          <p:cNvPr id="12" name="テキスト ボックス 11"/>
          <p:cNvSpPr txBox="1"/>
          <p:nvPr/>
        </p:nvSpPr>
        <p:spPr>
          <a:xfrm>
            <a:off x="648934" y="3670733"/>
            <a:ext cx="4935447" cy="707886"/>
          </a:xfrm>
          <a:prstGeom prst="rect">
            <a:avLst/>
          </a:prstGeom>
          <a:noFill/>
        </p:spPr>
        <p:txBody>
          <a:bodyPr wrap="square" rtlCol="0">
            <a:spAutoFit/>
          </a:bodyPr>
          <a:lstStyle/>
          <a:p>
            <a:r>
              <a:rPr kumimoji="1" lang="ja-JP" altLang="en-US" sz="2000" b="1" dirty="0"/>
              <a:t>産業サイバーセキュリティセンター</a:t>
            </a:r>
          </a:p>
          <a:p>
            <a:r>
              <a:rPr kumimoji="1" lang="ja-JP" altLang="en-US" sz="2000" b="1" dirty="0"/>
              <a:t>サイバー技術研究室長</a:t>
            </a:r>
            <a:endParaRPr kumimoji="1" lang="en-US" altLang="ja-JP" sz="2000" b="1" dirty="0"/>
          </a:p>
        </p:txBody>
      </p:sp>
      <p:pic>
        <p:nvPicPr>
          <p:cNvPr id="14" name="図 13"/>
          <p:cNvPicPr>
            <a:picLocks noChangeAspect="1"/>
          </p:cNvPicPr>
          <p:nvPr/>
        </p:nvPicPr>
        <p:blipFill>
          <a:blip r:embed="rId9"/>
          <a:stretch>
            <a:fillRect/>
          </a:stretch>
        </p:blipFill>
        <p:spPr>
          <a:xfrm>
            <a:off x="734241" y="3207377"/>
            <a:ext cx="2590943" cy="488277"/>
          </a:xfrm>
          <a:prstGeom prst="rect">
            <a:avLst/>
          </a:prstGeom>
        </p:spPr>
      </p:pic>
      <p:sp>
        <p:nvSpPr>
          <p:cNvPr id="16" name="テキスト ボックス 15"/>
          <p:cNvSpPr txBox="1"/>
          <p:nvPr/>
        </p:nvSpPr>
        <p:spPr>
          <a:xfrm>
            <a:off x="3031875" y="4780738"/>
            <a:ext cx="2961231" cy="707886"/>
          </a:xfrm>
          <a:prstGeom prst="rect">
            <a:avLst/>
          </a:prstGeom>
          <a:noFill/>
        </p:spPr>
        <p:txBody>
          <a:bodyPr wrap="square" rtlCol="0">
            <a:spAutoFit/>
          </a:bodyPr>
          <a:lstStyle/>
          <a:p>
            <a:r>
              <a:rPr kumimoji="1" lang="ja-JP" altLang="en-US" sz="2000" b="1" dirty="0"/>
              <a:t>ビジネス開発本部</a:t>
            </a:r>
            <a:endParaRPr kumimoji="1" lang="en-US" altLang="ja-JP" sz="2000" b="1" dirty="0"/>
          </a:p>
          <a:p>
            <a:r>
              <a:rPr kumimoji="1" lang="ja-JP" altLang="en-US" sz="2000" b="1" dirty="0"/>
              <a:t>特殊局員</a:t>
            </a:r>
            <a:endParaRPr kumimoji="1" lang="en-US" altLang="ja-JP" sz="2000" b="1" dirty="0"/>
          </a:p>
        </p:txBody>
      </p:sp>
      <p:grpSp>
        <p:nvGrpSpPr>
          <p:cNvPr id="17" name="Group 82"/>
          <p:cNvGrpSpPr>
            <a:grpSpLocks noChangeAspect="1"/>
          </p:cNvGrpSpPr>
          <p:nvPr/>
        </p:nvGrpSpPr>
        <p:grpSpPr bwMode="auto">
          <a:xfrm flipH="1">
            <a:off x="7636563" y="4345113"/>
            <a:ext cx="1249519" cy="2542124"/>
            <a:chOff x="6422" y="1669"/>
            <a:chExt cx="928" cy="1888"/>
          </a:xfrm>
        </p:grpSpPr>
        <p:sp>
          <p:nvSpPr>
            <p:cNvPr id="18" name="AutoShape 81"/>
            <p:cNvSpPr>
              <a:spLocks noChangeAspect="1" noChangeArrowheads="1" noTextEdit="1"/>
            </p:cNvSpPr>
            <p:nvPr/>
          </p:nvSpPr>
          <p:spPr bwMode="auto">
            <a:xfrm>
              <a:off x="6422" y="1669"/>
              <a:ext cx="928" cy="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9" name="Group 152"/>
            <p:cNvGrpSpPr>
              <a:grpSpLocks/>
            </p:cNvGrpSpPr>
            <p:nvPr/>
          </p:nvGrpSpPr>
          <p:grpSpPr bwMode="auto">
            <a:xfrm>
              <a:off x="6427" y="1674"/>
              <a:ext cx="918" cy="1807"/>
              <a:chOff x="6427" y="1674"/>
              <a:chExt cx="918" cy="1807"/>
            </a:xfrm>
          </p:grpSpPr>
          <p:grpSp>
            <p:nvGrpSpPr>
              <p:cNvPr id="20" name="Group 89"/>
              <p:cNvGrpSpPr>
                <a:grpSpLocks/>
              </p:cNvGrpSpPr>
              <p:nvPr/>
            </p:nvGrpSpPr>
            <p:grpSpPr bwMode="auto">
              <a:xfrm>
                <a:off x="6852" y="3268"/>
                <a:ext cx="354" cy="213"/>
                <a:chOff x="6852" y="3268"/>
                <a:chExt cx="354" cy="213"/>
              </a:xfrm>
            </p:grpSpPr>
            <p:sp>
              <p:nvSpPr>
                <p:cNvPr id="83" name="Freeform 83"/>
                <p:cNvSpPr>
                  <a:spLocks/>
                </p:cNvSpPr>
                <p:nvPr/>
              </p:nvSpPr>
              <p:spPr bwMode="auto">
                <a:xfrm>
                  <a:off x="6852" y="3268"/>
                  <a:ext cx="354" cy="213"/>
                </a:xfrm>
                <a:custGeom>
                  <a:avLst/>
                  <a:gdLst>
                    <a:gd name="T0" fmla="*/ 247 w 707"/>
                    <a:gd name="T1" fmla="*/ 48 h 427"/>
                    <a:gd name="T2" fmla="*/ 151 w 707"/>
                    <a:gd name="T3" fmla="*/ 124 h 427"/>
                    <a:gd name="T4" fmla="*/ 0 w 707"/>
                    <a:gd name="T5" fmla="*/ 192 h 427"/>
                    <a:gd name="T6" fmla="*/ 0 w 707"/>
                    <a:gd name="T7" fmla="*/ 241 h 427"/>
                    <a:gd name="T8" fmla="*/ 82 w 707"/>
                    <a:gd name="T9" fmla="*/ 268 h 427"/>
                    <a:gd name="T10" fmla="*/ 220 w 707"/>
                    <a:gd name="T11" fmla="*/ 261 h 427"/>
                    <a:gd name="T12" fmla="*/ 364 w 707"/>
                    <a:gd name="T13" fmla="*/ 234 h 427"/>
                    <a:gd name="T14" fmla="*/ 460 w 707"/>
                    <a:gd name="T15" fmla="*/ 213 h 427"/>
                    <a:gd name="T16" fmla="*/ 440 w 707"/>
                    <a:gd name="T17" fmla="*/ 316 h 427"/>
                    <a:gd name="T18" fmla="*/ 419 w 707"/>
                    <a:gd name="T19" fmla="*/ 365 h 427"/>
                    <a:gd name="T20" fmla="*/ 426 w 707"/>
                    <a:gd name="T21" fmla="*/ 399 h 427"/>
                    <a:gd name="T22" fmla="*/ 536 w 707"/>
                    <a:gd name="T23" fmla="*/ 427 h 427"/>
                    <a:gd name="T24" fmla="*/ 653 w 707"/>
                    <a:gd name="T25" fmla="*/ 365 h 427"/>
                    <a:gd name="T26" fmla="*/ 680 w 707"/>
                    <a:gd name="T27" fmla="*/ 303 h 427"/>
                    <a:gd name="T28" fmla="*/ 680 w 707"/>
                    <a:gd name="T29" fmla="*/ 247 h 427"/>
                    <a:gd name="T30" fmla="*/ 707 w 707"/>
                    <a:gd name="T31" fmla="*/ 206 h 427"/>
                    <a:gd name="T32" fmla="*/ 694 w 707"/>
                    <a:gd name="T33" fmla="*/ 0 h 427"/>
                    <a:gd name="T34" fmla="*/ 247 w 707"/>
                    <a:gd name="T35" fmla="*/ 48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7" h="427">
                      <a:moveTo>
                        <a:pt x="247" y="48"/>
                      </a:moveTo>
                      <a:lnTo>
                        <a:pt x="151" y="124"/>
                      </a:lnTo>
                      <a:lnTo>
                        <a:pt x="0" y="192"/>
                      </a:lnTo>
                      <a:lnTo>
                        <a:pt x="0" y="241"/>
                      </a:lnTo>
                      <a:lnTo>
                        <a:pt x="82" y="268"/>
                      </a:lnTo>
                      <a:lnTo>
                        <a:pt x="220" y="261"/>
                      </a:lnTo>
                      <a:lnTo>
                        <a:pt x="364" y="234"/>
                      </a:lnTo>
                      <a:lnTo>
                        <a:pt x="460" y="213"/>
                      </a:lnTo>
                      <a:lnTo>
                        <a:pt x="440" y="316"/>
                      </a:lnTo>
                      <a:lnTo>
                        <a:pt x="419" y="365"/>
                      </a:lnTo>
                      <a:lnTo>
                        <a:pt x="426" y="399"/>
                      </a:lnTo>
                      <a:lnTo>
                        <a:pt x="536" y="427"/>
                      </a:lnTo>
                      <a:lnTo>
                        <a:pt x="653" y="365"/>
                      </a:lnTo>
                      <a:lnTo>
                        <a:pt x="680" y="303"/>
                      </a:lnTo>
                      <a:lnTo>
                        <a:pt x="680" y="247"/>
                      </a:lnTo>
                      <a:lnTo>
                        <a:pt x="707" y="206"/>
                      </a:lnTo>
                      <a:lnTo>
                        <a:pt x="694" y="0"/>
                      </a:lnTo>
                      <a:lnTo>
                        <a:pt x="247" y="48"/>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nvGrpSpPr>
                <p:cNvPr id="84" name="Group 88"/>
                <p:cNvGrpSpPr>
                  <a:grpSpLocks/>
                </p:cNvGrpSpPr>
                <p:nvPr/>
              </p:nvGrpSpPr>
              <p:grpSpPr bwMode="auto">
                <a:xfrm>
                  <a:off x="6861" y="3312"/>
                  <a:ext cx="316" cy="146"/>
                  <a:chOff x="6861" y="3312"/>
                  <a:chExt cx="316" cy="146"/>
                </a:xfrm>
              </p:grpSpPr>
              <p:sp>
                <p:nvSpPr>
                  <p:cNvPr id="85" name="Freeform 84"/>
                  <p:cNvSpPr>
                    <a:spLocks/>
                  </p:cNvSpPr>
                  <p:nvPr/>
                </p:nvSpPr>
                <p:spPr bwMode="auto">
                  <a:xfrm>
                    <a:off x="6861" y="3334"/>
                    <a:ext cx="111" cy="36"/>
                  </a:xfrm>
                  <a:custGeom>
                    <a:avLst/>
                    <a:gdLst>
                      <a:gd name="T0" fmla="*/ 0 w 222"/>
                      <a:gd name="T1" fmla="*/ 65 h 71"/>
                      <a:gd name="T2" fmla="*/ 116 w 222"/>
                      <a:gd name="T3" fmla="*/ 71 h 71"/>
                      <a:gd name="T4" fmla="*/ 222 w 222"/>
                      <a:gd name="T5" fmla="*/ 43 h 71"/>
                      <a:gd name="T6" fmla="*/ 138 w 222"/>
                      <a:gd name="T7" fmla="*/ 0 h 71"/>
                      <a:gd name="T8" fmla="*/ 0 w 222"/>
                      <a:gd name="T9" fmla="*/ 65 h 71"/>
                    </a:gdLst>
                    <a:ahLst/>
                    <a:cxnLst>
                      <a:cxn ang="0">
                        <a:pos x="T0" y="T1"/>
                      </a:cxn>
                      <a:cxn ang="0">
                        <a:pos x="T2" y="T3"/>
                      </a:cxn>
                      <a:cxn ang="0">
                        <a:pos x="T4" y="T5"/>
                      </a:cxn>
                      <a:cxn ang="0">
                        <a:pos x="T6" y="T7"/>
                      </a:cxn>
                      <a:cxn ang="0">
                        <a:pos x="T8" y="T9"/>
                      </a:cxn>
                    </a:cxnLst>
                    <a:rect l="0" t="0" r="r" b="b"/>
                    <a:pathLst>
                      <a:path w="222" h="71">
                        <a:moveTo>
                          <a:pt x="0" y="65"/>
                        </a:moveTo>
                        <a:lnTo>
                          <a:pt x="116" y="71"/>
                        </a:lnTo>
                        <a:lnTo>
                          <a:pt x="222" y="43"/>
                        </a:lnTo>
                        <a:lnTo>
                          <a:pt x="138" y="0"/>
                        </a:lnTo>
                        <a:lnTo>
                          <a:pt x="0" y="65"/>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6" name="Freeform 85"/>
                  <p:cNvSpPr>
                    <a:spLocks/>
                  </p:cNvSpPr>
                  <p:nvPr/>
                </p:nvSpPr>
                <p:spPr bwMode="auto">
                  <a:xfrm>
                    <a:off x="6935" y="3312"/>
                    <a:ext cx="121" cy="39"/>
                  </a:xfrm>
                  <a:custGeom>
                    <a:avLst/>
                    <a:gdLst>
                      <a:gd name="T0" fmla="*/ 50 w 243"/>
                      <a:gd name="T1" fmla="*/ 0 h 78"/>
                      <a:gd name="T2" fmla="*/ 0 w 243"/>
                      <a:gd name="T3" fmla="*/ 40 h 78"/>
                      <a:gd name="T4" fmla="*/ 72 w 243"/>
                      <a:gd name="T5" fmla="*/ 78 h 78"/>
                      <a:gd name="T6" fmla="*/ 129 w 243"/>
                      <a:gd name="T7" fmla="*/ 68 h 78"/>
                      <a:gd name="T8" fmla="*/ 192 w 243"/>
                      <a:gd name="T9" fmla="*/ 50 h 78"/>
                      <a:gd name="T10" fmla="*/ 243 w 243"/>
                      <a:gd name="T11" fmla="*/ 37 h 78"/>
                      <a:gd name="T12" fmla="*/ 130 w 243"/>
                      <a:gd name="T13" fmla="*/ 27 h 78"/>
                      <a:gd name="T14" fmla="*/ 50 w 243"/>
                      <a:gd name="T15" fmla="*/ 0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78">
                        <a:moveTo>
                          <a:pt x="50" y="0"/>
                        </a:moveTo>
                        <a:lnTo>
                          <a:pt x="0" y="40"/>
                        </a:lnTo>
                        <a:lnTo>
                          <a:pt x="72" y="78"/>
                        </a:lnTo>
                        <a:lnTo>
                          <a:pt x="129" y="68"/>
                        </a:lnTo>
                        <a:lnTo>
                          <a:pt x="192" y="50"/>
                        </a:lnTo>
                        <a:lnTo>
                          <a:pt x="243" y="37"/>
                        </a:lnTo>
                        <a:lnTo>
                          <a:pt x="130" y="27"/>
                        </a:lnTo>
                        <a:lnTo>
                          <a:pt x="5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7" name="Freeform 86"/>
                  <p:cNvSpPr>
                    <a:spLocks/>
                  </p:cNvSpPr>
                  <p:nvPr/>
                </p:nvSpPr>
                <p:spPr bwMode="auto">
                  <a:xfrm>
                    <a:off x="7071" y="3389"/>
                    <a:ext cx="106" cy="69"/>
                  </a:xfrm>
                  <a:custGeom>
                    <a:avLst/>
                    <a:gdLst>
                      <a:gd name="T0" fmla="*/ 31 w 212"/>
                      <a:gd name="T1" fmla="*/ 39 h 137"/>
                      <a:gd name="T2" fmla="*/ 24 w 212"/>
                      <a:gd name="T3" fmla="*/ 77 h 137"/>
                      <a:gd name="T4" fmla="*/ 0 w 212"/>
                      <a:gd name="T5" fmla="*/ 118 h 137"/>
                      <a:gd name="T6" fmla="*/ 62 w 212"/>
                      <a:gd name="T7" fmla="*/ 135 h 137"/>
                      <a:gd name="T8" fmla="*/ 120 w 212"/>
                      <a:gd name="T9" fmla="*/ 137 h 137"/>
                      <a:gd name="T10" fmla="*/ 174 w 212"/>
                      <a:gd name="T11" fmla="*/ 111 h 137"/>
                      <a:gd name="T12" fmla="*/ 199 w 212"/>
                      <a:gd name="T13" fmla="*/ 80 h 137"/>
                      <a:gd name="T14" fmla="*/ 212 w 212"/>
                      <a:gd name="T15" fmla="*/ 11 h 137"/>
                      <a:gd name="T16" fmla="*/ 151 w 212"/>
                      <a:gd name="T17" fmla="*/ 25 h 137"/>
                      <a:gd name="T18" fmla="*/ 88 w 212"/>
                      <a:gd name="T19" fmla="*/ 24 h 137"/>
                      <a:gd name="T20" fmla="*/ 37 w 212"/>
                      <a:gd name="T21" fmla="*/ 0 h 137"/>
                      <a:gd name="T22" fmla="*/ 31 w 212"/>
                      <a:gd name="T23" fmla="*/ 3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2" h="137">
                        <a:moveTo>
                          <a:pt x="31" y="39"/>
                        </a:moveTo>
                        <a:lnTo>
                          <a:pt x="24" y="77"/>
                        </a:lnTo>
                        <a:lnTo>
                          <a:pt x="0" y="118"/>
                        </a:lnTo>
                        <a:lnTo>
                          <a:pt x="62" y="135"/>
                        </a:lnTo>
                        <a:lnTo>
                          <a:pt x="120" y="137"/>
                        </a:lnTo>
                        <a:lnTo>
                          <a:pt x="174" y="111"/>
                        </a:lnTo>
                        <a:lnTo>
                          <a:pt x="199" y="80"/>
                        </a:lnTo>
                        <a:lnTo>
                          <a:pt x="212" y="11"/>
                        </a:lnTo>
                        <a:lnTo>
                          <a:pt x="151" y="25"/>
                        </a:lnTo>
                        <a:lnTo>
                          <a:pt x="88" y="24"/>
                        </a:lnTo>
                        <a:lnTo>
                          <a:pt x="37" y="0"/>
                        </a:lnTo>
                        <a:lnTo>
                          <a:pt x="31" y="39"/>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8" name="Freeform 87"/>
                  <p:cNvSpPr>
                    <a:spLocks/>
                  </p:cNvSpPr>
                  <p:nvPr/>
                </p:nvSpPr>
                <p:spPr bwMode="auto">
                  <a:xfrm>
                    <a:off x="7091" y="3348"/>
                    <a:ext cx="84" cy="50"/>
                  </a:xfrm>
                  <a:custGeom>
                    <a:avLst/>
                    <a:gdLst>
                      <a:gd name="T0" fmla="*/ 0 w 170"/>
                      <a:gd name="T1" fmla="*/ 76 h 101"/>
                      <a:gd name="T2" fmla="*/ 45 w 170"/>
                      <a:gd name="T3" fmla="*/ 98 h 101"/>
                      <a:gd name="T4" fmla="*/ 118 w 170"/>
                      <a:gd name="T5" fmla="*/ 101 h 101"/>
                      <a:gd name="T6" fmla="*/ 170 w 170"/>
                      <a:gd name="T7" fmla="*/ 90 h 101"/>
                      <a:gd name="T8" fmla="*/ 165 w 170"/>
                      <a:gd name="T9" fmla="*/ 39 h 101"/>
                      <a:gd name="T10" fmla="*/ 165 w 170"/>
                      <a:gd name="T11" fmla="*/ 0 h 101"/>
                      <a:gd name="T12" fmla="*/ 132 w 170"/>
                      <a:gd name="T13" fmla="*/ 17 h 101"/>
                      <a:gd name="T14" fmla="*/ 31 w 170"/>
                      <a:gd name="T15" fmla="*/ 32 h 101"/>
                      <a:gd name="T16" fmla="*/ 14 w 170"/>
                      <a:gd name="T17" fmla="*/ 22 h 101"/>
                      <a:gd name="T18" fmla="*/ 0 w 170"/>
                      <a:gd name="T19" fmla="*/ 7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01">
                        <a:moveTo>
                          <a:pt x="0" y="76"/>
                        </a:moveTo>
                        <a:lnTo>
                          <a:pt x="45" y="98"/>
                        </a:lnTo>
                        <a:lnTo>
                          <a:pt x="118" y="101"/>
                        </a:lnTo>
                        <a:lnTo>
                          <a:pt x="170" y="90"/>
                        </a:lnTo>
                        <a:lnTo>
                          <a:pt x="165" y="39"/>
                        </a:lnTo>
                        <a:lnTo>
                          <a:pt x="165" y="0"/>
                        </a:lnTo>
                        <a:lnTo>
                          <a:pt x="132" y="17"/>
                        </a:lnTo>
                        <a:lnTo>
                          <a:pt x="31" y="32"/>
                        </a:lnTo>
                        <a:lnTo>
                          <a:pt x="14" y="22"/>
                        </a:lnTo>
                        <a:lnTo>
                          <a:pt x="0" y="76"/>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21" name="Group 109"/>
              <p:cNvGrpSpPr>
                <a:grpSpLocks/>
              </p:cNvGrpSpPr>
              <p:nvPr/>
            </p:nvGrpSpPr>
            <p:grpSpPr bwMode="auto">
              <a:xfrm>
                <a:off x="6561" y="1862"/>
                <a:ext cx="784" cy="1497"/>
                <a:chOff x="6561" y="1862"/>
                <a:chExt cx="784" cy="1497"/>
              </a:xfrm>
            </p:grpSpPr>
            <p:sp>
              <p:nvSpPr>
                <p:cNvPr id="64" name="Freeform 90"/>
                <p:cNvSpPr>
                  <a:spLocks/>
                </p:cNvSpPr>
                <p:nvPr/>
              </p:nvSpPr>
              <p:spPr bwMode="auto">
                <a:xfrm>
                  <a:off x="6561" y="1887"/>
                  <a:ext cx="784" cy="1472"/>
                </a:xfrm>
                <a:custGeom>
                  <a:avLst/>
                  <a:gdLst>
                    <a:gd name="T0" fmla="*/ 0 w 1569"/>
                    <a:gd name="T1" fmla="*/ 332 h 2944"/>
                    <a:gd name="T2" fmla="*/ 76 w 1569"/>
                    <a:gd name="T3" fmla="*/ 300 h 2944"/>
                    <a:gd name="T4" fmla="*/ 102 w 1569"/>
                    <a:gd name="T5" fmla="*/ 225 h 2944"/>
                    <a:gd name="T6" fmla="*/ 116 w 1569"/>
                    <a:gd name="T7" fmla="*/ 206 h 2944"/>
                    <a:gd name="T8" fmla="*/ 384 w 1569"/>
                    <a:gd name="T9" fmla="*/ 389 h 2944"/>
                    <a:gd name="T10" fmla="*/ 418 w 1569"/>
                    <a:gd name="T11" fmla="*/ 382 h 2944"/>
                    <a:gd name="T12" fmla="*/ 452 w 1569"/>
                    <a:gd name="T13" fmla="*/ 369 h 2944"/>
                    <a:gd name="T14" fmla="*/ 573 w 1569"/>
                    <a:gd name="T15" fmla="*/ 227 h 2944"/>
                    <a:gd name="T16" fmla="*/ 623 w 1569"/>
                    <a:gd name="T17" fmla="*/ 152 h 2944"/>
                    <a:gd name="T18" fmla="*/ 678 w 1569"/>
                    <a:gd name="T19" fmla="*/ 97 h 2944"/>
                    <a:gd name="T20" fmla="*/ 788 w 1569"/>
                    <a:gd name="T21" fmla="*/ 69 h 2944"/>
                    <a:gd name="T22" fmla="*/ 1170 w 1569"/>
                    <a:gd name="T23" fmla="*/ 0 h 2944"/>
                    <a:gd name="T24" fmla="*/ 1281 w 1569"/>
                    <a:gd name="T25" fmla="*/ 86 h 2944"/>
                    <a:gd name="T26" fmla="*/ 1435 w 1569"/>
                    <a:gd name="T27" fmla="*/ 148 h 2944"/>
                    <a:gd name="T28" fmla="*/ 1466 w 1569"/>
                    <a:gd name="T29" fmla="*/ 293 h 2944"/>
                    <a:gd name="T30" fmla="*/ 1528 w 1569"/>
                    <a:gd name="T31" fmla="*/ 536 h 2944"/>
                    <a:gd name="T32" fmla="*/ 1569 w 1569"/>
                    <a:gd name="T33" fmla="*/ 777 h 2944"/>
                    <a:gd name="T34" fmla="*/ 1548 w 1569"/>
                    <a:gd name="T35" fmla="*/ 1053 h 2944"/>
                    <a:gd name="T36" fmla="*/ 1435 w 1569"/>
                    <a:gd name="T37" fmla="*/ 1226 h 2944"/>
                    <a:gd name="T38" fmla="*/ 1380 w 1569"/>
                    <a:gd name="T39" fmla="*/ 1509 h 2944"/>
                    <a:gd name="T40" fmla="*/ 1319 w 1569"/>
                    <a:gd name="T41" fmla="*/ 2465 h 2944"/>
                    <a:gd name="T42" fmla="*/ 1305 w 1569"/>
                    <a:gd name="T43" fmla="*/ 2768 h 2944"/>
                    <a:gd name="T44" fmla="*/ 1182 w 1569"/>
                    <a:gd name="T45" fmla="*/ 2930 h 2944"/>
                    <a:gd name="T46" fmla="*/ 1048 w 1569"/>
                    <a:gd name="T47" fmla="*/ 2872 h 2944"/>
                    <a:gd name="T48" fmla="*/ 876 w 1569"/>
                    <a:gd name="T49" fmla="*/ 2865 h 2944"/>
                    <a:gd name="T50" fmla="*/ 773 w 1569"/>
                    <a:gd name="T51" fmla="*/ 2741 h 2944"/>
                    <a:gd name="T52" fmla="*/ 699 w 1569"/>
                    <a:gd name="T53" fmla="*/ 2100 h 2944"/>
                    <a:gd name="T54" fmla="*/ 624 w 1569"/>
                    <a:gd name="T55" fmla="*/ 1406 h 2944"/>
                    <a:gd name="T56" fmla="*/ 683 w 1569"/>
                    <a:gd name="T57" fmla="*/ 785 h 2944"/>
                    <a:gd name="T58" fmla="*/ 514 w 1569"/>
                    <a:gd name="T59" fmla="*/ 665 h 2944"/>
                    <a:gd name="T60" fmla="*/ 396 w 1569"/>
                    <a:gd name="T61" fmla="*/ 678 h 2944"/>
                    <a:gd name="T62" fmla="*/ 202 w 1569"/>
                    <a:gd name="T63" fmla="*/ 541 h 2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69" h="2944">
                      <a:moveTo>
                        <a:pt x="4" y="348"/>
                      </a:moveTo>
                      <a:lnTo>
                        <a:pt x="0" y="332"/>
                      </a:lnTo>
                      <a:lnTo>
                        <a:pt x="35" y="331"/>
                      </a:lnTo>
                      <a:lnTo>
                        <a:pt x="76" y="300"/>
                      </a:lnTo>
                      <a:lnTo>
                        <a:pt x="102" y="255"/>
                      </a:lnTo>
                      <a:lnTo>
                        <a:pt x="102" y="225"/>
                      </a:lnTo>
                      <a:lnTo>
                        <a:pt x="98" y="212"/>
                      </a:lnTo>
                      <a:lnTo>
                        <a:pt x="116" y="206"/>
                      </a:lnTo>
                      <a:lnTo>
                        <a:pt x="370" y="393"/>
                      </a:lnTo>
                      <a:lnTo>
                        <a:pt x="384" y="389"/>
                      </a:lnTo>
                      <a:lnTo>
                        <a:pt x="418" y="400"/>
                      </a:lnTo>
                      <a:lnTo>
                        <a:pt x="418" y="382"/>
                      </a:lnTo>
                      <a:lnTo>
                        <a:pt x="449" y="382"/>
                      </a:lnTo>
                      <a:lnTo>
                        <a:pt x="452" y="369"/>
                      </a:lnTo>
                      <a:lnTo>
                        <a:pt x="497" y="317"/>
                      </a:lnTo>
                      <a:lnTo>
                        <a:pt x="573" y="227"/>
                      </a:lnTo>
                      <a:lnTo>
                        <a:pt x="592" y="207"/>
                      </a:lnTo>
                      <a:lnTo>
                        <a:pt x="623" y="152"/>
                      </a:lnTo>
                      <a:lnTo>
                        <a:pt x="647" y="117"/>
                      </a:lnTo>
                      <a:lnTo>
                        <a:pt x="678" y="97"/>
                      </a:lnTo>
                      <a:lnTo>
                        <a:pt x="736" y="76"/>
                      </a:lnTo>
                      <a:lnTo>
                        <a:pt x="788" y="69"/>
                      </a:lnTo>
                      <a:lnTo>
                        <a:pt x="843" y="35"/>
                      </a:lnTo>
                      <a:lnTo>
                        <a:pt x="1170" y="0"/>
                      </a:lnTo>
                      <a:lnTo>
                        <a:pt x="1185" y="38"/>
                      </a:lnTo>
                      <a:lnTo>
                        <a:pt x="1281" y="86"/>
                      </a:lnTo>
                      <a:lnTo>
                        <a:pt x="1388" y="117"/>
                      </a:lnTo>
                      <a:lnTo>
                        <a:pt x="1435" y="148"/>
                      </a:lnTo>
                      <a:lnTo>
                        <a:pt x="1453" y="179"/>
                      </a:lnTo>
                      <a:lnTo>
                        <a:pt x="1466" y="293"/>
                      </a:lnTo>
                      <a:lnTo>
                        <a:pt x="1491" y="409"/>
                      </a:lnTo>
                      <a:lnTo>
                        <a:pt x="1528" y="536"/>
                      </a:lnTo>
                      <a:lnTo>
                        <a:pt x="1562" y="667"/>
                      </a:lnTo>
                      <a:lnTo>
                        <a:pt x="1569" y="777"/>
                      </a:lnTo>
                      <a:lnTo>
                        <a:pt x="1555" y="922"/>
                      </a:lnTo>
                      <a:lnTo>
                        <a:pt x="1548" y="1053"/>
                      </a:lnTo>
                      <a:lnTo>
                        <a:pt x="1510" y="1240"/>
                      </a:lnTo>
                      <a:lnTo>
                        <a:pt x="1435" y="1226"/>
                      </a:lnTo>
                      <a:lnTo>
                        <a:pt x="1442" y="1460"/>
                      </a:lnTo>
                      <a:lnTo>
                        <a:pt x="1380" y="1509"/>
                      </a:lnTo>
                      <a:lnTo>
                        <a:pt x="1351" y="2114"/>
                      </a:lnTo>
                      <a:lnTo>
                        <a:pt x="1319" y="2465"/>
                      </a:lnTo>
                      <a:lnTo>
                        <a:pt x="1299" y="2679"/>
                      </a:lnTo>
                      <a:lnTo>
                        <a:pt x="1305" y="2768"/>
                      </a:lnTo>
                      <a:lnTo>
                        <a:pt x="1299" y="2868"/>
                      </a:lnTo>
                      <a:lnTo>
                        <a:pt x="1182" y="2930"/>
                      </a:lnTo>
                      <a:lnTo>
                        <a:pt x="1089" y="2944"/>
                      </a:lnTo>
                      <a:lnTo>
                        <a:pt x="1048" y="2872"/>
                      </a:lnTo>
                      <a:lnTo>
                        <a:pt x="993" y="2872"/>
                      </a:lnTo>
                      <a:lnTo>
                        <a:pt x="876" y="2865"/>
                      </a:lnTo>
                      <a:lnTo>
                        <a:pt x="790" y="2834"/>
                      </a:lnTo>
                      <a:lnTo>
                        <a:pt x="773" y="2741"/>
                      </a:lnTo>
                      <a:lnTo>
                        <a:pt x="777" y="2662"/>
                      </a:lnTo>
                      <a:lnTo>
                        <a:pt x="699" y="2100"/>
                      </a:lnTo>
                      <a:lnTo>
                        <a:pt x="700" y="1502"/>
                      </a:lnTo>
                      <a:lnTo>
                        <a:pt x="624" y="1406"/>
                      </a:lnTo>
                      <a:lnTo>
                        <a:pt x="693" y="901"/>
                      </a:lnTo>
                      <a:lnTo>
                        <a:pt x="683" y="785"/>
                      </a:lnTo>
                      <a:lnTo>
                        <a:pt x="686" y="551"/>
                      </a:lnTo>
                      <a:lnTo>
                        <a:pt x="514" y="665"/>
                      </a:lnTo>
                      <a:lnTo>
                        <a:pt x="458" y="682"/>
                      </a:lnTo>
                      <a:lnTo>
                        <a:pt x="396" y="678"/>
                      </a:lnTo>
                      <a:lnTo>
                        <a:pt x="290" y="630"/>
                      </a:lnTo>
                      <a:lnTo>
                        <a:pt x="202" y="541"/>
                      </a:lnTo>
                      <a:lnTo>
                        <a:pt x="4" y="348"/>
                      </a:lnTo>
                      <a:close/>
                    </a:path>
                  </a:pathLst>
                </a:custGeom>
                <a:solidFill>
                  <a:srgbClr val="60606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5" name="Freeform 91"/>
                <p:cNvSpPr>
                  <a:spLocks/>
                </p:cNvSpPr>
                <p:nvPr/>
              </p:nvSpPr>
              <p:spPr bwMode="auto">
                <a:xfrm>
                  <a:off x="7000" y="1862"/>
                  <a:ext cx="143" cy="373"/>
                </a:xfrm>
                <a:custGeom>
                  <a:avLst/>
                  <a:gdLst>
                    <a:gd name="T0" fmla="*/ 0 w 286"/>
                    <a:gd name="T1" fmla="*/ 149 h 745"/>
                    <a:gd name="T2" fmla="*/ 0 w 286"/>
                    <a:gd name="T3" fmla="*/ 283 h 745"/>
                    <a:gd name="T4" fmla="*/ 7 w 286"/>
                    <a:gd name="T5" fmla="*/ 497 h 745"/>
                    <a:gd name="T6" fmla="*/ 52 w 286"/>
                    <a:gd name="T7" fmla="*/ 683 h 745"/>
                    <a:gd name="T8" fmla="*/ 69 w 286"/>
                    <a:gd name="T9" fmla="*/ 745 h 745"/>
                    <a:gd name="T10" fmla="*/ 90 w 286"/>
                    <a:gd name="T11" fmla="*/ 572 h 745"/>
                    <a:gd name="T12" fmla="*/ 121 w 286"/>
                    <a:gd name="T13" fmla="*/ 397 h 745"/>
                    <a:gd name="T14" fmla="*/ 165 w 286"/>
                    <a:gd name="T15" fmla="*/ 283 h 745"/>
                    <a:gd name="T16" fmla="*/ 207 w 286"/>
                    <a:gd name="T17" fmla="*/ 194 h 745"/>
                    <a:gd name="T18" fmla="*/ 227 w 286"/>
                    <a:gd name="T19" fmla="*/ 163 h 745"/>
                    <a:gd name="T20" fmla="*/ 286 w 286"/>
                    <a:gd name="T21" fmla="*/ 63 h 745"/>
                    <a:gd name="T22" fmla="*/ 269 w 286"/>
                    <a:gd name="T23" fmla="*/ 0 h 745"/>
                    <a:gd name="T24" fmla="*/ 4 w 286"/>
                    <a:gd name="T25" fmla="*/ 56 h 745"/>
                    <a:gd name="T26" fmla="*/ 0 w 286"/>
                    <a:gd name="T27" fmla="*/ 149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6" h="745">
                      <a:moveTo>
                        <a:pt x="0" y="149"/>
                      </a:moveTo>
                      <a:lnTo>
                        <a:pt x="0" y="283"/>
                      </a:lnTo>
                      <a:lnTo>
                        <a:pt x="7" y="497"/>
                      </a:lnTo>
                      <a:lnTo>
                        <a:pt x="52" y="683"/>
                      </a:lnTo>
                      <a:lnTo>
                        <a:pt x="69" y="745"/>
                      </a:lnTo>
                      <a:lnTo>
                        <a:pt x="90" y="572"/>
                      </a:lnTo>
                      <a:lnTo>
                        <a:pt x="121" y="397"/>
                      </a:lnTo>
                      <a:lnTo>
                        <a:pt x="165" y="283"/>
                      </a:lnTo>
                      <a:lnTo>
                        <a:pt x="207" y="194"/>
                      </a:lnTo>
                      <a:lnTo>
                        <a:pt x="227" y="163"/>
                      </a:lnTo>
                      <a:lnTo>
                        <a:pt x="286" y="63"/>
                      </a:lnTo>
                      <a:lnTo>
                        <a:pt x="269" y="0"/>
                      </a:lnTo>
                      <a:lnTo>
                        <a:pt x="4" y="56"/>
                      </a:lnTo>
                      <a:lnTo>
                        <a:pt x="0" y="149"/>
                      </a:lnTo>
                      <a:close/>
                    </a:path>
                  </a:pathLst>
                </a:custGeom>
                <a:solidFill>
                  <a:srgbClr val="C0C0C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6" name="Freeform 92"/>
                <p:cNvSpPr>
                  <a:spLocks/>
                </p:cNvSpPr>
                <p:nvPr/>
              </p:nvSpPr>
              <p:spPr bwMode="auto">
                <a:xfrm>
                  <a:off x="7009" y="1956"/>
                  <a:ext cx="55" cy="258"/>
                </a:xfrm>
                <a:custGeom>
                  <a:avLst/>
                  <a:gdLst>
                    <a:gd name="T0" fmla="*/ 57 w 109"/>
                    <a:gd name="T1" fmla="*/ 7 h 516"/>
                    <a:gd name="T2" fmla="*/ 44 w 109"/>
                    <a:gd name="T3" fmla="*/ 43 h 516"/>
                    <a:gd name="T4" fmla="*/ 50 w 109"/>
                    <a:gd name="T5" fmla="*/ 82 h 516"/>
                    <a:gd name="T6" fmla="*/ 23 w 109"/>
                    <a:gd name="T7" fmla="*/ 162 h 516"/>
                    <a:gd name="T8" fmla="*/ 3 w 109"/>
                    <a:gd name="T9" fmla="*/ 229 h 516"/>
                    <a:gd name="T10" fmla="*/ 0 w 109"/>
                    <a:gd name="T11" fmla="*/ 291 h 516"/>
                    <a:gd name="T12" fmla="*/ 9 w 109"/>
                    <a:gd name="T13" fmla="*/ 344 h 516"/>
                    <a:gd name="T14" fmla="*/ 47 w 109"/>
                    <a:gd name="T15" fmla="*/ 516 h 516"/>
                    <a:gd name="T16" fmla="*/ 67 w 109"/>
                    <a:gd name="T17" fmla="*/ 351 h 516"/>
                    <a:gd name="T18" fmla="*/ 81 w 109"/>
                    <a:gd name="T19" fmla="*/ 268 h 516"/>
                    <a:gd name="T20" fmla="*/ 81 w 109"/>
                    <a:gd name="T21" fmla="*/ 169 h 516"/>
                    <a:gd name="T22" fmla="*/ 81 w 109"/>
                    <a:gd name="T23" fmla="*/ 79 h 516"/>
                    <a:gd name="T24" fmla="*/ 109 w 109"/>
                    <a:gd name="T25" fmla="*/ 64 h 516"/>
                    <a:gd name="T26" fmla="*/ 99 w 109"/>
                    <a:gd name="T27" fmla="*/ 12 h 516"/>
                    <a:gd name="T28" fmla="*/ 81 w 109"/>
                    <a:gd name="T29" fmla="*/ 0 h 516"/>
                    <a:gd name="T30" fmla="*/ 57 w 109"/>
                    <a:gd name="T31" fmla="*/ 7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516">
                      <a:moveTo>
                        <a:pt x="57" y="7"/>
                      </a:moveTo>
                      <a:lnTo>
                        <a:pt x="44" y="43"/>
                      </a:lnTo>
                      <a:lnTo>
                        <a:pt x="50" y="82"/>
                      </a:lnTo>
                      <a:lnTo>
                        <a:pt x="23" y="162"/>
                      </a:lnTo>
                      <a:lnTo>
                        <a:pt x="3" y="229"/>
                      </a:lnTo>
                      <a:lnTo>
                        <a:pt x="0" y="291"/>
                      </a:lnTo>
                      <a:lnTo>
                        <a:pt x="9" y="344"/>
                      </a:lnTo>
                      <a:lnTo>
                        <a:pt x="47" y="516"/>
                      </a:lnTo>
                      <a:lnTo>
                        <a:pt x="67" y="351"/>
                      </a:lnTo>
                      <a:lnTo>
                        <a:pt x="81" y="268"/>
                      </a:lnTo>
                      <a:lnTo>
                        <a:pt x="81" y="169"/>
                      </a:lnTo>
                      <a:lnTo>
                        <a:pt x="81" y="79"/>
                      </a:lnTo>
                      <a:lnTo>
                        <a:pt x="109" y="64"/>
                      </a:lnTo>
                      <a:lnTo>
                        <a:pt x="99" y="12"/>
                      </a:lnTo>
                      <a:lnTo>
                        <a:pt x="81" y="0"/>
                      </a:lnTo>
                      <a:lnTo>
                        <a:pt x="57" y="7"/>
                      </a:lnTo>
                      <a:close/>
                    </a:path>
                  </a:pathLst>
                </a:custGeom>
                <a:solidFill>
                  <a:srgbClr val="80000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7" name="Freeform 93"/>
                <p:cNvSpPr>
                  <a:spLocks/>
                </p:cNvSpPr>
                <p:nvPr/>
              </p:nvSpPr>
              <p:spPr bwMode="auto">
                <a:xfrm>
                  <a:off x="6930" y="1913"/>
                  <a:ext cx="108" cy="452"/>
                </a:xfrm>
                <a:custGeom>
                  <a:avLst/>
                  <a:gdLst>
                    <a:gd name="T0" fmla="*/ 99 w 216"/>
                    <a:gd name="T1" fmla="*/ 0 h 904"/>
                    <a:gd name="T2" fmla="*/ 40 w 216"/>
                    <a:gd name="T3" fmla="*/ 34 h 904"/>
                    <a:gd name="T4" fmla="*/ 22 w 216"/>
                    <a:gd name="T5" fmla="*/ 69 h 904"/>
                    <a:gd name="T6" fmla="*/ 0 w 216"/>
                    <a:gd name="T7" fmla="*/ 141 h 904"/>
                    <a:gd name="T8" fmla="*/ 48 w 216"/>
                    <a:gd name="T9" fmla="*/ 168 h 904"/>
                    <a:gd name="T10" fmla="*/ 13 w 216"/>
                    <a:gd name="T11" fmla="*/ 206 h 904"/>
                    <a:gd name="T12" fmla="*/ 27 w 216"/>
                    <a:gd name="T13" fmla="*/ 292 h 904"/>
                    <a:gd name="T14" fmla="*/ 44 w 216"/>
                    <a:gd name="T15" fmla="*/ 375 h 904"/>
                    <a:gd name="T16" fmla="*/ 65 w 216"/>
                    <a:gd name="T17" fmla="*/ 489 h 904"/>
                    <a:gd name="T18" fmla="*/ 82 w 216"/>
                    <a:gd name="T19" fmla="*/ 554 h 904"/>
                    <a:gd name="T20" fmla="*/ 96 w 216"/>
                    <a:gd name="T21" fmla="*/ 637 h 904"/>
                    <a:gd name="T22" fmla="*/ 175 w 216"/>
                    <a:gd name="T23" fmla="*/ 904 h 904"/>
                    <a:gd name="T24" fmla="*/ 216 w 216"/>
                    <a:gd name="T25" fmla="*/ 804 h 904"/>
                    <a:gd name="T26" fmla="*/ 164 w 216"/>
                    <a:gd name="T27" fmla="*/ 582 h 904"/>
                    <a:gd name="T28" fmla="*/ 137 w 216"/>
                    <a:gd name="T29" fmla="*/ 454 h 904"/>
                    <a:gd name="T30" fmla="*/ 127 w 216"/>
                    <a:gd name="T31" fmla="*/ 337 h 904"/>
                    <a:gd name="T32" fmla="*/ 123 w 216"/>
                    <a:gd name="T33" fmla="*/ 193 h 904"/>
                    <a:gd name="T34" fmla="*/ 120 w 216"/>
                    <a:gd name="T35" fmla="*/ 107 h 904"/>
                    <a:gd name="T36" fmla="*/ 130 w 216"/>
                    <a:gd name="T37" fmla="*/ 72 h 904"/>
                    <a:gd name="T38" fmla="*/ 113 w 216"/>
                    <a:gd name="T39" fmla="*/ 41 h 904"/>
                    <a:gd name="T40" fmla="*/ 106 w 216"/>
                    <a:gd name="T41" fmla="*/ 24 h 904"/>
                    <a:gd name="T42" fmla="*/ 99 w 216"/>
                    <a:gd name="T43"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 h="904">
                      <a:moveTo>
                        <a:pt x="99" y="0"/>
                      </a:moveTo>
                      <a:lnTo>
                        <a:pt x="40" y="34"/>
                      </a:lnTo>
                      <a:lnTo>
                        <a:pt x="22" y="69"/>
                      </a:lnTo>
                      <a:lnTo>
                        <a:pt x="0" y="141"/>
                      </a:lnTo>
                      <a:lnTo>
                        <a:pt x="48" y="168"/>
                      </a:lnTo>
                      <a:lnTo>
                        <a:pt x="13" y="206"/>
                      </a:lnTo>
                      <a:lnTo>
                        <a:pt x="27" y="292"/>
                      </a:lnTo>
                      <a:lnTo>
                        <a:pt x="44" y="375"/>
                      </a:lnTo>
                      <a:lnTo>
                        <a:pt x="65" y="489"/>
                      </a:lnTo>
                      <a:lnTo>
                        <a:pt x="82" y="554"/>
                      </a:lnTo>
                      <a:lnTo>
                        <a:pt x="96" y="637"/>
                      </a:lnTo>
                      <a:lnTo>
                        <a:pt x="175" y="904"/>
                      </a:lnTo>
                      <a:lnTo>
                        <a:pt x="216" y="804"/>
                      </a:lnTo>
                      <a:lnTo>
                        <a:pt x="164" y="582"/>
                      </a:lnTo>
                      <a:lnTo>
                        <a:pt x="137" y="454"/>
                      </a:lnTo>
                      <a:lnTo>
                        <a:pt x="127" y="337"/>
                      </a:lnTo>
                      <a:lnTo>
                        <a:pt x="123" y="193"/>
                      </a:lnTo>
                      <a:lnTo>
                        <a:pt x="120" y="107"/>
                      </a:lnTo>
                      <a:lnTo>
                        <a:pt x="130" y="72"/>
                      </a:lnTo>
                      <a:lnTo>
                        <a:pt x="113" y="41"/>
                      </a:lnTo>
                      <a:lnTo>
                        <a:pt x="106" y="24"/>
                      </a:lnTo>
                      <a:lnTo>
                        <a:pt x="99"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8" name="Freeform 94"/>
                <p:cNvSpPr>
                  <a:spLocks/>
                </p:cNvSpPr>
                <p:nvPr/>
              </p:nvSpPr>
              <p:spPr bwMode="auto">
                <a:xfrm>
                  <a:off x="7021" y="1901"/>
                  <a:ext cx="154" cy="449"/>
                </a:xfrm>
                <a:custGeom>
                  <a:avLst/>
                  <a:gdLst>
                    <a:gd name="T0" fmla="*/ 254 w 309"/>
                    <a:gd name="T1" fmla="*/ 0 h 897"/>
                    <a:gd name="T2" fmla="*/ 257 w 309"/>
                    <a:gd name="T3" fmla="*/ 17 h 897"/>
                    <a:gd name="T4" fmla="*/ 309 w 309"/>
                    <a:gd name="T5" fmla="*/ 44 h 897"/>
                    <a:gd name="T6" fmla="*/ 288 w 309"/>
                    <a:gd name="T7" fmla="*/ 100 h 897"/>
                    <a:gd name="T8" fmla="*/ 278 w 309"/>
                    <a:gd name="T9" fmla="*/ 165 h 897"/>
                    <a:gd name="T10" fmla="*/ 223 w 309"/>
                    <a:gd name="T11" fmla="*/ 162 h 897"/>
                    <a:gd name="T12" fmla="*/ 271 w 309"/>
                    <a:gd name="T13" fmla="*/ 217 h 897"/>
                    <a:gd name="T14" fmla="*/ 230 w 309"/>
                    <a:gd name="T15" fmla="*/ 251 h 897"/>
                    <a:gd name="T16" fmla="*/ 182 w 309"/>
                    <a:gd name="T17" fmla="*/ 330 h 897"/>
                    <a:gd name="T18" fmla="*/ 151 w 309"/>
                    <a:gd name="T19" fmla="*/ 427 h 897"/>
                    <a:gd name="T20" fmla="*/ 127 w 309"/>
                    <a:gd name="T21" fmla="*/ 533 h 897"/>
                    <a:gd name="T22" fmla="*/ 106 w 309"/>
                    <a:gd name="T23" fmla="*/ 644 h 897"/>
                    <a:gd name="T24" fmla="*/ 55 w 309"/>
                    <a:gd name="T25" fmla="*/ 897 h 897"/>
                    <a:gd name="T26" fmla="*/ 0 w 309"/>
                    <a:gd name="T27" fmla="*/ 794 h 897"/>
                    <a:gd name="T28" fmla="*/ 51 w 309"/>
                    <a:gd name="T29" fmla="*/ 625 h 897"/>
                    <a:gd name="T30" fmla="*/ 61 w 309"/>
                    <a:gd name="T31" fmla="*/ 526 h 897"/>
                    <a:gd name="T32" fmla="*/ 79 w 309"/>
                    <a:gd name="T33" fmla="*/ 420 h 897"/>
                    <a:gd name="T34" fmla="*/ 96 w 309"/>
                    <a:gd name="T35" fmla="*/ 330 h 897"/>
                    <a:gd name="T36" fmla="*/ 127 w 309"/>
                    <a:gd name="T37" fmla="*/ 234 h 897"/>
                    <a:gd name="T38" fmla="*/ 165 w 309"/>
                    <a:gd name="T39" fmla="*/ 158 h 897"/>
                    <a:gd name="T40" fmla="*/ 213 w 309"/>
                    <a:gd name="T41" fmla="*/ 79 h 897"/>
                    <a:gd name="T42" fmla="*/ 254 w 309"/>
                    <a:gd name="T43" fmla="*/ 0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9" h="897">
                      <a:moveTo>
                        <a:pt x="254" y="0"/>
                      </a:moveTo>
                      <a:lnTo>
                        <a:pt x="257" y="17"/>
                      </a:lnTo>
                      <a:lnTo>
                        <a:pt x="309" y="44"/>
                      </a:lnTo>
                      <a:lnTo>
                        <a:pt x="288" y="100"/>
                      </a:lnTo>
                      <a:lnTo>
                        <a:pt x="278" y="165"/>
                      </a:lnTo>
                      <a:lnTo>
                        <a:pt x="223" y="162"/>
                      </a:lnTo>
                      <a:lnTo>
                        <a:pt x="271" y="217"/>
                      </a:lnTo>
                      <a:lnTo>
                        <a:pt x="230" y="251"/>
                      </a:lnTo>
                      <a:lnTo>
                        <a:pt x="182" y="330"/>
                      </a:lnTo>
                      <a:lnTo>
                        <a:pt x="151" y="427"/>
                      </a:lnTo>
                      <a:lnTo>
                        <a:pt x="127" y="533"/>
                      </a:lnTo>
                      <a:lnTo>
                        <a:pt x="106" y="644"/>
                      </a:lnTo>
                      <a:lnTo>
                        <a:pt x="55" y="897"/>
                      </a:lnTo>
                      <a:lnTo>
                        <a:pt x="0" y="794"/>
                      </a:lnTo>
                      <a:lnTo>
                        <a:pt x="51" y="625"/>
                      </a:lnTo>
                      <a:lnTo>
                        <a:pt x="61" y="526"/>
                      </a:lnTo>
                      <a:lnTo>
                        <a:pt x="79" y="420"/>
                      </a:lnTo>
                      <a:lnTo>
                        <a:pt x="96" y="330"/>
                      </a:lnTo>
                      <a:lnTo>
                        <a:pt x="127" y="234"/>
                      </a:lnTo>
                      <a:lnTo>
                        <a:pt x="165" y="158"/>
                      </a:lnTo>
                      <a:lnTo>
                        <a:pt x="213" y="79"/>
                      </a:lnTo>
                      <a:lnTo>
                        <a:pt x="254"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9" name="Freeform 95"/>
                <p:cNvSpPr>
                  <a:spLocks/>
                </p:cNvSpPr>
                <p:nvPr/>
              </p:nvSpPr>
              <p:spPr bwMode="auto">
                <a:xfrm>
                  <a:off x="7019" y="1925"/>
                  <a:ext cx="253" cy="734"/>
                </a:xfrm>
                <a:custGeom>
                  <a:avLst/>
                  <a:gdLst>
                    <a:gd name="T0" fmla="*/ 320 w 505"/>
                    <a:gd name="T1" fmla="*/ 0 h 1469"/>
                    <a:gd name="T2" fmla="*/ 306 w 505"/>
                    <a:gd name="T3" fmla="*/ 62 h 1469"/>
                    <a:gd name="T4" fmla="*/ 306 w 505"/>
                    <a:gd name="T5" fmla="*/ 120 h 1469"/>
                    <a:gd name="T6" fmla="*/ 292 w 505"/>
                    <a:gd name="T7" fmla="*/ 131 h 1469"/>
                    <a:gd name="T8" fmla="*/ 251 w 505"/>
                    <a:gd name="T9" fmla="*/ 124 h 1469"/>
                    <a:gd name="T10" fmla="*/ 272 w 505"/>
                    <a:gd name="T11" fmla="*/ 144 h 1469"/>
                    <a:gd name="T12" fmla="*/ 285 w 505"/>
                    <a:gd name="T13" fmla="*/ 165 h 1469"/>
                    <a:gd name="T14" fmla="*/ 282 w 505"/>
                    <a:gd name="T15" fmla="*/ 179 h 1469"/>
                    <a:gd name="T16" fmla="*/ 261 w 505"/>
                    <a:gd name="T17" fmla="*/ 186 h 1469"/>
                    <a:gd name="T18" fmla="*/ 223 w 505"/>
                    <a:gd name="T19" fmla="*/ 248 h 1469"/>
                    <a:gd name="T20" fmla="*/ 199 w 505"/>
                    <a:gd name="T21" fmla="*/ 286 h 1469"/>
                    <a:gd name="T22" fmla="*/ 179 w 505"/>
                    <a:gd name="T23" fmla="*/ 355 h 1469"/>
                    <a:gd name="T24" fmla="*/ 158 w 505"/>
                    <a:gd name="T25" fmla="*/ 437 h 1469"/>
                    <a:gd name="T26" fmla="*/ 141 w 505"/>
                    <a:gd name="T27" fmla="*/ 537 h 1469"/>
                    <a:gd name="T28" fmla="*/ 110 w 505"/>
                    <a:gd name="T29" fmla="*/ 605 h 1469"/>
                    <a:gd name="T30" fmla="*/ 72 w 505"/>
                    <a:gd name="T31" fmla="*/ 677 h 1469"/>
                    <a:gd name="T32" fmla="*/ 4 w 505"/>
                    <a:gd name="T33" fmla="*/ 839 h 1469"/>
                    <a:gd name="T34" fmla="*/ 0 w 505"/>
                    <a:gd name="T35" fmla="*/ 973 h 1469"/>
                    <a:gd name="T36" fmla="*/ 11 w 505"/>
                    <a:gd name="T37" fmla="*/ 1270 h 1469"/>
                    <a:gd name="T38" fmla="*/ 47 w 505"/>
                    <a:gd name="T39" fmla="*/ 1469 h 1469"/>
                    <a:gd name="T40" fmla="*/ 172 w 505"/>
                    <a:gd name="T41" fmla="*/ 1468 h 1469"/>
                    <a:gd name="T42" fmla="*/ 378 w 505"/>
                    <a:gd name="T43" fmla="*/ 1451 h 1469"/>
                    <a:gd name="T44" fmla="*/ 505 w 505"/>
                    <a:gd name="T45" fmla="*/ 1377 h 1469"/>
                    <a:gd name="T46" fmla="*/ 488 w 505"/>
                    <a:gd name="T47" fmla="*/ 1111 h 1469"/>
                    <a:gd name="T48" fmla="*/ 359 w 505"/>
                    <a:gd name="T49" fmla="*/ 1086 h 1469"/>
                    <a:gd name="T50" fmla="*/ 365 w 505"/>
                    <a:gd name="T51" fmla="*/ 1019 h 1469"/>
                    <a:gd name="T52" fmla="*/ 399 w 505"/>
                    <a:gd name="T53" fmla="*/ 831 h 1469"/>
                    <a:gd name="T54" fmla="*/ 409 w 505"/>
                    <a:gd name="T55" fmla="*/ 690 h 1469"/>
                    <a:gd name="T56" fmla="*/ 409 w 505"/>
                    <a:gd name="T57" fmla="*/ 641 h 1469"/>
                    <a:gd name="T58" fmla="*/ 388 w 505"/>
                    <a:gd name="T59" fmla="*/ 607 h 1469"/>
                    <a:gd name="T60" fmla="*/ 402 w 505"/>
                    <a:gd name="T61" fmla="*/ 590 h 1469"/>
                    <a:gd name="T62" fmla="*/ 388 w 505"/>
                    <a:gd name="T63" fmla="*/ 542 h 1469"/>
                    <a:gd name="T64" fmla="*/ 364 w 505"/>
                    <a:gd name="T65" fmla="*/ 442 h 1469"/>
                    <a:gd name="T66" fmla="*/ 347 w 505"/>
                    <a:gd name="T67" fmla="*/ 368 h 1469"/>
                    <a:gd name="T68" fmla="*/ 320 w 505"/>
                    <a:gd name="T69" fmla="*/ 317 h 1469"/>
                    <a:gd name="T70" fmla="*/ 347 w 505"/>
                    <a:gd name="T71" fmla="*/ 334 h 1469"/>
                    <a:gd name="T72" fmla="*/ 347 w 505"/>
                    <a:gd name="T73" fmla="*/ 268 h 1469"/>
                    <a:gd name="T74" fmla="*/ 361 w 505"/>
                    <a:gd name="T75" fmla="*/ 196 h 1469"/>
                    <a:gd name="T76" fmla="*/ 388 w 505"/>
                    <a:gd name="T77" fmla="*/ 138 h 1469"/>
                    <a:gd name="T78" fmla="*/ 419 w 505"/>
                    <a:gd name="T79" fmla="*/ 96 h 1469"/>
                    <a:gd name="T80" fmla="*/ 443 w 505"/>
                    <a:gd name="T81" fmla="*/ 69 h 1469"/>
                    <a:gd name="T82" fmla="*/ 464 w 505"/>
                    <a:gd name="T83" fmla="*/ 52 h 1469"/>
                    <a:gd name="T84" fmla="*/ 426 w 505"/>
                    <a:gd name="T85" fmla="*/ 38 h 1469"/>
                    <a:gd name="T86" fmla="*/ 378 w 505"/>
                    <a:gd name="T87" fmla="*/ 24 h 1469"/>
                    <a:gd name="T88" fmla="*/ 320 w 505"/>
                    <a:gd name="T89" fmla="*/ 0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5" h="1469">
                      <a:moveTo>
                        <a:pt x="320" y="0"/>
                      </a:moveTo>
                      <a:lnTo>
                        <a:pt x="306" y="62"/>
                      </a:lnTo>
                      <a:lnTo>
                        <a:pt x="306" y="120"/>
                      </a:lnTo>
                      <a:lnTo>
                        <a:pt x="292" y="131"/>
                      </a:lnTo>
                      <a:lnTo>
                        <a:pt x="251" y="124"/>
                      </a:lnTo>
                      <a:lnTo>
                        <a:pt x="272" y="144"/>
                      </a:lnTo>
                      <a:lnTo>
                        <a:pt x="285" y="165"/>
                      </a:lnTo>
                      <a:lnTo>
                        <a:pt x="282" y="179"/>
                      </a:lnTo>
                      <a:lnTo>
                        <a:pt x="261" y="186"/>
                      </a:lnTo>
                      <a:lnTo>
                        <a:pt x="223" y="248"/>
                      </a:lnTo>
                      <a:lnTo>
                        <a:pt x="199" y="286"/>
                      </a:lnTo>
                      <a:lnTo>
                        <a:pt x="179" y="355"/>
                      </a:lnTo>
                      <a:lnTo>
                        <a:pt x="158" y="437"/>
                      </a:lnTo>
                      <a:lnTo>
                        <a:pt x="141" y="537"/>
                      </a:lnTo>
                      <a:lnTo>
                        <a:pt x="110" y="605"/>
                      </a:lnTo>
                      <a:lnTo>
                        <a:pt x="72" y="677"/>
                      </a:lnTo>
                      <a:lnTo>
                        <a:pt x="4" y="839"/>
                      </a:lnTo>
                      <a:lnTo>
                        <a:pt x="0" y="973"/>
                      </a:lnTo>
                      <a:lnTo>
                        <a:pt x="11" y="1270"/>
                      </a:lnTo>
                      <a:lnTo>
                        <a:pt x="47" y="1469"/>
                      </a:lnTo>
                      <a:lnTo>
                        <a:pt x="172" y="1468"/>
                      </a:lnTo>
                      <a:lnTo>
                        <a:pt x="378" y="1451"/>
                      </a:lnTo>
                      <a:lnTo>
                        <a:pt x="505" y="1377"/>
                      </a:lnTo>
                      <a:lnTo>
                        <a:pt x="488" y="1111"/>
                      </a:lnTo>
                      <a:lnTo>
                        <a:pt x="359" y="1086"/>
                      </a:lnTo>
                      <a:lnTo>
                        <a:pt x="365" y="1019"/>
                      </a:lnTo>
                      <a:lnTo>
                        <a:pt x="399" y="831"/>
                      </a:lnTo>
                      <a:lnTo>
                        <a:pt x="409" y="690"/>
                      </a:lnTo>
                      <a:lnTo>
                        <a:pt x="409" y="641"/>
                      </a:lnTo>
                      <a:lnTo>
                        <a:pt x="388" y="607"/>
                      </a:lnTo>
                      <a:lnTo>
                        <a:pt x="402" y="590"/>
                      </a:lnTo>
                      <a:lnTo>
                        <a:pt x="388" y="542"/>
                      </a:lnTo>
                      <a:lnTo>
                        <a:pt x="364" y="442"/>
                      </a:lnTo>
                      <a:lnTo>
                        <a:pt x="347" y="368"/>
                      </a:lnTo>
                      <a:lnTo>
                        <a:pt x="320" y="317"/>
                      </a:lnTo>
                      <a:lnTo>
                        <a:pt x="347" y="334"/>
                      </a:lnTo>
                      <a:lnTo>
                        <a:pt x="347" y="268"/>
                      </a:lnTo>
                      <a:lnTo>
                        <a:pt x="361" y="196"/>
                      </a:lnTo>
                      <a:lnTo>
                        <a:pt x="388" y="138"/>
                      </a:lnTo>
                      <a:lnTo>
                        <a:pt x="419" y="96"/>
                      </a:lnTo>
                      <a:lnTo>
                        <a:pt x="443" y="69"/>
                      </a:lnTo>
                      <a:lnTo>
                        <a:pt x="464" y="52"/>
                      </a:lnTo>
                      <a:lnTo>
                        <a:pt x="426" y="38"/>
                      </a:lnTo>
                      <a:lnTo>
                        <a:pt x="378" y="24"/>
                      </a:lnTo>
                      <a:lnTo>
                        <a:pt x="3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0" name="Freeform 96"/>
                <p:cNvSpPr>
                  <a:spLocks/>
                </p:cNvSpPr>
                <p:nvPr/>
              </p:nvSpPr>
              <p:spPr bwMode="auto">
                <a:xfrm>
                  <a:off x="7198" y="1952"/>
                  <a:ext cx="141" cy="543"/>
                </a:xfrm>
                <a:custGeom>
                  <a:avLst/>
                  <a:gdLst>
                    <a:gd name="T0" fmla="*/ 117 w 282"/>
                    <a:gd name="T1" fmla="*/ 0 h 1086"/>
                    <a:gd name="T2" fmla="*/ 69 w 282"/>
                    <a:gd name="T3" fmla="*/ 52 h 1086"/>
                    <a:gd name="T4" fmla="*/ 35 w 282"/>
                    <a:gd name="T5" fmla="*/ 103 h 1086"/>
                    <a:gd name="T6" fmla="*/ 11 w 282"/>
                    <a:gd name="T7" fmla="*/ 148 h 1086"/>
                    <a:gd name="T8" fmla="*/ 4 w 282"/>
                    <a:gd name="T9" fmla="*/ 193 h 1086"/>
                    <a:gd name="T10" fmla="*/ 0 w 282"/>
                    <a:gd name="T11" fmla="*/ 234 h 1086"/>
                    <a:gd name="T12" fmla="*/ 4 w 282"/>
                    <a:gd name="T13" fmla="*/ 279 h 1086"/>
                    <a:gd name="T14" fmla="*/ 14 w 282"/>
                    <a:gd name="T15" fmla="*/ 308 h 1086"/>
                    <a:gd name="T16" fmla="*/ 28 w 282"/>
                    <a:gd name="T17" fmla="*/ 387 h 1086"/>
                    <a:gd name="T18" fmla="*/ 42 w 282"/>
                    <a:gd name="T19" fmla="*/ 459 h 1086"/>
                    <a:gd name="T20" fmla="*/ 62 w 282"/>
                    <a:gd name="T21" fmla="*/ 523 h 1086"/>
                    <a:gd name="T22" fmla="*/ 152 w 282"/>
                    <a:gd name="T23" fmla="*/ 545 h 1086"/>
                    <a:gd name="T24" fmla="*/ 62 w 282"/>
                    <a:gd name="T25" fmla="*/ 552 h 1086"/>
                    <a:gd name="T26" fmla="*/ 73 w 282"/>
                    <a:gd name="T27" fmla="*/ 569 h 1086"/>
                    <a:gd name="T28" fmla="*/ 128 w 282"/>
                    <a:gd name="T29" fmla="*/ 583 h 1086"/>
                    <a:gd name="T30" fmla="*/ 186 w 282"/>
                    <a:gd name="T31" fmla="*/ 611 h 1086"/>
                    <a:gd name="T32" fmla="*/ 103 w 282"/>
                    <a:gd name="T33" fmla="*/ 604 h 1086"/>
                    <a:gd name="T34" fmla="*/ 66 w 282"/>
                    <a:gd name="T35" fmla="*/ 600 h 1086"/>
                    <a:gd name="T36" fmla="*/ 73 w 282"/>
                    <a:gd name="T37" fmla="*/ 635 h 1086"/>
                    <a:gd name="T38" fmla="*/ 66 w 282"/>
                    <a:gd name="T39" fmla="*/ 704 h 1086"/>
                    <a:gd name="T40" fmla="*/ 55 w 282"/>
                    <a:gd name="T41" fmla="*/ 810 h 1086"/>
                    <a:gd name="T42" fmla="*/ 10 w 282"/>
                    <a:gd name="T43" fmla="*/ 1024 h 1086"/>
                    <a:gd name="T44" fmla="*/ 70 w 282"/>
                    <a:gd name="T45" fmla="*/ 1025 h 1086"/>
                    <a:gd name="T46" fmla="*/ 147 w 282"/>
                    <a:gd name="T47" fmla="*/ 1031 h 1086"/>
                    <a:gd name="T48" fmla="*/ 191 w 282"/>
                    <a:gd name="T49" fmla="*/ 1051 h 1086"/>
                    <a:gd name="T50" fmla="*/ 228 w 282"/>
                    <a:gd name="T51" fmla="*/ 1086 h 1086"/>
                    <a:gd name="T52" fmla="*/ 255 w 282"/>
                    <a:gd name="T53" fmla="*/ 914 h 1086"/>
                    <a:gd name="T54" fmla="*/ 258 w 282"/>
                    <a:gd name="T55" fmla="*/ 769 h 1086"/>
                    <a:gd name="T56" fmla="*/ 282 w 282"/>
                    <a:gd name="T57" fmla="*/ 614 h 1086"/>
                    <a:gd name="T58" fmla="*/ 272 w 282"/>
                    <a:gd name="T59" fmla="*/ 535 h 1086"/>
                    <a:gd name="T60" fmla="*/ 244 w 282"/>
                    <a:gd name="T61" fmla="*/ 428 h 1086"/>
                    <a:gd name="T62" fmla="*/ 210 w 282"/>
                    <a:gd name="T63" fmla="*/ 308 h 1086"/>
                    <a:gd name="T64" fmla="*/ 193 w 282"/>
                    <a:gd name="T65" fmla="*/ 225 h 1086"/>
                    <a:gd name="T66" fmla="*/ 182 w 282"/>
                    <a:gd name="T67" fmla="*/ 165 h 1086"/>
                    <a:gd name="T68" fmla="*/ 172 w 282"/>
                    <a:gd name="T69" fmla="*/ 100 h 1086"/>
                    <a:gd name="T70" fmla="*/ 169 w 282"/>
                    <a:gd name="T71" fmla="*/ 55 h 1086"/>
                    <a:gd name="T72" fmla="*/ 155 w 282"/>
                    <a:gd name="T73" fmla="*/ 28 h 1086"/>
                    <a:gd name="T74" fmla="*/ 117 w 282"/>
                    <a:gd name="T75" fmla="*/ 0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2" h="1086">
                      <a:moveTo>
                        <a:pt x="117" y="0"/>
                      </a:moveTo>
                      <a:lnTo>
                        <a:pt x="69" y="52"/>
                      </a:lnTo>
                      <a:lnTo>
                        <a:pt x="35" y="103"/>
                      </a:lnTo>
                      <a:lnTo>
                        <a:pt x="11" y="148"/>
                      </a:lnTo>
                      <a:lnTo>
                        <a:pt x="4" y="193"/>
                      </a:lnTo>
                      <a:lnTo>
                        <a:pt x="0" y="234"/>
                      </a:lnTo>
                      <a:lnTo>
                        <a:pt x="4" y="279"/>
                      </a:lnTo>
                      <a:lnTo>
                        <a:pt x="14" y="308"/>
                      </a:lnTo>
                      <a:lnTo>
                        <a:pt x="28" y="387"/>
                      </a:lnTo>
                      <a:lnTo>
                        <a:pt x="42" y="459"/>
                      </a:lnTo>
                      <a:lnTo>
                        <a:pt x="62" y="523"/>
                      </a:lnTo>
                      <a:lnTo>
                        <a:pt x="152" y="545"/>
                      </a:lnTo>
                      <a:lnTo>
                        <a:pt x="62" y="552"/>
                      </a:lnTo>
                      <a:lnTo>
                        <a:pt x="73" y="569"/>
                      </a:lnTo>
                      <a:lnTo>
                        <a:pt x="128" y="583"/>
                      </a:lnTo>
                      <a:lnTo>
                        <a:pt x="186" y="611"/>
                      </a:lnTo>
                      <a:lnTo>
                        <a:pt x="103" y="604"/>
                      </a:lnTo>
                      <a:lnTo>
                        <a:pt x="66" y="600"/>
                      </a:lnTo>
                      <a:lnTo>
                        <a:pt x="73" y="635"/>
                      </a:lnTo>
                      <a:lnTo>
                        <a:pt x="66" y="704"/>
                      </a:lnTo>
                      <a:lnTo>
                        <a:pt x="55" y="810"/>
                      </a:lnTo>
                      <a:lnTo>
                        <a:pt x="10" y="1024"/>
                      </a:lnTo>
                      <a:lnTo>
                        <a:pt x="70" y="1025"/>
                      </a:lnTo>
                      <a:lnTo>
                        <a:pt x="147" y="1031"/>
                      </a:lnTo>
                      <a:lnTo>
                        <a:pt x="191" y="1051"/>
                      </a:lnTo>
                      <a:lnTo>
                        <a:pt x="228" y="1086"/>
                      </a:lnTo>
                      <a:lnTo>
                        <a:pt x="255" y="914"/>
                      </a:lnTo>
                      <a:lnTo>
                        <a:pt x="258" y="769"/>
                      </a:lnTo>
                      <a:lnTo>
                        <a:pt x="282" y="614"/>
                      </a:lnTo>
                      <a:lnTo>
                        <a:pt x="272" y="535"/>
                      </a:lnTo>
                      <a:lnTo>
                        <a:pt x="244" y="428"/>
                      </a:lnTo>
                      <a:lnTo>
                        <a:pt x="210" y="308"/>
                      </a:lnTo>
                      <a:lnTo>
                        <a:pt x="193" y="225"/>
                      </a:lnTo>
                      <a:lnTo>
                        <a:pt x="182" y="165"/>
                      </a:lnTo>
                      <a:lnTo>
                        <a:pt x="172" y="100"/>
                      </a:lnTo>
                      <a:lnTo>
                        <a:pt x="169" y="55"/>
                      </a:lnTo>
                      <a:lnTo>
                        <a:pt x="155" y="28"/>
                      </a:lnTo>
                      <a:lnTo>
                        <a:pt x="11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1" name="Freeform 97"/>
                <p:cNvSpPr>
                  <a:spLocks/>
                </p:cNvSpPr>
                <p:nvPr/>
              </p:nvSpPr>
              <p:spPr bwMode="auto">
                <a:xfrm>
                  <a:off x="6567" y="1935"/>
                  <a:ext cx="354" cy="287"/>
                </a:xfrm>
                <a:custGeom>
                  <a:avLst/>
                  <a:gdLst>
                    <a:gd name="T0" fmla="*/ 706 w 706"/>
                    <a:gd name="T1" fmla="*/ 0 h 574"/>
                    <a:gd name="T2" fmla="*/ 683 w 706"/>
                    <a:gd name="T3" fmla="*/ 64 h 574"/>
                    <a:gd name="T4" fmla="*/ 670 w 706"/>
                    <a:gd name="T5" fmla="*/ 153 h 574"/>
                    <a:gd name="T6" fmla="*/ 670 w 706"/>
                    <a:gd name="T7" fmla="*/ 229 h 574"/>
                    <a:gd name="T8" fmla="*/ 666 w 706"/>
                    <a:gd name="T9" fmla="*/ 329 h 574"/>
                    <a:gd name="T10" fmla="*/ 673 w 706"/>
                    <a:gd name="T11" fmla="*/ 370 h 574"/>
                    <a:gd name="T12" fmla="*/ 673 w 706"/>
                    <a:gd name="T13" fmla="*/ 432 h 574"/>
                    <a:gd name="T14" fmla="*/ 501 w 706"/>
                    <a:gd name="T15" fmla="*/ 552 h 574"/>
                    <a:gd name="T16" fmla="*/ 417 w 706"/>
                    <a:gd name="T17" fmla="*/ 574 h 574"/>
                    <a:gd name="T18" fmla="*/ 362 w 706"/>
                    <a:gd name="T19" fmla="*/ 554 h 574"/>
                    <a:gd name="T20" fmla="*/ 286 w 706"/>
                    <a:gd name="T21" fmla="*/ 519 h 574"/>
                    <a:gd name="T22" fmla="*/ 172 w 706"/>
                    <a:gd name="T23" fmla="*/ 404 h 574"/>
                    <a:gd name="T24" fmla="*/ 80 w 706"/>
                    <a:gd name="T25" fmla="*/ 323 h 574"/>
                    <a:gd name="T26" fmla="*/ 57 w 706"/>
                    <a:gd name="T27" fmla="*/ 299 h 574"/>
                    <a:gd name="T28" fmla="*/ 0 w 706"/>
                    <a:gd name="T29" fmla="*/ 247 h 574"/>
                    <a:gd name="T30" fmla="*/ 23 w 706"/>
                    <a:gd name="T31" fmla="*/ 245 h 574"/>
                    <a:gd name="T32" fmla="*/ 51 w 706"/>
                    <a:gd name="T33" fmla="*/ 233 h 574"/>
                    <a:gd name="T34" fmla="*/ 80 w 706"/>
                    <a:gd name="T35" fmla="*/ 204 h 574"/>
                    <a:gd name="T36" fmla="*/ 103 w 706"/>
                    <a:gd name="T37" fmla="*/ 153 h 574"/>
                    <a:gd name="T38" fmla="*/ 98 w 706"/>
                    <a:gd name="T39" fmla="*/ 120 h 574"/>
                    <a:gd name="T40" fmla="*/ 323 w 706"/>
                    <a:gd name="T41" fmla="*/ 287 h 574"/>
                    <a:gd name="T42" fmla="*/ 330 w 706"/>
                    <a:gd name="T43" fmla="*/ 322 h 574"/>
                    <a:gd name="T44" fmla="*/ 336 w 706"/>
                    <a:gd name="T45" fmla="*/ 387 h 574"/>
                    <a:gd name="T46" fmla="*/ 347 w 706"/>
                    <a:gd name="T47" fmla="*/ 322 h 574"/>
                    <a:gd name="T48" fmla="*/ 357 w 706"/>
                    <a:gd name="T49" fmla="*/ 311 h 574"/>
                    <a:gd name="T50" fmla="*/ 398 w 706"/>
                    <a:gd name="T51" fmla="*/ 311 h 574"/>
                    <a:gd name="T52" fmla="*/ 405 w 706"/>
                    <a:gd name="T53" fmla="*/ 349 h 574"/>
                    <a:gd name="T54" fmla="*/ 443 w 706"/>
                    <a:gd name="T55" fmla="*/ 394 h 574"/>
                    <a:gd name="T56" fmla="*/ 422 w 706"/>
                    <a:gd name="T57" fmla="*/ 353 h 574"/>
                    <a:gd name="T58" fmla="*/ 419 w 706"/>
                    <a:gd name="T59" fmla="*/ 305 h 574"/>
                    <a:gd name="T60" fmla="*/ 436 w 706"/>
                    <a:gd name="T61" fmla="*/ 298 h 574"/>
                    <a:gd name="T62" fmla="*/ 460 w 706"/>
                    <a:gd name="T63" fmla="*/ 318 h 574"/>
                    <a:gd name="T64" fmla="*/ 501 w 706"/>
                    <a:gd name="T65" fmla="*/ 342 h 574"/>
                    <a:gd name="T66" fmla="*/ 484 w 706"/>
                    <a:gd name="T67" fmla="*/ 315 h 574"/>
                    <a:gd name="T68" fmla="*/ 457 w 706"/>
                    <a:gd name="T69" fmla="*/ 287 h 574"/>
                    <a:gd name="T70" fmla="*/ 488 w 706"/>
                    <a:gd name="T71" fmla="*/ 249 h 574"/>
                    <a:gd name="T72" fmla="*/ 512 w 706"/>
                    <a:gd name="T73" fmla="*/ 243 h 574"/>
                    <a:gd name="T74" fmla="*/ 560 w 706"/>
                    <a:gd name="T75" fmla="*/ 163 h 574"/>
                    <a:gd name="T76" fmla="*/ 577 w 706"/>
                    <a:gd name="T77" fmla="*/ 146 h 574"/>
                    <a:gd name="T78" fmla="*/ 622 w 706"/>
                    <a:gd name="T79" fmla="*/ 167 h 574"/>
                    <a:gd name="T80" fmla="*/ 604 w 706"/>
                    <a:gd name="T81" fmla="*/ 139 h 574"/>
                    <a:gd name="T82" fmla="*/ 594 w 706"/>
                    <a:gd name="T83" fmla="*/ 112 h 574"/>
                    <a:gd name="T84" fmla="*/ 611 w 706"/>
                    <a:gd name="T85" fmla="*/ 81 h 574"/>
                    <a:gd name="T86" fmla="*/ 628 w 706"/>
                    <a:gd name="T87" fmla="*/ 91 h 574"/>
                    <a:gd name="T88" fmla="*/ 632 w 706"/>
                    <a:gd name="T89" fmla="*/ 60 h 574"/>
                    <a:gd name="T90" fmla="*/ 652 w 706"/>
                    <a:gd name="T91" fmla="*/ 22 h 574"/>
                    <a:gd name="T92" fmla="*/ 706 w 706"/>
                    <a:gd name="T93" fmla="*/ 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6" h="574">
                      <a:moveTo>
                        <a:pt x="706" y="0"/>
                      </a:moveTo>
                      <a:lnTo>
                        <a:pt x="683" y="64"/>
                      </a:lnTo>
                      <a:lnTo>
                        <a:pt x="670" y="153"/>
                      </a:lnTo>
                      <a:lnTo>
                        <a:pt x="670" y="229"/>
                      </a:lnTo>
                      <a:lnTo>
                        <a:pt x="666" y="329"/>
                      </a:lnTo>
                      <a:lnTo>
                        <a:pt x="673" y="370"/>
                      </a:lnTo>
                      <a:lnTo>
                        <a:pt x="673" y="432"/>
                      </a:lnTo>
                      <a:lnTo>
                        <a:pt x="501" y="552"/>
                      </a:lnTo>
                      <a:lnTo>
                        <a:pt x="417" y="574"/>
                      </a:lnTo>
                      <a:lnTo>
                        <a:pt x="362" y="554"/>
                      </a:lnTo>
                      <a:lnTo>
                        <a:pt x="286" y="519"/>
                      </a:lnTo>
                      <a:lnTo>
                        <a:pt x="172" y="404"/>
                      </a:lnTo>
                      <a:lnTo>
                        <a:pt x="80" y="323"/>
                      </a:lnTo>
                      <a:lnTo>
                        <a:pt x="57" y="299"/>
                      </a:lnTo>
                      <a:lnTo>
                        <a:pt x="0" y="247"/>
                      </a:lnTo>
                      <a:lnTo>
                        <a:pt x="23" y="245"/>
                      </a:lnTo>
                      <a:lnTo>
                        <a:pt x="51" y="233"/>
                      </a:lnTo>
                      <a:lnTo>
                        <a:pt x="80" y="204"/>
                      </a:lnTo>
                      <a:lnTo>
                        <a:pt x="103" y="153"/>
                      </a:lnTo>
                      <a:lnTo>
                        <a:pt x="98" y="120"/>
                      </a:lnTo>
                      <a:lnTo>
                        <a:pt x="323" y="287"/>
                      </a:lnTo>
                      <a:lnTo>
                        <a:pt x="330" y="322"/>
                      </a:lnTo>
                      <a:lnTo>
                        <a:pt x="336" y="387"/>
                      </a:lnTo>
                      <a:lnTo>
                        <a:pt x="347" y="322"/>
                      </a:lnTo>
                      <a:lnTo>
                        <a:pt x="357" y="311"/>
                      </a:lnTo>
                      <a:lnTo>
                        <a:pt x="398" y="311"/>
                      </a:lnTo>
                      <a:lnTo>
                        <a:pt x="405" y="349"/>
                      </a:lnTo>
                      <a:lnTo>
                        <a:pt x="443" y="394"/>
                      </a:lnTo>
                      <a:lnTo>
                        <a:pt x="422" y="353"/>
                      </a:lnTo>
                      <a:lnTo>
                        <a:pt x="419" y="305"/>
                      </a:lnTo>
                      <a:lnTo>
                        <a:pt x="436" y="298"/>
                      </a:lnTo>
                      <a:lnTo>
                        <a:pt x="460" y="318"/>
                      </a:lnTo>
                      <a:lnTo>
                        <a:pt x="501" y="342"/>
                      </a:lnTo>
                      <a:lnTo>
                        <a:pt x="484" y="315"/>
                      </a:lnTo>
                      <a:lnTo>
                        <a:pt x="457" y="287"/>
                      </a:lnTo>
                      <a:lnTo>
                        <a:pt x="488" y="249"/>
                      </a:lnTo>
                      <a:lnTo>
                        <a:pt x="512" y="243"/>
                      </a:lnTo>
                      <a:lnTo>
                        <a:pt x="560" y="163"/>
                      </a:lnTo>
                      <a:lnTo>
                        <a:pt x="577" y="146"/>
                      </a:lnTo>
                      <a:lnTo>
                        <a:pt x="622" y="167"/>
                      </a:lnTo>
                      <a:lnTo>
                        <a:pt x="604" y="139"/>
                      </a:lnTo>
                      <a:lnTo>
                        <a:pt x="594" y="112"/>
                      </a:lnTo>
                      <a:lnTo>
                        <a:pt x="611" y="81"/>
                      </a:lnTo>
                      <a:lnTo>
                        <a:pt x="628" y="91"/>
                      </a:lnTo>
                      <a:lnTo>
                        <a:pt x="632" y="60"/>
                      </a:lnTo>
                      <a:lnTo>
                        <a:pt x="652" y="22"/>
                      </a:lnTo>
                      <a:lnTo>
                        <a:pt x="706"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2" name="Freeform 98"/>
                <p:cNvSpPr>
                  <a:spLocks/>
                </p:cNvSpPr>
                <p:nvPr/>
              </p:nvSpPr>
              <p:spPr bwMode="auto">
                <a:xfrm>
                  <a:off x="6883" y="1930"/>
                  <a:ext cx="145" cy="724"/>
                </a:xfrm>
                <a:custGeom>
                  <a:avLst/>
                  <a:gdLst>
                    <a:gd name="T0" fmla="*/ 120 w 288"/>
                    <a:gd name="T1" fmla="*/ 0 h 1450"/>
                    <a:gd name="T2" fmla="*/ 96 w 288"/>
                    <a:gd name="T3" fmla="*/ 53 h 1450"/>
                    <a:gd name="T4" fmla="*/ 69 w 288"/>
                    <a:gd name="T5" fmla="*/ 111 h 1450"/>
                    <a:gd name="T6" fmla="*/ 117 w 288"/>
                    <a:gd name="T7" fmla="*/ 135 h 1450"/>
                    <a:gd name="T8" fmla="*/ 82 w 288"/>
                    <a:gd name="T9" fmla="*/ 187 h 1450"/>
                    <a:gd name="T10" fmla="*/ 96 w 288"/>
                    <a:gd name="T11" fmla="*/ 211 h 1450"/>
                    <a:gd name="T12" fmla="*/ 120 w 288"/>
                    <a:gd name="T13" fmla="*/ 352 h 1450"/>
                    <a:gd name="T14" fmla="*/ 148 w 288"/>
                    <a:gd name="T15" fmla="*/ 476 h 1450"/>
                    <a:gd name="T16" fmla="*/ 178 w 288"/>
                    <a:gd name="T17" fmla="*/ 590 h 1450"/>
                    <a:gd name="T18" fmla="*/ 288 w 288"/>
                    <a:gd name="T19" fmla="*/ 823 h 1450"/>
                    <a:gd name="T20" fmla="*/ 223 w 288"/>
                    <a:gd name="T21" fmla="*/ 1450 h 1450"/>
                    <a:gd name="T22" fmla="*/ 71 w 288"/>
                    <a:gd name="T23" fmla="*/ 1412 h 1450"/>
                    <a:gd name="T24" fmla="*/ 0 w 288"/>
                    <a:gd name="T25" fmla="*/ 1318 h 1450"/>
                    <a:gd name="T26" fmla="*/ 65 w 288"/>
                    <a:gd name="T27" fmla="*/ 816 h 1450"/>
                    <a:gd name="T28" fmla="*/ 48 w 288"/>
                    <a:gd name="T29" fmla="*/ 580 h 1450"/>
                    <a:gd name="T30" fmla="*/ 51 w 288"/>
                    <a:gd name="T31" fmla="*/ 487 h 1450"/>
                    <a:gd name="T32" fmla="*/ 58 w 288"/>
                    <a:gd name="T33" fmla="*/ 380 h 1450"/>
                    <a:gd name="T34" fmla="*/ 45 w 288"/>
                    <a:gd name="T35" fmla="*/ 311 h 1450"/>
                    <a:gd name="T36" fmla="*/ 45 w 288"/>
                    <a:gd name="T37" fmla="*/ 211 h 1450"/>
                    <a:gd name="T38" fmla="*/ 48 w 288"/>
                    <a:gd name="T39" fmla="*/ 146 h 1450"/>
                    <a:gd name="T40" fmla="*/ 55 w 288"/>
                    <a:gd name="T41" fmla="*/ 77 h 1450"/>
                    <a:gd name="T42" fmla="*/ 54 w 288"/>
                    <a:gd name="T43" fmla="*/ 25 h 1450"/>
                    <a:gd name="T44" fmla="*/ 75 w 288"/>
                    <a:gd name="T45" fmla="*/ 5 h 1450"/>
                    <a:gd name="T46" fmla="*/ 120 w 288"/>
                    <a:gd name="T47" fmla="*/ 0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8" h="1450">
                      <a:moveTo>
                        <a:pt x="120" y="0"/>
                      </a:moveTo>
                      <a:lnTo>
                        <a:pt x="96" y="53"/>
                      </a:lnTo>
                      <a:lnTo>
                        <a:pt x="69" y="111"/>
                      </a:lnTo>
                      <a:lnTo>
                        <a:pt x="117" y="135"/>
                      </a:lnTo>
                      <a:lnTo>
                        <a:pt x="82" y="187"/>
                      </a:lnTo>
                      <a:lnTo>
                        <a:pt x="96" y="211"/>
                      </a:lnTo>
                      <a:lnTo>
                        <a:pt x="120" y="352"/>
                      </a:lnTo>
                      <a:lnTo>
                        <a:pt x="148" y="476"/>
                      </a:lnTo>
                      <a:lnTo>
                        <a:pt x="178" y="590"/>
                      </a:lnTo>
                      <a:lnTo>
                        <a:pt x="288" y="823"/>
                      </a:lnTo>
                      <a:lnTo>
                        <a:pt x="223" y="1450"/>
                      </a:lnTo>
                      <a:lnTo>
                        <a:pt x="71" y="1412"/>
                      </a:lnTo>
                      <a:lnTo>
                        <a:pt x="0" y="1318"/>
                      </a:lnTo>
                      <a:lnTo>
                        <a:pt x="65" y="816"/>
                      </a:lnTo>
                      <a:lnTo>
                        <a:pt x="48" y="580"/>
                      </a:lnTo>
                      <a:lnTo>
                        <a:pt x="51" y="487"/>
                      </a:lnTo>
                      <a:lnTo>
                        <a:pt x="58" y="380"/>
                      </a:lnTo>
                      <a:lnTo>
                        <a:pt x="45" y="311"/>
                      </a:lnTo>
                      <a:lnTo>
                        <a:pt x="45" y="211"/>
                      </a:lnTo>
                      <a:lnTo>
                        <a:pt x="48" y="146"/>
                      </a:lnTo>
                      <a:lnTo>
                        <a:pt x="55" y="77"/>
                      </a:lnTo>
                      <a:lnTo>
                        <a:pt x="54" y="25"/>
                      </a:lnTo>
                      <a:lnTo>
                        <a:pt x="75" y="5"/>
                      </a:lnTo>
                      <a:lnTo>
                        <a:pt x="1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3" name="Freeform 99"/>
                <p:cNvSpPr>
                  <a:spLocks/>
                </p:cNvSpPr>
                <p:nvPr/>
              </p:nvSpPr>
              <p:spPr bwMode="auto">
                <a:xfrm>
                  <a:off x="7051" y="1873"/>
                  <a:ext cx="87" cy="126"/>
                </a:xfrm>
                <a:custGeom>
                  <a:avLst/>
                  <a:gdLst>
                    <a:gd name="T0" fmla="*/ 0 w 175"/>
                    <a:gd name="T1" fmla="*/ 152 h 253"/>
                    <a:gd name="T2" fmla="*/ 31 w 175"/>
                    <a:gd name="T3" fmla="*/ 177 h 253"/>
                    <a:gd name="T4" fmla="*/ 33 w 175"/>
                    <a:gd name="T5" fmla="*/ 205 h 253"/>
                    <a:gd name="T6" fmla="*/ 37 w 175"/>
                    <a:gd name="T7" fmla="*/ 235 h 253"/>
                    <a:gd name="T8" fmla="*/ 54 w 175"/>
                    <a:gd name="T9" fmla="*/ 253 h 253"/>
                    <a:gd name="T10" fmla="*/ 75 w 175"/>
                    <a:gd name="T11" fmla="*/ 219 h 253"/>
                    <a:gd name="T12" fmla="*/ 95 w 175"/>
                    <a:gd name="T13" fmla="*/ 173 h 253"/>
                    <a:gd name="T14" fmla="*/ 114 w 175"/>
                    <a:gd name="T15" fmla="*/ 138 h 253"/>
                    <a:gd name="T16" fmla="*/ 147 w 175"/>
                    <a:gd name="T17" fmla="*/ 90 h 253"/>
                    <a:gd name="T18" fmla="*/ 167 w 175"/>
                    <a:gd name="T19" fmla="*/ 57 h 253"/>
                    <a:gd name="T20" fmla="*/ 175 w 175"/>
                    <a:gd name="T21" fmla="*/ 43 h 253"/>
                    <a:gd name="T22" fmla="*/ 163 w 175"/>
                    <a:gd name="T23" fmla="*/ 0 h 253"/>
                    <a:gd name="T24" fmla="*/ 131 w 175"/>
                    <a:gd name="T25" fmla="*/ 56 h 253"/>
                    <a:gd name="T26" fmla="*/ 103 w 175"/>
                    <a:gd name="T27" fmla="*/ 95 h 253"/>
                    <a:gd name="T28" fmla="*/ 73 w 175"/>
                    <a:gd name="T29" fmla="*/ 124 h 253"/>
                    <a:gd name="T30" fmla="*/ 45 w 175"/>
                    <a:gd name="T31" fmla="*/ 139 h 253"/>
                    <a:gd name="T32" fmla="*/ 0 w 175"/>
                    <a:gd name="T33" fmla="*/ 15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253">
                      <a:moveTo>
                        <a:pt x="0" y="152"/>
                      </a:moveTo>
                      <a:lnTo>
                        <a:pt x="31" y="177"/>
                      </a:lnTo>
                      <a:lnTo>
                        <a:pt x="33" y="205"/>
                      </a:lnTo>
                      <a:lnTo>
                        <a:pt x="37" y="235"/>
                      </a:lnTo>
                      <a:lnTo>
                        <a:pt x="54" y="253"/>
                      </a:lnTo>
                      <a:lnTo>
                        <a:pt x="75" y="219"/>
                      </a:lnTo>
                      <a:lnTo>
                        <a:pt x="95" y="173"/>
                      </a:lnTo>
                      <a:lnTo>
                        <a:pt x="114" y="138"/>
                      </a:lnTo>
                      <a:lnTo>
                        <a:pt x="147" y="90"/>
                      </a:lnTo>
                      <a:lnTo>
                        <a:pt x="167" y="57"/>
                      </a:lnTo>
                      <a:lnTo>
                        <a:pt x="175" y="43"/>
                      </a:lnTo>
                      <a:lnTo>
                        <a:pt x="163" y="0"/>
                      </a:lnTo>
                      <a:lnTo>
                        <a:pt x="131" y="56"/>
                      </a:lnTo>
                      <a:lnTo>
                        <a:pt x="103" y="95"/>
                      </a:lnTo>
                      <a:lnTo>
                        <a:pt x="73" y="124"/>
                      </a:lnTo>
                      <a:lnTo>
                        <a:pt x="45" y="139"/>
                      </a:lnTo>
                      <a:lnTo>
                        <a:pt x="0" y="152"/>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4" name="Freeform 100"/>
                <p:cNvSpPr>
                  <a:spLocks/>
                </p:cNvSpPr>
                <p:nvPr/>
              </p:nvSpPr>
              <p:spPr bwMode="auto">
                <a:xfrm>
                  <a:off x="7006" y="1934"/>
                  <a:ext cx="38" cy="60"/>
                </a:xfrm>
                <a:custGeom>
                  <a:avLst/>
                  <a:gdLst>
                    <a:gd name="T0" fmla="*/ 77 w 77"/>
                    <a:gd name="T1" fmla="*/ 30 h 121"/>
                    <a:gd name="T2" fmla="*/ 54 w 77"/>
                    <a:gd name="T3" fmla="*/ 47 h 121"/>
                    <a:gd name="T4" fmla="*/ 43 w 77"/>
                    <a:gd name="T5" fmla="*/ 71 h 121"/>
                    <a:gd name="T6" fmla="*/ 38 w 77"/>
                    <a:gd name="T7" fmla="*/ 90 h 121"/>
                    <a:gd name="T8" fmla="*/ 34 w 77"/>
                    <a:gd name="T9" fmla="*/ 121 h 121"/>
                    <a:gd name="T10" fmla="*/ 16 w 77"/>
                    <a:gd name="T11" fmla="*/ 102 h 121"/>
                    <a:gd name="T12" fmla="*/ 0 w 77"/>
                    <a:gd name="T13" fmla="*/ 82 h 121"/>
                    <a:gd name="T14" fmla="*/ 0 w 77"/>
                    <a:gd name="T15" fmla="*/ 44 h 121"/>
                    <a:gd name="T16" fmla="*/ 0 w 77"/>
                    <a:gd name="T17" fmla="*/ 2 h 121"/>
                    <a:gd name="T18" fmla="*/ 18 w 77"/>
                    <a:gd name="T19" fmla="*/ 0 h 121"/>
                    <a:gd name="T20" fmla="*/ 48 w 77"/>
                    <a:gd name="T21" fmla="*/ 0 h 121"/>
                    <a:gd name="T22" fmla="*/ 77 w 77"/>
                    <a:gd name="T23" fmla="*/ 3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 h="121">
                      <a:moveTo>
                        <a:pt x="77" y="30"/>
                      </a:moveTo>
                      <a:lnTo>
                        <a:pt x="54" y="47"/>
                      </a:lnTo>
                      <a:lnTo>
                        <a:pt x="43" y="71"/>
                      </a:lnTo>
                      <a:lnTo>
                        <a:pt x="38" y="90"/>
                      </a:lnTo>
                      <a:lnTo>
                        <a:pt x="34" y="121"/>
                      </a:lnTo>
                      <a:lnTo>
                        <a:pt x="16" y="102"/>
                      </a:lnTo>
                      <a:lnTo>
                        <a:pt x="0" y="82"/>
                      </a:lnTo>
                      <a:lnTo>
                        <a:pt x="0" y="44"/>
                      </a:lnTo>
                      <a:lnTo>
                        <a:pt x="0" y="2"/>
                      </a:lnTo>
                      <a:lnTo>
                        <a:pt x="18" y="0"/>
                      </a:lnTo>
                      <a:lnTo>
                        <a:pt x="48" y="0"/>
                      </a:lnTo>
                      <a:lnTo>
                        <a:pt x="77" y="3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5" name="Freeform 101"/>
                <p:cNvSpPr>
                  <a:spLocks/>
                </p:cNvSpPr>
                <p:nvPr/>
              </p:nvSpPr>
              <p:spPr bwMode="auto">
                <a:xfrm>
                  <a:off x="7053" y="1993"/>
                  <a:ext cx="23" cy="82"/>
                </a:xfrm>
                <a:custGeom>
                  <a:avLst/>
                  <a:gdLst>
                    <a:gd name="T0" fmla="*/ 45 w 45"/>
                    <a:gd name="T1" fmla="*/ 21 h 163"/>
                    <a:gd name="T2" fmla="*/ 27 w 45"/>
                    <a:gd name="T3" fmla="*/ 0 h 163"/>
                    <a:gd name="T4" fmla="*/ 1 w 45"/>
                    <a:gd name="T5" fmla="*/ 12 h 163"/>
                    <a:gd name="T6" fmla="*/ 1 w 45"/>
                    <a:gd name="T7" fmla="*/ 59 h 163"/>
                    <a:gd name="T8" fmla="*/ 0 w 45"/>
                    <a:gd name="T9" fmla="*/ 112 h 163"/>
                    <a:gd name="T10" fmla="*/ 0 w 45"/>
                    <a:gd name="T11" fmla="*/ 163 h 163"/>
                    <a:gd name="T12" fmla="*/ 4 w 45"/>
                    <a:gd name="T13" fmla="*/ 126 h 163"/>
                    <a:gd name="T14" fmla="*/ 21 w 45"/>
                    <a:gd name="T15" fmla="*/ 84 h 163"/>
                    <a:gd name="T16" fmla="*/ 45 w 45"/>
                    <a:gd name="T17" fmla="*/ 2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63">
                      <a:moveTo>
                        <a:pt x="45" y="21"/>
                      </a:moveTo>
                      <a:lnTo>
                        <a:pt x="27" y="0"/>
                      </a:lnTo>
                      <a:lnTo>
                        <a:pt x="1" y="12"/>
                      </a:lnTo>
                      <a:lnTo>
                        <a:pt x="1" y="59"/>
                      </a:lnTo>
                      <a:lnTo>
                        <a:pt x="0" y="112"/>
                      </a:lnTo>
                      <a:lnTo>
                        <a:pt x="0" y="163"/>
                      </a:lnTo>
                      <a:lnTo>
                        <a:pt x="4" y="126"/>
                      </a:lnTo>
                      <a:lnTo>
                        <a:pt x="21" y="84"/>
                      </a:lnTo>
                      <a:lnTo>
                        <a:pt x="45" y="21"/>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6" name="Freeform 102"/>
                <p:cNvSpPr>
                  <a:spLocks/>
                </p:cNvSpPr>
                <p:nvPr/>
              </p:nvSpPr>
              <p:spPr bwMode="auto">
                <a:xfrm>
                  <a:off x="7004" y="1978"/>
                  <a:ext cx="23" cy="89"/>
                </a:xfrm>
                <a:custGeom>
                  <a:avLst/>
                  <a:gdLst>
                    <a:gd name="T0" fmla="*/ 3 w 45"/>
                    <a:gd name="T1" fmla="*/ 0 h 180"/>
                    <a:gd name="T2" fmla="*/ 24 w 45"/>
                    <a:gd name="T3" fmla="*/ 31 h 180"/>
                    <a:gd name="T4" fmla="*/ 37 w 45"/>
                    <a:gd name="T5" fmla="*/ 39 h 180"/>
                    <a:gd name="T6" fmla="*/ 45 w 45"/>
                    <a:gd name="T7" fmla="*/ 43 h 180"/>
                    <a:gd name="T8" fmla="*/ 35 w 45"/>
                    <a:gd name="T9" fmla="*/ 74 h 180"/>
                    <a:gd name="T10" fmla="*/ 23 w 45"/>
                    <a:gd name="T11" fmla="*/ 118 h 180"/>
                    <a:gd name="T12" fmla="*/ 7 w 45"/>
                    <a:gd name="T13" fmla="*/ 180 h 180"/>
                    <a:gd name="T14" fmla="*/ 6 w 45"/>
                    <a:gd name="T15" fmla="*/ 160 h 180"/>
                    <a:gd name="T16" fmla="*/ 3 w 45"/>
                    <a:gd name="T17" fmla="*/ 112 h 180"/>
                    <a:gd name="T18" fmla="*/ 0 w 45"/>
                    <a:gd name="T19" fmla="*/ 57 h 180"/>
                    <a:gd name="T20" fmla="*/ 3 w 45"/>
                    <a:gd name="T2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180">
                      <a:moveTo>
                        <a:pt x="3" y="0"/>
                      </a:moveTo>
                      <a:lnTo>
                        <a:pt x="24" y="31"/>
                      </a:lnTo>
                      <a:lnTo>
                        <a:pt x="37" y="39"/>
                      </a:lnTo>
                      <a:lnTo>
                        <a:pt x="45" y="43"/>
                      </a:lnTo>
                      <a:lnTo>
                        <a:pt x="35" y="74"/>
                      </a:lnTo>
                      <a:lnTo>
                        <a:pt x="23" y="118"/>
                      </a:lnTo>
                      <a:lnTo>
                        <a:pt x="7" y="180"/>
                      </a:lnTo>
                      <a:lnTo>
                        <a:pt x="6" y="160"/>
                      </a:lnTo>
                      <a:lnTo>
                        <a:pt x="3" y="112"/>
                      </a:lnTo>
                      <a:lnTo>
                        <a:pt x="0" y="57"/>
                      </a:lnTo>
                      <a:lnTo>
                        <a:pt x="3"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7" name="Freeform 103"/>
                <p:cNvSpPr>
                  <a:spLocks/>
                </p:cNvSpPr>
                <p:nvPr/>
              </p:nvSpPr>
              <p:spPr bwMode="auto">
                <a:xfrm>
                  <a:off x="7243" y="2075"/>
                  <a:ext cx="48" cy="78"/>
                </a:xfrm>
                <a:custGeom>
                  <a:avLst/>
                  <a:gdLst>
                    <a:gd name="T0" fmla="*/ 96 w 96"/>
                    <a:gd name="T1" fmla="*/ 0 h 155"/>
                    <a:gd name="T2" fmla="*/ 48 w 96"/>
                    <a:gd name="T3" fmla="*/ 99 h 155"/>
                    <a:gd name="T4" fmla="*/ 0 w 96"/>
                    <a:gd name="T5" fmla="*/ 155 h 155"/>
                    <a:gd name="T6" fmla="*/ 34 w 96"/>
                    <a:gd name="T7" fmla="*/ 89 h 155"/>
                    <a:gd name="T8" fmla="*/ 51 w 96"/>
                    <a:gd name="T9" fmla="*/ 62 h 155"/>
                    <a:gd name="T10" fmla="*/ 96 w 96"/>
                    <a:gd name="T11" fmla="*/ 0 h 155"/>
                  </a:gdLst>
                  <a:ahLst/>
                  <a:cxnLst>
                    <a:cxn ang="0">
                      <a:pos x="T0" y="T1"/>
                    </a:cxn>
                    <a:cxn ang="0">
                      <a:pos x="T2" y="T3"/>
                    </a:cxn>
                    <a:cxn ang="0">
                      <a:pos x="T4" y="T5"/>
                    </a:cxn>
                    <a:cxn ang="0">
                      <a:pos x="T6" y="T7"/>
                    </a:cxn>
                    <a:cxn ang="0">
                      <a:pos x="T8" y="T9"/>
                    </a:cxn>
                    <a:cxn ang="0">
                      <a:pos x="T10" y="T11"/>
                    </a:cxn>
                  </a:cxnLst>
                  <a:rect l="0" t="0" r="r" b="b"/>
                  <a:pathLst>
                    <a:path w="96" h="155">
                      <a:moveTo>
                        <a:pt x="96" y="0"/>
                      </a:moveTo>
                      <a:lnTo>
                        <a:pt x="48" y="99"/>
                      </a:lnTo>
                      <a:lnTo>
                        <a:pt x="0" y="155"/>
                      </a:lnTo>
                      <a:lnTo>
                        <a:pt x="34" y="89"/>
                      </a:lnTo>
                      <a:lnTo>
                        <a:pt x="51" y="62"/>
                      </a:lnTo>
                      <a:lnTo>
                        <a:pt x="9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8" name="Oval 104"/>
                <p:cNvSpPr>
                  <a:spLocks noChangeArrowheads="1"/>
                </p:cNvSpPr>
                <p:nvPr/>
              </p:nvSpPr>
              <p:spPr bwMode="auto">
                <a:xfrm>
                  <a:off x="7021" y="2313"/>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9" name="Oval 105"/>
                <p:cNvSpPr>
                  <a:spLocks noChangeArrowheads="1"/>
                </p:cNvSpPr>
                <p:nvPr/>
              </p:nvSpPr>
              <p:spPr bwMode="auto">
                <a:xfrm>
                  <a:off x="7021" y="2382"/>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0" name="Freeform 106"/>
                <p:cNvSpPr>
                  <a:spLocks/>
                </p:cNvSpPr>
                <p:nvPr/>
              </p:nvSpPr>
              <p:spPr bwMode="auto">
                <a:xfrm>
                  <a:off x="6916" y="2489"/>
                  <a:ext cx="327" cy="856"/>
                </a:xfrm>
                <a:custGeom>
                  <a:avLst/>
                  <a:gdLst>
                    <a:gd name="T0" fmla="*/ 214 w 654"/>
                    <a:gd name="T1" fmla="*/ 562 h 1712"/>
                    <a:gd name="T2" fmla="*/ 276 w 654"/>
                    <a:gd name="T3" fmla="*/ 1010 h 1712"/>
                    <a:gd name="T4" fmla="*/ 297 w 654"/>
                    <a:gd name="T5" fmla="*/ 1203 h 1712"/>
                    <a:gd name="T6" fmla="*/ 352 w 654"/>
                    <a:gd name="T7" fmla="*/ 1533 h 1712"/>
                    <a:gd name="T8" fmla="*/ 345 w 654"/>
                    <a:gd name="T9" fmla="*/ 1623 h 1712"/>
                    <a:gd name="T10" fmla="*/ 379 w 654"/>
                    <a:gd name="T11" fmla="*/ 1712 h 1712"/>
                    <a:gd name="T12" fmla="*/ 448 w 654"/>
                    <a:gd name="T13" fmla="*/ 1712 h 1712"/>
                    <a:gd name="T14" fmla="*/ 565 w 654"/>
                    <a:gd name="T15" fmla="*/ 1664 h 1712"/>
                    <a:gd name="T16" fmla="*/ 585 w 654"/>
                    <a:gd name="T17" fmla="*/ 1533 h 1712"/>
                    <a:gd name="T18" fmla="*/ 530 w 654"/>
                    <a:gd name="T19" fmla="*/ 1533 h 1712"/>
                    <a:gd name="T20" fmla="*/ 448 w 654"/>
                    <a:gd name="T21" fmla="*/ 1513 h 1712"/>
                    <a:gd name="T22" fmla="*/ 537 w 654"/>
                    <a:gd name="T23" fmla="*/ 1513 h 1712"/>
                    <a:gd name="T24" fmla="*/ 578 w 654"/>
                    <a:gd name="T25" fmla="*/ 1499 h 1712"/>
                    <a:gd name="T26" fmla="*/ 592 w 654"/>
                    <a:gd name="T27" fmla="*/ 1196 h 1712"/>
                    <a:gd name="T28" fmla="*/ 620 w 654"/>
                    <a:gd name="T29" fmla="*/ 934 h 1712"/>
                    <a:gd name="T30" fmla="*/ 631 w 654"/>
                    <a:gd name="T31" fmla="*/ 779 h 1712"/>
                    <a:gd name="T32" fmla="*/ 634 w 654"/>
                    <a:gd name="T33" fmla="*/ 595 h 1712"/>
                    <a:gd name="T34" fmla="*/ 654 w 654"/>
                    <a:gd name="T35" fmla="*/ 328 h 1712"/>
                    <a:gd name="T36" fmla="*/ 555 w 654"/>
                    <a:gd name="T37" fmla="*/ 338 h 1712"/>
                    <a:gd name="T38" fmla="*/ 368 w 654"/>
                    <a:gd name="T39" fmla="*/ 349 h 1712"/>
                    <a:gd name="T40" fmla="*/ 239 w 654"/>
                    <a:gd name="T41" fmla="*/ 349 h 1712"/>
                    <a:gd name="T42" fmla="*/ 206 w 654"/>
                    <a:gd name="T43" fmla="*/ 145 h 1712"/>
                    <a:gd name="T44" fmla="*/ 199 w 654"/>
                    <a:gd name="T45" fmla="*/ 0 h 1712"/>
                    <a:gd name="T46" fmla="*/ 192 w 654"/>
                    <a:gd name="T47" fmla="*/ 108 h 1712"/>
                    <a:gd name="T48" fmla="*/ 167 w 654"/>
                    <a:gd name="T49" fmla="*/ 344 h 1712"/>
                    <a:gd name="T50" fmla="*/ 6 w 654"/>
                    <a:gd name="T51" fmla="*/ 303 h 1712"/>
                    <a:gd name="T52" fmla="*/ 0 w 654"/>
                    <a:gd name="T53" fmla="*/ 475 h 1712"/>
                    <a:gd name="T54" fmla="*/ 15 w 654"/>
                    <a:gd name="T55" fmla="*/ 748 h 1712"/>
                    <a:gd name="T56" fmla="*/ 1 w 654"/>
                    <a:gd name="T57" fmla="*/ 907 h 1712"/>
                    <a:gd name="T58" fmla="*/ 29 w 654"/>
                    <a:gd name="T59" fmla="*/ 1058 h 1712"/>
                    <a:gd name="T60" fmla="*/ 91 w 654"/>
                    <a:gd name="T61" fmla="*/ 1444 h 1712"/>
                    <a:gd name="T62" fmla="*/ 159 w 654"/>
                    <a:gd name="T63" fmla="*/ 1485 h 1712"/>
                    <a:gd name="T64" fmla="*/ 97 w 654"/>
                    <a:gd name="T65" fmla="*/ 1492 h 1712"/>
                    <a:gd name="T66" fmla="*/ 97 w 654"/>
                    <a:gd name="T67" fmla="*/ 1589 h 1712"/>
                    <a:gd name="T68" fmla="*/ 166 w 654"/>
                    <a:gd name="T69" fmla="*/ 1644 h 1712"/>
                    <a:gd name="T70" fmla="*/ 310 w 654"/>
                    <a:gd name="T71" fmla="*/ 1651 h 1712"/>
                    <a:gd name="T72" fmla="*/ 317 w 654"/>
                    <a:gd name="T73" fmla="*/ 1589 h 1712"/>
                    <a:gd name="T74" fmla="*/ 331 w 654"/>
                    <a:gd name="T75" fmla="*/ 1561 h 1712"/>
                    <a:gd name="T76" fmla="*/ 283 w 654"/>
                    <a:gd name="T77" fmla="*/ 1258 h 1712"/>
                    <a:gd name="T78" fmla="*/ 255 w 654"/>
                    <a:gd name="T79" fmla="*/ 1051 h 1712"/>
                    <a:gd name="T80" fmla="*/ 235 w 654"/>
                    <a:gd name="T81" fmla="*/ 872 h 1712"/>
                    <a:gd name="T82" fmla="*/ 214 w 654"/>
                    <a:gd name="T83" fmla="*/ 562 h 1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54" h="1712">
                      <a:moveTo>
                        <a:pt x="214" y="562"/>
                      </a:moveTo>
                      <a:lnTo>
                        <a:pt x="276" y="1010"/>
                      </a:lnTo>
                      <a:lnTo>
                        <a:pt x="297" y="1203"/>
                      </a:lnTo>
                      <a:lnTo>
                        <a:pt x="352" y="1533"/>
                      </a:lnTo>
                      <a:lnTo>
                        <a:pt x="345" y="1623"/>
                      </a:lnTo>
                      <a:lnTo>
                        <a:pt x="379" y="1712"/>
                      </a:lnTo>
                      <a:lnTo>
                        <a:pt x="448" y="1712"/>
                      </a:lnTo>
                      <a:lnTo>
                        <a:pt x="565" y="1664"/>
                      </a:lnTo>
                      <a:lnTo>
                        <a:pt x="585" y="1533"/>
                      </a:lnTo>
                      <a:lnTo>
                        <a:pt x="530" y="1533"/>
                      </a:lnTo>
                      <a:lnTo>
                        <a:pt x="448" y="1513"/>
                      </a:lnTo>
                      <a:lnTo>
                        <a:pt x="537" y="1513"/>
                      </a:lnTo>
                      <a:lnTo>
                        <a:pt x="578" y="1499"/>
                      </a:lnTo>
                      <a:lnTo>
                        <a:pt x="592" y="1196"/>
                      </a:lnTo>
                      <a:lnTo>
                        <a:pt x="620" y="934"/>
                      </a:lnTo>
                      <a:lnTo>
                        <a:pt x="631" y="779"/>
                      </a:lnTo>
                      <a:lnTo>
                        <a:pt x="634" y="595"/>
                      </a:lnTo>
                      <a:lnTo>
                        <a:pt x="654" y="328"/>
                      </a:lnTo>
                      <a:lnTo>
                        <a:pt x="555" y="338"/>
                      </a:lnTo>
                      <a:lnTo>
                        <a:pt x="368" y="349"/>
                      </a:lnTo>
                      <a:lnTo>
                        <a:pt x="239" y="349"/>
                      </a:lnTo>
                      <a:lnTo>
                        <a:pt x="206" y="145"/>
                      </a:lnTo>
                      <a:lnTo>
                        <a:pt x="199" y="0"/>
                      </a:lnTo>
                      <a:lnTo>
                        <a:pt x="192" y="108"/>
                      </a:lnTo>
                      <a:lnTo>
                        <a:pt x="167" y="344"/>
                      </a:lnTo>
                      <a:lnTo>
                        <a:pt x="6" y="303"/>
                      </a:lnTo>
                      <a:lnTo>
                        <a:pt x="0" y="475"/>
                      </a:lnTo>
                      <a:lnTo>
                        <a:pt x="15" y="748"/>
                      </a:lnTo>
                      <a:lnTo>
                        <a:pt x="1" y="907"/>
                      </a:lnTo>
                      <a:lnTo>
                        <a:pt x="29" y="1058"/>
                      </a:lnTo>
                      <a:lnTo>
                        <a:pt x="91" y="1444"/>
                      </a:lnTo>
                      <a:lnTo>
                        <a:pt x="159" y="1485"/>
                      </a:lnTo>
                      <a:lnTo>
                        <a:pt x="97" y="1492"/>
                      </a:lnTo>
                      <a:lnTo>
                        <a:pt x="97" y="1589"/>
                      </a:lnTo>
                      <a:lnTo>
                        <a:pt x="166" y="1644"/>
                      </a:lnTo>
                      <a:lnTo>
                        <a:pt x="310" y="1651"/>
                      </a:lnTo>
                      <a:lnTo>
                        <a:pt x="317" y="1589"/>
                      </a:lnTo>
                      <a:lnTo>
                        <a:pt x="331" y="1561"/>
                      </a:lnTo>
                      <a:lnTo>
                        <a:pt x="283" y="1258"/>
                      </a:lnTo>
                      <a:lnTo>
                        <a:pt x="255" y="1051"/>
                      </a:lnTo>
                      <a:lnTo>
                        <a:pt x="235" y="872"/>
                      </a:lnTo>
                      <a:lnTo>
                        <a:pt x="214" y="56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1" name="Freeform 107"/>
                <p:cNvSpPr>
                  <a:spLocks/>
                </p:cNvSpPr>
                <p:nvPr/>
              </p:nvSpPr>
              <p:spPr bwMode="auto">
                <a:xfrm>
                  <a:off x="7021" y="2673"/>
                  <a:ext cx="42" cy="56"/>
                </a:xfrm>
                <a:custGeom>
                  <a:avLst/>
                  <a:gdLst>
                    <a:gd name="T0" fmla="*/ 84 w 84"/>
                    <a:gd name="T1" fmla="*/ 0 h 111"/>
                    <a:gd name="T2" fmla="*/ 12 w 84"/>
                    <a:gd name="T3" fmla="*/ 41 h 111"/>
                    <a:gd name="T4" fmla="*/ 0 w 84"/>
                    <a:gd name="T5" fmla="*/ 111 h 111"/>
                    <a:gd name="T6" fmla="*/ 20 w 84"/>
                    <a:gd name="T7" fmla="*/ 55 h 111"/>
                    <a:gd name="T8" fmla="*/ 84 w 84"/>
                    <a:gd name="T9" fmla="*/ 0 h 111"/>
                  </a:gdLst>
                  <a:ahLst/>
                  <a:cxnLst>
                    <a:cxn ang="0">
                      <a:pos x="T0" y="T1"/>
                    </a:cxn>
                    <a:cxn ang="0">
                      <a:pos x="T2" y="T3"/>
                    </a:cxn>
                    <a:cxn ang="0">
                      <a:pos x="T4" y="T5"/>
                    </a:cxn>
                    <a:cxn ang="0">
                      <a:pos x="T6" y="T7"/>
                    </a:cxn>
                    <a:cxn ang="0">
                      <a:pos x="T8" y="T9"/>
                    </a:cxn>
                  </a:cxnLst>
                  <a:rect l="0" t="0" r="r" b="b"/>
                  <a:pathLst>
                    <a:path w="84" h="111">
                      <a:moveTo>
                        <a:pt x="84" y="0"/>
                      </a:moveTo>
                      <a:lnTo>
                        <a:pt x="12" y="41"/>
                      </a:lnTo>
                      <a:lnTo>
                        <a:pt x="0" y="111"/>
                      </a:lnTo>
                      <a:lnTo>
                        <a:pt x="20" y="55"/>
                      </a:lnTo>
                      <a:lnTo>
                        <a:pt x="84"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2" name="Freeform 108"/>
                <p:cNvSpPr>
                  <a:spLocks/>
                </p:cNvSpPr>
                <p:nvPr/>
              </p:nvSpPr>
              <p:spPr bwMode="auto">
                <a:xfrm>
                  <a:off x="7076" y="2837"/>
                  <a:ext cx="32" cy="404"/>
                </a:xfrm>
                <a:custGeom>
                  <a:avLst/>
                  <a:gdLst>
                    <a:gd name="T0" fmla="*/ 6 w 65"/>
                    <a:gd name="T1" fmla="*/ 0 h 809"/>
                    <a:gd name="T2" fmla="*/ 34 w 65"/>
                    <a:gd name="T3" fmla="*/ 454 h 809"/>
                    <a:gd name="T4" fmla="*/ 65 w 65"/>
                    <a:gd name="T5" fmla="*/ 671 h 809"/>
                    <a:gd name="T6" fmla="*/ 65 w 65"/>
                    <a:gd name="T7" fmla="*/ 809 h 809"/>
                    <a:gd name="T8" fmla="*/ 48 w 65"/>
                    <a:gd name="T9" fmla="*/ 664 h 809"/>
                    <a:gd name="T10" fmla="*/ 24 w 65"/>
                    <a:gd name="T11" fmla="*/ 454 h 809"/>
                    <a:gd name="T12" fmla="*/ 0 w 65"/>
                    <a:gd name="T13" fmla="*/ 210 h 809"/>
                    <a:gd name="T14" fmla="*/ 6 w 65"/>
                    <a:gd name="T15" fmla="*/ 0 h 8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09">
                      <a:moveTo>
                        <a:pt x="6" y="0"/>
                      </a:moveTo>
                      <a:lnTo>
                        <a:pt x="34" y="454"/>
                      </a:lnTo>
                      <a:lnTo>
                        <a:pt x="65" y="671"/>
                      </a:lnTo>
                      <a:lnTo>
                        <a:pt x="65" y="809"/>
                      </a:lnTo>
                      <a:lnTo>
                        <a:pt x="48" y="664"/>
                      </a:lnTo>
                      <a:lnTo>
                        <a:pt x="24" y="454"/>
                      </a:lnTo>
                      <a:lnTo>
                        <a:pt x="0" y="210"/>
                      </a:lnTo>
                      <a:lnTo>
                        <a:pt x="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2" name="Group 121"/>
              <p:cNvGrpSpPr>
                <a:grpSpLocks/>
              </p:cNvGrpSpPr>
              <p:nvPr/>
            </p:nvGrpSpPr>
            <p:grpSpPr bwMode="auto">
              <a:xfrm>
                <a:off x="6427" y="1938"/>
                <a:ext cx="190" cy="119"/>
                <a:chOff x="6427" y="1938"/>
                <a:chExt cx="190" cy="119"/>
              </a:xfrm>
            </p:grpSpPr>
            <p:grpSp>
              <p:nvGrpSpPr>
                <p:cNvPr id="53" name="Group 119"/>
                <p:cNvGrpSpPr>
                  <a:grpSpLocks/>
                </p:cNvGrpSpPr>
                <p:nvPr/>
              </p:nvGrpSpPr>
              <p:grpSpPr bwMode="auto">
                <a:xfrm>
                  <a:off x="6427" y="1938"/>
                  <a:ext cx="172" cy="105"/>
                  <a:chOff x="6427" y="1938"/>
                  <a:chExt cx="172" cy="105"/>
                </a:xfrm>
              </p:grpSpPr>
              <p:sp>
                <p:nvSpPr>
                  <p:cNvPr id="55" name="Freeform 110"/>
                  <p:cNvSpPr>
                    <a:spLocks/>
                  </p:cNvSpPr>
                  <p:nvPr/>
                </p:nvSpPr>
                <p:spPr bwMode="auto">
                  <a:xfrm>
                    <a:off x="6427" y="1938"/>
                    <a:ext cx="172" cy="105"/>
                  </a:xfrm>
                  <a:custGeom>
                    <a:avLst/>
                    <a:gdLst>
                      <a:gd name="T0" fmla="*/ 325 w 346"/>
                      <a:gd name="T1" fmla="*/ 102 h 211"/>
                      <a:gd name="T2" fmla="*/ 313 w 346"/>
                      <a:gd name="T3" fmla="*/ 76 h 211"/>
                      <a:gd name="T4" fmla="*/ 296 w 346"/>
                      <a:gd name="T5" fmla="*/ 60 h 211"/>
                      <a:gd name="T6" fmla="*/ 251 w 346"/>
                      <a:gd name="T7" fmla="*/ 32 h 211"/>
                      <a:gd name="T8" fmla="*/ 197 w 346"/>
                      <a:gd name="T9" fmla="*/ 12 h 211"/>
                      <a:gd name="T10" fmla="*/ 164 w 346"/>
                      <a:gd name="T11" fmla="*/ 6 h 211"/>
                      <a:gd name="T12" fmla="*/ 140 w 346"/>
                      <a:gd name="T13" fmla="*/ 6 h 211"/>
                      <a:gd name="T14" fmla="*/ 104 w 346"/>
                      <a:gd name="T15" fmla="*/ 0 h 211"/>
                      <a:gd name="T16" fmla="*/ 76 w 346"/>
                      <a:gd name="T17" fmla="*/ 2 h 211"/>
                      <a:gd name="T18" fmla="*/ 44 w 346"/>
                      <a:gd name="T19" fmla="*/ 4 h 211"/>
                      <a:gd name="T20" fmla="*/ 24 w 346"/>
                      <a:gd name="T21" fmla="*/ 10 h 211"/>
                      <a:gd name="T22" fmla="*/ 6 w 346"/>
                      <a:gd name="T23" fmla="*/ 18 h 211"/>
                      <a:gd name="T24" fmla="*/ 0 w 346"/>
                      <a:gd name="T25" fmla="*/ 27 h 211"/>
                      <a:gd name="T26" fmla="*/ 2 w 346"/>
                      <a:gd name="T27" fmla="*/ 38 h 211"/>
                      <a:gd name="T28" fmla="*/ 9 w 346"/>
                      <a:gd name="T29" fmla="*/ 43 h 211"/>
                      <a:gd name="T30" fmla="*/ 28 w 346"/>
                      <a:gd name="T31" fmla="*/ 44 h 211"/>
                      <a:gd name="T32" fmla="*/ 47 w 346"/>
                      <a:gd name="T33" fmla="*/ 39 h 211"/>
                      <a:gd name="T34" fmla="*/ 86 w 346"/>
                      <a:gd name="T35" fmla="*/ 40 h 211"/>
                      <a:gd name="T36" fmla="*/ 108 w 346"/>
                      <a:gd name="T37" fmla="*/ 46 h 211"/>
                      <a:gd name="T38" fmla="*/ 125 w 346"/>
                      <a:gd name="T39" fmla="*/ 58 h 211"/>
                      <a:gd name="T40" fmla="*/ 102 w 346"/>
                      <a:gd name="T41" fmla="*/ 71 h 211"/>
                      <a:gd name="T42" fmla="*/ 96 w 346"/>
                      <a:gd name="T43" fmla="*/ 82 h 211"/>
                      <a:gd name="T44" fmla="*/ 101 w 346"/>
                      <a:gd name="T45" fmla="*/ 95 h 211"/>
                      <a:gd name="T46" fmla="*/ 105 w 346"/>
                      <a:gd name="T47" fmla="*/ 101 h 211"/>
                      <a:gd name="T48" fmla="*/ 99 w 346"/>
                      <a:gd name="T49" fmla="*/ 116 h 211"/>
                      <a:gd name="T50" fmla="*/ 107 w 346"/>
                      <a:gd name="T51" fmla="*/ 132 h 211"/>
                      <a:gd name="T52" fmla="*/ 103 w 346"/>
                      <a:gd name="T53" fmla="*/ 147 h 211"/>
                      <a:gd name="T54" fmla="*/ 112 w 346"/>
                      <a:gd name="T55" fmla="*/ 163 h 211"/>
                      <a:gd name="T56" fmla="*/ 124 w 346"/>
                      <a:gd name="T57" fmla="*/ 191 h 211"/>
                      <a:gd name="T58" fmla="*/ 151 w 346"/>
                      <a:gd name="T59" fmla="*/ 195 h 211"/>
                      <a:gd name="T60" fmla="*/ 185 w 346"/>
                      <a:gd name="T61" fmla="*/ 195 h 211"/>
                      <a:gd name="T62" fmla="*/ 198 w 346"/>
                      <a:gd name="T63" fmla="*/ 184 h 211"/>
                      <a:gd name="T64" fmla="*/ 217 w 346"/>
                      <a:gd name="T65" fmla="*/ 201 h 211"/>
                      <a:gd name="T66" fmla="*/ 251 w 346"/>
                      <a:gd name="T67" fmla="*/ 202 h 211"/>
                      <a:gd name="T68" fmla="*/ 268 w 346"/>
                      <a:gd name="T69" fmla="*/ 208 h 211"/>
                      <a:gd name="T70" fmla="*/ 291 w 346"/>
                      <a:gd name="T71" fmla="*/ 211 h 211"/>
                      <a:gd name="T72" fmla="*/ 315 w 346"/>
                      <a:gd name="T73" fmla="*/ 193 h 211"/>
                      <a:gd name="T74" fmla="*/ 333 w 346"/>
                      <a:gd name="T75" fmla="*/ 175 h 211"/>
                      <a:gd name="T76" fmla="*/ 346 w 346"/>
                      <a:gd name="T77" fmla="*/ 139 h 211"/>
                      <a:gd name="T78" fmla="*/ 331 w 346"/>
                      <a:gd name="T79" fmla="*/ 123 h 211"/>
                      <a:gd name="T80" fmla="*/ 325 w 346"/>
                      <a:gd name="T81" fmla="*/ 10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6" h="211">
                        <a:moveTo>
                          <a:pt x="325" y="102"/>
                        </a:moveTo>
                        <a:lnTo>
                          <a:pt x="313" y="76"/>
                        </a:lnTo>
                        <a:lnTo>
                          <a:pt x="296" y="60"/>
                        </a:lnTo>
                        <a:lnTo>
                          <a:pt x="251" y="32"/>
                        </a:lnTo>
                        <a:lnTo>
                          <a:pt x="197" y="12"/>
                        </a:lnTo>
                        <a:lnTo>
                          <a:pt x="164" y="6"/>
                        </a:lnTo>
                        <a:lnTo>
                          <a:pt x="140" y="6"/>
                        </a:lnTo>
                        <a:lnTo>
                          <a:pt x="104" y="0"/>
                        </a:lnTo>
                        <a:lnTo>
                          <a:pt x="76" y="2"/>
                        </a:lnTo>
                        <a:lnTo>
                          <a:pt x="44" y="4"/>
                        </a:lnTo>
                        <a:lnTo>
                          <a:pt x="24" y="10"/>
                        </a:lnTo>
                        <a:lnTo>
                          <a:pt x="6" y="18"/>
                        </a:lnTo>
                        <a:lnTo>
                          <a:pt x="0" y="27"/>
                        </a:lnTo>
                        <a:lnTo>
                          <a:pt x="2" y="38"/>
                        </a:lnTo>
                        <a:lnTo>
                          <a:pt x="9" y="43"/>
                        </a:lnTo>
                        <a:lnTo>
                          <a:pt x="28" y="44"/>
                        </a:lnTo>
                        <a:lnTo>
                          <a:pt x="47" y="39"/>
                        </a:lnTo>
                        <a:lnTo>
                          <a:pt x="86" y="40"/>
                        </a:lnTo>
                        <a:lnTo>
                          <a:pt x="108" y="46"/>
                        </a:lnTo>
                        <a:lnTo>
                          <a:pt x="125" y="58"/>
                        </a:lnTo>
                        <a:lnTo>
                          <a:pt x="102" y="71"/>
                        </a:lnTo>
                        <a:lnTo>
                          <a:pt x="96" y="82"/>
                        </a:lnTo>
                        <a:lnTo>
                          <a:pt x="101" y="95"/>
                        </a:lnTo>
                        <a:lnTo>
                          <a:pt x="105" y="101"/>
                        </a:lnTo>
                        <a:lnTo>
                          <a:pt x="99" y="116"/>
                        </a:lnTo>
                        <a:lnTo>
                          <a:pt x="107" y="132"/>
                        </a:lnTo>
                        <a:lnTo>
                          <a:pt x="103" y="147"/>
                        </a:lnTo>
                        <a:lnTo>
                          <a:pt x="112" y="163"/>
                        </a:lnTo>
                        <a:lnTo>
                          <a:pt x="124" y="191"/>
                        </a:lnTo>
                        <a:lnTo>
                          <a:pt x="151" y="195"/>
                        </a:lnTo>
                        <a:lnTo>
                          <a:pt x="185" y="195"/>
                        </a:lnTo>
                        <a:lnTo>
                          <a:pt x="198" y="184"/>
                        </a:lnTo>
                        <a:lnTo>
                          <a:pt x="217" y="201"/>
                        </a:lnTo>
                        <a:lnTo>
                          <a:pt x="251" y="202"/>
                        </a:lnTo>
                        <a:lnTo>
                          <a:pt x="268" y="208"/>
                        </a:lnTo>
                        <a:lnTo>
                          <a:pt x="291" y="211"/>
                        </a:lnTo>
                        <a:lnTo>
                          <a:pt x="315" y="193"/>
                        </a:lnTo>
                        <a:lnTo>
                          <a:pt x="333" y="175"/>
                        </a:lnTo>
                        <a:lnTo>
                          <a:pt x="346" y="139"/>
                        </a:lnTo>
                        <a:lnTo>
                          <a:pt x="331" y="123"/>
                        </a:lnTo>
                        <a:lnTo>
                          <a:pt x="325" y="102"/>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6" name="Freeform 111"/>
                  <p:cNvSpPr>
                    <a:spLocks/>
                  </p:cNvSpPr>
                  <p:nvPr/>
                </p:nvSpPr>
                <p:spPr bwMode="auto">
                  <a:xfrm>
                    <a:off x="6494" y="1950"/>
                    <a:ext cx="57" cy="49"/>
                  </a:xfrm>
                  <a:custGeom>
                    <a:avLst/>
                    <a:gdLst>
                      <a:gd name="T0" fmla="*/ 115 w 115"/>
                      <a:gd name="T1" fmla="*/ 36 h 98"/>
                      <a:gd name="T2" fmla="*/ 59 w 115"/>
                      <a:gd name="T3" fmla="*/ 39 h 98"/>
                      <a:gd name="T4" fmla="*/ 47 w 115"/>
                      <a:gd name="T5" fmla="*/ 36 h 98"/>
                      <a:gd name="T6" fmla="*/ 27 w 115"/>
                      <a:gd name="T7" fmla="*/ 38 h 98"/>
                      <a:gd name="T8" fmla="*/ 23 w 115"/>
                      <a:gd name="T9" fmla="*/ 53 h 98"/>
                      <a:gd name="T10" fmla="*/ 4 w 115"/>
                      <a:gd name="T11" fmla="*/ 82 h 98"/>
                      <a:gd name="T12" fmla="*/ 9 w 115"/>
                      <a:gd name="T13" fmla="*/ 94 h 98"/>
                      <a:gd name="T14" fmla="*/ 35 w 115"/>
                      <a:gd name="T15" fmla="*/ 93 h 98"/>
                      <a:gd name="T16" fmla="*/ 45 w 115"/>
                      <a:gd name="T17" fmla="*/ 80 h 98"/>
                      <a:gd name="T18" fmla="*/ 58 w 115"/>
                      <a:gd name="T19" fmla="*/ 72 h 98"/>
                      <a:gd name="T20" fmla="*/ 79 w 115"/>
                      <a:gd name="T21" fmla="*/ 76 h 98"/>
                      <a:gd name="T22" fmla="*/ 83 w 115"/>
                      <a:gd name="T23" fmla="*/ 92 h 98"/>
                      <a:gd name="T24" fmla="*/ 56 w 115"/>
                      <a:gd name="T25" fmla="*/ 80 h 98"/>
                      <a:gd name="T26" fmla="*/ 39 w 115"/>
                      <a:gd name="T27" fmla="*/ 91 h 98"/>
                      <a:gd name="T28" fmla="*/ 21 w 115"/>
                      <a:gd name="T29" fmla="*/ 98 h 98"/>
                      <a:gd name="T30" fmla="*/ 5 w 115"/>
                      <a:gd name="T31" fmla="*/ 96 h 98"/>
                      <a:gd name="T32" fmla="*/ 1 w 115"/>
                      <a:gd name="T33" fmla="*/ 88 h 98"/>
                      <a:gd name="T34" fmla="*/ 0 w 115"/>
                      <a:gd name="T35" fmla="*/ 77 h 98"/>
                      <a:gd name="T36" fmla="*/ 11 w 115"/>
                      <a:gd name="T37" fmla="*/ 66 h 98"/>
                      <a:gd name="T38" fmla="*/ 20 w 115"/>
                      <a:gd name="T39" fmla="*/ 53 h 98"/>
                      <a:gd name="T40" fmla="*/ 21 w 115"/>
                      <a:gd name="T41" fmla="*/ 46 h 98"/>
                      <a:gd name="T42" fmla="*/ 24 w 115"/>
                      <a:gd name="T43" fmla="*/ 33 h 98"/>
                      <a:gd name="T44" fmla="*/ 39 w 115"/>
                      <a:gd name="T45" fmla="*/ 33 h 98"/>
                      <a:gd name="T46" fmla="*/ 67 w 115"/>
                      <a:gd name="T47" fmla="*/ 36 h 98"/>
                      <a:gd name="T48" fmla="*/ 61 w 115"/>
                      <a:gd name="T49" fmla="*/ 15 h 98"/>
                      <a:gd name="T50" fmla="*/ 58 w 115"/>
                      <a:gd name="T51" fmla="*/ 0 h 98"/>
                      <a:gd name="T52" fmla="*/ 62 w 115"/>
                      <a:gd name="T53" fmla="*/ 12 h 98"/>
                      <a:gd name="T54" fmla="*/ 72 w 115"/>
                      <a:gd name="T55" fmla="*/ 34 h 98"/>
                      <a:gd name="T56" fmla="*/ 86 w 115"/>
                      <a:gd name="T57" fmla="*/ 34 h 98"/>
                      <a:gd name="T58" fmla="*/ 102 w 115"/>
                      <a:gd name="T59" fmla="*/ 34 h 98"/>
                      <a:gd name="T60" fmla="*/ 115 w 115"/>
                      <a:gd name="T61" fmla="*/ 3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5" h="98">
                        <a:moveTo>
                          <a:pt x="115" y="36"/>
                        </a:moveTo>
                        <a:lnTo>
                          <a:pt x="59" y="39"/>
                        </a:lnTo>
                        <a:lnTo>
                          <a:pt x="47" y="36"/>
                        </a:lnTo>
                        <a:lnTo>
                          <a:pt x="27" y="38"/>
                        </a:lnTo>
                        <a:lnTo>
                          <a:pt x="23" y="53"/>
                        </a:lnTo>
                        <a:lnTo>
                          <a:pt x="4" y="82"/>
                        </a:lnTo>
                        <a:lnTo>
                          <a:pt x="9" y="94"/>
                        </a:lnTo>
                        <a:lnTo>
                          <a:pt x="35" y="93"/>
                        </a:lnTo>
                        <a:lnTo>
                          <a:pt x="45" y="80"/>
                        </a:lnTo>
                        <a:lnTo>
                          <a:pt x="58" y="72"/>
                        </a:lnTo>
                        <a:lnTo>
                          <a:pt x="79" y="76"/>
                        </a:lnTo>
                        <a:lnTo>
                          <a:pt x="83" y="92"/>
                        </a:lnTo>
                        <a:lnTo>
                          <a:pt x="56" y="80"/>
                        </a:lnTo>
                        <a:lnTo>
                          <a:pt x="39" y="91"/>
                        </a:lnTo>
                        <a:lnTo>
                          <a:pt x="21" y="98"/>
                        </a:lnTo>
                        <a:lnTo>
                          <a:pt x="5" y="96"/>
                        </a:lnTo>
                        <a:lnTo>
                          <a:pt x="1" y="88"/>
                        </a:lnTo>
                        <a:lnTo>
                          <a:pt x="0" y="77"/>
                        </a:lnTo>
                        <a:lnTo>
                          <a:pt x="11" y="66"/>
                        </a:lnTo>
                        <a:lnTo>
                          <a:pt x="20" y="53"/>
                        </a:lnTo>
                        <a:lnTo>
                          <a:pt x="21" y="46"/>
                        </a:lnTo>
                        <a:lnTo>
                          <a:pt x="24" y="33"/>
                        </a:lnTo>
                        <a:lnTo>
                          <a:pt x="39" y="33"/>
                        </a:lnTo>
                        <a:lnTo>
                          <a:pt x="67" y="36"/>
                        </a:lnTo>
                        <a:lnTo>
                          <a:pt x="61" y="15"/>
                        </a:lnTo>
                        <a:lnTo>
                          <a:pt x="58" y="0"/>
                        </a:lnTo>
                        <a:lnTo>
                          <a:pt x="62" y="12"/>
                        </a:lnTo>
                        <a:lnTo>
                          <a:pt x="72" y="34"/>
                        </a:lnTo>
                        <a:lnTo>
                          <a:pt x="86" y="34"/>
                        </a:lnTo>
                        <a:lnTo>
                          <a:pt x="102" y="34"/>
                        </a:lnTo>
                        <a:lnTo>
                          <a:pt x="115" y="3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7" name="Freeform 112"/>
                  <p:cNvSpPr>
                    <a:spLocks/>
                  </p:cNvSpPr>
                  <p:nvPr/>
                </p:nvSpPr>
                <p:spPr bwMode="auto">
                  <a:xfrm>
                    <a:off x="6523" y="1994"/>
                    <a:ext cx="16" cy="36"/>
                  </a:xfrm>
                  <a:custGeom>
                    <a:avLst/>
                    <a:gdLst>
                      <a:gd name="T0" fmla="*/ 0 w 31"/>
                      <a:gd name="T1" fmla="*/ 0 h 72"/>
                      <a:gd name="T2" fmla="*/ 11 w 31"/>
                      <a:gd name="T3" fmla="*/ 6 h 72"/>
                      <a:gd name="T4" fmla="*/ 13 w 31"/>
                      <a:gd name="T5" fmla="*/ 15 h 72"/>
                      <a:gd name="T6" fmla="*/ 12 w 31"/>
                      <a:gd name="T7" fmla="*/ 23 h 72"/>
                      <a:gd name="T8" fmla="*/ 20 w 31"/>
                      <a:gd name="T9" fmla="*/ 25 h 72"/>
                      <a:gd name="T10" fmla="*/ 25 w 31"/>
                      <a:gd name="T11" fmla="*/ 31 h 72"/>
                      <a:gd name="T12" fmla="*/ 25 w 31"/>
                      <a:gd name="T13" fmla="*/ 40 h 72"/>
                      <a:gd name="T14" fmla="*/ 21 w 31"/>
                      <a:gd name="T15" fmla="*/ 44 h 72"/>
                      <a:gd name="T16" fmla="*/ 3 w 31"/>
                      <a:gd name="T17" fmla="*/ 50 h 72"/>
                      <a:gd name="T18" fmla="*/ 7 w 31"/>
                      <a:gd name="T19" fmla="*/ 55 h 72"/>
                      <a:gd name="T20" fmla="*/ 7 w 31"/>
                      <a:gd name="T21" fmla="*/ 62 h 72"/>
                      <a:gd name="T22" fmla="*/ 0 w 31"/>
                      <a:gd name="T23" fmla="*/ 70 h 72"/>
                      <a:gd name="T24" fmla="*/ 10 w 31"/>
                      <a:gd name="T25" fmla="*/ 72 h 72"/>
                      <a:gd name="T26" fmla="*/ 10 w 31"/>
                      <a:gd name="T27" fmla="*/ 60 h 72"/>
                      <a:gd name="T28" fmla="*/ 18 w 31"/>
                      <a:gd name="T29" fmla="*/ 51 h 72"/>
                      <a:gd name="T30" fmla="*/ 27 w 31"/>
                      <a:gd name="T31" fmla="*/ 46 h 72"/>
                      <a:gd name="T32" fmla="*/ 31 w 31"/>
                      <a:gd name="T33" fmla="*/ 33 h 72"/>
                      <a:gd name="T34" fmla="*/ 26 w 31"/>
                      <a:gd name="T35" fmla="*/ 26 h 72"/>
                      <a:gd name="T36" fmla="*/ 17 w 31"/>
                      <a:gd name="T37" fmla="*/ 21 h 72"/>
                      <a:gd name="T38" fmla="*/ 17 w 31"/>
                      <a:gd name="T39" fmla="*/ 12 h 72"/>
                      <a:gd name="T40" fmla="*/ 15 w 31"/>
                      <a:gd name="T41" fmla="*/ 3 h 72"/>
                      <a:gd name="T42" fmla="*/ 0 w 31"/>
                      <a:gd name="T4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72">
                        <a:moveTo>
                          <a:pt x="0" y="0"/>
                        </a:moveTo>
                        <a:lnTo>
                          <a:pt x="11" y="6"/>
                        </a:lnTo>
                        <a:lnTo>
                          <a:pt x="13" y="15"/>
                        </a:lnTo>
                        <a:lnTo>
                          <a:pt x="12" y="23"/>
                        </a:lnTo>
                        <a:lnTo>
                          <a:pt x="20" y="25"/>
                        </a:lnTo>
                        <a:lnTo>
                          <a:pt x="25" y="31"/>
                        </a:lnTo>
                        <a:lnTo>
                          <a:pt x="25" y="40"/>
                        </a:lnTo>
                        <a:lnTo>
                          <a:pt x="21" y="44"/>
                        </a:lnTo>
                        <a:lnTo>
                          <a:pt x="3" y="50"/>
                        </a:lnTo>
                        <a:lnTo>
                          <a:pt x="7" y="55"/>
                        </a:lnTo>
                        <a:lnTo>
                          <a:pt x="7" y="62"/>
                        </a:lnTo>
                        <a:lnTo>
                          <a:pt x="0" y="70"/>
                        </a:lnTo>
                        <a:lnTo>
                          <a:pt x="10" y="72"/>
                        </a:lnTo>
                        <a:lnTo>
                          <a:pt x="10" y="60"/>
                        </a:lnTo>
                        <a:lnTo>
                          <a:pt x="18" y="51"/>
                        </a:lnTo>
                        <a:lnTo>
                          <a:pt x="27" y="46"/>
                        </a:lnTo>
                        <a:lnTo>
                          <a:pt x="31" y="33"/>
                        </a:lnTo>
                        <a:lnTo>
                          <a:pt x="26" y="26"/>
                        </a:lnTo>
                        <a:lnTo>
                          <a:pt x="17" y="21"/>
                        </a:lnTo>
                        <a:lnTo>
                          <a:pt x="17" y="12"/>
                        </a:lnTo>
                        <a:lnTo>
                          <a:pt x="15" y="3"/>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 name="Freeform 113"/>
                  <p:cNvSpPr>
                    <a:spLocks/>
                  </p:cNvSpPr>
                  <p:nvPr/>
                </p:nvSpPr>
                <p:spPr bwMode="auto">
                  <a:xfrm>
                    <a:off x="6514" y="1997"/>
                    <a:ext cx="8" cy="8"/>
                  </a:xfrm>
                  <a:custGeom>
                    <a:avLst/>
                    <a:gdLst>
                      <a:gd name="T0" fmla="*/ 7 w 16"/>
                      <a:gd name="T1" fmla="*/ 0 h 17"/>
                      <a:gd name="T2" fmla="*/ 6 w 16"/>
                      <a:gd name="T3" fmla="*/ 6 h 17"/>
                      <a:gd name="T4" fmla="*/ 7 w 16"/>
                      <a:gd name="T5" fmla="*/ 13 h 17"/>
                      <a:gd name="T6" fmla="*/ 16 w 16"/>
                      <a:gd name="T7" fmla="*/ 17 h 17"/>
                      <a:gd name="T8" fmla="*/ 0 w 16"/>
                      <a:gd name="T9" fmla="*/ 14 h 17"/>
                      <a:gd name="T10" fmla="*/ 7 w 16"/>
                      <a:gd name="T11" fmla="*/ 0 h 17"/>
                    </a:gdLst>
                    <a:ahLst/>
                    <a:cxnLst>
                      <a:cxn ang="0">
                        <a:pos x="T0" y="T1"/>
                      </a:cxn>
                      <a:cxn ang="0">
                        <a:pos x="T2" y="T3"/>
                      </a:cxn>
                      <a:cxn ang="0">
                        <a:pos x="T4" y="T5"/>
                      </a:cxn>
                      <a:cxn ang="0">
                        <a:pos x="T6" y="T7"/>
                      </a:cxn>
                      <a:cxn ang="0">
                        <a:pos x="T8" y="T9"/>
                      </a:cxn>
                      <a:cxn ang="0">
                        <a:pos x="T10" y="T11"/>
                      </a:cxn>
                    </a:cxnLst>
                    <a:rect l="0" t="0" r="r" b="b"/>
                    <a:pathLst>
                      <a:path w="16" h="17">
                        <a:moveTo>
                          <a:pt x="7" y="0"/>
                        </a:moveTo>
                        <a:lnTo>
                          <a:pt x="6" y="6"/>
                        </a:lnTo>
                        <a:lnTo>
                          <a:pt x="7" y="13"/>
                        </a:lnTo>
                        <a:lnTo>
                          <a:pt x="16" y="17"/>
                        </a:lnTo>
                        <a:lnTo>
                          <a:pt x="0" y="14"/>
                        </a:lnTo>
                        <a:lnTo>
                          <a:pt x="7"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 name="Freeform 114"/>
                  <p:cNvSpPr>
                    <a:spLocks/>
                  </p:cNvSpPr>
                  <p:nvPr/>
                </p:nvSpPr>
                <p:spPr bwMode="auto">
                  <a:xfrm>
                    <a:off x="6522" y="2009"/>
                    <a:ext cx="9" cy="7"/>
                  </a:xfrm>
                  <a:custGeom>
                    <a:avLst/>
                    <a:gdLst>
                      <a:gd name="T0" fmla="*/ 4 w 20"/>
                      <a:gd name="T1" fmla="*/ 0 h 12"/>
                      <a:gd name="T2" fmla="*/ 0 w 20"/>
                      <a:gd name="T3" fmla="*/ 5 h 12"/>
                      <a:gd name="T4" fmla="*/ 7 w 20"/>
                      <a:gd name="T5" fmla="*/ 12 h 12"/>
                      <a:gd name="T6" fmla="*/ 11 w 20"/>
                      <a:gd name="T7" fmla="*/ 12 h 12"/>
                      <a:gd name="T8" fmla="*/ 20 w 20"/>
                      <a:gd name="T9" fmla="*/ 12 h 12"/>
                      <a:gd name="T10" fmla="*/ 12 w 20"/>
                      <a:gd name="T11" fmla="*/ 10 h 12"/>
                      <a:gd name="T12" fmla="*/ 4 w 2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0" h="12">
                        <a:moveTo>
                          <a:pt x="4" y="0"/>
                        </a:moveTo>
                        <a:lnTo>
                          <a:pt x="0" y="5"/>
                        </a:lnTo>
                        <a:lnTo>
                          <a:pt x="7" y="12"/>
                        </a:lnTo>
                        <a:lnTo>
                          <a:pt x="11" y="12"/>
                        </a:lnTo>
                        <a:lnTo>
                          <a:pt x="20" y="12"/>
                        </a:lnTo>
                        <a:lnTo>
                          <a:pt x="12" y="10"/>
                        </a:lnTo>
                        <a:lnTo>
                          <a:pt x="4"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0" name="Freeform 115"/>
                  <p:cNvSpPr>
                    <a:spLocks/>
                  </p:cNvSpPr>
                  <p:nvPr/>
                </p:nvSpPr>
                <p:spPr bwMode="auto">
                  <a:xfrm>
                    <a:off x="6520" y="2022"/>
                    <a:ext cx="3" cy="9"/>
                  </a:xfrm>
                  <a:custGeom>
                    <a:avLst/>
                    <a:gdLst>
                      <a:gd name="T0" fmla="*/ 2 w 6"/>
                      <a:gd name="T1" fmla="*/ 0 h 18"/>
                      <a:gd name="T2" fmla="*/ 0 w 6"/>
                      <a:gd name="T3" fmla="*/ 6 h 18"/>
                      <a:gd name="T4" fmla="*/ 2 w 6"/>
                      <a:gd name="T5" fmla="*/ 18 h 18"/>
                      <a:gd name="T6" fmla="*/ 6 w 6"/>
                      <a:gd name="T7" fmla="*/ 12 h 18"/>
                      <a:gd name="T8" fmla="*/ 2 w 6"/>
                      <a:gd name="T9" fmla="*/ 0 h 18"/>
                    </a:gdLst>
                    <a:ahLst/>
                    <a:cxnLst>
                      <a:cxn ang="0">
                        <a:pos x="T0" y="T1"/>
                      </a:cxn>
                      <a:cxn ang="0">
                        <a:pos x="T2" y="T3"/>
                      </a:cxn>
                      <a:cxn ang="0">
                        <a:pos x="T4" y="T5"/>
                      </a:cxn>
                      <a:cxn ang="0">
                        <a:pos x="T6" y="T7"/>
                      </a:cxn>
                      <a:cxn ang="0">
                        <a:pos x="T8" y="T9"/>
                      </a:cxn>
                    </a:cxnLst>
                    <a:rect l="0" t="0" r="r" b="b"/>
                    <a:pathLst>
                      <a:path w="6" h="18">
                        <a:moveTo>
                          <a:pt x="2" y="0"/>
                        </a:moveTo>
                        <a:lnTo>
                          <a:pt x="0" y="6"/>
                        </a:lnTo>
                        <a:lnTo>
                          <a:pt x="2" y="18"/>
                        </a:lnTo>
                        <a:lnTo>
                          <a:pt x="6" y="12"/>
                        </a:lnTo>
                        <a:lnTo>
                          <a:pt x="2"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1" name="Freeform 116"/>
                  <p:cNvSpPr>
                    <a:spLocks/>
                  </p:cNvSpPr>
                  <p:nvPr/>
                </p:nvSpPr>
                <p:spPr bwMode="auto">
                  <a:xfrm>
                    <a:off x="6491" y="2017"/>
                    <a:ext cx="27" cy="5"/>
                  </a:xfrm>
                  <a:custGeom>
                    <a:avLst/>
                    <a:gdLst>
                      <a:gd name="T0" fmla="*/ 54 w 54"/>
                      <a:gd name="T1" fmla="*/ 4 h 10"/>
                      <a:gd name="T2" fmla="*/ 35 w 54"/>
                      <a:gd name="T3" fmla="*/ 4 h 10"/>
                      <a:gd name="T4" fmla="*/ 0 w 54"/>
                      <a:gd name="T5" fmla="*/ 0 h 10"/>
                      <a:gd name="T6" fmla="*/ 16 w 54"/>
                      <a:gd name="T7" fmla="*/ 4 h 10"/>
                      <a:gd name="T8" fmla="*/ 40 w 54"/>
                      <a:gd name="T9" fmla="*/ 10 h 10"/>
                      <a:gd name="T10" fmla="*/ 54 w 54"/>
                      <a:gd name="T11" fmla="*/ 4 h 10"/>
                    </a:gdLst>
                    <a:ahLst/>
                    <a:cxnLst>
                      <a:cxn ang="0">
                        <a:pos x="T0" y="T1"/>
                      </a:cxn>
                      <a:cxn ang="0">
                        <a:pos x="T2" y="T3"/>
                      </a:cxn>
                      <a:cxn ang="0">
                        <a:pos x="T4" y="T5"/>
                      </a:cxn>
                      <a:cxn ang="0">
                        <a:pos x="T6" y="T7"/>
                      </a:cxn>
                      <a:cxn ang="0">
                        <a:pos x="T8" y="T9"/>
                      </a:cxn>
                      <a:cxn ang="0">
                        <a:pos x="T10" y="T11"/>
                      </a:cxn>
                    </a:cxnLst>
                    <a:rect l="0" t="0" r="r" b="b"/>
                    <a:pathLst>
                      <a:path w="54" h="10">
                        <a:moveTo>
                          <a:pt x="54" y="4"/>
                        </a:moveTo>
                        <a:lnTo>
                          <a:pt x="35" y="4"/>
                        </a:lnTo>
                        <a:lnTo>
                          <a:pt x="0" y="0"/>
                        </a:lnTo>
                        <a:lnTo>
                          <a:pt x="16" y="4"/>
                        </a:lnTo>
                        <a:lnTo>
                          <a:pt x="40" y="10"/>
                        </a:lnTo>
                        <a:lnTo>
                          <a:pt x="54" y="4"/>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2" name="Freeform 117"/>
                  <p:cNvSpPr>
                    <a:spLocks/>
                  </p:cNvSpPr>
                  <p:nvPr/>
                </p:nvSpPr>
                <p:spPr bwMode="auto">
                  <a:xfrm>
                    <a:off x="6486" y="2004"/>
                    <a:ext cx="41" cy="7"/>
                  </a:xfrm>
                  <a:custGeom>
                    <a:avLst/>
                    <a:gdLst>
                      <a:gd name="T0" fmla="*/ 84 w 84"/>
                      <a:gd name="T1" fmla="*/ 6 h 14"/>
                      <a:gd name="T2" fmla="*/ 65 w 84"/>
                      <a:gd name="T3" fmla="*/ 11 h 14"/>
                      <a:gd name="T4" fmla="*/ 48 w 84"/>
                      <a:gd name="T5" fmla="*/ 12 h 14"/>
                      <a:gd name="T6" fmla="*/ 25 w 84"/>
                      <a:gd name="T7" fmla="*/ 5 h 14"/>
                      <a:gd name="T8" fmla="*/ 0 w 84"/>
                      <a:gd name="T9" fmla="*/ 0 h 14"/>
                      <a:gd name="T10" fmla="*/ 30 w 84"/>
                      <a:gd name="T11" fmla="*/ 11 h 14"/>
                      <a:gd name="T12" fmla="*/ 50 w 84"/>
                      <a:gd name="T13" fmla="*/ 14 h 14"/>
                      <a:gd name="T14" fmla="*/ 68 w 84"/>
                      <a:gd name="T15" fmla="*/ 14 h 14"/>
                      <a:gd name="T16" fmla="*/ 84 w 84"/>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14">
                        <a:moveTo>
                          <a:pt x="84" y="6"/>
                        </a:moveTo>
                        <a:lnTo>
                          <a:pt x="65" y="11"/>
                        </a:lnTo>
                        <a:lnTo>
                          <a:pt x="48" y="12"/>
                        </a:lnTo>
                        <a:lnTo>
                          <a:pt x="25" y="5"/>
                        </a:lnTo>
                        <a:lnTo>
                          <a:pt x="0" y="0"/>
                        </a:lnTo>
                        <a:lnTo>
                          <a:pt x="30" y="11"/>
                        </a:lnTo>
                        <a:lnTo>
                          <a:pt x="50" y="14"/>
                        </a:lnTo>
                        <a:lnTo>
                          <a:pt x="68" y="14"/>
                        </a:lnTo>
                        <a:lnTo>
                          <a:pt x="84" y="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3" name="Freeform 118"/>
                  <p:cNvSpPr>
                    <a:spLocks/>
                  </p:cNvSpPr>
                  <p:nvPr/>
                </p:nvSpPr>
                <p:spPr bwMode="auto">
                  <a:xfrm>
                    <a:off x="6499" y="1983"/>
                    <a:ext cx="12" cy="11"/>
                  </a:xfrm>
                  <a:custGeom>
                    <a:avLst/>
                    <a:gdLst>
                      <a:gd name="T0" fmla="*/ 13 w 22"/>
                      <a:gd name="T1" fmla="*/ 0 h 23"/>
                      <a:gd name="T2" fmla="*/ 19 w 22"/>
                      <a:gd name="T3" fmla="*/ 11 h 23"/>
                      <a:gd name="T4" fmla="*/ 10 w 22"/>
                      <a:gd name="T5" fmla="*/ 19 h 23"/>
                      <a:gd name="T6" fmla="*/ 0 w 22"/>
                      <a:gd name="T7" fmla="*/ 23 h 23"/>
                      <a:gd name="T8" fmla="*/ 10 w 22"/>
                      <a:gd name="T9" fmla="*/ 22 h 23"/>
                      <a:gd name="T10" fmla="*/ 20 w 22"/>
                      <a:gd name="T11" fmla="*/ 17 h 23"/>
                      <a:gd name="T12" fmla="*/ 22 w 22"/>
                      <a:gd name="T13" fmla="*/ 10 h 23"/>
                      <a:gd name="T14" fmla="*/ 13 w 22"/>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3">
                        <a:moveTo>
                          <a:pt x="13" y="0"/>
                        </a:moveTo>
                        <a:lnTo>
                          <a:pt x="19" y="11"/>
                        </a:lnTo>
                        <a:lnTo>
                          <a:pt x="10" y="19"/>
                        </a:lnTo>
                        <a:lnTo>
                          <a:pt x="0" y="23"/>
                        </a:lnTo>
                        <a:lnTo>
                          <a:pt x="10" y="22"/>
                        </a:lnTo>
                        <a:lnTo>
                          <a:pt x="20" y="17"/>
                        </a:lnTo>
                        <a:lnTo>
                          <a:pt x="22" y="10"/>
                        </a:lnTo>
                        <a:lnTo>
                          <a:pt x="13"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54" name="Freeform 120"/>
                <p:cNvSpPr>
                  <a:spLocks/>
                </p:cNvSpPr>
                <p:nvPr/>
              </p:nvSpPr>
              <p:spPr bwMode="auto">
                <a:xfrm>
                  <a:off x="6559" y="1993"/>
                  <a:ext cx="58" cy="64"/>
                </a:xfrm>
                <a:custGeom>
                  <a:avLst/>
                  <a:gdLst>
                    <a:gd name="T0" fmla="*/ 8 w 114"/>
                    <a:gd name="T1" fmla="*/ 116 h 128"/>
                    <a:gd name="T2" fmla="*/ 22 w 114"/>
                    <a:gd name="T3" fmla="*/ 128 h 128"/>
                    <a:gd name="T4" fmla="*/ 89 w 114"/>
                    <a:gd name="T5" fmla="*/ 96 h 128"/>
                    <a:gd name="T6" fmla="*/ 114 w 114"/>
                    <a:gd name="T7" fmla="*/ 49 h 128"/>
                    <a:gd name="T8" fmla="*/ 110 w 114"/>
                    <a:gd name="T9" fmla="*/ 17 h 128"/>
                    <a:gd name="T10" fmla="*/ 83 w 114"/>
                    <a:gd name="T11" fmla="*/ 0 h 128"/>
                    <a:gd name="T12" fmla="*/ 68 w 114"/>
                    <a:gd name="T13" fmla="*/ 2 h 128"/>
                    <a:gd name="T14" fmla="*/ 74 w 114"/>
                    <a:gd name="T15" fmla="*/ 21 h 128"/>
                    <a:gd name="T16" fmla="*/ 73 w 114"/>
                    <a:gd name="T17" fmla="*/ 38 h 128"/>
                    <a:gd name="T18" fmla="*/ 64 w 114"/>
                    <a:gd name="T19" fmla="*/ 56 h 128"/>
                    <a:gd name="T20" fmla="*/ 42 w 114"/>
                    <a:gd name="T21" fmla="*/ 76 h 128"/>
                    <a:gd name="T22" fmla="*/ 22 w 114"/>
                    <a:gd name="T23" fmla="*/ 96 h 128"/>
                    <a:gd name="T24" fmla="*/ 0 w 114"/>
                    <a:gd name="T25" fmla="*/ 99 h 128"/>
                    <a:gd name="T26" fmla="*/ 2 w 114"/>
                    <a:gd name="T27" fmla="*/ 108 h 128"/>
                    <a:gd name="T28" fmla="*/ 8 w 114"/>
                    <a:gd name="T29" fmla="*/ 1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 h="128">
                      <a:moveTo>
                        <a:pt x="8" y="116"/>
                      </a:moveTo>
                      <a:lnTo>
                        <a:pt x="22" y="128"/>
                      </a:lnTo>
                      <a:lnTo>
                        <a:pt x="89" y="96"/>
                      </a:lnTo>
                      <a:lnTo>
                        <a:pt x="114" y="49"/>
                      </a:lnTo>
                      <a:lnTo>
                        <a:pt x="110" y="17"/>
                      </a:lnTo>
                      <a:lnTo>
                        <a:pt x="83" y="0"/>
                      </a:lnTo>
                      <a:lnTo>
                        <a:pt x="68" y="2"/>
                      </a:lnTo>
                      <a:lnTo>
                        <a:pt x="74" y="21"/>
                      </a:lnTo>
                      <a:lnTo>
                        <a:pt x="73" y="38"/>
                      </a:lnTo>
                      <a:lnTo>
                        <a:pt x="64" y="56"/>
                      </a:lnTo>
                      <a:lnTo>
                        <a:pt x="42" y="76"/>
                      </a:lnTo>
                      <a:lnTo>
                        <a:pt x="22" y="96"/>
                      </a:lnTo>
                      <a:lnTo>
                        <a:pt x="0" y="99"/>
                      </a:lnTo>
                      <a:lnTo>
                        <a:pt x="2" y="108"/>
                      </a:lnTo>
                      <a:lnTo>
                        <a:pt x="8" y="116"/>
                      </a:lnTo>
                      <a:close/>
                    </a:path>
                  </a:pathLst>
                </a:custGeom>
                <a:solidFill>
                  <a:srgbClr val="E0E0E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23" name="Group 141"/>
              <p:cNvGrpSpPr>
                <a:grpSpLocks/>
              </p:cNvGrpSpPr>
              <p:nvPr/>
            </p:nvGrpSpPr>
            <p:grpSpPr bwMode="auto">
              <a:xfrm>
                <a:off x="6949" y="1674"/>
                <a:ext cx="193" cy="267"/>
                <a:chOff x="6949" y="1674"/>
                <a:chExt cx="193" cy="267"/>
              </a:xfrm>
            </p:grpSpPr>
            <p:sp>
              <p:nvSpPr>
                <p:cNvPr id="34" name="Freeform 122"/>
                <p:cNvSpPr>
                  <a:spLocks/>
                </p:cNvSpPr>
                <p:nvPr/>
              </p:nvSpPr>
              <p:spPr bwMode="auto">
                <a:xfrm>
                  <a:off x="6954" y="1700"/>
                  <a:ext cx="180" cy="241"/>
                </a:xfrm>
                <a:custGeom>
                  <a:avLst/>
                  <a:gdLst>
                    <a:gd name="T0" fmla="*/ 155 w 360"/>
                    <a:gd name="T1" fmla="*/ 18 h 482"/>
                    <a:gd name="T2" fmla="*/ 74 w 360"/>
                    <a:gd name="T3" fmla="*/ 46 h 482"/>
                    <a:gd name="T4" fmla="*/ 2 w 360"/>
                    <a:gd name="T5" fmla="*/ 89 h 482"/>
                    <a:gd name="T6" fmla="*/ 2 w 360"/>
                    <a:gd name="T7" fmla="*/ 145 h 482"/>
                    <a:gd name="T8" fmla="*/ 0 w 360"/>
                    <a:gd name="T9" fmla="*/ 204 h 482"/>
                    <a:gd name="T10" fmla="*/ 5 w 360"/>
                    <a:gd name="T11" fmla="*/ 220 h 482"/>
                    <a:gd name="T12" fmla="*/ 18 w 360"/>
                    <a:gd name="T13" fmla="*/ 236 h 482"/>
                    <a:gd name="T14" fmla="*/ 26 w 360"/>
                    <a:gd name="T15" fmla="*/ 289 h 482"/>
                    <a:gd name="T16" fmla="*/ 39 w 360"/>
                    <a:gd name="T17" fmla="*/ 331 h 482"/>
                    <a:gd name="T18" fmla="*/ 55 w 360"/>
                    <a:gd name="T19" fmla="*/ 367 h 482"/>
                    <a:gd name="T20" fmla="*/ 65 w 360"/>
                    <a:gd name="T21" fmla="*/ 399 h 482"/>
                    <a:gd name="T22" fmla="*/ 74 w 360"/>
                    <a:gd name="T23" fmla="*/ 420 h 482"/>
                    <a:gd name="T24" fmla="*/ 91 w 360"/>
                    <a:gd name="T25" fmla="*/ 453 h 482"/>
                    <a:gd name="T26" fmla="*/ 122 w 360"/>
                    <a:gd name="T27" fmla="*/ 459 h 482"/>
                    <a:gd name="T28" fmla="*/ 142 w 360"/>
                    <a:gd name="T29" fmla="*/ 457 h 482"/>
                    <a:gd name="T30" fmla="*/ 168 w 360"/>
                    <a:gd name="T31" fmla="*/ 466 h 482"/>
                    <a:gd name="T32" fmla="*/ 198 w 360"/>
                    <a:gd name="T33" fmla="*/ 482 h 482"/>
                    <a:gd name="T34" fmla="*/ 265 w 360"/>
                    <a:gd name="T35" fmla="*/ 453 h 482"/>
                    <a:gd name="T36" fmla="*/ 325 w 360"/>
                    <a:gd name="T37" fmla="*/ 374 h 482"/>
                    <a:gd name="T38" fmla="*/ 350 w 360"/>
                    <a:gd name="T39" fmla="*/ 327 h 482"/>
                    <a:gd name="T40" fmla="*/ 355 w 360"/>
                    <a:gd name="T41" fmla="*/ 303 h 482"/>
                    <a:gd name="T42" fmla="*/ 341 w 360"/>
                    <a:gd name="T43" fmla="*/ 269 h 482"/>
                    <a:gd name="T44" fmla="*/ 357 w 360"/>
                    <a:gd name="T45" fmla="*/ 233 h 482"/>
                    <a:gd name="T46" fmla="*/ 360 w 360"/>
                    <a:gd name="T47" fmla="*/ 190 h 482"/>
                    <a:gd name="T48" fmla="*/ 348 w 360"/>
                    <a:gd name="T49" fmla="*/ 146 h 482"/>
                    <a:gd name="T50" fmla="*/ 325 w 360"/>
                    <a:gd name="T51" fmla="*/ 138 h 482"/>
                    <a:gd name="T52" fmla="*/ 305 w 360"/>
                    <a:gd name="T53" fmla="*/ 149 h 482"/>
                    <a:gd name="T54" fmla="*/ 295 w 360"/>
                    <a:gd name="T55" fmla="*/ 178 h 482"/>
                    <a:gd name="T56" fmla="*/ 293 w 360"/>
                    <a:gd name="T57" fmla="*/ 208 h 482"/>
                    <a:gd name="T58" fmla="*/ 282 w 360"/>
                    <a:gd name="T59" fmla="*/ 243 h 482"/>
                    <a:gd name="T60" fmla="*/ 253 w 360"/>
                    <a:gd name="T61" fmla="*/ 233 h 482"/>
                    <a:gd name="T62" fmla="*/ 249 w 360"/>
                    <a:gd name="T63" fmla="*/ 184 h 482"/>
                    <a:gd name="T64" fmla="*/ 221 w 360"/>
                    <a:gd name="T65" fmla="*/ 131 h 482"/>
                    <a:gd name="T66" fmla="*/ 192 w 360"/>
                    <a:gd name="T67" fmla="*/ 89 h 482"/>
                    <a:gd name="T68" fmla="*/ 182 w 360"/>
                    <a:gd name="T69" fmla="*/ 34 h 482"/>
                    <a:gd name="T70" fmla="*/ 166 w 360"/>
                    <a:gd name="T71" fmla="*/ 28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0" h="482">
                      <a:moveTo>
                        <a:pt x="192" y="0"/>
                      </a:moveTo>
                      <a:lnTo>
                        <a:pt x="155" y="18"/>
                      </a:lnTo>
                      <a:lnTo>
                        <a:pt x="113" y="34"/>
                      </a:lnTo>
                      <a:lnTo>
                        <a:pt x="74" y="46"/>
                      </a:lnTo>
                      <a:lnTo>
                        <a:pt x="32" y="69"/>
                      </a:lnTo>
                      <a:lnTo>
                        <a:pt x="2" y="89"/>
                      </a:lnTo>
                      <a:lnTo>
                        <a:pt x="0" y="112"/>
                      </a:lnTo>
                      <a:lnTo>
                        <a:pt x="2" y="145"/>
                      </a:lnTo>
                      <a:lnTo>
                        <a:pt x="0" y="172"/>
                      </a:lnTo>
                      <a:lnTo>
                        <a:pt x="0" y="204"/>
                      </a:lnTo>
                      <a:lnTo>
                        <a:pt x="2" y="213"/>
                      </a:lnTo>
                      <a:lnTo>
                        <a:pt x="5" y="220"/>
                      </a:lnTo>
                      <a:lnTo>
                        <a:pt x="15" y="226"/>
                      </a:lnTo>
                      <a:lnTo>
                        <a:pt x="18" y="236"/>
                      </a:lnTo>
                      <a:lnTo>
                        <a:pt x="19" y="269"/>
                      </a:lnTo>
                      <a:lnTo>
                        <a:pt x="26" y="289"/>
                      </a:lnTo>
                      <a:lnTo>
                        <a:pt x="34" y="302"/>
                      </a:lnTo>
                      <a:lnTo>
                        <a:pt x="39" y="331"/>
                      </a:lnTo>
                      <a:lnTo>
                        <a:pt x="44" y="345"/>
                      </a:lnTo>
                      <a:lnTo>
                        <a:pt x="55" y="367"/>
                      </a:lnTo>
                      <a:lnTo>
                        <a:pt x="58" y="384"/>
                      </a:lnTo>
                      <a:lnTo>
                        <a:pt x="65" y="399"/>
                      </a:lnTo>
                      <a:lnTo>
                        <a:pt x="71" y="407"/>
                      </a:lnTo>
                      <a:lnTo>
                        <a:pt x="74" y="420"/>
                      </a:lnTo>
                      <a:lnTo>
                        <a:pt x="80" y="440"/>
                      </a:lnTo>
                      <a:lnTo>
                        <a:pt x="91" y="453"/>
                      </a:lnTo>
                      <a:lnTo>
                        <a:pt x="104" y="459"/>
                      </a:lnTo>
                      <a:lnTo>
                        <a:pt x="122" y="459"/>
                      </a:lnTo>
                      <a:lnTo>
                        <a:pt x="136" y="459"/>
                      </a:lnTo>
                      <a:lnTo>
                        <a:pt x="142" y="457"/>
                      </a:lnTo>
                      <a:lnTo>
                        <a:pt x="158" y="456"/>
                      </a:lnTo>
                      <a:lnTo>
                        <a:pt x="168" y="466"/>
                      </a:lnTo>
                      <a:lnTo>
                        <a:pt x="181" y="477"/>
                      </a:lnTo>
                      <a:lnTo>
                        <a:pt x="198" y="482"/>
                      </a:lnTo>
                      <a:lnTo>
                        <a:pt x="234" y="471"/>
                      </a:lnTo>
                      <a:lnTo>
                        <a:pt x="265" y="453"/>
                      </a:lnTo>
                      <a:lnTo>
                        <a:pt x="293" y="422"/>
                      </a:lnTo>
                      <a:lnTo>
                        <a:pt x="325" y="374"/>
                      </a:lnTo>
                      <a:lnTo>
                        <a:pt x="337" y="353"/>
                      </a:lnTo>
                      <a:lnTo>
                        <a:pt x="350" y="327"/>
                      </a:lnTo>
                      <a:lnTo>
                        <a:pt x="355" y="312"/>
                      </a:lnTo>
                      <a:lnTo>
                        <a:pt x="355" y="303"/>
                      </a:lnTo>
                      <a:lnTo>
                        <a:pt x="355" y="289"/>
                      </a:lnTo>
                      <a:lnTo>
                        <a:pt x="341" y="269"/>
                      </a:lnTo>
                      <a:lnTo>
                        <a:pt x="348" y="256"/>
                      </a:lnTo>
                      <a:lnTo>
                        <a:pt x="357" y="233"/>
                      </a:lnTo>
                      <a:lnTo>
                        <a:pt x="360" y="210"/>
                      </a:lnTo>
                      <a:lnTo>
                        <a:pt x="360" y="190"/>
                      </a:lnTo>
                      <a:lnTo>
                        <a:pt x="355" y="164"/>
                      </a:lnTo>
                      <a:lnTo>
                        <a:pt x="348" y="146"/>
                      </a:lnTo>
                      <a:lnTo>
                        <a:pt x="337" y="138"/>
                      </a:lnTo>
                      <a:lnTo>
                        <a:pt x="325" y="138"/>
                      </a:lnTo>
                      <a:lnTo>
                        <a:pt x="315" y="141"/>
                      </a:lnTo>
                      <a:lnTo>
                        <a:pt x="305" y="149"/>
                      </a:lnTo>
                      <a:lnTo>
                        <a:pt x="299" y="168"/>
                      </a:lnTo>
                      <a:lnTo>
                        <a:pt x="295" y="178"/>
                      </a:lnTo>
                      <a:lnTo>
                        <a:pt x="295" y="190"/>
                      </a:lnTo>
                      <a:lnTo>
                        <a:pt x="293" y="208"/>
                      </a:lnTo>
                      <a:lnTo>
                        <a:pt x="293" y="220"/>
                      </a:lnTo>
                      <a:lnTo>
                        <a:pt x="282" y="243"/>
                      </a:lnTo>
                      <a:lnTo>
                        <a:pt x="263" y="247"/>
                      </a:lnTo>
                      <a:lnTo>
                        <a:pt x="253" y="233"/>
                      </a:lnTo>
                      <a:lnTo>
                        <a:pt x="256" y="204"/>
                      </a:lnTo>
                      <a:lnTo>
                        <a:pt x="249" y="184"/>
                      </a:lnTo>
                      <a:lnTo>
                        <a:pt x="230" y="154"/>
                      </a:lnTo>
                      <a:lnTo>
                        <a:pt x="221" y="131"/>
                      </a:lnTo>
                      <a:lnTo>
                        <a:pt x="201" y="103"/>
                      </a:lnTo>
                      <a:lnTo>
                        <a:pt x="192" y="89"/>
                      </a:lnTo>
                      <a:lnTo>
                        <a:pt x="182" y="50"/>
                      </a:lnTo>
                      <a:lnTo>
                        <a:pt x="182" y="34"/>
                      </a:lnTo>
                      <a:lnTo>
                        <a:pt x="184" y="18"/>
                      </a:lnTo>
                      <a:lnTo>
                        <a:pt x="166" y="28"/>
                      </a:lnTo>
                      <a:lnTo>
                        <a:pt x="192"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5" name="Freeform 123"/>
                <p:cNvSpPr>
                  <a:spLocks/>
                </p:cNvSpPr>
                <p:nvPr/>
              </p:nvSpPr>
              <p:spPr bwMode="auto">
                <a:xfrm>
                  <a:off x="6994" y="1904"/>
                  <a:ext cx="32" cy="21"/>
                </a:xfrm>
                <a:custGeom>
                  <a:avLst/>
                  <a:gdLst>
                    <a:gd name="T0" fmla="*/ 0 w 64"/>
                    <a:gd name="T1" fmla="*/ 11 h 41"/>
                    <a:gd name="T2" fmla="*/ 10 w 64"/>
                    <a:gd name="T3" fmla="*/ 1 h 41"/>
                    <a:gd name="T4" fmla="*/ 20 w 64"/>
                    <a:gd name="T5" fmla="*/ 0 h 41"/>
                    <a:gd name="T6" fmla="*/ 40 w 64"/>
                    <a:gd name="T7" fmla="*/ 1 h 41"/>
                    <a:gd name="T8" fmla="*/ 44 w 64"/>
                    <a:gd name="T9" fmla="*/ 2 h 41"/>
                    <a:gd name="T10" fmla="*/ 50 w 64"/>
                    <a:gd name="T11" fmla="*/ 2 h 41"/>
                    <a:gd name="T12" fmla="*/ 58 w 64"/>
                    <a:gd name="T13" fmla="*/ 11 h 41"/>
                    <a:gd name="T14" fmla="*/ 64 w 64"/>
                    <a:gd name="T15" fmla="*/ 24 h 41"/>
                    <a:gd name="T16" fmla="*/ 63 w 64"/>
                    <a:gd name="T17" fmla="*/ 28 h 41"/>
                    <a:gd name="T18" fmla="*/ 55 w 64"/>
                    <a:gd name="T19" fmla="*/ 34 h 41"/>
                    <a:gd name="T20" fmla="*/ 47 w 64"/>
                    <a:gd name="T21" fmla="*/ 29 h 41"/>
                    <a:gd name="T22" fmla="*/ 32 w 64"/>
                    <a:gd name="T23" fmla="*/ 33 h 41"/>
                    <a:gd name="T24" fmla="*/ 24 w 64"/>
                    <a:gd name="T25" fmla="*/ 41 h 41"/>
                    <a:gd name="T26" fmla="*/ 14 w 64"/>
                    <a:gd name="T27" fmla="*/ 40 h 41"/>
                    <a:gd name="T28" fmla="*/ 3 w 64"/>
                    <a:gd name="T29" fmla="*/ 28 h 41"/>
                    <a:gd name="T30" fmla="*/ 0 w 64"/>
                    <a:gd name="T31" fmla="*/ 1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41">
                      <a:moveTo>
                        <a:pt x="0" y="11"/>
                      </a:moveTo>
                      <a:lnTo>
                        <a:pt x="10" y="1"/>
                      </a:lnTo>
                      <a:lnTo>
                        <a:pt x="20" y="0"/>
                      </a:lnTo>
                      <a:lnTo>
                        <a:pt x="40" y="1"/>
                      </a:lnTo>
                      <a:lnTo>
                        <a:pt x="44" y="2"/>
                      </a:lnTo>
                      <a:lnTo>
                        <a:pt x="50" y="2"/>
                      </a:lnTo>
                      <a:lnTo>
                        <a:pt x="58" y="11"/>
                      </a:lnTo>
                      <a:lnTo>
                        <a:pt x="64" y="24"/>
                      </a:lnTo>
                      <a:lnTo>
                        <a:pt x="63" y="28"/>
                      </a:lnTo>
                      <a:lnTo>
                        <a:pt x="55" y="34"/>
                      </a:lnTo>
                      <a:lnTo>
                        <a:pt x="47" y="29"/>
                      </a:lnTo>
                      <a:lnTo>
                        <a:pt x="32" y="33"/>
                      </a:lnTo>
                      <a:lnTo>
                        <a:pt x="24" y="41"/>
                      </a:lnTo>
                      <a:lnTo>
                        <a:pt x="14" y="40"/>
                      </a:lnTo>
                      <a:lnTo>
                        <a:pt x="3" y="28"/>
                      </a:lnTo>
                      <a:lnTo>
                        <a:pt x="0" y="11"/>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6" name="Freeform 124"/>
                <p:cNvSpPr>
                  <a:spLocks/>
                </p:cNvSpPr>
                <p:nvPr/>
              </p:nvSpPr>
              <p:spPr bwMode="auto">
                <a:xfrm>
                  <a:off x="6985" y="1884"/>
                  <a:ext cx="38" cy="19"/>
                </a:xfrm>
                <a:custGeom>
                  <a:avLst/>
                  <a:gdLst>
                    <a:gd name="T0" fmla="*/ 11 w 75"/>
                    <a:gd name="T1" fmla="*/ 37 h 37"/>
                    <a:gd name="T2" fmla="*/ 18 w 75"/>
                    <a:gd name="T3" fmla="*/ 35 h 37"/>
                    <a:gd name="T4" fmla="*/ 10 w 75"/>
                    <a:gd name="T5" fmla="*/ 21 h 37"/>
                    <a:gd name="T6" fmla="*/ 17 w 75"/>
                    <a:gd name="T7" fmla="*/ 19 h 37"/>
                    <a:gd name="T8" fmla="*/ 29 w 75"/>
                    <a:gd name="T9" fmla="*/ 20 h 37"/>
                    <a:gd name="T10" fmla="*/ 37 w 75"/>
                    <a:gd name="T11" fmla="*/ 18 h 37"/>
                    <a:gd name="T12" fmla="*/ 44 w 75"/>
                    <a:gd name="T13" fmla="*/ 14 h 37"/>
                    <a:gd name="T14" fmla="*/ 58 w 75"/>
                    <a:gd name="T15" fmla="*/ 10 h 37"/>
                    <a:gd name="T16" fmla="*/ 64 w 75"/>
                    <a:gd name="T17" fmla="*/ 4 h 37"/>
                    <a:gd name="T18" fmla="*/ 75 w 75"/>
                    <a:gd name="T19" fmla="*/ 0 h 37"/>
                    <a:gd name="T20" fmla="*/ 61 w 75"/>
                    <a:gd name="T21" fmla="*/ 0 h 37"/>
                    <a:gd name="T22" fmla="*/ 50 w 75"/>
                    <a:gd name="T23" fmla="*/ 0 h 37"/>
                    <a:gd name="T24" fmla="*/ 44 w 75"/>
                    <a:gd name="T25" fmla="*/ 3 h 37"/>
                    <a:gd name="T26" fmla="*/ 28 w 75"/>
                    <a:gd name="T27" fmla="*/ 4 h 37"/>
                    <a:gd name="T28" fmla="*/ 21 w 75"/>
                    <a:gd name="T29" fmla="*/ 12 h 37"/>
                    <a:gd name="T30" fmla="*/ 16 w 75"/>
                    <a:gd name="T31" fmla="*/ 4 h 37"/>
                    <a:gd name="T32" fmla="*/ 9 w 75"/>
                    <a:gd name="T33" fmla="*/ 0 h 37"/>
                    <a:gd name="T34" fmla="*/ 2 w 75"/>
                    <a:gd name="T35" fmla="*/ 4 h 37"/>
                    <a:gd name="T36" fmla="*/ 0 w 75"/>
                    <a:gd name="T37" fmla="*/ 10 h 37"/>
                    <a:gd name="T38" fmla="*/ 2 w 75"/>
                    <a:gd name="T39" fmla="*/ 19 h 37"/>
                    <a:gd name="T40" fmla="*/ 3 w 75"/>
                    <a:gd name="T41" fmla="*/ 26 h 37"/>
                    <a:gd name="T42" fmla="*/ 11 w 75"/>
                    <a:gd name="T43"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37">
                      <a:moveTo>
                        <a:pt x="11" y="37"/>
                      </a:moveTo>
                      <a:lnTo>
                        <a:pt x="18" y="35"/>
                      </a:lnTo>
                      <a:lnTo>
                        <a:pt x="10" y="21"/>
                      </a:lnTo>
                      <a:lnTo>
                        <a:pt x="17" y="19"/>
                      </a:lnTo>
                      <a:lnTo>
                        <a:pt x="29" y="20"/>
                      </a:lnTo>
                      <a:lnTo>
                        <a:pt x="37" y="18"/>
                      </a:lnTo>
                      <a:lnTo>
                        <a:pt x="44" y="14"/>
                      </a:lnTo>
                      <a:lnTo>
                        <a:pt x="58" y="10"/>
                      </a:lnTo>
                      <a:lnTo>
                        <a:pt x="64" y="4"/>
                      </a:lnTo>
                      <a:lnTo>
                        <a:pt x="75" y="0"/>
                      </a:lnTo>
                      <a:lnTo>
                        <a:pt x="61" y="0"/>
                      </a:lnTo>
                      <a:lnTo>
                        <a:pt x="50" y="0"/>
                      </a:lnTo>
                      <a:lnTo>
                        <a:pt x="44" y="3"/>
                      </a:lnTo>
                      <a:lnTo>
                        <a:pt x="28" y="4"/>
                      </a:lnTo>
                      <a:lnTo>
                        <a:pt x="21" y="12"/>
                      </a:lnTo>
                      <a:lnTo>
                        <a:pt x="16" y="4"/>
                      </a:lnTo>
                      <a:lnTo>
                        <a:pt x="9" y="0"/>
                      </a:lnTo>
                      <a:lnTo>
                        <a:pt x="2" y="4"/>
                      </a:lnTo>
                      <a:lnTo>
                        <a:pt x="0" y="10"/>
                      </a:lnTo>
                      <a:lnTo>
                        <a:pt x="2" y="19"/>
                      </a:lnTo>
                      <a:lnTo>
                        <a:pt x="3" y="26"/>
                      </a:lnTo>
                      <a:lnTo>
                        <a:pt x="11" y="37"/>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 name="Freeform 125"/>
                <p:cNvSpPr>
                  <a:spLocks/>
                </p:cNvSpPr>
                <p:nvPr/>
              </p:nvSpPr>
              <p:spPr bwMode="auto">
                <a:xfrm>
                  <a:off x="6964" y="1808"/>
                  <a:ext cx="108" cy="76"/>
                </a:xfrm>
                <a:custGeom>
                  <a:avLst/>
                  <a:gdLst>
                    <a:gd name="T0" fmla="*/ 30 w 217"/>
                    <a:gd name="T1" fmla="*/ 88 h 151"/>
                    <a:gd name="T2" fmla="*/ 59 w 217"/>
                    <a:gd name="T3" fmla="*/ 81 h 151"/>
                    <a:gd name="T4" fmla="*/ 56 w 217"/>
                    <a:gd name="T5" fmla="*/ 61 h 151"/>
                    <a:gd name="T6" fmla="*/ 60 w 217"/>
                    <a:gd name="T7" fmla="*/ 39 h 151"/>
                    <a:gd name="T8" fmla="*/ 40 w 217"/>
                    <a:gd name="T9" fmla="*/ 0 h 151"/>
                    <a:gd name="T10" fmla="*/ 33 w 217"/>
                    <a:gd name="T11" fmla="*/ 31 h 151"/>
                    <a:gd name="T12" fmla="*/ 32 w 217"/>
                    <a:gd name="T13" fmla="*/ 52 h 151"/>
                    <a:gd name="T14" fmla="*/ 31 w 217"/>
                    <a:gd name="T15" fmla="*/ 45 h 151"/>
                    <a:gd name="T16" fmla="*/ 15 w 217"/>
                    <a:gd name="T17" fmla="*/ 34 h 151"/>
                    <a:gd name="T18" fmla="*/ 6 w 217"/>
                    <a:gd name="T19" fmla="*/ 15 h 151"/>
                    <a:gd name="T20" fmla="*/ 1 w 217"/>
                    <a:gd name="T21" fmla="*/ 42 h 151"/>
                    <a:gd name="T22" fmla="*/ 13 w 217"/>
                    <a:gd name="T23" fmla="*/ 77 h 151"/>
                    <a:gd name="T24" fmla="*/ 20 w 217"/>
                    <a:gd name="T25" fmla="*/ 108 h 151"/>
                    <a:gd name="T26" fmla="*/ 37 w 217"/>
                    <a:gd name="T27" fmla="*/ 148 h 151"/>
                    <a:gd name="T28" fmla="*/ 53 w 217"/>
                    <a:gd name="T29" fmla="*/ 147 h 151"/>
                    <a:gd name="T30" fmla="*/ 85 w 217"/>
                    <a:gd name="T31" fmla="*/ 147 h 151"/>
                    <a:gd name="T32" fmla="*/ 109 w 217"/>
                    <a:gd name="T33" fmla="*/ 148 h 151"/>
                    <a:gd name="T34" fmla="*/ 112 w 217"/>
                    <a:gd name="T35" fmla="*/ 124 h 151"/>
                    <a:gd name="T36" fmla="*/ 135 w 217"/>
                    <a:gd name="T37" fmla="*/ 111 h 151"/>
                    <a:gd name="T38" fmla="*/ 112 w 217"/>
                    <a:gd name="T39" fmla="*/ 100 h 151"/>
                    <a:gd name="T40" fmla="*/ 142 w 217"/>
                    <a:gd name="T41" fmla="*/ 104 h 151"/>
                    <a:gd name="T42" fmla="*/ 134 w 217"/>
                    <a:gd name="T43" fmla="*/ 89 h 151"/>
                    <a:gd name="T44" fmla="*/ 148 w 217"/>
                    <a:gd name="T45" fmla="*/ 74 h 151"/>
                    <a:gd name="T46" fmla="*/ 130 w 217"/>
                    <a:gd name="T47" fmla="*/ 64 h 151"/>
                    <a:gd name="T48" fmla="*/ 153 w 217"/>
                    <a:gd name="T49" fmla="*/ 58 h 151"/>
                    <a:gd name="T50" fmla="*/ 217 w 217"/>
                    <a:gd name="T51" fmla="*/ 3 h 151"/>
                    <a:gd name="T52" fmla="*/ 166 w 217"/>
                    <a:gd name="T53" fmla="*/ 0 h 151"/>
                    <a:gd name="T54" fmla="*/ 130 w 217"/>
                    <a:gd name="T55" fmla="*/ 35 h 151"/>
                    <a:gd name="T56" fmla="*/ 108 w 217"/>
                    <a:gd name="T57" fmla="*/ 38 h 151"/>
                    <a:gd name="T58" fmla="*/ 98 w 217"/>
                    <a:gd name="T59" fmla="*/ 18 h 151"/>
                    <a:gd name="T60" fmla="*/ 77 w 217"/>
                    <a:gd name="T61" fmla="*/ 17 h 151"/>
                    <a:gd name="T62" fmla="*/ 74 w 217"/>
                    <a:gd name="T63" fmla="*/ 34 h 151"/>
                    <a:gd name="T64" fmla="*/ 80 w 217"/>
                    <a:gd name="T65" fmla="*/ 52 h 151"/>
                    <a:gd name="T66" fmla="*/ 99 w 217"/>
                    <a:gd name="T67" fmla="*/ 70 h 151"/>
                    <a:gd name="T68" fmla="*/ 102 w 217"/>
                    <a:gd name="T69" fmla="*/ 94 h 151"/>
                    <a:gd name="T70" fmla="*/ 62 w 217"/>
                    <a:gd name="T71" fmla="*/ 103 h 151"/>
                    <a:gd name="T72" fmla="*/ 30 w 217"/>
                    <a:gd name="T73" fmla="*/ 9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7" h="151">
                      <a:moveTo>
                        <a:pt x="30" y="93"/>
                      </a:moveTo>
                      <a:lnTo>
                        <a:pt x="30" y="88"/>
                      </a:lnTo>
                      <a:lnTo>
                        <a:pt x="47" y="87"/>
                      </a:lnTo>
                      <a:lnTo>
                        <a:pt x="59" y="81"/>
                      </a:lnTo>
                      <a:lnTo>
                        <a:pt x="63" y="68"/>
                      </a:lnTo>
                      <a:lnTo>
                        <a:pt x="56" y="61"/>
                      </a:lnTo>
                      <a:lnTo>
                        <a:pt x="60" y="52"/>
                      </a:lnTo>
                      <a:lnTo>
                        <a:pt x="60" y="39"/>
                      </a:lnTo>
                      <a:lnTo>
                        <a:pt x="60" y="8"/>
                      </a:lnTo>
                      <a:lnTo>
                        <a:pt x="40" y="0"/>
                      </a:lnTo>
                      <a:lnTo>
                        <a:pt x="37" y="22"/>
                      </a:lnTo>
                      <a:lnTo>
                        <a:pt x="33" y="31"/>
                      </a:lnTo>
                      <a:lnTo>
                        <a:pt x="36" y="47"/>
                      </a:lnTo>
                      <a:lnTo>
                        <a:pt x="32" y="52"/>
                      </a:lnTo>
                      <a:lnTo>
                        <a:pt x="25" y="47"/>
                      </a:lnTo>
                      <a:lnTo>
                        <a:pt x="31" y="45"/>
                      </a:lnTo>
                      <a:lnTo>
                        <a:pt x="29" y="34"/>
                      </a:lnTo>
                      <a:lnTo>
                        <a:pt x="15" y="34"/>
                      </a:lnTo>
                      <a:lnTo>
                        <a:pt x="13" y="27"/>
                      </a:lnTo>
                      <a:lnTo>
                        <a:pt x="6" y="15"/>
                      </a:lnTo>
                      <a:lnTo>
                        <a:pt x="0" y="15"/>
                      </a:lnTo>
                      <a:lnTo>
                        <a:pt x="1" y="42"/>
                      </a:lnTo>
                      <a:lnTo>
                        <a:pt x="3" y="56"/>
                      </a:lnTo>
                      <a:lnTo>
                        <a:pt x="13" y="77"/>
                      </a:lnTo>
                      <a:lnTo>
                        <a:pt x="17" y="85"/>
                      </a:lnTo>
                      <a:lnTo>
                        <a:pt x="20" y="108"/>
                      </a:lnTo>
                      <a:lnTo>
                        <a:pt x="25" y="126"/>
                      </a:lnTo>
                      <a:lnTo>
                        <a:pt x="37" y="148"/>
                      </a:lnTo>
                      <a:lnTo>
                        <a:pt x="42" y="151"/>
                      </a:lnTo>
                      <a:lnTo>
                        <a:pt x="53" y="147"/>
                      </a:lnTo>
                      <a:lnTo>
                        <a:pt x="67" y="143"/>
                      </a:lnTo>
                      <a:lnTo>
                        <a:pt x="85" y="147"/>
                      </a:lnTo>
                      <a:lnTo>
                        <a:pt x="100" y="148"/>
                      </a:lnTo>
                      <a:lnTo>
                        <a:pt x="109" y="148"/>
                      </a:lnTo>
                      <a:lnTo>
                        <a:pt x="119" y="138"/>
                      </a:lnTo>
                      <a:lnTo>
                        <a:pt x="112" y="124"/>
                      </a:lnTo>
                      <a:lnTo>
                        <a:pt x="129" y="119"/>
                      </a:lnTo>
                      <a:lnTo>
                        <a:pt x="135" y="111"/>
                      </a:lnTo>
                      <a:lnTo>
                        <a:pt x="125" y="102"/>
                      </a:lnTo>
                      <a:lnTo>
                        <a:pt x="112" y="100"/>
                      </a:lnTo>
                      <a:lnTo>
                        <a:pt x="132" y="95"/>
                      </a:lnTo>
                      <a:lnTo>
                        <a:pt x="142" y="104"/>
                      </a:lnTo>
                      <a:lnTo>
                        <a:pt x="156" y="104"/>
                      </a:lnTo>
                      <a:lnTo>
                        <a:pt x="134" y="89"/>
                      </a:lnTo>
                      <a:lnTo>
                        <a:pt x="148" y="80"/>
                      </a:lnTo>
                      <a:lnTo>
                        <a:pt x="148" y="74"/>
                      </a:lnTo>
                      <a:lnTo>
                        <a:pt x="133" y="68"/>
                      </a:lnTo>
                      <a:lnTo>
                        <a:pt x="130" y="64"/>
                      </a:lnTo>
                      <a:lnTo>
                        <a:pt x="133" y="61"/>
                      </a:lnTo>
                      <a:lnTo>
                        <a:pt x="153" y="58"/>
                      </a:lnTo>
                      <a:lnTo>
                        <a:pt x="198" y="45"/>
                      </a:lnTo>
                      <a:lnTo>
                        <a:pt x="217" y="3"/>
                      </a:lnTo>
                      <a:lnTo>
                        <a:pt x="196" y="1"/>
                      </a:lnTo>
                      <a:lnTo>
                        <a:pt x="166" y="0"/>
                      </a:lnTo>
                      <a:lnTo>
                        <a:pt x="151" y="18"/>
                      </a:lnTo>
                      <a:lnTo>
                        <a:pt x="130" y="35"/>
                      </a:lnTo>
                      <a:lnTo>
                        <a:pt x="115" y="41"/>
                      </a:lnTo>
                      <a:lnTo>
                        <a:pt x="108" y="38"/>
                      </a:lnTo>
                      <a:lnTo>
                        <a:pt x="98" y="27"/>
                      </a:lnTo>
                      <a:lnTo>
                        <a:pt x="98" y="18"/>
                      </a:lnTo>
                      <a:lnTo>
                        <a:pt x="91" y="3"/>
                      </a:lnTo>
                      <a:lnTo>
                        <a:pt x="77" y="17"/>
                      </a:lnTo>
                      <a:lnTo>
                        <a:pt x="79" y="23"/>
                      </a:lnTo>
                      <a:lnTo>
                        <a:pt x="74" y="34"/>
                      </a:lnTo>
                      <a:lnTo>
                        <a:pt x="76" y="41"/>
                      </a:lnTo>
                      <a:lnTo>
                        <a:pt x="80" y="52"/>
                      </a:lnTo>
                      <a:lnTo>
                        <a:pt x="94" y="62"/>
                      </a:lnTo>
                      <a:lnTo>
                        <a:pt x="99" y="70"/>
                      </a:lnTo>
                      <a:lnTo>
                        <a:pt x="104" y="86"/>
                      </a:lnTo>
                      <a:lnTo>
                        <a:pt x="102" y="94"/>
                      </a:lnTo>
                      <a:lnTo>
                        <a:pt x="83" y="100"/>
                      </a:lnTo>
                      <a:lnTo>
                        <a:pt x="62" y="103"/>
                      </a:lnTo>
                      <a:lnTo>
                        <a:pt x="42" y="100"/>
                      </a:lnTo>
                      <a:lnTo>
                        <a:pt x="30" y="93"/>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8" name="Freeform 126"/>
                <p:cNvSpPr>
                  <a:spLocks/>
                </p:cNvSpPr>
                <p:nvPr/>
              </p:nvSpPr>
              <p:spPr bwMode="auto">
                <a:xfrm>
                  <a:off x="7013" y="1812"/>
                  <a:ext cx="31" cy="18"/>
                </a:xfrm>
                <a:custGeom>
                  <a:avLst/>
                  <a:gdLst>
                    <a:gd name="T0" fmla="*/ 0 w 60"/>
                    <a:gd name="T1" fmla="*/ 19 h 36"/>
                    <a:gd name="T2" fmla="*/ 3 w 60"/>
                    <a:gd name="T3" fmla="*/ 24 h 36"/>
                    <a:gd name="T4" fmla="*/ 10 w 60"/>
                    <a:gd name="T5" fmla="*/ 29 h 36"/>
                    <a:gd name="T6" fmla="*/ 17 w 60"/>
                    <a:gd name="T7" fmla="*/ 30 h 36"/>
                    <a:gd name="T8" fmla="*/ 26 w 60"/>
                    <a:gd name="T9" fmla="*/ 27 h 36"/>
                    <a:gd name="T10" fmla="*/ 36 w 60"/>
                    <a:gd name="T11" fmla="*/ 19 h 36"/>
                    <a:gd name="T12" fmla="*/ 47 w 60"/>
                    <a:gd name="T13" fmla="*/ 10 h 36"/>
                    <a:gd name="T14" fmla="*/ 55 w 60"/>
                    <a:gd name="T15" fmla="*/ 0 h 36"/>
                    <a:gd name="T16" fmla="*/ 60 w 60"/>
                    <a:gd name="T17" fmla="*/ 6 h 36"/>
                    <a:gd name="T18" fmla="*/ 47 w 60"/>
                    <a:gd name="T19" fmla="*/ 16 h 36"/>
                    <a:gd name="T20" fmla="*/ 38 w 60"/>
                    <a:gd name="T21" fmla="*/ 27 h 36"/>
                    <a:gd name="T22" fmla="*/ 31 w 60"/>
                    <a:gd name="T23" fmla="*/ 34 h 36"/>
                    <a:gd name="T24" fmla="*/ 23 w 60"/>
                    <a:gd name="T25" fmla="*/ 36 h 36"/>
                    <a:gd name="T26" fmla="*/ 16 w 60"/>
                    <a:gd name="T27" fmla="*/ 36 h 36"/>
                    <a:gd name="T28" fmla="*/ 3 w 60"/>
                    <a:gd name="T29" fmla="*/ 31 h 36"/>
                    <a:gd name="T30" fmla="*/ 0 w 60"/>
                    <a:gd name="T31"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36">
                      <a:moveTo>
                        <a:pt x="0" y="19"/>
                      </a:moveTo>
                      <a:lnTo>
                        <a:pt x="3" y="24"/>
                      </a:lnTo>
                      <a:lnTo>
                        <a:pt x="10" y="29"/>
                      </a:lnTo>
                      <a:lnTo>
                        <a:pt x="17" y="30"/>
                      </a:lnTo>
                      <a:lnTo>
                        <a:pt x="26" y="27"/>
                      </a:lnTo>
                      <a:lnTo>
                        <a:pt x="36" y="19"/>
                      </a:lnTo>
                      <a:lnTo>
                        <a:pt x="47" y="10"/>
                      </a:lnTo>
                      <a:lnTo>
                        <a:pt x="55" y="0"/>
                      </a:lnTo>
                      <a:lnTo>
                        <a:pt x="60" y="6"/>
                      </a:lnTo>
                      <a:lnTo>
                        <a:pt x="47" y="16"/>
                      </a:lnTo>
                      <a:lnTo>
                        <a:pt x="38" y="27"/>
                      </a:lnTo>
                      <a:lnTo>
                        <a:pt x="31" y="34"/>
                      </a:lnTo>
                      <a:lnTo>
                        <a:pt x="23" y="36"/>
                      </a:lnTo>
                      <a:lnTo>
                        <a:pt x="16" y="36"/>
                      </a:lnTo>
                      <a:lnTo>
                        <a:pt x="3" y="31"/>
                      </a:lnTo>
                      <a:lnTo>
                        <a:pt x="0" y="1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9" name="Freeform 127"/>
                <p:cNvSpPr>
                  <a:spLocks/>
                </p:cNvSpPr>
                <p:nvPr/>
              </p:nvSpPr>
              <p:spPr bwMode="auto">
                <a:xfrm>
                  <a:off x="6954" y="1724"/>
                  <a:ext cx="59" cy="80"/>
                </a:xfrm>
                <a:custGeom>
                  <a:avLst/>
                  <a:gdLst>
                    <a:gd name="T0" fmla="*/ 4 w 117"/>
                    <a:gd name="T1" fmla="*/ 160 h 160"/>
                    <a:gd name="T2" fmla="*/ 17 w 117"/>
                    <a:gd name="T3" fmla="*/ 156 h 160"/>
                    <a:gd name="T4" fmla="*/ 27 w 117"/>
                    <a:gd name="T5" fmla="*/ 156 h 160"/>
                    <a:gd name="T6" fmla="*/ 41 w 117"/>
                    <a:gd name="T7" fmla="*/ 154 h 160"/>
                    <a:gd name="T8" fmla="*/ 48 w 117"/>
                    <a:gd name="T9" fmla="*/ 144 h 160"/>
                    <a:gd name="T10" fmla="*/ 56 w 117"/>
                    <a:gd name="T11" fmla="*/ 148 h 160"/>
                    <a:gd name="T12" fmla="*/ 63 w 117"/>
                    <a:gd name="T13" fmla="*/ 131 h 160"/>
                    <a:gd name="T14" fmla="*/ 64 w 117"/>
                    <a:gd name="T15" fmla="*/ 124 h 160"/>
                    <a:gd name="T16" fmla="*/ 74 w 117"/>
                    <a:gd name="T17" fmla="*/ 125 h 160"/>
                    <a:gd name="T18" fmla="*/ 75 w 117"/>
                    <a:gd name="T19" fmla="*/ 138 h 160"/>
                    <a:gd name="T20" fmla="*/ 88 w 117"/>
                    <a:gd name="T21" fmla="*/ 138 h 160"/>
                    <a:gd name="T22" fmla="*/ 89 w 117"/>
                    <a:gd name="T23" fmla="*/ 145 h 160"/>
                    <a:gd name="T24" fmla="*/ 104 w 117"/>
                    <a:gd name="T25" fmla="*/ 142 h 160"/>
                    <a:gd name="T26" fmla="*/ 106 w 117"/>
                    <a:gd name="T27" fmla="*/ 136 h 160"/>
                    <a:gd name="T28" fmla="*/ 117 w 117"/>
                    <a:gd name="T29" fmla="*/ 142 h 160"/>
                    <a:gd name="T30" fmla="*/ 113 w 117"/>
                    <a:gd name="T31" fmla="*/ 128 h 160"/>
                    <a:gd name="T32" fmla="*/ 107 w 117"/>
                    <a:gd name="T33" fmla="*/ 116 h 160"/>
                    <a:gd name="T34" fmla="*/ 107 w 117"/>
                    <a:gd name="T35" fmla="*/ 101 h 160"/>
                    <a:gd name="T36" fmla="*/ 112 w 117"/>
                    <a:gd name="T37" fmla="*/ 82 h 160"/>
                    <a:gd name="T38" fmla="*/ 115 w 117"/>
                    <a:gd name="T39" fmla="*/ 70 h 160"/>
                    <a:gd name="T40" fmla="*/ 115 w 117"/>
                    <a:gd name="T41" fmla="*/ 50 h 160"/>
                    <a:gd name="T42" fmla="*/ 110 w 117"/>
                    <a:gd name="T43" fmla="*/ 36 h 160"/>
                    <a:gd name="T44" fmla="*/ 96 w 117"/>
                    <a:gd name="T45" fmla="*/ 32 h 160"/>
                    <a:gd name="T46" fmla="*/ 80 w 117"/>
                    <a:gd name="T47" fmla="*/ 22 h 160"/>
                    <a:gd name="T48" fmla="*/ 74 w 117"/>
                    <a:gd name="T49" fmla="*/ 16 h 160"/>
                    <a:gd name="T50" fmla="*/ 77 w 117"/>
                    <a:gd name="T51" fmla="*/ 0 h 160"/>
                    <a:gd name="T52" fmla="*/ 54 w 117"/>
                    <a:gd name="T53" fmla="*/ 8 h 160"/>
                    <a:gd name="T54" fmla="*/ 23 w 117"/>
                    <a:gd name="T55" fmla="*/ 25 h 160"/>
                    <a:gd name="T56" fmla="*/ 8 w 117"/>
                    <a:gd name="T57" fmla="*/ 38 h 160"/>
                    <a:gd name="T58" fmla="*/ 0 w 117"/>
                    <a:gd name="T59" fmla="*/ 40 h 160"/>
                    <a:gd name="T60" fmla="*/ 3 w 117"/>
                    <a:gd name="T61" fmla="*/ 59 h 160"/>
                    <a:gd name="T62" fmla="*/ 3 w 117"/>
                    <a:gd name="T63" fmla="*/ 76 h 160"/>
                    <a:gd name="T64" fmla="*/ 4 w 117"/>
                    <a:gd name="T65" fmla="*/ 93 h 160"/>
                    <a:gd name="T66" fmla="*/ 4 w 117"/>
                    <a:gd name="T67" fmla="*/ 108 h 160"/>
                    <a:gd name="T68" fmla="*/ 3 w 117"/>
                    <a:gd name="T69" fmla="*/ 124 h 160"/>
                    <a:gd name="T70" fmla="*/ 3 w 117"/>
                    <a:gd name="T71" fmla="*/ 142 h 160"/>
                    <a:gd name="T72" fmla="*/ 4 w 117"/>
                    <a:gd name="T73"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 h="160">
                      <a:moveTo>
                        <a:pt x="4" y="160"/>
                      </a:moveTo>
                      <a:lnTo>
                        <a:pt x="17" y="156"/>
                      </a:lnTo>
                      <a:lnTo>
                        <a:pt x="27" y="156"/>
                      </a:lnTo>
                      <a:lnTo>
                        <a:pt x="41" y="154"/>
                      </a:lnTo>
                      <a:lnTo>
                        <a:pt x="48" y="144"/>
                      </a:lnTo>
                      <a:lnTo>
                        <a:pt x="56" y="148"/>
                      </a:lnTo>
                      <a:lnTo>
                        <a:pt x="63" y="131"/>
                      </a:lnTo>
                      <a:lnTo>
                        <a:pt x="64" y="124"/>
                      </a:lnTo>
                      <a:lnTo>
                        <a:pt x="74" y="125"/>
                      </a:lnTo>
                      <a:lnTo>
                        <a:pt x="75" y="138"/>
                      </a:lnTo>
                      <a:lnTo>
                        <a:pt x="88" y="138"/>
                      </a:lnTo>
                      <a:lnTo>
                        <a:pt x="89" y="145"/>
                      </a:lnTo>
                      <a:lnTo>
                        <a:pt x="104" y="142"/>
                      </a:lnTo>
                      <a:lnTo>
                        <a:pt x="106" y="136"/>
                      </a:lnTo>
                      <a:lnTo>
                        <a:pt x="117" y="142"/>
                      </a:lnTo>
                      <a:lnTo>
                        <a:pt x="113" y="128"/>
                      </a:lnTo>
                      <a:lnTo>
                        <a:pt x="107" y="116"/>
                      </a:lnTo>
                      <a:lnTo>
                        <a:pt x="107" y="101"/>
                      </a:lnTo>
                      <a:lnTo>
                        <a:pt x="112" y="82"/>
                      </a:lnTo>
                      <a:lnTo>
                        <a:pt x="115" y="70"/>
                      </a:lnTo>
                      <a:lnTo>
                        <a:pt x="115" y="50"/>
                      </a:lnTo>
                      <a:lnTo>
                        <a:pt x="110" y="36"/>
                      </a:lnTo>
                      <a:lnTo>
                        <a:pt x="96" y="32"/>
                      </a:lnTo>
                      <a:lnTo>
                        <a:pt x="80" y="22"/>
                      </a:lnTo>
                      <a:lnTo>
                        <a:pt x="74" y="16"/>
                      </a:lnTo>
                      <a:lnTo>
                        <a:pt x="77" y="0"/>
                      </a:lnTo>
                      <a:lnTo>
                        <a:pt x="54" y="8"/>
                      </a:lnTo>
                      <a:lnTo>
                        <a:pt x="23" y="25"/>
                      </a:lnTo>
                      <a:lnTo>
                        <a:pt x="8" y="38"/>
                      </a:lnTo>
                      <a:lnTo>
                        <a:pt x="0" y="40"/>
                      </a:lnTo>
                      <a:lnTo>
                        <a:pt x="3" y="59"/>
                      </a:lnTo>
                      <a:lnTo>
                        <a:pt x="3" y="76"/>
                      </a:lnTo>
                      <a:lnTo>
                        <a:pt x="4" y="93"/>
                      </a:lnTo>
                      <a:lnTo>
                        <a:pt x="4" y="108"/>
                      </a:lnTo>
                      <a:lnTo>
                        <a:pt x="3" y="124"/>
                      </a:lnTo>
                      <a:lnTo>
                        <a:pt x="3" y="142"/>
                      </a:lnTo>
                      <a:lnTo>
                        <a:pt x="4" y="160"/>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0" name="Freeform 128"/>
                <p:cNvSpPr>
                  <a:spLocks/>
                </p:cNvSpPr>
                <p:nvPr/>
              </p:nvSpPr>
              <p:spPr bwMode="auto">
                <a:xfrm>
                  <a:off x="6992" y="1800"/>
                  <a:ext cx="59" cy="17"/>
                </a:xfrm>
                <a:custGeom>
                  <a:avLst/>
                  <a:gdLst>
                    <a:gd name="T0" fmla="*/ 58 w 118"/>
                    <a:gd name="T1" fmla="*/ 17 h 34"/>
                    <a:gd name="T2" fmla="*/ 62 w 118"/>
                    <a:gd name="T3" fmla="*/ 33 h 34"/>
                    <a:gd name="T4" fmla="*/ 51 w 118"/>
                    <a:gd name="T5" fmla="*/ 31 h 34"/>
                    <a:gd name="T6" fmla="*/ 43 w 118"/>
                    <a:gd name="T7" fmla="*/ 20 h 34"/>
                    <a:gd name="T8" fmla="*/ 34 w 118"/>
                    <a:gd name="T9" fmla="*/ 26 h 34"/>
                    <a:gd name="T10" fmla="*/ 27 w 118"/>
                    <a:gd name="T11" fmla="*/ 26 h 34"/>
                    <a:gd name="T12" fmla="*/ 28 w 118"/>
                    <a:gd name="T13" fmla="*/ 34 h 34"/>
                    <a:gd name="T14" fmla="*/ 15 w 118"/>
                    <a:gd name="T15" fmla="*/ 31 h 34"/>
                    <a:gd name="T16" fmla="*/ 11 w 118"/>
                    <a:gd name="T17" fmla="*/ 24 h 34"/>
                    <a:gd name="T18" fmla="*/ 0 w 118"/>
                    <a:gd name="T19" fmla="*/ 23 h 34"/>
                    <a:gd name="T20" fmla="*/ 7 w 118"/>
                    <a:gd name="T21" fmla="*/ 13 h 34"/>
                    <a:gd name="T22" fmla="*/ 5 w 118"/>
                    <a:gd name="T23" fmla="*/ 10 h 34"/>
                    <a:gd name="T24" fmla="*/ 34 w 118"/>
                    <a:gd name="T25" fmla="*/ 10 h 34"/>
                    <a:gd name="T26" fmla="*/ 43 w 118"/>
                    <a:gd name="T27" fmla="*/ 1 h 34"/>
                    <a:gd name="T28" fmla="*/ 54 w 118"/>
                    <a:gd name="T29" fmla="*/ 0 h 34"/>
                    <a:gd name="T30" fmla="*/ 82 w 118"/>
                    <a:gd name="T31" fmla="*/ 0 h 34"/>
                    <a:gd name="T32" fmla="*/ 99 w 118"/>
                    <a:gd name="T33" fmla="*/ 7 h 34"/>
                    <a:gd name="T34" fmla="*/ 108 w 118"/>
                    <a:gd name="T35" fmla="*/ 13 h 34"/>
                    <a:gd name="T36" fmla="*/ 118 w 118"/>
                    <a:gd name="T37" fmla="*/ 15 h 34"/>
                    <a:gd name="T38" fmla="*/ 102 w 118"/>
                    <a:gd name="T39" fmla="*/ 19 h 34"/>
                    <a:gd name="T40" fmla="*/ 85 w 118"/>
                    <a:gd name="T41" fmla="*/ 17 h 34"/>
                    <a:gd name="T42" fmla="*/ 99 w 118"/>
                    <a:gd name="T43" fmla="*/ 13 h 34"/>
                    <a:gd name="T44" fmla="*/ 92 w 118"/>
                    <a:gd name="T45" fmla="*/ 8 h 34"/>
                    <a:gd name="T46" fmla="*/ 77 w 118"/>
                    <a:gd name="T47" fmla="*/ 3 h 34"/>
                    <a:gd name="T48" fmla="*/ 43 w 118"/>
                    <a:gd name="T49" fmla="*/ 8 h 34"/>
                    <a:gd name="T50" fmla="*/ 58 w 118"/>
                    <a:gd name="T51"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34">
                      <a:moveTo>
                        <a:pt x="58" y="17"/>
                      </a:moveTo>
                      <a:lnTo>
                        <a:pt x="62" y="33"/>
                      </a:lnTo>
                      <a:lnTo>
                        <a:pt x="51" y="31"/>
                      </a:lnTo>
                      <a:lnTo>
                        <a:pt x="43" y="20"/>
                      </a:lnTo>
                      <a:lnTo>
                        <a:pt x="34" y="26"/>
                      </a:lnTo>
                      <a:lnTo>
                        <a:pt x="27" y="26"/>
                      </a:lnTo>
                      <a:lnTo>
                        <a:pt x="28" y="34"/>
                      </a:lnTo>
                      <a:lnTo>
                        <a:pt x="15" y="31"/>
                      </a:lnTo>
                      <a:lnTo>
                        <a:pt x="11" y="24"/>
                      </a:lnTo>
                      <a:lnTo>
                        <a:pt x="0" y="23"/>
                      </a:lnTo>
                      <a:lnTo>
                        <a:pt x="7" y="13"/>
                      </a:lnTo>
                      <a:lnTo>
                        <a:pt x="5" y="10"/>
                      </a:lnTo>
                      <a:lnTo>
                        <a:pt x="34" y="10"/>
                      </a:lnTo>
                      <a:lnTo>
                        <a:pt x="43" y="1"/>
                      </a:lnTo>
                      <a:lnTo>
                        <a:pt x="54" y="0"/>
                      </a:lnTo>
                      <a:lnTo>
                        <a:pt x="82" y="0"/>
                      </a:lnTo>
                      <a:lnTo>
                        <a:pt x="99" y="7"/>
                      </a:lnTo>
                      <a:lnTo>
                        <a:pt x="108" y="13"/>
                      </a:lnTo>
                      <a:lnTo>
                        <a:pt x="118" y="15"/>
                      </a:lnTo>
                      <a:lnTo>
                        <a:pt x="102" y="19"/>
                      </a:lnTo>
                      <a:lnTo>
                        <a:pt x="85" y="17"/>
                      </a:lnTo>
                      <a:lnTo>
                        <a:pt x="99" y="13"/>
                      </a:lnTo>
                      <a:lnTo>
                        <a:pt x="92" y="8"/>
                      </a:lnTo>
                      <a:lnTo>
                        <a:pt x="77" y="3"/>
                      </a:lnTo>
                      <a:lnTo>
                        <a:pt x="43" y="8"/>
                      </a:lnTo>
                      <a:lnTo>
                        <a:pt x="58" y="17"/>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 name="Freeform 129"/>
                <p:cNvSpPr>
                  <a:spLocks/>
                </p:cNvSpPr>
                <p:nvPr/>
              </p:nvSpPr>
              <p:spPr bwMode="auto">
                <a:xfrm>
                  <a:off x="6962" y="1805"/>
                  <a:ext cx="22" cy="13"/>
                </a:xfrm>
                <a:custGeom>
                  <a:avLst/>
                  <a:gdLst>
                    <a:gd name="T0" fmla="*/ 3 w 44"/>
                    <a:gd name="T1" fmla="*/ 16 h 26"/>
                    <a:gd name="T2" fmla="*/ 10 w 44"/>
                    <a:gd name="T3" fmla="*/ 26 h 26"/>
                    <a:gd name="T4" fmla="*/ 19 w 44"/>
                    <a:gd name="T5" fmla="*/ 26 h 26"/>
                    <a:gd name="T6" fmla="*/ 25 w 44"/>
                    <a:gd name="T7" fmla="*/ 21 h 26"/>
                    <a:gd name="T8" fmla="*/ 33 w 44"/>
                    <a:gd name="T9" fmla="*/ 20 h 26"/>
                    <a:gd name="T10" fmla="*/ 39 w 44"/>
                    <a:gd name="T11" fmla="*/ 26 h 26"/>
                    <a:gd name="T12" fmla="*/ 44 w 44"/>
                    <a:gd name="T13" fmla="*/ 26 h 26"/>
                    <a:gd name="T14" fmla="*/ 44 w 44"/>
                    <a:gd name="T15" fmla="*/ 16 h 26"/>
                    <a:gd name="T16" fmla="*/ 41 w 44"/>
                    <a:gd name="T17" fmla="*/ 5 h 26"/>
                    <a:gd name="T18" fmla="*/ 25 w 44"/>
                    <a:gd name="T19" fmla="*/ 0 h 26"/>
                    <a:gd name="T20" fmla="*/ 0 w 44"/>
                    <a:gd name="T21" fmla="*/ 0 h 26"/>
                    <a:gd name="T22" fmla="*/ 19 w 44"/>
                    <a:gd name="T23" fmla="*/ 9 h 26"/>
                    <a:gd name="T24" fmla="*/ 3 w 44"/>
                    <a:gd name="T25"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26">
                      <a:moveTo>
                        <a:pt x="3" y="16"/>
                      </a:moveTo>
                      <a:lnTo>
                        <a:pt x="10" y="26"/>
                      </a:lnTo>
                      <a:lnTo>
                        <a:pt x="19" y="26"/>
                      </a:lnTo>
                      <a:lnTo>
                        <a:pt x="25" y="21"/>
                      </a:lnTo>
                      <a:lnTo>
                        <a:pt x="33" y="20"/>
                      </a:lnTo>
                      <a:lnTo>
                        <a:pt x="39" y="26"/>
                      </a:lnTo>
                      <a:lnTo>
                        <a:pt x="44" y="26"/>
                      </a:lnTo>
                      <a:lnTo>
                        <a:pt x="44" y="16"/>
                      </a:lnTo>
                      <a:lnTo>
                        <a:pt x="41" y="5"/>
                      </a:lnTo>
                      <a:lnTo>
                        <a:pt x="25" y="0"/>
                      </a:lnTo>
                      <a:lnTo>
                        <a:pt x="0" y="0"/>
                      </a:lnTo>
                      <a:lnTo>
                        <a:pt x="19" y="9"/>
                      </a:lnTo>
                      <a:lnTo>
                        <a:pt x="3" y="16"/>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 name="Freeform 130"/>
                <p:cNvSpPr>
                  <a:spLocks/>
                </p:cNvSpPr>
                <p:nvPr/>
              </p:nvSpPr>
              <p:spPr bwMode="auto">
                <a:xfrm>
                  <a:off x="6980" y="1841"/>
                  <a:ext cx="42" cy="24"/>
                </a:xfrm>
                <a:custGeom>
                  <a:avLst/>
                  <a:gdLst>
                    <a:gd name="T0" fmla="*/ 0 w 85"/>
                    <a:gd name="T1" fmla="*/ 29 h 47"/>
                    <a:gd name="T2" fmla="*/ 9 w 85"/>
                    <a:gd name="T3" fmla="*/ 34 h 47"/>
                    <a:gd name="T4" fmla="*/ 29 w 85"/>
                    <a:gd name="T5" fmla="*/ 32 h 47"/>
                    <a:gd name="T6" fmla="*/ 33 w 85"/>
                    <a:gd name="T7" fmla="*/ 27 h 47"/>
                    <a:gd name="T8" fmla="*/ 46 w 85"/>
                    <a:gd name="T9" fmla="*/ 24 h 47"/>
                    <a:gd name="T10" fmla="*/ 55 w 85"/>
                    <a:gd name="T11" fmla="*/ 27 h 47"/>
                    <a:gd name="T12" fmla="*/ 56 w 85"/>
                    <a:gd name="T13" fmla="*/ 29 h 47"/>
                    <a:gd name="T14" fmla="*/ 67 w 85"/>
                    <a:gd name="T15" fmla="*/ 28 h 47"/>
                    <a:gd name="T16" fmla="*/ 71 w 85"/>
                    <a:gd name="T17" fmla="*/ 23 h 47"/>
                    <a:gd name="T18" fmla="*/ 70 w 85"/>
                    <a:gd name="T19" fmla="*/ 13 h 47"/>
                    <a:gd name="T20" fmla="*/ 67 w 85"/>
                    <a:gd name="T21" fmla="*/ 3 h 47"/>
                    <a:gd name="T22" fmla="*/ 65 w 85"/>
                    <a:gd name="T23" fmla="*/ 0 h 47"/>
                    <a:gd name="T24" fmla="*/ 73 w 85"/>
                    <a:gd name="T25" fmla="*/ 7 h 47"/>
                    <a:gd name="T26" fmla="*/ 76 w 85"/>
                    <a:gd name="T27" fmla="*/ 13 h 47"/>
                    <a:gd name="T28" fmla="*/ 77 w 85"/>
                    <a:gd name="T29" fmla="*/ 21 h 47"/>
                    <a:gd name="T30" fmla="*/ 85 w 85"/>
                    <a:gd name="T31" fmla="*/ 29 h 47"/>
                    <a:gd name="T32" fmla="*/ 77 w 85"/>
                    <a:gd name="T33" fmla="*/ 29 h 47"/>
                    <a:gd name="T34" fmla="*/ 63 w 85"/>
                    <a:gd name="T35" fmla="*/ 35 h 47"/>
                    <a:gd name="T36" fmla="*/ 51 w 85"/>
                    <a:gd name="T37" fmla="*/ 44 h 47"/>
                    <a:gd name="T38" fmla="*/ 36 w 85"/>
                    <a:gd name="T39" fmla="*/ 45 h 47"/>
                    <a:gd name="T40" fmla="*/ 31 w 85"/>
                    <a:gd name="T41" fmla="*/ 47 h 47"/>
                    <a:gd name="T42" fmla="*/ 23 w 85"/>
                    <a:gd name="T43" fmla="*/ 40 h 47"/>
                    <a:gd name="T44" fmla="*/ 14 w 85"/>
                    <a:gd name="T45" fmla="*/ 39 h 47"/>
                    <a:gd name="T46" fmla="*/ 0 w 85"/>
                    <a:gd name="T47" fmla="*/ 2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5" h="47">
                      <a:moveTo>
                        <a:pt x="0" y="29"/>
                      </a:moveTo>
                      <a:lnTo>
                        <a:pt x="9" y="34"/>
                      </a:lnTo>
                      <a:lnTo>
                        <a:pt x="29" y="32"/>
                      </a:lnTo>
                      <a:lnTo>
                        <a:pt x="33" y="27"/>
                      </a:lnTo>
                      <a:lnTo>
                        <a:pt x="46" y="24"/>
                      </a:lnTo>
                      <a:lnTo>
                        <a:pt x="55" y="27"/>
                      </a:lnTo>
                      <a:lnTo>
                        <a:pt x="56" y="29"/>
                      </a:lnTo>
                      <a:lnTo>
                        <a:pt x="67" y="28"/>
                      </a:lnTo>
                      <a:lnTo>
                        <a:pt x="71" y="23"/>
                      </a:lnTo>
                      <a:lnTo>
                        <a:pt x="70" y="13"/>
                      </a:lnTo>
                      <a:lnTo>
                        <a:pt x="67" y="3"/>
                      </a:lnTo>
                      <a:lnTo>
                        <a:pt x="65" y="0"/>
                      </a:lnTo>
                      <a:lnTo>
                        <a:pt x="73" y="7"/>
                      </a:lnTo>
                      <a:lnTo>
                        <a:pt x="76" y="13"/>
                      </a:lnTo>
                      <a:lnTo>
                        <a:pt x="77" y="21"/>
                      </a:lnTo>
                      <a:lnTo>
                        <a:pt x="85" y="29"/>
                      </a:lnTo>
                      <a:lnTo>
                        <a:pt x="77" y="29"/>
                      </a:lnTo>
                      <a:lnTo>
                        <a:pt x="63" y="35"/>
                      </a:lnTo>
                      <a:lnTo>
                        <a:pt x="51" y="44"/>
                      </a:lnTo>
                      <a:lnTo>
                        <a:pt x="36" y="45"/>
                      </a:lnTo>
                      <a:lnTo>
                        <a:pt x="31" y="47"/>
                      </a:lnTo>
                      <a:lnTo>
                        <a:pt x="23" y="40"/>
                      </a:lnTo>
                      <a:lnTo>
                        <a:pt x="14" y="39"/>
                      </a:lnTo>
                      <a:lnTo>
                        <a:pt x="0" y="29"/>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 name="Freeform 131"/>
                <p:cNvSpPr>
                  <a:spLocks/>
                </p:cNvSpPr>
                <p:nvPr/>
              </p:nvSpPr>
              <p:spPr bwMode="auto">
                <a:xfrm>
                  <a:off x="6983" y="1878"/>
                  <a:ext cx="43" cy="12"/>
                </a:xfrm>
                <a:custGeom>
                  <a:avLst/>
                  <a:gdLst>
                    <a:gd name="T0" fmla="*/ 0 w 86"/>
                    <a:gd name="T1" fmla="*/ 3 h 23"/>
                    <a:gd name="T2" fmla="*/ 5 w 86"/>
                    <a:gd name="T3" fmla="*/ 10 h 23"/>
                    <a:gd name="T4" fmla="*/ 15 w 86"/>
                    <a:gd name="T5" fmla="*/ 1 h 23"/>
                    <a:gd name="T6" fmla="*/ 22 w 86"/>
                    <a:gd name="T7" fmla="*/ 3 h 23"/>
                    <a:gd name="T8" fmla="*/ 30 w 86"/>
                    <a:gd name="T9" fmla="*/ 0 h 23"/>
                    <a:gd name="T10" fmla="*/ 36 w 86"/>
                    <a:gd name="T11" fmla="*/ 1 h 23"/>
                    <a:gd name="T12" fmla="*/ 40 w 86"/>
                    <a:gd name="T13" fmla="*/ 5 h 23"/>
                    <a:gd name="T14" fmla="*/ 56 w 86"/>
                    <a:gd name="T15" fmla="*/ 7 h 23"/>
                    <a:gd name="T16" fmla="*/ 70 w 86"/>
                    <a:gd name="T17" fmla="*/ 9 h 23"/>
                    <a:gd name="T18" fmla="*/ 83 w 86"/>
                    <a:gd name="T19" fmla="*/ 7 h 23"/>
                    <a:gd name="T20" fmla="*/ 84 w 86"/>
                    <a:gd name="T21" fmla="*/ 6 h 23"/>
                    <a:gd name="T22" fmla="*/ 86 w 86"/>
                    <a:gd name="T23" fmla="*/ 9 h 23"/>
                    <a:gd name="T24" fmla="*/ 73 w 86"/>
                    <a:gd name="T25" fmla="*/ 10 h 23"/>
                    <a:gd name="T26" fmla="*/ 58 w 86"/>
                    <a:gd name="T27" fmla="*/ 10 h 23"/>
                    <a:gd name="T28" fmla="*/ 46 w 86"/>
                    <a:gd name="T29" fmla="*/ 14 h 23"/>
                    <a:gd name="T30" fmla="*/ 37 w 86"/>
                    <a:gd name="T31" fmla="*/ 17 h 23"/>
                    <a:gd name="T32" fmla="*/ 29 w 86"/>
                    <a:gd name="T33" fmla="*/ 23 h 23"/>
                    <a:gd name="T34" fmla="*/ 21 w 86"/>
                    <a:gd name="T35" fmla="*/ 17 h 23"/>
                    <a:gd name="T36" fmla="*/ 15 w 86"/>
                    <a:gd name="T37" fmla="*/ 13 h 23"/>
                    <a:gd name="T38" fmla="*/ 0 w 86"/>
                    <a:gd name="T39"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23">
                      <a:moveTo>
                        <a:pt x="0" y="3"/>
                      </a:moveTo>
                      <a:lnTo>
                        <a:pt x="5" y="10"/>
                      </a:lnTo>
                      <a:lnTo>
                        <a:pt x="15" y="1"/>
                      </a:lnTo>
                      <a:lnTo>
                        <a:pt x="22" y="3"/>
                      </a:lnTo>
                      <a:lnTo>
                        <a:pt x="30" y="0"/>
                      </a:lnTo>
                      <a:lnTo>
                        <a:pt x="36" y="1"/>
                      </a:lnTo>
                      <a:lnTo>
                        <a:pt x="40" y="5"/>
                      </a:lnTo>
                      <a:lnTo>
                        <a:pt x="56" y="7"/>
                      </a:lnTo>
                      <a:lnTo>
                        <a:pt x="70" y="9"/>
                      </a:lnTo>
                      <a:lnTo>
                        <a:pt x="83" y="7"/>
                      </a:lnTo>
                      <a:lnTo>
                        <a:pt x="84" y="6"/>
                      </a:lnTo>
                      <a:lnTo>
                        <a:pt x="86" y="9"/>
                      </a:lnTo>
                      <a:lnTo>
                        <a:pt x="73" y="10"/>
                      </a:lnTo>
                      <a:lnTo>
                        <a:pt x="58" y="10"/>
                      </a:lnTo>
                      <a:lnTo>
                        <a:pt x="46" y="14"/>
                      </a:lnTo>
                      <a:lnTo>
                        <a:pt x="37" y="17"/>
                      </a:lnTo>
                      <a:lnTo>
                        <a:pt x="29" y="23"/>
                      </a:lnTo>
                      <a:lnTo>
                        <a:pt x="21" y="17"/>
                      </a:lnTo>
                      <a:lnTo>
                        <a:pt x="15" y="13"/>
                      </a:lnTo>
                      <a:lnTo>
                        <a:pt x="0" y="3"/>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4" name="Freeform 132"/>
                <p:cNvSpPr>
                  <a:spLocks/>
                </p:cNvSpPr>
                <p:nvPr/>
              </p:nvSpPr>
              <p:spPr bwMode="auto">
                <a:xfrm>
                  <a:off x="7012" y="1713"/>
                  <a:ext cx="123" cy="210"/>
                </a:xfrm>
                <a:custGeom>
                  <a:avLst/>
                  <a:gdLst>
                    <a:gd name="T0" fmla="*/ 21 w 246"/>
                    <a:gd name="T1" fmla="*/ 209 h 420"/>
                    <a:gd name="T2" fmla="*/ 30 w 246"/>
                    <a:gd name="T3" fmla="*/ 192 h 420"/>
                    <a:gd name="T4" fmla="*/ 16 w 246"/>
                    <a:gd name="T5" fmla="*/ 179 h 420"/>
                    <a:gd name="T6" fmla="*/ 51 w 246"/>
                    <a:gd name="T7" fmla="*/ 171 h 420"/>
                    <a:gd name="T8" fmla="*/ 51 w 246"/>
                    <a:gd name="T9" fmla="*/ 157 h 420"/>
                    <a:gd name="T10" fmla="*/ 83 w 246"/>
                    <a:gd name="T11" fmla="*/ 155 h 420"/>
                    <a:gd name="T12" fmla="*/ 53 w 246"/>
                    <a:gd name="T13" fmla="*/ 149 h 420"/>
                    <a:gd name="T14" fmla="*/ 68 w 246"/>
                    <a:gd name="T15" fmla="*/ 137 h 420"/>
                    <a:gd name="T16" fmla="*/ 45 w 246"/>
                    <a:gd name="T17" fmla="*/ 122 h 420"/>
                    <a:gd name="T18" fmla="*/ 45 w 246"/>
                    <a:gd name="T19" fmla="*/ 90 h 420"/>
                    <a:gd name="T20" fmla="*/ 47 w 246"/>
                    <a:gd name="T21" fmla="*/ 42 h 420"/>
                    <a:gd name="T22" fmla="*/ 68 w 246"/>
                    <a:gd name="T23" fmla="*/ 30 h 420"/>
                    <a:gd name="T24" fmla="*/ 109 w 246"/>
                    <a:gd name="T25" fmla="*/ 117 h 420"/>
                    <a:gd name="T26" fmla="*/ 139 w 246"/>
                    <a:gd name="T27" fmla="*/ 199 h 420"/>
                    <a:gd name="T28" fmla="*/ 164 w 246"/>
                    <a:gd name="T29" fmla="*/ 217 h 420"/>
                    <a:gd name="T30" fmla="*/ 179 w 246"/>
                    <a:gd name="T31" fmla="*/ 149 h 420"/>
                    <a:gd name="T32" fmla="*/ 219 w 246"/>
                    <a:gd name="T33" fmla="*/ 110 h 420"/>
                    <a:gd name="T34" fmla="*/ 246 w 246"/>
                    <a:gd name="T35" fmla="*/ 168 h 420"/>
                    <a:gd name="T36" fmla="*/ 229 w 246"/>
                    <a:gd name="T37" fmla="*/ 239 h 420"/>
                    <a:gd name="T38" fmla="*/ 209 w 246"/>
                    <a:gd name="T39" fmla="*/ 269 h 420"/>
                    <a:gd name="T40" fmla="*/ 186 w 246"/>
                    <a:gd name="T41" fmla="*/ 270 h 420"/>
                    <a:gd name="T42" fmla="*/ 178 w 246"/>
                    <a:gd name="T43" fmla="*/ 288 h 420"/>
                    <a:gd name="T44" fmla="*/ 192 w 246"/>
                    <a:gd name="T45" fmla="*/ 306 h 420"/>
                    <a:gd name="T46" fmla="*/ 192 w 246"/>
                    <a:gd name="T47" fmla="*/ 322 h 420"/>
                    <a:gd name="T48" fmla="*/ 206 w 246"/>
                    <a:gd name="T49" fmla="*/ 326 h 420"/>
                    <a:gd name="T50" fmla="*/ 150 w 246"/>
                    <a:gd name="T51" fmla="*/ 420 h 420"/>
                    <a:gd name="T52" fmla="*/ 173 w 246"/>
                    <a:gd name="T53" fmla="*/ 351 h 420"/>
                    <a:gd name="T54" fmla="*/ 158 w 246"/>
                    <a:gd name="T55" fmla="*/ 306 h 420"/>
                    <a:gd name="T56" fmla="*/ 122 w 246"/>
                    <a:gd name="T57" fmla="*/ 343 h 420"/>
                    <a:gd name="T58" fmla="*/ 98 w 246"/>
                    <a:gd name="T59" fmla="*/ 381 h 420"/>
                    <a:gd name="T60" fmla="*/ 58 w 246"/>
                    <a:gd name="T61" fmla="*/ 364 h 420"/>
                    <a:gd name="T62" fmla="*/ 74 w 246"/>
                    <a:gd name="T63" fmla="*/ 347 h 420"/>
                    <a:gd name="T64" fmla="*/ 64 w 246"/>
                    <a:gd name="T65" fmla="*/ 320 h 420"/>
                    <a:gd name="T66" fmla="*/ 90 w 246"/>
                    <a:gd name="T67" fmla="*/ 312 h 420"/>
                    <a:gd name="T68" fmla="*/ 86 w 246"/>
                    <a:gd name="T69" fmla="*/ 283 h 420"/>
                    <a:gd name="T70" fmla="*/ 78 w 246"/>
                    <a:gd name="T71" fmla="*/ 260 h 420"/>
                    <a:gd name="T72" fmla="*/ 46 w 246"/>
                    <a:gd name="T73" fmla="*/ 252 h 420"/>
                    <a:gd name="T74" fmla="*/ 86 w 246"/>
                    <a:gd name="T75" fmla="*/ 232 h 420"/>
                    <a:gd name="T76" fmla="*/ 103 w 246"/>
                    <a:gd name="T77" fmla="*/ 214 h 420"/>
                    <a:gd name="T78" fmla="*/ 108 w 246"/>
                    <a:gd name="T79" fmla="*/ 171 h 420"/>
                    <a:gd name="T80" fmla="*/ 85 w 246"/>
                    <a:gd name="T81" fmla="*/ 184 h 420"/>
                    <a:gd name="T82" fmla="*/ 51 w 246"/>
                    <a:gd name="T83" fmla="*/ 199 h 420"/>
                    <a:gd name="T84" fmla="*/ 34 w 246"/>
                    <a:gd name="T85" fmla="*/ 218 h 420"/>
                    <a:gd name="T86" fmla="*/ 0 w 246"/>
                    <a:gd name="T87" fmla="*/ 205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6" h="420">
                      <a:moveTo>
                        <a:pt x="0" y="205"/>
                      </a:moveTo>
                      <a:lnTo>
                        <a:pt x="9" y="209"/>
                      </a:lnTo>
                      <a:lnTo>
                        <a:pt x="21" y="209"/>
                      </a:lnTo>
                      <a:lnTo>
                        <a:pt x="34" y="203"/>
                      </a:lnTo>
                      <a:lnTo>
                        <a:pt x="37" y="196"/>
                      </a:lnTo>
                      <a:lnTo>
                        <a:pt x="30" y="192"/>
                      </a:lnTo>
                      <a:lnTo>
                        <a:pt x="16" y="190"/>
                      </a:lnTo>
                      <a:lnTo>
                        <a:pt x="16" y="184"/>
                      </a:lnTo>
                      <a:lnTo>
                        <a:pt x="16" y="179"/>
                      </a:lnTo>
                      <a:lnTo>
                        <a:pt x="37" y="175"/>
                      </a:lnTo>
                      <a:lnTo>
                        <a:pt x="37" y="172"/>
                      </a:lnTo>
                      <a:lnTo>
                        <a:pt x="51" y="171"/>
                      </a:lnTo>
                      <a:lnTo>
                        <a:pt x="46" y="167"/>
                      </a:lnTo>
                      <a:lnTo>
                        <a:pt x="44" y="161"/>
                      </a:lnTo>
                      <a:lnTo>
                        <a:pt x="51" y="157"/>
                      </a:lnTo>
                      <a:lnTo>
                        <a:pt x="66" y="160"/>
                      </a:lnTo>
                      <a:lnTo>
                        <a:pt x="68" y="156"/>
                      </a:lnTo>
                      <a:lnTo>
                        <a:pt x="83" y="155"/>
                      </a:lnTo>
                      <a:lnTo>
                        <a:pt x="71" y="151"/>
                      </a:lnTo>
                      <a:lnTo>
                        <a:pt x="58" y="151"/>
                      </a:lnTo>
                      <a:lnTo>
                        <a:pt x="53" y="149"/>
                      </a:lnTo>
                      <a:lnTo>
                        <a:pt x="59" y="143"/>
                      </a:lnTo>
                      <a:lnTo>
                        <a:pt x="67" y="139"/>
                      </a:lnTo>
                      <a:lnTo>
                        <a:pt x="68" y="137"/>
                      </a:lnTo>
                      <a:lnTo>
                        <a:pt x="54" y="124"/>
                      </a:lnTo>
                      <a:lnTo>
                        <a:pt x="44" y="124"/>
                      </a:lnTo>
                      <a:lnTo>
                        <a:pt x="45" y="122"/>
                      </a:lnTo>
                      <a:lnTo>
                        <a:pt x="54" y="117"/>
                      </a:lnTo>
                      <a:lnTo>
                        <a:pt x="43" y="106"/>
                      </a:lnTo>
                      <a:lnTo>
                        <a:pt x="45" y="90"/>
                      </a:lnTo>
                      <a:lnTo>
                        <a:pt x="66" y="85"/>
                      </a:lnTo>
                      <a:lnTo>
                        <a:pt x="48" y="70"/>
                      </a:lnTo>
                      <a:lnTo>
                        <a:pt x="47" y="42"/>
                      </a:lnTo>
                      <a:lnTo>
                        <a:pt x="48" y="6"/>
                      </a:lnTo>
                      <a:lnTo>
                        <a:pt x="66" y="0"/>
                      </a:lnTo>
                      <a:lnTo>
                        <a:pt x="68" y="30"/>
                      </a:lnTo>
                      <a:lnTo>
                        <a:pt x="78" y="64"/>
                      </a:lnTo>
                      <a:lnTo>
                        <a:pt x="102" y="97"/>
                      </a:lnTo>
                      <a:lnTo>
                        <a:pt x="109" y="117"/>
                      </a:lnTo>
                      <a:lnTo>
                        <a:pt x="133" y="155"/>
                      </a:lnTo>
                      <a:lnTo>
                        <a:pt x="140" y="175"/>
                      </a:lnTo>
                      <a:lnTo>
                        <a:pt x="139" y="199"/>
                      </a:lnTo>
                      <a:lnTo>
                        <a:pt x="137" y="207"/>
                      </a:lnTo>
                      <a:lnTo>
                        <a:pt x="147" y="221"/>
                      </a:lnTo>
                      <a:lnTo>
                        <a:pt x="164" y="217"/>
                      </a:lnTo>
                      <a:lnTo>
                        <a:pt x="178" y="193"/>
                      </a:lnTo>
                      <a:lnTo>
                        <a:pt x="179" y="167"/>
                      </a:lnTo>
                      <a:lnTo>
                        <a:pt x="179" y="149"/>
                      </a:lnTo>
                      <a:lnTo>
                        <a:pt x="189" y="123"/>
                      </a:lnTo>
                      <a:lnTo>
                        <a:pt x="205" y="113"/>
                      </a:lnTo>
                      <a:lnTo>
                        <a:pt x="219" y="110"/>
                      </a:lnTo>
                      <a:lnTo>
                        <a:pt x="234" y="120"/>
                      </a:lnTo>
                      <a:lnTo>
                        <a:pt x="238" y="137"/>
                      </a:lnTo>
                      <a:lnTo>
                        <a:pt x="246" y="168"/>
                      </a:lnTo>
                      <a:lnTo>
                        <a:pt x="244" y="196"/>
                      </a:lnTo>
                      <a:lnTo>
                        <a:pt x="236" y="229"/>
                      </a:lnTo>
                      <a:lnTo>
                        <a:pt x="229" y="239"/>
                      </a:lnTo>
                      <a:lnTo>
                        <a:pt x="226" y="248"/>
                      </a:lnTo>
                      <a:lnTo>
                        <a:pt x="220" y="254"/>
                      </a:lnTo>
                      <a:lnTo>
                        <a:pt x="209" y="269"/>
                      </a:lnTo>
                      <a:lnTo>
                        <a:pt x="203" y="275"/>
                      </a:lnTo>
                      <a:lnTo>
                        <a:pt x="190" y="275"/>
                      </a:lnTo>
                      <a:lnTo>
                        <a:pt x="186" y="270"/>
                      </a:lnTo>
                      <a:lnTo>
                        <a:pt x="180" y="268"/>
                      </a:lnTo>
                      <a:lnTo>
                        <a:pt x="180" y="281"/>
                      </a:lnTo>
                      <a:lnTo>
                        <a:pt x="178" y="288"/>
                      </a:lnTo>
                      <a:lnTo>
                        <a:pt x="181" y="295"/>
                      </a:lnTo>
                      <a:lnTo>
                        <a:pt x="192" y="293"/>
                      </a:lnTo>
                      <a:lnTo>
                        <a:pt x="192" y="306"/>
                      </a:lnTo>
                      <a:lnTo>
                        <a:pt x="193" y="306"/>
                      </a:lnTo>
                      <a:lnTo>
                        <a:pt x="192" y="315"/>
                      </a:lnTo>
                      <a:lnTo>
                        <a:pt x="192" y="322"/>
                      </a:lnTo>
                      <a:lnTo>
                        <a:pt x="202" y="323"/>
                      </a:lnTo>
                      <a:lnTo>
                        <a:pt x="206" y="311"/>
                      </a:lnTo>
                      <a:lnTo>
                        <a:pt x="206" y="326"/>
                      </a:lnTo>
                      <a:lnTo>
                        <a:pt x="209" y="339"/>
                      </a:lnTo>
                      <a:lnTo>
                        <a:pt x="173" y="394"/>
                      </a:lnTo>
                      <a:lnTo>
                        <a:pt x="150" y="420"/>
                      </a:lnTo>
                      <a:lnTo>
                        <a:pt x="126" y="418"/>
                      </a:lnTo>
                      <a:lnTo>
                        <a:pt x="159" y="378"/>
                      </a:lnTo>
                      <a:lnTo>
                        <a:pt x="173" y="351"/>
                      </a:lnTo>
                      <a:lnTo>
                        <a:pt x="174" y="331"/>
                      </a:lnTo>
                      <a:lnTo>
                        <a:pt x="171" y="309"/>
                      </a:lnTo>
                      <a:lnTo>
                        <a:pt x="158" y="306"/>
                      </a:lnTo>
                      <a:lnTo>
                        <a:pt x="141" y="310"/>
                      </a:lnTo>
                      <a:lnTo>
                        <a:pt x="130" y="322"/>
                      </a:lnTo>
                      <a:lnTo>
                        <a:pt x="122" y="343"/>
                      </a:lnTo>
                      <a:lnTo>
                        <a:pt x="109" y="367"/>
                      </a:lnTo>
                      <a:lnTo>
                        <a:pt x="106" y="377"/>
                      </a:lnTo>
                      <a:lnTo>
                        <a:pt x="98" y="381"/>
                      </a:lnTo>
                      <a:lnTo>
                        <a:pt x="71" y="385"/>
                      </a:lnTo>
                      <a:lnTo>
                        <a:pt x="67" y="373"/>
                      </a:lnTo>
                      <a:lnTo>
                        <a:pt x="58" y="364"/>
                      </a:lnTo>
                      <a:lnTo>
                        <a:pt x="58" y="351"/>
                      </a:lnTo>
                      <a:lnTo>
                        <a:pt x="60" y="348"/>
                      </a:lnTo>
                      <a:lnTo>
                        <a:pt x="74" y="347"/>
                      </a:lnTo>
                      <a:lnTo>
                        <a:pt x="64" y="340"/>
                      </a:lnTo>
                      <a:lnTo>
                        <a:pt x="68" y="330"/>
                      </a:lnTo>
                      <a:lnTo>
                        <a:pt x="64" y="320"/>
                      </a:lnTo>
                      <a:lnTo>
                        <a:pt x="74" y="311"/>
                      </a:lnTo>
                      <a:lnTo>
                        <a:pt x="82" y="310"/>
                      </a:lnTo>
                      <a:lnTo>
                        <a:pt x="90" y="312"/>
                      </a:lnTo>
                      <a:lnTo>
                        <a:pt x="85" y="302"/>
                      </a:lnTo>
                      <a:lnTo>
                        <a:pt x="86" y="293"/>
                      </a:lnTo>
                      <a:lnTo>
                        <a:pt x="86" y="283"/>
                      </a:lnTo>
                      <a:lnTo>
                        <a:pt x="99" y="278"/>
                      </a:lnTo>
                      <a:lnTo>
                        <a:pt x="82" y="271"/>
                      </a:lnTo>
                      <a:lnTo>
                        <a:pt x="78" y="260"/>
                      </a:lnTo>
                      <a:lnTo>
                        <a:pt x="71" y="250"/>
                      </a:lnTo>
                      <a:lnTo>
                        <a:pt x="60" y="254"/>
                      </a:lnTo>
                      <a:lnTo>
                        <a:pt x="46" y="252"/>
                      </a:lnTo>
                      <a:lnTo>
                        <a:pt x="61" y="247"/>
                      </a:lnTo>
                      <a:lnTo>
                        <a:pt x="74" y="236"/>
                      </a:lnTo>
                      <a:lnTo>
                        <a:pt x="86" y="232"/>
                      </a:lnTo>
                      <a:lnTo>
                        <a:pt x="99" y="232"/>
                      </a:lnTo>
                      <a:lnTo>
                        <a:pt x="92" y="219"/>
                      </a:lnTo>
                      <a:lnTo>
                        <a:pt x="103" y="214"/>
                      </a:lnTo>
                      <a:lnTo>
                        <a:pt x="100" y="201"/>
                      </a:lnTo>
                      <a:lnTo>
                        <a:pt x="111" y="193"/>
                      </a:lnTo>
                      <a:lnTo>
                        <a:pt x="108" y="171"/>
                      </a:lnTo>
                      <a:lnTo>
                        <a:pt x="103" y="156"/>
                      </a:lnTo>
                      <a:lnTo>
                        <a:pt x="93" y="167"/>
                      </a:lnTo>
                      <a:lnTo>
                        <a:pt x="85" y="184"/>
                      </a:lnTo>
                      <a:lnTo>
                        <a:pt x="75" y="195"/>
                      </a:lnTo>
                      <a:lnTo>
                        <a:pt x="64" y="206"/>
                      </a:lnTo>
                      <a:lnTo>
                        <a:pt x="51" y="199"/>
                      </a:lnTo>
                      <a:lnTo>
                        <a:pt x="47" y="195"/>
                      </a:lnTo>
                      <a:lnTo>
                        <a:pt x="42" y="208"/>
                      </a:lnTo>
                      <a:lnTo>
                        <a:pt x="34" y="218"/>
                      </a:lnTo>
                      <a:lnTo>
                        <a:pt x="14" y="221"/>
                      </a:lnTo>
                      <a:lnTo>
                        <a:pt x="0" y="219"/>
                      </a:lnTo>
                      <a:lnTo>
                        <a:pt x="0" y="205"/>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5" name="Freeform 133"/>
                <p:cNvSpPr>
                  <a:spLocks/>
                </p:cNvSpPr>
                <p:nvPr/>
              </p:nvSpPr>
              <p:spPr bwMode="auto">
                <a:xfrm>
                  <a:off x="6969" y="1817"/>
                  <a:ext cx="15" cy="18"/>
                </a:xfrm>
                <a:custGeom>
                  <a:avLst/>
                  <a:gdLst>
                    <a:gd name="T0" fmla="*/ 0 w 31"/>
                    <a:gd name="T1" fmla="*/ 9 h 37"/>
                    <a:gd name="T2" fmla="*/ 7 w 31"/>
                    <a:gd name="T3" fmla="*/ 10 h 37"/>
                    <a:gd name="T4" fmla="*/ 16 w 31"/>
                    <a:gd name="T5" fmla="*/ 9 h 37"/>
                    <a:gd name="T6" fmla="*/ 21 w 31"/>
                    <a:gd name="T7" fmla="*/ 6 h 37"/>
                    <a:gd name="T8" fmla="*/ 23 w 31"/>
                    <a:gd name="T9" fmla="*/ 0 h 37"/>
                    <a:gd name="T10" fmla="*/ 31 w 31"/>
                    <a:gd name="T11" fmla="*/ 1 h 37"/>
                    <a:gd name="T12" fmla="*/ 27 w 31"/>
                    <a:gd name="T13" fmla="*/ 14 h 37"/>
                    <a:gd name="T14" fmla="*/ 27 w 31"/>
                    <a:gd name="T15" fmla="*/ 20 h 37"/>
                    <a:gd name="T16" fmla="*/ 27 w 31"/>
                    <a:gd name="T17" fmla="*/ 31 h 37"/>
                    <a:gd name="T18" fmla="*/ 23 w 31"/>
                    <a:gd name="T19" fmla="*/ 37 h 37"/>
                    <a:gd name="T20" fmla="*/ 20 w 31"/>
                    <a:gd name="T21" fmla="*/ 37 h 37"/>
                    <a:gd name="T22" fmla="*/ 16 w 31"/>
                    <a:gd name="T23" fmla="*/ 32 h 37"/>
                    <a:gd name="T24" fmla="*/ 12 w 31"/>
                    <a:gd name="T25" fmla="*/ 29 h 37"/>
                    <a:gd name="T26" fmla="*/ 20 w 31"/>
                    <a:gd name="T27" fmla="*/ 25 h 37"/>
                    <a:gd name="T28" fmla="*/ 18 w 31"/>
                    <a:gd name="T29" fmla="*/ 20 h 37"/>
                    <a:gd name="T30" fmla="*/ 5 w 31"/>
                    <a:gd name="T31" fmla="*/ 20 h 37"/>
                    <a:gd name="T32" fmla="*/ 0 w 31"/>
                    <a:gd name="T33" fmla="*/ 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37">
                      <a:moveTo>
                        <a:pt x="0" y="9"/>
                      </a:moveTo>
                      <a:lnTo>
                        <a:pt x="7" y="10"/>
                      </a:lnTo>
                      <a:lnTo>
                        <a:pt x="16" y="9"/>
                      </a:lnTo>
                      <a:lnTo>
                        <a:pt x="21" y="6"/>
                      </a:lnTo>
                      <a:lnTo>
                        <a:pt x="23" y="0"/>
                      </a:lnTo>
                      <a:lnTo>
                        <a:pt x="31" y="1"/>
                      </a:lnTo>
                      <a:lnTo>
                        <a:pt x="27" y="14"/>
                      </a:lnTo>
                      <a:lnTo>
                        <a:pt x="27" y="20"/>
                      </a:lnTo>
                      <a:lnTo>
                        <a:pt x="27" y="31"/>
                      </a:lnTo>
                      <a:lnTo>
                        <a:pt x="23" y="37"/>
                      </a:lnTo>
                      <a:lnTo>
                        <a:pt x="20" y="37"/>
                      </a:lnTo>
                      <a:lnTo>
                        <a:pt x="16" y="32"/>
                      </a:lnTo>
                      <a:lnTo>
                        <a:pt x="12" y="29"/>
                      </a:lnTo>
                      <a:lnTo>
                        <a:pt x="20" y="25"/>
                      </a:lnTo>
                      <a:lnTo>
                        <a:pt x="18" y="20"/>
                      </a:lnTo>
                      <a:lnTo>
                        <a:pt x="5" y="20"/>
                      </a:lnTo>
                      <a:lnTo>
                        <a:pt x="0" y="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6" name="Freeform 134"/>
                <p:cNvSpPr>
                  <a:spLocks/>
                </p:cNvSpPr>
                <p:nvPr/>
              </p:nvSpPr>
              <p:spPr bwMode="auto">
                <a:xfrm>
                  <a:off x="6991" y="1884"/>
                  <a:ext cx="37" cy="19"/>
                </a:xfrm>
                <a:custGeom>
                  <a:avLst/>
                  <a:gdLst>
                    <a:gd name="T0" fmla="*/ 0 w 73"/>
                    <a:gd name="T1" fmla="*/ 20 h 38"/>
                    <a:gd name="T2" fmla="*/ 13 w 73"/>
                    <a:gd name="T3" fmla="*/ 18 h 38"/>
                    <a:gd name="T4" fmla="*/ 23 w 73"/>
                    <a:gd name="T5" fmla="*/ 19 h 38"/>
                    <a:gd name="T6" fmla="*/ 32 w 73"/>
                    <a:gd name="T7" fmla="*/ 14 h 38"/>
                    <a:gd name="T8" fmla="*/ 47 w 73"/>
                    <a:gd name="T9" fmla="*/ 7 h 38"/>
                    <a:gd name="T10" fmla="*/ 52 w 73"/>
                    <a:gd name="T11" fmla="*/ 2 h 38"/>
                    <a:gd name="T12" fmla="*/ 64 w 73"/>
                    <a:gd name="T13" fmla="*/ 0 h 38"/>
                    <a:gd name="T14" fmla="*/ 72 w 73"/>
                    <a:gd name="T15" fmla="*/ 0 h 38"/>
                    <a:gd name="T16" fmla="*/ 73 w 73"/>
                    <a:gd name="T17" fmla="*/ 7 h 38"/>
                    <a:gd name="T18" fmla="*/ 64 w 73"/>
                    <a:gd name="T19" fmla="*/ 8 h 38"/>
                    <a:gd name="T20" fmla="*/ 54 w 73"/>
                    <a:gd name="T21" fmla="*/ 20 h 38"/>
                    <a:gd name="T22" fmla="*/ 45 w 73"/>
                    <a:gd name="T23" fmla="*/ 27 h 38"/>
                    <a:gd name="T24" fmla="*/ 41 w 73"/>
                    <a:gd name="T25" fmla="*/ 34 h 38"/>
                    <a:gd name="T26" fmla="*/ 37 w 73"/>
                    <a:gd name="T27" fmla="*/ 37 h 38"/>
                    <a:gd name="T28" fmla="*/ 20 w 73"/>
                    <a:gd name="T29" fmla="*/ 38 h 38"/>
                    <a:gd name="T30" fmla="*/ 9 w 73"/>
                    <a:gd name="T31" fmla="*/ 38 h 38"/>
                    <a:gd name="T32" fmla="*/ 6 w 73"/>
                    <a:gd name="T33" fmla="*/ 31 h 38"/>
                    <a:gd name="T34" fmla="*/ 0 w 73"/>
                    <a:gd name="T35"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38">
                      <a:moveTo>
                        <a:pt x="0" y="20"/>
                      </a:moveTo>
                      <a:lnTo>
                        <a:pt x="13" y="18"/>
                      </a:lnTo>
                      <a:lnTo>
                        <a:pt x="23" y="19"/>
                      </a:lnTo>
                      <a:lnTo>
                        <a:pt x="32" y="14"/>
                      </a:lnTo>
                      <a:lnTo>
                        <a:pt x="47" y="7"/>
                      </a:lnTo>
                      <a:lnTo>
                        <a:pt x="52" y="2"/>
                      </a:lnTo>
                      <a:lnTo>
                        <a:pt x="64" y="0"/>
                      </a:lnTo>
                      <a:lnTo>
                        <a:pt x="72" y="0"/>
                      </a:lnTo>
                      <a:lnTo>
                        <a:pt x="73" y="7"/>
                      </a:lnTo>
                      <a:lnTo>
                        <a:pt x="64" y="8"/>
                      </a:lnTo>
                      <a:lnTo>
                        <a:pt x="54" y="20"/>
                      </a:lnTo>
                      <a:lnTo>
                        <a:pt x="45" y="27"/>
                      </a:lnTo>
                      <a:lnTo>
                        <a:pt x="41" y="34"/>
                      </a:lnTo>
                      <a:lnTo>
                        <a:pt x="37" y="37"/>
                      </a:lnTo>
                      <a:lnTo>
                        <a:pt x="20" y="38"/>
                      </a:lnTo>
                      <a:lnTo>
                        <a:pt x="9" y="38"/>
                      </a:lnTo>
                      <a:lnTo>
                        <a:pt x="6" y="31"/>
                      </a:lnTo>
                      <a:lnTo>
                        <a:pt x="0" y="20"/>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7" name="Freeform 135"/>
                <p:cNvSpPr>
                  <a:spLocks/>
                </p:cNvSpPr>
                <p:nvPr/>
              </p:nvSpPr>
              <p:spPr bwMode="auto">
                <a:xfrm>
                  <a:off x="7108" y="1792"/>
                  <a:ext cx="14" cy="30"/>
                </a:xfrm>
                <a:custGeom>
                  <a:avLst/>
                  <a:gdLst>
                    <a:gd name="T0" fmla="*/ 3 w 27"/>
                    <a:gd name="T1" fmla="*/ 0 h 59"/>
                    <a:gd name="T2" fmla="*/ 0 w 27"/>
                    <a:gd name="T3" fmla="*/ 12 h 59"/>
                    <a:gd name="T4" fmla="*/ 1 w 27"/>
                    <a:gd name="T5" fmla="*/ 25 h 59"/>
                    <a:gd name="T6" fmla="*/ 9 w 27"/>
                    <a:gd name="T7" fmla="*/ 34 h 59"/>
                    <a:gd name="T8" fmla="*/ 16 w 27"/>
                    <a:gd name="T9" fmla="*/ 34 h 59"/>
                    <a:gd name="T10" fmla="*/ 18 w 27"/>
                    <a:gd name="T11" fmla="*/ 44 h 59"/>
                    <a:gd name="T12" fmla="*/ 15 w 27"/>
                    <a:gd name="T13" fmla="*/ 59 h 59"/>
                    <a:gd name="T14" fmla="*/ 25 w 27"/>
                    <a:gd name="T15" fmla="*/ 58 h 59"/>
                    <a:gd name="T16" fmla="*/ 27 w 27"/>
                    <a:gd name="T17" fmla="*/ 46 h 59"/>
                    <a:gd name="T18" fmla="*/ 26 w 27"/>
                    <a:gd name="T19" fmla="*/ 31 h 59"/>
                    <a:gd name="T20" fmla="*/ 18 w 27"/>
                    <a:gd name="T21" fmla="*/ 23 h 59"/>
                    <a:gd name="T22" fmla="*/ 12 w 27"/>
                    <a:gd name="T23" fmla="*/ 23 h 59"/>
                    <a:gd name="T24" fmla="*/ 7 w 27"/>
                    <a:gd name="T25" fmla="*/ 18 h 59"/>
                    <a:gd name="T26" fmla="*/ 3 w 27"/>
                    <a:gd name="T2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59">
                      <a:moveTo>
                        <a:pt x="3" y="0"/>
                      </a:moveTo>
                      <a:lnTo>
                        <a:pt x="0" y="12"/>
                      </a:lnTo>
                      <a:lnTo>
                        <a:pt x="1" y="25"/>
                      </a:lnTo>
                      <a:lnTo>
                        <a:pt x="9" y="34"/>
                      </a:lnTo>
                      <a:lnTo>
                        <a:pt x="16" y="34"/>
                      </a:lnTo>
                      <a:lnTo>
                        <a:pt x="18" y="44"/>
                      </a:lnTo>
                      <a:lnTo>
                        <a:pt x="15" y="59"/>
                      </a:lnTo>
                      <a:lnTo>
                        <a:pt x="25" y="58"/>
                      </a:lnTo>
                      <a:lnTo>
                        <a:pt x="27" y="46"/>
                      </a:lnTo>
                      <a:lnTo>
                        <a:pt x="26" y="31"/>
                      </a:lnTo>
                      <a:lnTo>
                        <a:pt x="18" y="23"/>
                      </a:lnTo>
                      <a:lnTo>
                        <a:pt x="12" y="23"/>
                      </a:lnTo>
                      <a:lnTo>
                        <a:pt x="7" y="18"/>
                      </a:lnTo>
                      <a:lnTo>
                        <a:pt x="3" y="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8" name="Freeform 136"/>
                <p:cNvSpPr>
                  <a:spLocks/>
                </p:cNvSpPr>
                <p:nvPr/>
              </p:nvSpPr>
              <p:spPr bwMode="auto">
                <a:xfrm>
                  <a:off x="7115" y="1779"/>
                  <a:ext cx="15" cy="47"/>
                </a:xfrm>
                <a:custGeom>
                  <a:avLst/>
                  <a:gdLst>
                    <a:gd name="T0" fmla="*/ 0 w 31"/>
                    <a:gd name="T1" fmla="*/ 10 h 93"/>
                    <a:gd name="T2" fmla="*/ 7 w 31"/>
                    <a:gd name="T3" fmla="*/ 0 h 93"/>
                    <a:gd name="T4" fmla="*/ 14 w 31"/>
                    <a:gd name="T5" fmla="*/ 2 h 93"/>
                    <a:gd name="T6" fmla="*/ 19 w 31"/>
                    <a:gd name="T7" fmla="*/ 6 h 93"/>
                    <a:gd name="T8" fmla="*/ 28 w 31"/>
                    <a:gd name="T9" fmla="*/ 22 h 93"/>
                    <a:gd name="T10" fmla="*/ 31 w 31"/>
                    <a:gd name="T11" fmla="*/ 47 h 93"/>
                    <a:gd name="T12" fmla="*/ 30 w 31"/>
                    <a:gd name="T13" fmla="*/ 65 h 93"/>
                    <a:gd name="T14" fmla="*/ 26 w 31"/>
                    <a:gd name="T15" fmla="*/ 83 h 93"/>
                    <a:gd name="T16" fmla="*/ 8 w 31"/>
                    <a:gd name="T17" fmla="*/ 93 h 93"/>
                    <a:gd name="T18" fmla="*/ 20 w 31"/>
                    <a:gd name="T19" fmla="*/ 83 h 93"/>
                    <a:gd name="T20" fmla="*/ 26 w 31"/>
                    <a:gd name="T21" fmla="*/ 63 h 93"/>
                    <a:gd name="T22" fmla="*/ 23 w 31"/>
                    <a:gd name="T23" fmla="*/ 43 h 93"/>
                    <a:gd name="T24" fmla="*/ 21 w 31"/>
                    <a:gd name="T25" fmla="*/ 22 h 93"/>
                    <a:gd name="T26" fmla="*/ 15 w 31"/>
                    <a:gd name="T27" fmla="*/ 15 h 93"/>
                    <a:gd name="T28" fmla="*/ 0 w 31"/>
                    <a:gd name="T29" fmla="*/ 1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93">
                      <a:moveTo>
                        <a:pt x="0" y="10"/>
                      </a:moveTo>
                      <a:lnTo>
                        <a:pt x="7" y="0"/>
                      </a:lnTo>
                      <a:lnTo>
                        <a:pt x="14" y="2"/>
                      </a:lnTo>
                      <a:lnTo>
                        <a:pt x="19" y="6"/>
                      </a:lnTo>
                      <a:lnTo>
                        <a:pt x="28" y="22"/>
                      </a:lnTo>
                      <a:lnTo>
                        <a:pt x="31" y="47"/>
                      </a:lnTo>
                      <a:lnTo>
                        <a:pt x="30" y="65"/>
                      </a:lnTo>
                      <a:lnTo>
                        <a:pt x="26" y="83"/>
                      </a:lnTo>
                      <a:lnTo>
                        <a:pt x="8" y="93"/>
                      </a:lnTo>
                      <a:lnTo>
                        <a:pt x="20" y="83"/>
                      </a:lnTo>
                      <a:lnTo>
                        <a:pt x="26" y="63"/>
                      </a:lnTo>
                      <a:lnTo>
                        <a:pt x="23" y="43"/>
                      </a:lnTo>
                      <a:lnTo>
                        <a:pt x="21" y="22"/>
                      </a:lnTo>
                      <a:lnTo>
                        <a:pt x="15" y="15"/>
                      </a:lnTo>
                      <a:lnTo>
                        <a:pt x="0" y="1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9" name="Freeform 137"/>
                <p:cNvSpPr>
                  <a:spLocks/>
                </p:cNvSpPr>
                <p:nvPr/>
              </p:nvSpPr>
              <p:spPr bwMode="auto">
                <a:xfrm>
                  <a:off x="6949" y="1674"/>
                  <a:ext cx="193" cy="176"/>
                </a:xfrm>
                <a:custGeom>
                  <a:avLst/>
                  <a:gdLst>
                    <a:gd name="T0" fmla="*/ 8 w 385"/>
                    <a:gd name="T1" fmla="*/ 152 h 354"/>
                    <a:gd name="T2" fmla="*/ 30 w 385"/>
                    <a:gd name="T3" fmla="*/ 131 h 354"/>
                    <a:gd name="T4" fmla="*/ 76 w 385"/>
                    <a:gd name="T5" fmla="*/ 109 h 354"/>
                    <a:gd name="T6" fmla="*/ 100 w 385"/>
                    <a:gd name="T7" fmla="*/ 97 h 354"/>
                    <a:gd name="T8" fmla="*/ 144 w 385"/>
                    <a:gd name="T9" fmla="*/ 83 h 354"/>
                    <a:gd name="T10" fmla="*/ 178 w 385"/>
                    <a:gd name="T11" fmla="*/ 68 h 354"/>
                    <a:gd name="T12" fmla="*/ 200 w 385"/>
                    <a:gd name="T13" fmla="*/ 54 h 354"/>
                    <a:gd name="T14" fmla="*/ 169 w 385"/>
                    <a:gd name="T15" fmla="*/ 82 h 354"/>
                    <a:gd name="T16" fmla="*/ 188 w 385"/>
                    <a:gd name="T17" fmla="*/ 82 h 354"/>
                    <a:gd name="T18" fmla="*/ 186 w 385"/>
                    <a:gd name="T19" fmla="*/ 106 h 354"/>
                    <a:gd name="T20" fmla="*/ 196 w 385"/>
                    <a:gd name="T21" fmla="*/ 134 h 354"/>
                    <a:gd name="T22" fmla="*/ 208 w 385"/>
                    <a:gd name="T23" fmla="*/ 159 h 354"/>
                    <a:gd name="T24" fmla="*/ 225 w 385"/>
                    <a:gd name="T25" fmla="*/ 178 h 354"/>
                    <a:gd name="T26" fmla="*/ 227 w 385"/>
                    <a:gd name="T27" fmla="*/ 193 h 354"/>
                    <a:gd name="T28" fmla="*/ 237 w 385"/>
                    <a:gd name="T29" fmla="*/ 207 h 354"/>
                    <a:gd name="T30" fmla="*/ 251 w 385"/>
                    <a:gd name="T31" fmla="*/ 229 h 354"/>
                    <a:gd name="T32" fmla="*/ 258 w 385"/>
                    <a:gd name="T33" fmla="*/ 246 h 354"/>
                    <a:gd name="T34" fmla="*/ 261 w 385"/>
                    <a:gd name="T35" fmla="*/ 263 h 354"/>
                    <a:gd name="T36" fmla="*/ 261 w 385"/>
                    <a:gd name="T37" fmla="*/ 281 h 354"/>
                    <a:gd name="T38" fmla="*/ 258 w 385"/>
                    <a:gd name="T39" fmla="*/ 287 h 354"/>
                    <a:gd name="T40" fmla="*/ 272 w 385"/>
                    <a:gd name="T41" fmla="*/ 301 h 354"/>
                    <a:gd name="T42" fmla="*/ 291 w 385"/>
                    <a:gd name="T43" fmla="*/ 296 h 354"/>
                    <a:gd name="T44" fmla="*/ 302 w 385"/>
                    <a:gd name="T45" fmla="*/ 273 h 354"/>
                    <a:gd name="T46" fmla="*/ 304 w 385"/>
                    <a:gd name="T47" fmla="*/ 246 h 354"/>
                    <a:gd name="T48" fmla="*/ 308 w 385"/>
                    <a:gd name="T49" fmla="*/ 221 h 354"/>
                    <a:gd name="T50" fmla="*/ 320 w 385"/>
                    <a:gd name="T51" fmla="*/ 200 h 354"/>
                    <a:gd name="T52" fmla="*/ 338 w 385"/>
                    <a:gd name="T53" fmla="*/ 192 h 354"/>
                    <a:gd name="T54" fmla="*/ 356 w 385"/>
                    <a:gd name="T55" fmla="*/ 199 h 354"/>
                    <a:gd name="T56" fmla="*/ 361 w 385"/>
                    <a:gd name="T57" fmla="*/ 215 h 354"/>
                    <a:gd name="T58" fmla="*/ 365 w 385"/>
                    <a:gd name="T59" fmla="*/ 233 h 354"/>
                    <a:gd name="T60" fmla="*/ 368 w 385"/>
                    <a:gd name="T61" fmla="*/ 248 h 354"/>
                    <a:gd name="T62" fmla="*/ 368 w 385"/>
                    <a:gd name="T63" fmla="*/ 269 h 354"/>
                    <a:gd name="T64" fmla="*/ 365 w 385"/>
                    <a:gd name="T65" fmla="*/ 288 h 354"/>
                    <a:gd name="T66" fmla="*/ 359 w 385"/>
                    <a:gd name="T67" fmla="*/ 307 h 354"/>
                    <a:gd name="T68" fmla="*/ 350 w 385"/>
                    <a:gd name="T69" fmla="*/ 324 h 354"/>
                    <a:gd name="T70" fmla="*/ 361 w 385"/>
                    <a:gd name="T71" fmla="*/ 354 h 354"/>
                    <a:gd name="T72" fmla="*/ 379 w 385"/>
                    <a:gd name="T73" fmla="*/ 323 h 354"/>
                    <a:gd name="T74" fmla="*/ 381 w 385"/>
                    <a:gd name="T75" fmla="*/ 295 h 354"/>
                    <a:gd name="T76" fmla="*/ 379 w 385"/>
                    <a:gd name="T77" fmla="*/ 247 h 354"/>
                    <a:gd name="T78" fmla="*/ 385 w 385"/>
                    <a:gd name="T79" fmla="*/ 217 h 354"/>
                    <a:gd name="T80" fmla="*/ 385 w 385"/>
                    <a:gd name="T81" fmla="*/ 168 h 354"/>
                    <a:gd name="T82" fmla="*/ 379 w 385"/>
                    <a:gd name="T83" fmla="*/ 120 h 354"/>
                    <a:gd name="T84" fmla="*/ 372 w 385"/>
                    <a:gd name="T85" fmla="*/ 82 h 354"/>
                    <a:gd name="T86" fmla="*/ 353 w 385"/>
                    <a:gd name="T87" fmla="*/ 54 h 354"/>
                    <a:gd name="T88" fmla="*/ 330 w 385"/>
                    <a:gd name="T89" fmla="*/ 33 h 354"/>
                    <a:gd name="T90" fmla="*/ 295 w 385"/>
                    <a:gd name="T91" fmla="*/ 17 h 354"/>
                    <a:gd name="T92" fmla="*/ 269 w 385"/>
                    <a:gd name="T93" fmla="*/ 13 h 354"/>
                    <a:gd name="T94" fmla="*/ 250 w 385"/>
                    <a:gd name="T95" fmla="*/ 14 h 354"/>
                    <a:gd name="T96" fmla="*/ 226 w 385"/>
                    <a:gd name="T97" fmla="*/ 2 h 354"/>
                    <a:gd name="T98" fmla="*/ 192 w 385"/>
                    <a:gd name="T99" fmla="*/ 0 h 354"/>
                    <a:gd name="T100" fmla="*/ 131 w 385"/>
                    <a:gd name="T101" fmla="*/ 14 h 354"/>
                    <a:gd name="T102" fmla="*/ 89 w 385"/>
                    <a:gd name="T103" fmla="*/ 27 h 354"/>
                    <a:gd name="T104" fmla="*/ 54 w 385"/>
                    <a:gd name="T105" fmla="*/ 40 h 354"/>
                    <a:gd name="T106" fmla="*/ 30 w 385"/>
                    <a:gd name="T107" fmla="*/ 62 h 354"/>
                    <a:gd name="T108" fmla="*/ 10 w 385"/>
                    <a:gd name="T109" fmla="*/ 89 h 354"/>
                    <a:gd name="T110" fmla="*/ 0 w 385"/>
                    <a:gd name="T111" fmla="*/ 124 h 354"/>
                    <a:gd name="T112" fmla="*/ 8 w 385"/>
                    <a:gd name="T113" fmla="*/ 1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5" h="354">
                      <a:moveTo>
                        <a:pt x="8" y="152"/>
                      </a:moveTo>
                      <a:lnTo>
                        <a:pt x="30" y="131"/>
                      </a:lnTo>
                      <a:lnTo>
                        <a:pt x="76" y="109"/>
                      </a:lnTo>
                      <a:lnTo>
                        <a:pt x="100" y="97"/>
                      </a:lnTo>
                      <a:lnTo>
                        <a:pt x="144" y="83"/>
                      </a:lnTo>
                      <a:lnTo>
                        <a:pt x="178" y="68"/>
                      </a:lnTo>
                      <a:lnTo>
                        <a:pt x="200" y="54"/>
                      </a:lnTo>
                      <a:lnTo>
                        <a:pt x="169" y="82"/>
                      </a:lnTo>
                      <a:lnTo>
                        <a:pt x="188" y="82"/>
                      </a:lnTo>
                      <a:lnTo>
                        <a:pt x="186" y="106"/>
                      </a:lnTo>
                      <a:lnTo>
                        <a:pt x="196" y="134"/>
                      </a:lnTo>
                      <a:lnTo>
                        <a:pt x="208" y="159"/>
                      </a:lnTo>
                      <a:lnTo>
                        <a:pt x="225" y="178"/>
                      </a:lnTo>
                      <a:lnTo>
                        <a:pt x="227" y="193"/>
                      </a:lnTo>
                      <a:lnTo>
                        <a:pt x="237" y="207"/>
                      </a:lnTo>
                      <a:lnTo>
                        <a:pt x="251" y="229"/>
                      </a:lnTo>
                      <a:lnTo>
                        <a:pt x="258" y="246"/>
                      </a:lnTo>
                      <a:lnTo>
                        <a:pt x="261" y="263"/>
                      </a:lnTo>
                      <a:lnTo>
                        <a:pt x="261" y="281"/>
                      </a:lnTo>
                      <a:lnTo>
                        <a:pt x="258" y="287"/>
                      </a:lnTo>
                      <a:lnTo>
                        <a:pt x="272" y="301"/>
                      </a:lnTo>
                      <a:lnTo>
                        <a:pt x="291" y="296"/>
                      </a:lnTo>
                      <a:lnTo>
                        <a:pt x="302" y="273"/>
                      </a:lnTo>
                      <a:lnTo>
                        <a:pt x="304" y="246"/>
                      </a:lnTo>
                      <a:lnTo>
                        <a:pt x="308" y="221"/>
                      </a:lnTo>
                      <a:lnTo>
                        <a:pt x="320" y="200"/>
                      </a:lnTo>
                      <a:lnTo>
                        <a:pt x="338" y="192"/>
                      </a:lnTo>
                      <a:lnTo>
                        <a:pt x="356" y="199"/>
                      </a:lnTo>
                      <a:lnTo>
                        <a:pt x="361" y="215"/>
                      </a:lnTo>
                      <a:lnTo>
                        <a:pt x="365" y="233"/>
                      </a:lnTo>
                      <a:lnTo>
                        <a:pt x="368" y="248"/>
                      </a:lnTo>
                      <a:lnTo>
                        <a:pt x="368" y="269"/>
                      </a:lnTo>
                      <a:lnTo>
                        <a:pt x="365" y="288"/>
                      </a:lnTo>
                      <a:lnTo>
                        <a:pt x="359" y="307"/>
                      </a:lnTo>
                      <a:lnTo>
                        <a:pt x="350" y="324"/>
                      </a:lnTo>
                      <a:lnTo>
                        <a:pt x="361" y="354"/>
                      </a:lnTo>
                      <a:lnTo>
                        <a:pt x="379" y="323"/>
                      </a:lnTo>
                      <a:lnTo>
                        <a:pt x="381" y="295"/>
                      </a:lnTo>
                      <a:lnTo>
                        <a:pt x="379" y="247"/>
                      </a:lnTo>
                      <a:lnTo>
                        <a:pt x="385" y="217"/>
                      </a:lnTo>
                      <a:lnTo>
                        <a:pt x="385" y="168"/>
                      </a:lnTo>
                      <a:lnTo>
                        <a:pt x="379" y="120"/>
                      </a:lnTo>
                      <a:lnTo>
                        <a:pt x="372" y="82"/>
                      </a:lnTo>
                      <a:lnTo>
                        <a:pt x="353" y="54"/>
                      </a:lnTo>
                      <a:lnTo>
                        <a:pt x="330" y="33"/>
                      </a:lnTo>
                      <a:lnTo>
                        <a:pt x="295" y="17"/>
                      </a:lnTo>
                      <a:lnTo>
                        <a:pt x="269" y="13"/>
                      </a:lnTo>
                      <a:lnTo>
                        <a:pt x="250" y="14"/>
                      </a:lnTo>
                      <a:lnTo>
                        <a:pt x="226" y="2"/>
                      </a:lnTo>
                      <a:lnTo>
                        <a:pt x="192" y="0"/>
                      </a:lnTo>
                      <a:lnTo>
                        <a:pt x="131" y="14"/>
                      </a:lnTo>
                      <a:lnTo>
                        <a:pt x="89" y="27"/>
                      </a:lnTo>
                      <a:lnTo>
                        <a:pt x="54" y="40"/>
                      </a:lnTo>
                      <a:lnTo>
                        <a:pt x="30" y="62"/>
                      </a:lnTo>
                      <a:lnTo>
                        <a:pt x="10" y="89"/>
                      </a:lnTo>
                      <a:lnTo>
                        <a:pt x="0" y="124"/>
                      </a:lnTo>
                      <a:lnTo>
                        <a:pt x="8" y="152"/>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0" name="Freeform 138"/>
                <p:cNvSpPr>
                  <a:spLocks/>
                </p:cNvSpPr>
                <p:nvPr/>
              </p:nvSpPr>
              <p:spPr bwMode="auto">
                <a:xfrm>
                  <a:off x="6956" y="1676"/>
                  <a:ext cx="105" cy="51"/>
                </a:xfrm>
                <a:custGeom>
                  <a:avLst/>
                  <a:gdLst>
                    <a:gd name="T0" fmla="*/ 210 w 210"/>
                    <a:gd name="T1" fmla="*/ 8 h 101"/>
                    <a:gd name="T2" fmla="*/ 186 w 210"/>
                    <a:gd name="T3" fmla="*/ 31 h 101"/>
                    <a:gd name="T4" fmla="*/ 159 w 210"/>
                    <a:gd name="T5" fmla="*/ 53 h 101"/>
                    <a:gd name="T6" fmla="*/ 107 w 210"/>
                    <a:gd name="T7" fmla="*/ 70 h 101"/>
                    <a:gd name="T8" fmla="*/ 52 w 210"/>
                    <a:gd name="T9" fmla="*/ 76 h 101"/>
                    <a:gd name="T10" fmla="*/ 14 w 210"/>
                    <a:gd name="T11" fmla="*/ 89 h 101"/>
                    <a:gd name="T12" fmla="*/ 0 w 210"/>
                    <a:gd name="T13" fmla="*/ 101 h 101"/>
                    <a:gd name="T14" fmla="*/ 24 w 210"/>
                    <a:gd name="T15" fmla="*/ 77 h 101"/>
                    <a:gd name="T16" fmla="*/ 52 w 210"/>
                    <a:gd name="T17" fmla="*/ 62 h 101"/>
                    <a:gd name="T18" fmla="*/ 84 w 210"/>
                    <a:gd name="T19" fmla="*/ 48 h 101"/>
                    <a:gd name="T20" fmla="*/ 70 w 210"/>
                    <a:gd name="T21" fmla="*/ 48 h 101"/>
                    <a:gd name="T22" fmla="*/ 39 w 210"/>
                    <a:gd name="T23" fmla="*/ 55 h 101"/>
                    <a:gd name="T24" fmla="*/ 22 w 210"/>
                    <a:gd name="T25" fmla="*/ 63 h 101"/>
                    <a:gd name="T26" fmla="*/ 56 w 210"/>
                    <a:gd name="T27" fmla="*/ 42 h 101"/>
                    <a:gd name="T28" fmla="*/ 84 w 210"/>
                    <a:gd name="T29" fmla="*/ 31 h 101"/>
                    <a:gd name="T30" fmla="*/ 122 w 210"/>
                    <a:gd name="T31" fmla="*/ 21 h 101"/>
                    <a:gd name="T32" fmla="*/ 120 w 210"/>
                    <a:gd name="T33" fmla="*/ 15 h 101"/>
                    <a:gd name="T34" fmla="*/ 153 w 210"/>
                    <a:gd name="T35" fmla="*/ 11 h 101"/>
                    <a:gd name="T36" fmla="*/ 149 w 210"/>
                    <a:gd name="T37" fmla="*/ 7 h 101"/>
                    <a:gd name="T38" fmla="*/ 169 w 210"/>
                    <a:gd name="T39" fmla="*/ 1 h 101"/>
                    <a:gd name="T40" fmla="*/ 186 w 210"/>
                    <a:gd name="T41" fmla="*/ 0 h 101"/>
                    <a:gd name="T42" fmla="*/ 210 w 210"/>
                    <a:gd name="T43" fmla="*/ 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0" h="101">
                      <a:moveTo>
                        <a:pt x="210" y="8"/>
                      </a:moveTo>
                      <a:lnTo>
                        <a:pt x="186" y="31"/>
                      </a:lnTo>
                      <a:lnTo>
                        <a:pt x="159" y="53"/>
                      </a:lnTo>
                      <a:lnTo>
                        <a:pt x="107" y="70"/>
                      </a:lnTo>
                      <a:lnTo>
                        <a:pt x="52" y="76"/>
                      </a:lnTo>
                      <a:lnTo>
                        <a:pt x="14" y="89"/>
                      </a:lnTo>
                      <a:lnTo>
                        <a:pt x="0" y="101"/>
                      </a:lnTo>
                      <a:lnTo>
                        <a:pt x="24" y="77"/>
                      </a:lnTo>
                      <a:lnTo>
                        <a:pt x="52" y="62"/>
                      </a:lnTo>
                      <a:lnTo>
                        <a:pt x="84" y="48"/>
                      </a:lnTo>
                      <a:lnTo>
                        <a:pt x="70" y="48"/>
                      </a:lnTo>
                      <a:lnTo>
                        <a:pt x="39" y="55"/>
                      </a:lnTo>
                      <a:lnTo>
                        <a:pt x="22" y="63"/>
                      </a:lnTo>
                      <a:lnTo>
                        <a:pt x="56" y="42"/>
                      </a:lnTo>
                      <a:lnTo>
                        <a:pt x="84" y="31"/>
                      </a:lnTo>
                      <a:lnTo>
                        <a:pt x="122" y="21"/>
                      </a:lnTo>
                      <a:lnTo>
                        <a:pt x="120" y="15"/>
                      </a:lnTo>
                      <a:lnTo>
                        <a:pt x="153" y="11"/>
                      </a:lnTo>
                      <a:lnTo>
                        <a:pt x="149" y="7"/>
                      </a:lnTo>
                      <a:lnTo>
                        <a:pt x="169" y="1"/>
                      </a:lnTo>
                      <a:lnTo>
                        <a:pt x="186" y="0"/>
                      </a:lnTo>
                      <a:lnTo>
                        <a:pt x="210" y="8"/>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1" name="Freeform 139"/>
                <p:cNvSpPr>
                  <a:spLocks/>
                </p:cNvSpPr>
                <p:nvPr/>
              </p:nvSpPr>
              <p:spPr bwMode="auto">
                <a:xfrm>
                  <a:off x="7046" y="1683"/>
                  <a:ext cx="85" cy="97"/>
                </a:xfrm>
                <a:custGeom>
                  <a:avLst/>
                  <a:gdLst>
                    <a:gd name="T0" fmla="*/ 57 w 171"/>
                    <a:gd name="T1" fmla="*/ 0 h 193"/>
                    <a:gd name="T2" fmla="*/ 24 w 171"/>
                    <a:gd name="T3" fmla="*/ 27 h 193"/>
                    <a:gd name="T4" fmla="*/ 0 w 171"/>
                    <a:gd name="T5" fmla="*/ 49 h 193"/>
                    <a:gd name="T6" fmla="*/ 10 w 171"/>
                    <a:gd name="T7" fmla="*/ 46 h 193"/>
                    <a:gd name="T8" fmla="*/ 3 w 171"/>
                    <a:gd name="T9" fmla="*/ 58 h 193"/>
                    <a:gd name="T10" fmla="*/ 2 w 171"/>
                    <a:gd name="T11" fmla="*/ 72 h 193"/>
                    <a:gd name="T12" fmla="*/ 7 w 171"/>
                    <a:gd name="T13" fmla="*/ 93 h 193"/>
                    <a:gd name="T14" fmla="*/ 14 w 171"/>
                    <a:gd name="T15" fmla="*/ 118 h 193"/>
                    <a:gd name="T16" fmla="*/ 33 w 171"/>
                    <a:gd name="T17" fmla="*/ 132 h 193"/>
                    <a:gd name="T18" fmla="*/ 54 w 171"/>
                    <a:gd name="T19" fmla="*/ 159 h 193"/>
                    <a:gd name="T20" fmla="*/ 44 w 171"/>
                    <a:gd name="T21" fmla="*/ 124 h 193"/>
                    <a:gd name="T22" fmla="*/ 71 w 171"/>
                    <a:gd name="T23" fmla="*/ 132 h 193"/>
                    <a:gd name="T24" fmla="*/ 78 w 171"/>
                    <a:gd name="T25" fmla="*/ 151 h 193"/>
                    <a:gd name="T26" fmla="*/ 82 w 171"/>
                    <a:gd name="T27" fmla="*/ 193 h 193"/>
                    <a:gd name="T28" fmla="*/ 88 w 171"/>
                    <a:gd name="T29" fmla="*/ 159 h 193"/>
                    <a:gd name="T30" fmla="*/ 88 w 171"/>
                    <a:gd name="T31" fmla="*/ 135 h 193"/>
                    <a:gd name="T32" fmla="*/ 105 w 171"/>
                    <a:gd name="T33" fmla="*/ 158 h 193"/>
                    <a:gd name="T34" fmla="*/ 105 w 171"/>
                    <a:gd name="T35" fmla="*/ 189 h 193"/>
                    <a:gd name="T36" fmla="*/ 120 w 171"/>
                    <a:gd name="T37" fmla="*/ 155 h 193"/>
                    <a:gd name="T38" fmla="*/ 120 w 171"/>
                    <a:gd name="T39" fmla="*/ 118 h 193"/>
                    <a:gd name="T40" fmla="*/ 133 w 171"/>
                    <a:gd name="T41" fmla="*/ 132 h 193"/>
                    <a:gd name="T42" fmla="*/ 133 w 171"/>
                    <a:gd name="T43" fmla="*/ 158 h 193"/>
                    <a:gd name="T44" fmla="*/ 141 w 171"/>
                    <a:gd name="T45" fmla="*/ 104 h 193"/>
                    <a:gd name="T46" fmla="*/ 136 w 171"/>
                    <a:gd name="T47" fmla="*/ 79 h 193"/>
                    <a:gd name="T48" fmla="*/ 153 w 171"/>
                    <a:gd name="T49" fmla="*/ 86 h 193"/>
                    <a:gd name="T50" fmla="*/ 157 w 171"/>
                    <a:gd name="T51" fmla="*/ 103 h 193"/>
                    <a:gd name="T52" fmla="*/ 160 w 171"/>
                    <a:gd name="T53" fmla="*/ 80 h 193"/>
                    <a:gd name="T54" fmla="*/ 158 w 171"/>
                    <a:gd name="T55" fmla="*/ 65 h 193"/>
                    <a:gd name="T56" fmla="*/ 171 w 171"/>
                    <a:gd name="T57" fmla="*/ 66 h 193"/>
                    <a:gd name="T58" fmla="*/ 164 w 171"/>
                    <a:gd name="T59" fmla="*/ 51 h 193"/>
                    <a:gd name="T60" fmla="*/ 148 w 171"/>
                    <a:gd name="T61" fmla="*/ 35 h 193"/>
                    <a:gd name="T62" fmla="*/ 129 w 171"/>
                    <a:gd name="T63" fmla="*/ 20 h 193"/>
                    <a:gd name="T64" fmla="*/ 102 w 171"/>
                    <a:gd name="T65" fmla="*/ 8 h 193"/>
                    <a:gd name="T66" fmla="*/ 79 w 171"/>
                    <a:gd name="T67" fmla="*/ 1 h 193"/>
                    <a:gd name="T68" fmla="*/ 57 w 171"/>
                    <a:gd name="T6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193">
                      <a:moveTo>
                        <a:pt x="57" y="0"/>
                      </a:moveTo>
                      <a:lnTo>
                        <a:pt x="24" y="27"/>
                      </a:lnTo>
                      <a:lnTo>
                        <a:pt x="0" y="49"/>
                      </a:lnTo>
                      <a:lnTo>
                        <a:pt x="10" y="46"/>
                      </a:lnTo>
                      <a:lnTo>
                        <a:pt x="3" y="58"/>
                      </a:lnTo>
                      <a:lnTo>
                        <a:pt x="2" y="72"/>
                      </a:lnTo>
                      <a:lnTo>
                        <a:pt x="7" y="93"/>
                      </a:lnTo>
                      <a:lnTo>
                        <a:pt x="14" y="118"/>
                      </a:lnTo>
                      <a:lnTo>
                        <a:pt x="33" y="132"/>
                      </a:lnTo>
                      <a:lnTo>
                        <a:pt x="54" y="159"/>
                      </a:lnTo>
                      <a:lnTo>
                        <a:pt x="44" y="124"/>
                      </a:lnTo>
                      <a:lnTo>
                        <a:pt x="71" y="132"/>
                      </a:lnTo>
                      <a:lnTo>
                        <a:pt x="78" y="151"/>
                      </a:lnTo>
                      <a:lnTo>
                        <a:pt x="82" y="193"/>
                      </a:lnTo>
                      <a:lnTo>
                        <a:pt x="88" y="159"/>
                      </a:lnTo>
                      <a:lnTo>
                        <a:pt x="88" y="135"/>
                      </a:lnTo>
                      <a:lnTo>
                        <a:pt x="105" y="158"/>
                      </a:lnTo>
                      <a:lnTo>
                        <a:pt x="105" y="189"/>
                      </a:lnTo>
                      <a:lnTo>
                        <a:pt x="120" y="155"/>
                      </a:lnTo>
                      <a:lnTo>
                        <a:pt x="120" y="118"/>
                      </a:lnTo>
                      <a:lnTo>
                        <a:pt x="133" y="132"/>
                      </a:lnTo>
                      <a:lnTo>
                        <a:pt x="133" y="158"/>
                      </a:lnTo>
                      <a:lnTo>
                        <a:pt x="141" y="104"/>
                      </a:lnTo>
                      <a:lnTo>
                        <a:pt x="136" y="79"/>
                      </a:lnTo>
                      <a:lnTo>
                        <a:pt x="153" y="86"/>
                      </a:lnTo>
                      <a:lnTo>
                        <a:pt x="157" y="103"/>
                      </a:lnTo>
                      <a:lnTo>
                        <a:pt x="160" y="80"/>
                      </a:lnTo>
                      <a:lnTo>
                        <a:pt x="158" y="65"/>
                      </a:lnTo>
                      <a:lnTo>
                        <a:pt x="171" y="66"/>
                      </a:lnTo>
                      <a:lnTo>
                        <a:pt x="164" y="51"/>
                      </a:lnTo>
                      <a:lnTo>
                        <a:pt x="148" y="35"/>
                      </a:lnTo>
                      <a:lnTo>
                        <a:pt x="129" y="20"/>
                      </a:lnTo>
                      <a:lnTo>
                        <a:pt x="102" y="8"/>
                      </a:lnTo>
                      <a:lnTo>
                        <a:pt x="79" y="1"/>
                      </a:lnTo>
                      <a:lnTo>
                        <a:pt x="5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2" name="Freeform 140"/>
                <p:cNvSpPr>
                  <a:spLocks/>
                </p:cNvSpPr>
                <p:nvPr/>
              </p:nvSpPr>
              <p:spPr bwMode="auto">
                <a:xfrm>
                  <a:off x="7106" y="1827"/>
                  <a:ext cx="16" cy="16"/>
                </a:xfrm>
                <a:custGeom>
                  <a:avLst/>
                  <a:gdLst>
                    <a:gd name="T0" fmla="*/ 5 w 32"/>
                    <a:gd name="T1" fmla="*/ 12 h 31"/>
                    <a:gd name="T2" fmla="*/ 17 w 32"/>
                    <a:gd name="T3" fmla="*/ 10 h 31"/>
                    <a:gd name="T4" fmla="*/ 32 w 32"/>
                    <a:gd name="T5" fmla="*/ 0 h 31"/>
                    <a:gd name="T6" fmla="*/ 27 w 32"/>
                    <a:gd name="T7" fmla="*/ 20 h 31"/>
                    <a:gd name="T8" fmla="*/ 14 w 32"/>
                    <a:gd name="T9" fmla="*/ 31 h 31"/>
                    <a:gd name="T10" fmla="*/ 0 w 32"/>
                    <a:gd name="T11" fmla="*/ 28 h 31"/>
                    <a:gd name="T12" fmla="*/ 0 w 32"/>
                    <a:gd name="T13" fmla="*/ 18 h 31"/>
                    <a:gd name="T14" fmla="*/ 5 w 32"/>
                    <a:gd name="T15" fmla="*/ 12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1">
                      <a:moveTo>
                        <a:pt x="5" y="12"/>
                      </a:moveTo>
                      <a:lnTo>
                        <a:pt x="17" y="10"/>
                      </a:lnTo>
                      <a:lnTo>
                        <a:pt x="32" y="0"/>
                      </a:lnTo>
                      <a:lnTo>
                        <a:pt x="27" y="20"/>
                      </a:lnTo>
                      <a:lnTo>
                        <a:pt x="14" y="31"/>
                      </a:lnTo>
                      <a:lnTo>
                        <a:pt x="0" y="28"/>
                      </a:lnTo>
                      <a:lnTo>
                        <a:pt x="0" y="18"/>
                      </a:lnTo>
                      <a:lnTo>
                        <a:pt x="5" y="12"/>
                      </a:lnTo>
                      <a:close/>
                    </a:path>
                  </a:pathLst>
                </a:custGeom>
                <a:solidFill>
                  <a:srgbClr val="FFA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4" name="Group 151"/>
              <p:cNvGrpSpPr>
                <a:grpSpLocks/>
              </p:cNvGrpSpPr>
              <p:nvPr/>
            </p:nvGrpSpPr>
            <p:grpSpPr bwMode="auto">
              <a:xfrm>
                <a:off x="7183" y="2468"/>
                <a:ext cx="107" cy="181"/>
                <a:chOff x="7183" y="2468"/>
                <a:chExt cx="107" cy="181"/>
              </a:xfrm>
            </p:grpSpPr>
            <p:grpSp>
              <p:nvGrpSpPr>
                <p:cNvPr id="25" name="Group 149"/>
                <p:cNvGrpSpPr>
                  <a:grpSpLocks/>
                </p:cNvGrpSpPr>
                <p:nvPr/>
              </p:nvGrpSpPr>
              <p:grpSpPr bwMode="auto">
                <a:xfrm>
                  <a:off x="7183" y="2484"/>
                  <a:ext cx="96" cy="165"/>
                  <a:chOff x="7183" y="2484"/>
                  <a:chExt cx="96" cy="165"/>
                </a:xfrm>
              </p:grpSpPr>
              <p:sp>
                <p:nvSpPr>
                  <p:cNvPr id="27" name="Freeform 142"/>
                  <p:cNvSpPr>
                    <a:spLocks/>
                  </p:cNvSpPr>
                  <p:nvPr/>
                </p:nvSpPr>
                <p:spPr bwMode="auto">
                  <a:xfrm>
                    <a:off x="7183" y="2484"/>
                    <a:ext cx="96" cy="165"/>
                  </a:xfrm>
                  <a:custGeom>
                    <a:avLst/>
                    <a:gdLst>
                      <a:gd name="T0" fmla="*/ 104 w 191"/>
                      <a:gd name="T1" fmla="*/ 0 h 329"/>
                      <a:gd name="T2" fmla="*/ 74 w 191"/>
                      <a:gd name="T3" fmla="*/ 54 h 329"/>
                      <a:gd name="T4" fmla="*/ 50 w 191"/>
                      <a:gd name="T5" fmla="*/ 81 h 329"/>
                      <a:gd name="T6" fmla="*/ 38 w 191"/>
                      <a:gd name="T7" fmla="*/ 103 h 329"/>
                      <a:gd name="T8" fmla="*/ 24 w 191"/>
                      <a:gd name="T9" fmla="*/ 120 h 329"/>
                      <a:gd name="T10" fmla="*/ 15 w 191"/>
                      <a:gd name="T11" fmla="*/ 143 h 329"/>
                      <a:gd name="T12" fmla="*/ 10 w 191"/>
                      <a:gd name="T13" fmla="*/ 165 h 329"/>
                      <a:gd name="T14" fmla="*/ 0 w 191"/>
                      <a:gd name="T15" fmla="*/ 194 h 329"/>
                      <a:gd name="T16" fmla="*/ 8 w 191"/>
                      <a:gd name="T17" fmla="*/ 219 h 329"/>
                      <a:gd name="T18" fmla="*/ 8 w 191"/>
                      <a:gd name="T19" fmla="*/ 253 h 329"/>
                      <a:gd name="T20" fmla="*/ 19 w 191"/>
                      <a:gd name="T21" fmla="*/ 255 h 329"/>
                      <a:gd name="T22" fmla="*/ 33 w 191"/>
                      <a:gd name="T23" fmla="*/ 245 h 329"/>
                      <a:gd name="T24" fmla="*/ 42 w 191"/>
                      <a:gd name="T25" fmla="*/ 228 h 329"/>
                      <a:gd name="T26" fmla="*/ 42 w 191"/>
                      <a:gd name="T27" fmla="*/ 206 h 329"/>
                      <a:gd name="T28" fmla="*/ 49 w 191"/>
                      <a:gd name="T29" fmla="*/ 183 h 329"/>
                      <a:gd name="T30" fmla="*/ 59 w 191"/>
                      <a:gd name="T31" fmla="*/ 202 h 329"/>
                      <a:gd name="T32" fmla="*/ 62 w 191"/>
                      <a:gd name="T33" fmla="*/ 229 h 329"/>
                      <a:gd name="T34" fmla="*/ 50 w 191"/>
                      <a:gd name="T35" fmla="*/ 255 h 329"/>
                      <a:gd name="T36" fmla="*/ 38 w 191"/>
                      <a:gd name="T37" fmla="*/ 274 h 329"/>
                      <a:gd name="T38" fmla="*/ 26 w 191"/>
                      <a:gd name="T39" fmla="*/ 288 h 329"/>
                      <a:gd name="T40" fmla="*/ 23 w 191"/>
                      <a:gd name="T41" fmla="*/ 303 h 329"/>
                      <a:gd name="T42" fmla="*/ 30 w 191"/>
                      <a:gd name="T43" fmla="*/ 312 h 329"/>
                      <a:gd name="T44" fmla="*/ 36 w 191"/>
                      <a:gd name="T45" fmla="*/ 311 h 329"/>
                      <a:gd name="T46" fmla="*/ 33 w 191"/>
                      <a:gd name="T47" fmla="*/ 321 h 329"/>
                      <a:gd name="T48" fmla="*/ 39 w 191"/>
                      <a:gd name="T49" fmla="*/ 329 h 329"/>
                      <a:gd name="T50" fmla="*/ 50 w 191"/>
                      <a:gd name="T51" fmla="*/ 329 h 329"/>
                      <a:gd name="T52" fmla="*/ 66 w 191"/>
                      <a:gd name="T53" fmla="*/ 322 h 329"/>
                      <a:gd name="T54" fmla="*/ 81 w 191"/>
                      <a:gd name="T55" fmla="*/ 321 h 329"/>
                      <a:gd name="T56" fmla="*/ 101 w 191"/>
                      <a:gd name="T57" fmla="*/ 311 h 329"/>
                      <a:gd name="T58" fmla="*/ 119 w 191"/>
                      <a:gd name="T59" fmla="*/ 305 h 329"/>
                      <a:gd name="T60" fmla="*/ 129 w 191"/>
                      <a:gd name="T61" fmla="*/ 294 h 329"/>
                      <a:gd name="T62" fmla="*/ 149 w 191"/>
                      <a:gd name="T63" fmla="*/ 268 h 329"/>
                      <a:gd name="T64" fmla="*/ 180 w 191"/>
                      <a:gd name="T65" fmla="*/ 233 h 329"/>
                      <a:gd name="T66" fmla="*/ 183 w 191"/>
                      <a:gd name="T67" fmla="*/ 188 h 329"/>
                      <a:gd name="T68" fmla="*/ 190 w 191"/>
                      <a:gd name="T69" fmla="*/ 147 h 329"/>
                      <a:gd name="T70" fmla="*/ 186 w 191"/>
                      <a:gd name="T71" fmla="*/ 110 h 329"/>
                      <a:gd name="T72" fmla="*/ 184 w 191"/>
                      <a:gd name="T73" fmla="*/ 82 h 329"/>
                      <a:gd name="T74" fmla="*/ 191 w 191"/>
                      <a:gd name="T75" fmla="*/ 17 h 329"/>
                      <a:gd name="T76" fmla="*/ 162 w 191"/>
                      <a:gd name="T77" fmla="*/ 2 h 329"/>
                      <a:gd name="T78" fmla="*/ 104 w 191"/>
                      <a:gd name="T79"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 h="329">
                        <a:moveTo>
                          <a:pt x="104" y="0"/>
                        </a:moveTo>
                        <a:lnTo>
                          <a:pt x="74" y="54"/>
                        </a:lnTo>
                        <a:lnTo>
                          <a:pt x="50" y="81"/>
                        </a:lnTo>
                        <a:lnTo>
                          <a:pt x="38" y="103"/>
                        </a:lnTo>
                        <a:lnTo>
                          <a:pt x="24" y="120"/>
                        </a:lnTo>
                        <a:lnTo>
                          <a:pt x="15" y="143"/>
                        </a:lnTo>
                        <a:lnTo>
                          <a:pt x="10" y="165"/>
                        </a:lnTo>
                        <a:lnTo>
                          <a:pt x="0" y="194"/>
                        </a:lnTo>
                        <a:lnTo>
                          <a:pt x="8" y="219"/>
                        </a:lnTo>
                        <a:lnTo>
                          <a:pt x="8" y="253"/>
                        </a:lnTo>
                        <a:lnTo>
                          <a:pt x="19" y="255"/>
                        </a:lnTo>
                        <a:lnTo>
                          <a:pt x="33" y="245"/>
                        </a:lnTo>
                        <a:lnTo>
                          <a:pt x="42" y="228"/>
                        </a:lnTo>
                        <a:lnTo>
                          <a:pt x="42" y="206"/>
                        </a:lnTo>
                        <a:lnTo>
                          <a:pt x="49" y="183"/>
                        </a:lnTo>
                        <a:lnTo>
                          <a:pt x="59" y="202"/>
                        </a:lnTo>
                        <a:lnTo>
                          <a:pt x="62" y="229"/>
                        </a:lnTo>
                        <a:lnTo>
                          <a:pt x="50" y="255"/>
                        </a:lnTo>
                        <a:lnTo>
                          <a:pt x="38" y="274"/>
                        </a:lnTo>
                        <a:lnTo>
                          <a:pt x="26" y="288"/>
                        </a:lnTo>
                        <a:lnTo>
                          <a:pt x="23" y="303"/>
                        </a:lnTo>
                        <a:lnTo>
                          <a:pt x="30" y="312"/>
                        </a:lnTo>
                        <a:lnTo>
                          <a:pt x="36" y="311"/>
                        </a:lnTo>
                        <a:lnTo>
                          <a:pt x="33" y="321"/>
                        </a:lnTo>
                        <a:lnTo>
                          <a:pt x="39" y="329"/>
                        </a:lnTo>
                        <a:lnTo>
                          <a:pt x="50" y="329"/>
                        </a:lnTo>
                        <a:lnTo>
                          <a:pt x="66" y="322"/>
                        </a:lnTo>
                        <a:lnTo>
                          <a:pt x="81" y="321"/>
                        </a:lnTo>
                        <a:lnTo>
                          <a:pt x="101" y="311"/>
                        </a:lnTo>
                        <a:lnTo>
                          <a:pt x="119" y="305"/>
                        </a:lnTo>
                        <a:lnTo>
                          <a:pt x="129" y="294"/>
                        </a:lnTo>
                        <a:lnTo>
                          <a:pt x="149" y="268"/>
                        </a:lnTo>
                        <a:lnTo>
                          <a:pt x="180" y="233"/>
                        </a:lnTo>
                        <a:lnTo>
                          <a:pt x="183" y="188"/>
                        </a:lnTo>
                        <a:lnTo>
                          <a:pt x="190" y="147"/>
                        </a:lnTo>
                        <a:lnTo>
                          <a:pt x="186" y="110"/>
                        </a:lnTo>
                        <a:lnTo>
                          <a:pt x="184" y="82"/>
                        </a:lnTo>
                        <a:lnTo>
                          <a:pt x="191" y="17"/>
                        </a:lnTo>
                        <a:lnTo>
                          <a:pt x="162" y="2"/>
                        </a:lnTo>
                        <a:lnTo>
                          <a:pt x="104"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 name="Freeform 143"/>
                  <p:cNvSpPr>
                    <a:spLocks/>
                  </p:cNvSpPr>
                  <p:nvPr/>
                </p:nvSpPr>
                <p:spPr bwMode="auto">
                  <a:xfrm>
                    <a:off x="7210" y="2597"/>
                    <a:ext cx="28" cy="37"/>
                  </a:xfrm>
                  <a:custGeom>
                    <a:avLst/>
                    <a:gdLst>
                      <a:gd name="T0" fmla="*/ 55 w 55"/>
                      <a:gd name="T1" fmla="*/ 0 h 73"/>
                      <a:gd name="T2" fmla="*/ 43 w 55"/>
                      <a:gd name="T3" fmla="*/ 30 h 73"/>
                      <a:gd name="T4" fmla="*/ 33 w 55"/>
                      <a:gd name="T5" fmla="*/ 43 h 73"/>
                      <a:gd name="T6" fmla="*/ 23 w 55"/>
                      <a:gd name="T7" fmla="*/ 57 h 73"/>
                      <a:gd name="T8" fmla="*/ 0 w 55"/>
                      <a:gd name="T9" fmla="*/ 73 h 73"/>
                      <a:gd name="T10" fmla="*/ 29 w 55"/>
                      <a:gd name="T11" fmla="*/ 58 h 73"/>
                      <a:gd name="T12" fmla="*/ 47 w 55"/>
                      <a:gd name="T13" fmla="*/ 33 h 73"/>
                      <a:gd name="T14" fmla="*/ 55 w 55"/>
                      <a:gd name="T15" fmla="*/ 0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73">
                        <a:moveTo>
                          <a:pt x="55" y="0"/>
                        </a:moveTo>
                        <a:lnTo>
                          <a:pt x="43" y="30"/>
                        </a:lnTo>
                        <a:lnTo>
                          <a:pt x="33" y="43"/>
                        </a:lnTo>
                        <a:lnTo>
                          <a:pt x="23" y="57"/>
                        </a:lnTo>
                        <a:lnTo>
                          <a:pt x="0" y="73"/>
                        </a:lnTo>
                        <a:lnTo>
                          <a:pt x="29" y="58"/>
                        </a:lnTo>
                        <a:lnTo>
                          <a:pt x="47" y="33"/>
                        </a:lnTo>
                        <a:lnTo>
                          <a:pt x="55"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 name="Freeform 144"/>
                  <p:cNvSpPr>
                    <a:spLocks/>
                  </p:cNvSpPr>
                  <p:nvPr/>
                </p:nvSpPr>
                <p:spPr bwMode="auto">
                  <a:xfrm>
                    <a:off x="7241" y="2598"/>
                    <a:ext cx="17" cy="33"/>
                  </a:xfrm>
                  <a:custGeom>
                    <a:avLst/>
                    <a:gdLst>
                      <a:gd name="T0" fmla="*/ 36 w 36"/>
                      <a:gd name="T1" fmla="*/ 0 h 67"/>
                      <a:gd name="T2" fmla="*/ 22 w 36"/>
                      <a:gd name="T3" fmla="*/ 26 h 67"/>
                      <a:gd name="T4" fmla="*/ 12 w 36"/>
                      <a:gd name="T5" fmla="*/ 42 h 67"/>
                      <a:gd name="T6" fmla="*/ 0 w 36"/>
                      <a:gd name="T7" fmla="*/ 67 h 67"/>
                      <a:gd name="T8" fmla="*/ 27 w 36"/>
                      <a:gd name="T9" fmla="*/ 29 h 67"/>
                      <a:gd name="T10" fmla="*/ 36 w 36"/>
                      <a:gd name="T11" fmla="*/ 0 h 67"/>
                    </a:gdLst>
                    <a:ahLst/>
                    <a:cxnLst>
                      <a:cxn ang="0">
                        <a:pos x="T0" y="T1"/>
                      </a:cxn>
                      <a:cxn ang="0">
                        <a:pos x="T2" y="T3"/>
                      </a:cxn>
                      <a:cxn ang="0">
                        <a:pos x="T4" y="T5"/>
                      </a:cxn>
                      <a:cxn ang="0">
                        <a:pos x="T6" y="T7"/>
                      </a:cxn>
                      <a:cxn ang="0">
                        <a:pos x="T8" y="T9"/>
                      </a:cxn>
                      <a:cxn ang="0">
                        <a:pos x="T10" y="T11"/>
                      </a:cxn>
                    </a:cxnLst>
                    <a:rect l="0" t="0" r="r" b="b"/>
                    <a:pathLst>
                      <a:path w="36" h="67">
                        <a:moveTo>
                          <a:pt x="36" y="0"/>
                        </a:moveTo>
                        <a:lnTo>
                          <a:pt x="22" y="26"/>
                        </a:lnTo>
                        <a:lnTo>
                          <a:pt x="12" y="42"/>
                        </a:lnTo>
                        <a:lnTo>
                          <a:pt x="0" y="67"/>
                        </a:lnTo>
                        <a:lnTo>
                          <a:pt x="27" y="29"/>
                        </a:lnTo>
                        <a:lnTo>
                          <a:pt x="36"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 name="Freeform 145"/>
                  <p:cNvSpPr>
                    <a:spLocks/>
                  </p:cNvSpPr>
                  <p:nvPr/>
                </p:nvSpPr>
                <p:spPr bwMode="auto">
                  <a:xfrm>
                    <a:off x="7205" y="2556"/>
                    <a:ext cx="5" cy="20"/>
                  </a:xfrm>
                  <a:custGeom>
                    <a:avLst/>
                    <a:gdLst>
                      <a:gd name="T0" fmla="*/ 0 w 9"/>
                      <a:gd name="T1" fmla="*/ 0 h 42"/>
                      <a:gd name="T2" fmla="*/ 1 w 9"/>
                      <a:gd name="T3" fmla="*/ 20 h 42"/>
                      <a:gd name="T4" fmla="*/ 0 w 9"/>
                      <a:gd name="T5" fmla="*/ 42 h 42"/>
                      <a:gd name="T6" fmla="*/ 9 w 9"/>
                      <a:gd name="T7" fmla="*/ 40 h 42"/>
                      <a:gd name="T8" fmla="*/ 4 w 9"/>
                      <a:gd name="T9" fmla="*/ 24 h 42"/>
                      <a:gd name="T10" fmla="*/ 0 w 9"/>
                      <a:gd name="T11" fmla="*/ 0 h 42"/>
                    </a:gdLst>
                    <a:ahLst/>
                    <a:cxnLst>
                      <a:cxn ang="0">
                        <a:pos x="T0" y="T1"/>
                      </a:cxn>
                      <a:cxn ang="0">
                        <a:pos x="T2" y="T3"/>
                      </a:cxn>
                      <a:cxn ang="0">
                        <a:pos x="T4" y="T5"/>
                      </a:cxn>
                      <a:cxn ang="0">
                        <a:pos x="T6" y="T7"/>
                      </a:cxn>
                      <a:cxn ang="0">
                        <a:pos x="T8" y="T9"/>
                      </a:cxn>
                      <a:cxn ang="0">
                        <a:pos x="T10" y="T11"/>
                      </a:cxn>
                    </a:cxnLst>
                    <a:rect l="0" t="0" r="r" b="b"/>
                    <a:pathLst>
                      <a:path w="9" h="42">
                        <a:moveTo>
                          <a:pt x="0" y="0"/>
                        </a:moveTo>
                        <a:lnTo>
                          <a:pt x="1" y="20"/>
                        </a:lnTo>
                        <a:lnTo>
                          <a:pt x="0" y="42"/>
                        </a:lnTo>
                        <a:lnTo>
                          <a:pt x="9" y="40"/>
                        </a:lnTo>
                        <a:lnTo>
                          <a:pt x="4" y="24"/>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 name="Freeform 146"/>
                  <p:cNvSpPr>
                    <a:spLocks/>
                  </p:cNvSpPr>
                  <p:nvPr/>
                </p:nvSpPr>
                <p:spPr bwMode="auto">
                  <a:xfrm>
                    <a:off x="7238" y="2576"/>
                    <a:ext cx="7" cy="23"/>
                  </a:xfrm>
                  <a:custGeom>
                    <a:avLst/>
                    <a:gdLst>
                      <a:gd name="T0" fmla="*/ 3 w 13"/>
                      <a:gd name="T1" fmla="*/ 2 h 45"/>
                      <a:gd name="T2" fmla="*/ 0 w 13"/>
                      <a:gd name="T3" fmla="*/ 16 h 45"/>
                      <a:gd name="T4" fmla="*/ 0 w 13"/>
                      <a:gd name="T5" fmla="*/ 45 h 45"/>
                      <a:gd name="T6" fmla="*/ 4 w 13"/>
                      <a:gd name="T7" fmla="*/ 33 h 45"/>
                      <a:gd name="T8" fmla="*/ 13 w 13"/>
                      <a:gd name="T9" fmla="*/ 0 h 45"/>
                      <a:gd name="T10" fmla="*/ 3 w 13"/>
                      <a:gd name="T11" fmla="*/ 2 h 45"/>
                    </a:gdLst>
                    <a:ahLst/>
                    <a:cxnLst>
                      <a:cxn ang="0">
                        <a:pos x="T0" y="T1"/>
                      </a:cxn>
                      <a:cxn ang="0">
                        <a:pos x="T2" y="T3"/>
                      </a:cxn>
                      <a:cxn ang="0">
                        <a:pos x="T4" y="T5"/>
                      </a:cxn>
                      <a:cxn ang="0">
                        <a:pos x="T6" y="T7"/>
                      </a:cxn>
                      <a:cxn ang="0">
                        <a:pos x="T8" y="T9"/>
                      </a:cxn>
                      <a:cxn ang="0">
                        <a:pos x="T10" y="T11"/>
                      </a:cxn>
                    </a:cxnLst>
                    <a:rect l="0" t="0" r="r" b="b"/>
                    <a:pathLst>
                      <a:path w="13" h="45">
                        <a:moveTo>
                          <a:pt x="3" y="2"/>
                        </a:moveTo>
                        <a:lnTo>
                          <a:pt x="0" y="16"/>
                        </a:lnTo>
                        <a:lnTo>
                          <a:pt x="0" y="45"/>
                        </a:lnTo>
                        <a:lnTo>
                          <a:pt x="4" y="33"/>
                        </a:lnTo>
                        <a:lnTo>
                          <a:pt x="13" y="0"/>
                        </a:lnTo>
                        <a:lnTo>
                          <a:pt x="3" y="2"/>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 name="Freeform 147"/>
                  <p:cNvSpPr>
                    <a:spLocks/>
                  </p:cNvSpPr>
                  <p:nvPr/>
                </p:nvSpPr>
                <p:spPr bwMode="auto">
                  <a:xfrm>
                    <a:off x="7258" y="2579"/>
                    <a:ext cx="4" cy="20"/>
                  </a:xfrm>
                  <a:custGeom>
                    <a:avLst/>
                    <a:gdLst>
                      <a:gd name="T0" fmla="*/ 9 w 9"/>
                      <a:gd name="T1" fmla="*/ 0 h 40"/>
                      <a:gd name="T2" fmla="*/ 1 w 9"/>
                      <a:gd name="T3" fmla="*/ 8 h 40"/>
                      <a:gd name="T4" fmla="*/ 0 w 9"/>
                      <a:gd name="T5" fmla="*/ 40 h 40"/>
                      <a:gd name="T6" fmla="*/ 9 w 9"/>
                      <a:gd name="T7" fmla="*/ 0 h 40"/>
                    </a:gdLst>
                    <a:ahLst/>
                    <a:cxnLst>
                      <a:cxn ang="0">
                        <a:pos x="T0" y="T1"/>
                      </a:cxn>
                      <a:cxn ang="0">
                        <a:pos x="T2" y="T3"/>
                      </a:cxn>
                      <a:cxn ang="0">
                        <a:pos x="T4" y="T5"/>
                      </a:cxn>
                      <a:cxn ang="0">
                        <a:pos x="T6" y="T7"/>
                      </a:cxn>
                    </a:cxnLst>
                    <a:rect l="0" t="0" r="r" b="b"/>
                    <a:pathLst>
                      <a:path w="9" h="40">
                        <a:moveTo>
                          <a:pt x="9" y="0"/>
                        </a:moveTo>
                        <a:lnTo>
                          <a:pt x="1" y="8"/>
                        </a:lnTo>
                        <a:lnTo>
                          <a:pt x="0" y="40"/>
                        </a:lnTo>
                        <a:lnTo>
                          <a:pt x="9"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 name="Freeform 148"/>
                  <p:cNvSpPr>
                    <a:spLocks/>
                  </p:cNvSpPr>
                  <p:nvPr/>
                </p:nvSpPr>
                <p:spPr bwMode="auto">
                  <a:xfrm>
                    <a:off x="7192" y="2593"/>
                    <a:ext cx="6" cy="9"/>
                  </a:xfrm>
                  <a:custGeom>
                    <a:avLst/>
                    <a:gdLst>
                      <a:gd name="T0" fmla="*/ 0 w 11"/>
                      <a:gd name="T1" fmla="*/ 1 h 17"/>
                      <a:gd name="T2" fmla="*/ 6 w 11"/>
                      <a:gd name="T3" fmla="*/ 5 h 17"/>
                      <a:gd name="T4" fmla="*/ 7 w 11"/>
                      <a:gd name="T5" fmla="*/ 17 h 17"/>
                      <a:gd name="T6" fmla="*/ 11 w 11"/>
                      <a:gd name="T7" fmla="*/ 0 h 17"/>
                      <a:gd name="T8" fmla="*/ 0 w 11"/>
                      <a:gd name="T9" fmla="*/ 1 h 17"/>
                    </a:gdLst>
                    <a:ahLst/>
                    <a:cxnLst>
                      <a:cxn ang="0">
                        <a:pos x="T0" y="T1"/>
                      </a:cxn>
                      <a:cxn ang="0">
                        <a:pos x="T2" y="T3"/>
                      </a:cxn>
                      <a:cxn ang="0">
                        <a:pos x="T4" y="T5"/>
                      </a:cxn>
                      <a:cxn ang="0">
                        <a:pos x="T6" y="T7"/>
                      </a:cxn>
                      <a:cxn ang="0">
                        <a:pos x="T8" y="T9"/>
                      </a:cxn>
                    </a:cxnLst>
                    <a:rect l="0" t="0" r="r" b="b"/>
                    <a:pathLst>
                      <a:path w="11" h="17">
                        <a:moveTo>
                          <a:pt x="0" y="1"/>
                        </a:moveTo>
                        <a:lnTo>
                          <a:pt x="6" y="5"/>
                        </a:lnTo>
                        <a:lnTo>
                          <a:pt x="7" y="17"/>
                        </a:lnTo>
                        <a:lnTo>
                          <a:pt x="11" y="0"/>
                        </a:lnTo>
                        <a:lnTo>
                          <a:pt x="0" y="1"/>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26" name="Freeform 150"/>
                <p:cNvSpPr>
                  <a:spLocks/>
                </p:cNvSpPr>
                <p:nvPr/>
              </p:nvSpPr>
              <p:spPr bwMode="auto">
                <a:xfrm>
                  <a:off x="7221" y="2468"/>
                  <a:ext cx="69" cy="46"/>
                </a:xfrm>
                <a:custGeom>
                  <a:avLst/>
                  <a:gdLst>
                    <a:gd name="T0" fmla="*/ 0 w 140"/>
                    <a:gd name="T1" fmla="*/ 63 h 92"/>
                    <a:gd name="T2" fmla="*/ 19 w 140"/>
                    <a:gd name="T3" fmla="*/ 59 h 92"/>
                    <a:gd name="T4" fmla="*/ 44 w 140"/>
                    <a:gd name="T5" fmla="*/ 61 h 92"/>
                    <a:gd name="T6" fmla="*/ 64 w 140"/>
                    <a:gd name="T7" fmla="*/ 64 h 92"/>
                    <a:gd name="T8" fmla="*/ 99 w 140"/>
                    <a:gd name="T9" fmla="*/ 74 h 92"/>
                    <a:gd name="T10" fmla="*/ 122 w 140"/>
                    <a:gd name="T11" fmla="*/ 87 h 92"/>
                    <a:gd name="T12" fmla="*/ 128 w 140"/>
                    <a:gd name="T13" fmla="*/ 92 h 92"/>
                    <a:gd name="T14" fmla="*/ 140 w 140"/>
                    <a:gd name="T15" fmla="*/ 41 h 92"/>
                    <a:gd name="T16" fmla="*/ 119 w 140"/>
                    <a:gd name="T17" fmla="*/ 22 h 92"/>
                    <a:gd name="T18" fmla="*/ 92 w 140"/>
                    <a:gd name="T19" fmla="*/ 8 h 92"/>
                    <a:gd name="T20" fmla="*/ 64 w 140"/>
                    <a:gd name="T21" fmla="*/ 0 h 92"/>
                    <a:gd name="T22" fmla="*/ 40 w 140"/>
                    <a:gd name="T23" fmla="*/ 0 h 92"/>
                    <a:gd name="T24" fmla="*/ 16 w 140"/>
                    <a:gd name="T25" fmla="*/ 2 h 92"/>
                    <a:gd name="T26" fmla="*/ 0 w 140"/>
                    <a:gd name="T27" fmla="*/ 6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 h="92">
                      <a:moveTo>
                        <a:pt x="0" y="63"/>
                      </a:moveTo>
                      <a:lnTo>
                        <a:pt x="19" y="59"/>
                      </a:lnTo>
                      <a:lnTo>
                        <a:pt x="44" y="61"/>
                      </a:lnTo>
                      <a:lnTo>
                        <a:pt x="64" y="64"/>
                      </a:lnTo>
                      <a:lnTo>
                        <a:pt x="99" y="74"/>
                      </a:lnTo>
                      <a:lnTo>
                        <a:pt x="122" y="87"/>
                      </a:lnTo>
                      <a:lnTo>
                        <a:pt x="128" y="92"/>
                      </a:lnTo>
                      <a:lnTo>
                        <a:pt x="140" y="41"/>
                      </a:lnTo>
                      <a:lnTo>
                        <a:pt x="119" y="22"/>
                      </a:lnTo>
                      <a:lnTo>
                        <a:pt x="92" y="8"/>
                      </a:lnTo>
                      <a:lnTo>
                        <a:pt x="64" y="0"/>
                      </a:lnTo>
                      <a:lnTo>
                        <a:pt x="40" y="0"/>
                      </a:lnTo>
                      <a:lnTo>
                        <a:pt x="16" y="2"/>
                      </a:lnTo>
                      <a:lnTo>
                        <a:pt x="0" y="63"/>
                      </a:lnTo>
                      <a:close/>
                    </a:path>
                  </a:pathLst>
                </a:custGeom>
                <a:solidFill>
                  <a:srgbClr val="FFFFFF"/>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grpSp>
      <p:sp>
        <p:nvSpPr>
          <p:cNvPr id="89" name="角丸四角形吹き出し 88"/>
          <p:cNvSpPr/>
          <p:nvPr/>
        </p:nvSpPr>
        <p:spPr>
          <a:xfrm>
            <a:off x="6697617" y="3770141"/>
            <a:ext cx="1741358" cy="577594"/>
          </a:xfrm>
          <a:prstGeom prst="wedgeRoundRectCallout">
            <a:avLst>
              <a:gd name="adj1" fmla="val -5238"/>
              <a:gd name="adj2" fmla="val 89897"/>
              <a:gd name="adj3" fmla="val 16667"/>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けしからん</a:t>
            </a:r>
            <a:endParaRPr kumimoji="1" lang="en-US" altLang="ja-JP" b="1" dirty="0">
              <a:solidFill>
                <a:schemeClr val="tx1"/>
              </a:solidFill>
            </a:endParaRPr>
          </a:p>
          <a:p>
            <a:pPr algn="ctr"/>
            <a:r>
              <a:rPr kumimoji="1" lang="ja-JP" altLang="en-US" b="1" dirty="0">
                <a:solidFill>
                  <a:schemeClr val="tx1"/>
                </a:solidFill>
              </a:rPr>
              <a:t>じゃないか！！</a:t>
            </a:r>
          </a:p>
        </p:txBody>
      </p:sp>
      <p:sp>
        <p:nvSpPr>
          <p:cNvPr id="91" name="テキスト ボックス 90"/>
          <p:cNvSpPr txBox="1"/>
          <p:nvPr/>
        </p:nvSpPr>
        <p:spPr>
          <a:xfrm>
            <a:off x="7827522" y="5949426"/>
            <a:ext cx="570022" cy="430887"/>
          </a:xfrm>
          <a:prstGeom prst="rect">
            <a:avLst/>
          </a:prstGeom>
          <a:noFill/>
        </p:spPr>
        <p:txBody>
          <a:bodyPr wrap="square" rtlCol="0">
            <a:spAutoFit/>
          </a:bodyPr>
          <a:lstStyle/>
          <a:p>
            <a:r>
              <a:rPr kumimoji="1" lang="ja-JP" altLang="en-US" sz="1100" b="1" dirty="0">
                <a:solidFill>
                  <a:schemeClr val="bg1"/>
                </a:solidFill>
              </a:rPr>
              <a:t>電電</a:t>
            </a:r>
            <a:endParaRPr kumimoji="1" lang="en-US" altLang="ja-JP" sz="1100" b="1" dirty="0">
              <a:solidFill>
                <a:schemeClr val="bg1"/>
              </a:solidFill>
            </a:endParaRPr>
          </a:p>
          <a:p>
            <a:r>
              <a:rPr kumimoji="1" lang="ja-JP" altLang="en-US" sz="1100" b="1" dirty="0">
                <a:solidFill>
                  <a:schemeClr val="bg1"/>
                </a:solidFill>
              </a:rPr>
              <a:t>公社</a:t>
            </a:r>
          </a:p>
        </p:txBody>
      </p:sp>
      <p:sp>
        <p:nvSpPr>
          <p:cNvPr id="92" name="正方形/長方形 91">
            <a:extLst>
              <a:ext uri="{FF2B5EF4-FFF2-40B4-BE49-F238E27FC236}">
                <a16:creationId xmlns:a16="http://schemas.microsoft.com/office/drawing/2014/main" id="{1972D522-B0A5-4E15-A7B5-E02E250570A9}"/>
              </a:ext>
            </a:extLst>
          </p:cNvPr>
          <p:cNvSpPr/>
          <p:nvPr/>
        </p:nvSpPr>
        <p:spPr>
          <a:xfrm>
            <a:off x="288180" y="4594801"/>
            <a:ext cx="607101" cy="461665"/>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ja-JP" sz="2400" b="1" dirty="0">
                <a:latin typeface="+mn-ea"/>
              </a:rPr>
              <a:t> </a:t>
            </a:r>
            <a:endParaRPr lang="ja-JP" altLang="en-US" sz="2400" b="1" dirty="0">
              <a:latin typeface="+mn-ea"/>
            </a:endParaRPr>
          </a:p>
        </p:txBody>
      </p:sp>
      <p:sp>
        <p:nvSpPr>
          <p:cNvPr id="93" name="正方形/長方形 92">
            <a:extLst>
              <a:ext uri="{FF2B5EF4-FFF2-40B4-BE49-F238E27FC236}">
                <a16:creationId xmlns:a16="http://schemas.microsoft.com/office/drawing/2014/main" id="{1972D522-B0A5-4E15-A7B5-E02E250570A9}"/>
              </a:ext>
            </a:extLst>
          </p:cNvPr>
          <p:cNvSpPr/>
          <p:nvPr/>
        </p:nvSpPr>
        <p:spPr>
          <a:xfrm>
            <a:off x="292983" y="3467115"/>
            <a:ext cx="607101" cy="369332"/>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ja-JP" b="1" dirty="0">
                <a:latin typeface="+mn-ea"/>
              </a:rPr>
              <a:t> </a:t>
            </a:r>
            <a:endParaRPr lang="ja-JP" altLang="en-US" b="1" dirty="0">
              <a:latin typeface="+mn-ea"/>
            </a:endParaRPr>
          </a:p>
        </p:txBody>
      </p:sp>
      <p:pic>
        <p:nvPicPr>
          <p:cNvPr id="3" name="図 2"/>
          <p:cNvPicPr>
            <a:picLocks noChangeAspect="1"/>
          </p:cNvPicPr>
          <p:nvPr/>
        </p:nvPicPr>
        <p:blipFill>
          <a:blip r:embed="rId10"/>
          <a:stretch>
            <a:fillRect/>
          </a:stretch>
        </p:blipFill>
        <p:spPr>
          <a:xfrm>
            <a:off x="9413013" y="5042594"/>
            <a:ext cx="2648961" cy="1485521"/>
          </a:xfrm>
          <a:prstGeom prst="rect">
            <a:avLst/>
          </a:prstGeom>
          <a:ln>
            <a:noFill/>
          </a:ln>
          <a:effectLst>
            <a:outerShdw blurRad="292100" dist="139700" dir="2700000" algn="tl" rotWithShape="0">
              <a:srgbClr val="333333">
                <a:alpha val="65000"/>
              </a:srgbClr>
            </a:outerShdw>
          </a:effectLst>
        </p:spPr>
      </p:pic>
      <p:sp>
        <p:nvSpPr>
          <p:cNvPr id="95" name="角丸四角形 94"/>
          <p:cNvSpPr/>
          <p:nvPr/>
        </p:nvSpPr>
        <p:spPr>
          <a:xfrm>
            <a:off x="226871" y="6384215"/>
            <a:ext cx="5314708" cy="421338"/>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b="1" dirty="0"/>
              <a:t>本資料は、独立した一研究者として自己の責任で </a:t>
            </a:r>
            <a:r>
              <a:rPr kumimoji="1" lang="en-US" altLang="ja-JP" sz="1100" b="1" dirty="0"/>
              <a:t>ICT </a:t>
            </a:r>
            <a:r>
              <a:rPr kumimoji="1" lang="ja-JP" altLang="en-US" sz="1100" b="1" dirty="0"/>
              <a:t>技術開発手法の考えを述べるものであり、所属している各組織において見解が統一されていることを示すものではありません。</a:t>
            </a:r>
          </a:p>
        </p:txBody>
      </p:sp>
      <p:pic>
        <p:nvPicPr>
          <p:cNvPr id="97" name="図 96"/>
          <p:cNvPicPr>
            <a:picLocks noChangeAspect="1"/>
          </p:cNvPicPr>
          <p:nvPr/>
        </p:nvPicPr>
        <p:blipFill>
          <a:blip r:embed="rId11"/>
          <a:stretch>
            <a:fillRect/>
          </a:stretch>
        </p:blipFill>
        <p:spPr>
          <a:xfrm>
            <a:off x="4600611" y="23462"/>
            <a:ext cx="1141822" cy="720759"/>
          </a:xfrm>
          <a:prstGeom prst="rect">
            <a:avLst/>
          </a:prstGeom>
        </p:spPr>
      </p:pic>
      <p:pic>
        <p:nvPicPr>
          <p:cNvPr id="98" name="図 9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525119">
            <a:off x="5777008" y="358425"/>
            <a:ext cx="806864" cy="536029"/>
          </a:xfrm>
          <a:prstGeom prst="rect">
            <a:avLst/>
          </a:prstGeom>
        </p:spPr>
      </p:pic>
      <p:pic>
        <p:nvPicPr>
          <p:cNvPr id="99" name="図 98"/>
          <p:cNvPicPr>
            <a:picLocks noChangeAspect="1"/>
          </p:cNvPicPr>
          <p:nvPr/>
        </p:nvPicPr>
        <p:blipFill>
          <a:blip r:embed="rId13"/>
          <a:stretch>
            <a:fillRect/>
          </a:stretch>
        </p:blipFill>
        <p:spPr>
          <a:xfrm>
            <a:off x="6237552" y="6165827"/>
            <a:ext cx="1092681" cy="478084"/>
          </a:xfrm>
          <a:prstGeom prst="rect">
            <a:avLst/>
          </a:prstGeom>
        </p:spPr>
      </p:pic>
      <p:pic>
        <p:nvPicPr>
          <p:cNvPr id="100" name="図 9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37954" y="6104332"/>
            <a:ext cx="900889" cy="523096"/>
          </a:xfrm>
          <a:prstGeom prst="rect">
            <a:avLst/>
          </a:prstGeom>
        </p:spPr>
      </p:pic>
      <p:pic>
        <p:nvPicPr>
          <p:cNvPr id="105" name="図 104"/>
          <p:cNvPicPr>
            <a:picLocks noChangeAspect="1"/>
          </p:cNvPicPr>
          <p:nvPr/>
        </p:nvPicPr>
        <p:blipFill>
          <a:blip r:embed="rId15"/>
          <a:stretch>
            <a:fillRect/>
          </a:stretch>
        </p:blipFill>
        <p:spPr>
          <a:xfrm>
            <a:off x="7301605" y="2623889"/>
            <a:ext cx="1079240" cy="952393"/>
          </a:xfrm>
          <a:prstGeom prst="rect">
            <a:avLst/>
          </a:prstGeom>
          <a:ln w="38100">
            <a:solidFill>
              <a:schemeClr val="bg1"/>
            </a:solidFill>
          </a:ln>
        </p:spPr>
      </p:pic>
      <p:pic>
        <p:nvPicPr>
          <p:cNvPr id="106" name="図 105"/>
          <p:cNvPicPr>
            <a:picLocks noChangeAspect="1"/>
          </p:cNvPicPr>
          <p:nvPr/>
        </p:nvPicPr>
        <p:blipFill>
          <a:blip r:embed="rId16"/>
          <a:stretch>
            <a:fillRect/>
          </a:stretch>
        </p:blipFill>
        <p:spPr>
          <a:xfrm>
            <a:off x="10462260" y="3820486"/>
            <a:ext cx="1518520" cy="1138890"/>
          </a:xfrm>
          <a:prstGeom prst="rect">
            <a:avLst/>
          </a:prstGeom>
        </p:spPr>
      </p:pic>
      <p:pic>
        <p:nvPicPr>
          <p:cNvPr id="109" name="図 108"/>
          <p:cNvPicPr>
            <a:picLocks noChangeAspect="1"/>
          </p:cNvPicPr>
          <p:nvPr/>
        </p:nvPicPr>
        <p:blipFill>
          <a:blip r:embed="rId17"/>
          <a:stretch>
            <a:fillRect/>
          </a:stretch>
        </p:blipFill>
        <p:spPr>
          <a:xfrm>
            <a:off x="8931735" y="3706812"/>
            <a:ext cx="1158328" cy="1447910"/>
          </a:xfrm>
          <a:prstGeom prst="rect">
            <a:avLst/>
          </a:prstGeom>
        </p:spPr>
      </p:pic>
      <p:pic>
        <p:nvPicPr>
          <p:cNvPr id="110" name="図 109"/>
          <p:cNvPicPr>
            <a:picLocks noChangeAspect="1"/>
          </p:cNvPicPr>
          <p:nvPr/>
        </p:nvPicPr>
        <p:blipFill>
          <a:blip r:embed="rId17"/>
          <a:stretch>
            <a:fillRect/>
          </a:stretch>
        </p:blipFill>
        <p:spPr>
          <a:xfrm>
            <a:off x="9915426" y="4288235"/>
            <a:ext cx="628666" cy="785832"/>
          </a:xfrm>
          <a:prstGeom prst="rect">
            <a:avLst/>
          </a:prstGeom>
        </p:spPr>
      </p:pic>
      <p:pic>
        <p:nvPicPr>
          <p:cNvPr id="111" name="図 110"/>
          <p:cNvPicPr>
            <a:picLocks noChangeAspect="1"/>
          </p:cNvPicPr>
          <p:nvPr/>
        </p:nvPicPr>
        <p:blipFill>
          <a:blip r:embed="rId17"/>
          <a:stretch>
            <a:fillRect/>
          </a:stretch>
        </p:blipFill>
        <p:spPr>
          <a:xfrm>
            <a:off x="9582388" y="4288235"/>
            <a:ext cx="628666" cy="785832"/>
          </a:xfrm>
          <a:prstGeom prst="rect">
            <a:avLst/>
          </a:prstGeom>
        </p:spPr>
      </p:pic>
      <p:sp>
        <p:nvSpPr>
          <p:cNvPr id="11" name="テキスト ボックス 10">
            <a:extLst>
              <a:ext uri="{FF2B5EF4-FFF2-40B4-BE49-F238E27FC236}">
                <a16:creationId xmlns:a16="http://schemas.microsoft.com/office/drawing/2014/main" id="{054C607A-2C5F-47AE-891A-35BDB023740C}"/>
              </a:ext>
            </a:extLst>
          </p:cNvPr>
          <p:cNvSpPr txBox="1"/>
          <p:nvPr/>
        </p:nvSpPr>
        <p:spPr>
          <a:xfrm>
            <a:off x="6602197" y="35709"/>
            <a:ext cx="5548473" cy="1077218"/>
          </a:xfrm>
          <a:prstGeom prst="rect">
            <a:avLst/>
          </a:prstGeom>
          <a:solidFill>
            <a:schemeClr val="accent4">
              <a:lumMod val="20000"/>
              <a:lumOff val="80000"/>
            </a:schemeClr>
          </a:solidFill>
          <a:ln w="28575">
            <a:solidFill>
              <a:schemeClr val="accent5">
                <a:lumMod val="60000"/>
                <a:lumOff val="40000"/>
              </a:schemeClr>
            </a:solidFill>
            <a:prstDash val="sysDash"/>
          </a:ln>
        </p:spPr>
        <p:txBody>
          <a:bodyPr wrap="square" rtlCol="0">
            <a:spAutoFit/>
          </a:bodyPr>
          <a:lstStyle/>
          <a:p>
            <a:r>
              <a:rPr kumimoji="1" lang="ja-JP" altLang="en-US" sz="1200" b="1" dirty="0">
                <a:solidFill>
                  <a:srgbClr val="0000FF"/>
                </a:solidFill>
              </a:rPr>
              <a:t>本 </a:t>
            </a:r>
            <a:r>
              <a:rPr kumimoji="1" lang="en-US" altLang="ja-JP" sz="1200" b="1" dirty="0">
                <a:solidFill>
                  <a:srgbClr val="0000FF"/>
                </a:solidFill>
              </a:rPr>
              <a:t>PPT </a:t>
            </a:r>
            <a:r>
              <a:rPr kumimoji="1" lang="ja-JP" altLang="en-US" sz="1200" b="1" dirty="0">
                <a:solidFill>
                  <a:srgbClr val="0000FF"/>
                </a:solidFill>
              </a:rPr>
              <a:t>は以下の </a:t>
            </a:r>
            <a:r>
              <a:rPr kumimoji="1" lang="en-US" altLang="ja-JP" sz="1200" b="1" dirty="0">
                <a:solidFill>
                  <a:srgbClr val="0000FF"/>
                </a:solidFill>
              </a:rPr>
              <a:t>URL </a:t>
            </a:r>
            <a:r>
              <a:rPr kumimoji="1" lang="ja-JP" altLang="en-US" sz="1200" b="1" dirty="0">
                <a:solidFill>
                  <a:srgbClr val="0000FF"/>
                </a:solidFill>
              </a:rPr>
              <a:t>からダウンロード可能にする予定です。</a:t>
            </a:r>
            <a:endParaRPr kumimoji="1" lang="en-US" altLang="ja-JP" sz="1200" b="1" dirty="0">
              <a:solidFill>
                <a:srgbClr val="0000FF"/>
              </a:solidFill>
            </a:endParaRPr>
          </a:p>
          <a:p>
            <a:r>
              <a:rPr kumimoji="1" lang="en-US" altLang="ja-JP" sz="2000" b="1" u="sng" dirty="0">
                <a:solidFill>
                  <a:srgbClr val="0000FF"/>
                </a:solidFill>
                <a:latin typeface="Consolas" panose="020B0609020204030204" pitchFamily="49" charset="0"/>
              </a:rPr>
              <a:t>https://dnobori.cyber.ipa.go.jp/ppt/</a:t>
            </a:r>
            <a:endParaRPr kumimoji="1" lang="en-US" altLang="ja-JP" sz="2800" b="1" u="sng" dirty="0">
              <a:solidFill>
                <a:srgbClr val="0000FF"/>
              </a:solidFill>
              <a:latin typeface="Consolas" panose="020B06090202040302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schemeClr val="accent5">
                    <a:lumMod val="75000"/>
                  </a:schemeClr>
                </a:solidFill>
                <a:effectLst/>
                <a:uLnTx/>
                <a:uFillTx/>
                <a:latin typeface="Calibri"/>
                <a:ea typeface="Meiryo UI"/>
                <a:cs typeface="+mn-cs"/>
              </a:rPr>
              <a:t>本資料の内容は、国のお金を用いて作った成果であり、一部または全部の再配布・転載・社内資料等としての活用は差し支えありません</a:t>
            </a:r>
            <a:r>
              <a:rPr lang="ja-JP" altLang="en-US" sz="800" b="1" dirty="0">
                <a:solidFill>
                  <a:schemeClr val="accent5">
                    <a:lumMod val="75000"/>
                  </a:schemeClr>
                </a:solidFill>
                <a:latin typeface="Calibri"/>
                <a:ea typeface="Meiryo UI"/>
              </a:rPr>
              <a:t> </a:t>
            </a:r>
            <a:r>
              <a:rPr lang="en-US" altLang="ja-JP" sz="800" b="1" dirty="0">
                <a:solidFill>
                  <a:schemeClr val="accent5">
                    <a:lumMod val="75000"/>
                  </a:schemeClr>
                </a:solidFill>
                <a:latin typeface="Calibri"/>
                <a:ea typeface="Meiryo UI"/>
              </a:rPr>
              <a:t>(</a:t>
            </a:r>
            <a:r>
              <a:rPr kumimoji="1" lang="ja-JP" altLang="en-US" sz="800" b="1" i="0" u="none" strike="noStrike" kern="1200" cap="none" spc="0" normalizeH="0" baseline="0" noProof="0" dirty="0">
                <a:ln>
                  <a:noFill/>
                </a:ln>
                <a:solidFill>
                  <a:schemeClr val="accent5">
                    <a:lumMod val="75000"/>
                  </a:schemeClr>
                </a:solidFill>
                <a:effectLst/>
                <a:uLnTx/>
                <a:uFillTx/>
                <a:latin typeface="Calibri"/>
                <a:ea typeface="Meiryo UI"/>
                <a:cs typeface="+mn-cs"/>
              </a:rPr>
              <a:t>ただし、著作権は保留しており、いつでも再配布・二次利用の停止を求めることができます</a:t>
            </a:r>
            <a:r>
              <a:rPr kumimoji="1" lang="en-US" altLang="ja-JP" sz="800" b="1" i="0" u="none" strike="noStrike" kern="1200" cap="none" spc="0" normalizeH="0" baseline="0" noProof="0" dirty="0">
                <a:ln>
                  <a:noFill/>
                </a:ln>
                <a:solidFill>
                  <a:schemeClr val="accent5">
                    <a:lumMod val="75000"/>
                  </a:schemeClr>
                </a:solidFill>
                <a:effectLst/>
                <a:uLnTx/>
                <a:uFillTx/>
                <a:latin typeface="Calibri"/>
                <a:ea typeface="Meiryo UI"/>
                <a:cs typeface="+mn-cs"/>
              </a:rPr>
              <a:t>)</a:t>
            </a:r>
            <a:r>
              <a:rPr kumimoji="1" lang="ja-JP" altLang="en-US" sz="800" b="1" i="0" u="none" strike="noStrike" kern="1200" cap="none" spc="0" normalizeH="0" baseline="0" noProof="0" dirty="0">
                <a:ln>
                  <a:noFill/>
                </a:ln>
                <a:solidFill>
                  <a:schemeClr val="accent5">
                    <a:lumMod val="75000"/>
                  </a:schemeClr>
                </a:solidFill>
                <a:effectLst/>
                <a:uLnTx/>
                <a:uFillTx/>
                <a:latin typeface="Calibri"/>
                <a:ea typeface="Meiryo UI"/>
                <a:cs typeface="+mn-cs"/>
              </a:rPr>
              <a:t>。また、発表者は、本資料の内容の正確性・妥当性と他人の権利の不侵害には十分注意しておりますが、これらを保証するものではないため、自己責任でご利用ください。本資料には、市販のオフィスソフトに付属のクリップアートが含まれます。</a:t>
            </a:r>
            <a:endParaRPr kumimoji="1" lang="en-US" altLang="ja-JP" sz="800" b="1" i="0" u="none" strike="noStrike" kern="1200" cap="none" spc="0" normalizeH="0" baseline="0" noProof="0" dirty="0">
              <a:ln>
                <a:noFill/>
              </a:ln>
              <a:solidFill>
                <a:schemeClr val="accent5">
                  <a:lumMod val="75000"/>
                </a:schemeClr>
              </a:solidFill>
              <a:effectLst/>
              <a:uLnTx/>
              <a:uFillTx/>
              <a:latin typeface="Calibri"/>
              <a:ea typeface="Meiryo UI"/>
              <a:cs typeface="+mn-cs"/>
            </a:endParaRPr>
          </a:p>
        </p:txBody>
      </p:sp>
      <p:sp>
        <p:nvSpPr>
          <p:cNvPr id="112" name="テキスト ボックス 111">
            <a:extLst>
              <a:ext uri="{FF2B5EF4-FFF2-40B4-BE49-F238E27FC236}">
                <a16:creationId xmlns:a16="http://schemas.microsoft.com/office/drawing/2014/main" id="{E3659779-E685-4066-B7C0-9E83D14C7B3E}"/>
              </a:ext>
            </a:extLst>
          </p:cNvPr>
          <p:cNvSpPr txBox="1"/>
          <p:nvPr/>
        </p:nvSpPr>
        <p:spPr>
          <a:xfrm>
            <a:off x="197831" y="1226727"/>
            <a:ext cx="7254222" cy="2554545"/>
          </a:xfrm>
          <a:prstGeom prst="rect">
            <a:avLst/>
          </a:prstGeom>
          <a:noFill/>
        </p:spPr>
        <p:txBody>
          <a:bodyPr wrap="square" rtlCol="0">
            <a:spAutoFit/>
          </a:bodyPr>
          <a:lstStyle/>
          <a:p>
            <a:r>
              <a:rPr lang="ja-JP" altLang="en-US" sz="4000" b="1" dirty="0">
                <a:solidFill>
                  <a:schemeClr val="accent5">
                    <a:lumMod val="75000"/>
                  </a:schemeClr>
                </a:solidFill>
                <a:highlight>
                  <a:srgbClr val="99FFCC"/>
                </a:highlight>
              </a:rPr>
              <a:t>コンピュータ技術とサイバー</a:t>
            </a:r>
          </a:p>
          <a:p>
            <a:r>
              <a:rPr lang="ja-JP" altLang="en-US" sz="4000" b="1" dirty="0">
                <a:solidFill>
                  <a:schemeClr val="accent5">
                    <a:lumMod val="75000"/>
                  </a:schemeClr>
                </a:solidFill>
                <a:highlight>
                  <a:srgbClr val="99FFCC"/>
                </a:highlight>
              </a:rPr>
              <a:t>セキュリティにおける日本の課題、</a:t>
            </a:r>
          </a:p>
          <a:p>
            <a:r>
              <a:rPr lang="ja-JP" altLang="en-US" sz="4000" b="1" dirty="0">
                <a:solidFill>
                  <a:schemeClr val="accent5">
                    <a:lumMod val="75000"/>
                  </a:schemeClr>
                </a:solidFill>
                <a:highlight>
                  <a:srgbClr val="99FFCC"/>
                </a:highlight>
              </a:rPr>
              <a:t>人材育成法および将来展望</a:t>
            </a:r>
          </a:p>
          <a:p>
            <a:endParaRPr lang="ja-JP" altLang="en-US" sz="4000" b="1" dirty="0">
              <a:solidFill>
                <a:schemeClr val="accent5">
                  <a:lumMod val="75000"/>
                </a:schemeClr>
              </a:solidFill>
              <a:highlight>
                <a:srgbClr val="99FFCC"/>
              </a:highlight>
            </a:endParaRPr>
          </a:p>
        </p:txBody>
      </p:sp>
      <p:pic>
        <p:nvPicPr>
          <p:cNvPr id="115" name="図 114">
            <a:extLst>
              <a:ext uri="{FF2B5EF4-FFF2-40B4-BE49-F238E27FC236}">
                <a16:creationId xmlns:a16="http://schemas.microsoft.com/office/drawing/2014/main" id="{0A304990-929D-4800-9BDC-2B5FB4531BE9}"/>
              </a:ext>
            </a:extLst>
          </p:cNvPr>
          <p:cNvPicPr>
            <a:picLocks noChangeAspect="1"/>
          </p:cNvPicPr>
          <p:nvPr/>
        </p:nvPicPr>
        <p:blipFill>
          <a:blip r:embed="rId18"/>
          <a:stretch>
            <a:fillRect/>
          </a:stretch>
        </p:blipFill>
        <p:spPr>
          <a:xfrm>
            <a:off x="6214280" y="4432900"/>
            <a:ext cx="1436178" cy="1715302"/>
          </a:xfrm>
          <a:prstGeom prst="rect">
            <a:avLst/>
          </a:prstGeom>
        </p:spPr>
      </p:pic>
    </p:spTree>
    <p:extLst>
      <p:ext uri="{BB962C8B-B14F-4D97-AF65-F5344CB8AC3E}">
        <p14:creationId xmlns:p14="http://schemas.microsoft.com/office/powerpoint/2010/main" val="20034874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10</a:t>
            </a:fld>
            <a:endParaRPr kumimoji="1" lang="ja-JP" altLang="en-US" dirty="0"/>
          </a:p>
        </p:txBody>
      </p:sp>
      <p:pic>
        <p:nvPicPr>
          <p:cNvPr id="6" name="図 5"/>
          <p:cNvPicPr>
            <a:picLocks noChangeAspect="1"/>
          </p:cNvPicPr>
          <p:nvPr/>
        </p:nvPicPr>
        <p:blipFill>
          <a:blip r:embed="rId2"/>
          <a:stretch>
            <a:fillRect/>
          </a:stretch>
        </p:blipFill>
        <p:spPr>
          <a:xfrm>
            <a:off x="6324765" y="1657718"/>
            <a:ext cx="5498856" cy="4881194"/>
          </a:xfrm>
          <a:prstGeom prst="rect">
            <a:avLst/>
          </a:prstGeom>
          <a:ln w="28575">
            <a:solidFill>
              <a:schemeClr val="tx1"/>
            </a:solidFill>
          </a:ln>
        </p:spPr>
      </p:pic>
      <p:pic>
        <p:nvPicPr>
          <p:cNvPr id="5" name="図 4"/>
          <p:cNvPicPr>
            <a:picLocks noChangeAspect="1"/>
          </p:cNvPicPr>
          <p:nvPr/>
        </p:nvPicPr>
        <p:blipFill>
          <a:blip r:embed="rId3"/>
          <a:stretch>
            <a:fillRect/>
          </a:stretch>
        </p:blipFill>
        <p:spPr>
          <a:xfrm>
            <a:off x="159659" y="1678162"/>
            <a:ext cx="5936341" cy="3002764"/>
          </a:xfrm>
          <a:prstGeom prst="rect">
            <a:avLst/>
          </a:prstGeom>
          <a:ln w="28575">
            <a:solidFill>
              <a:schemeClr val="tx1"/>
            </a:solidFill>
          </a:ln>
        </p:spPr>
      </p:pic>
      <p:sp>
        <p:nvSpPr>
          <p:cNvPr id="7" name="テキスト ボックス 6"/>
          <p:cNvSpPr txBox="1"/>
          <p:nvPr/>
        </p:nvSpPr>
        <p:spPr>
          <a:xfrm>
            <a:off x="70747" y="1257608"/>
            <a:ext cx="11691914" cy="400110"/>
          </a:xfrm>
          <a:prstGeom prst="rect">
            <a:avLst/>
          </a:prstGeom>
          <a:noFill/>
        </p:spPr>
        <p:txBody>
          <a:bodyPr wrap="square" rtlCol="0">
            <a:spAutoFit/>
          </a:bodyPr>
          <a:lstStyle/>
          <a:p>
            <a:r>
              <a:rPr kumimoji="1" lang="en-US" altLang="ja-JP" sz="2000" b="1" dirty="0"/>
              <a:t>2020/9/30</a:t>
            </a:r>
            <a:r>
              <a:rPr kumimoji="1" lang="ja-JP" altLang="en-US" sz="2000" b="1" dirty="0"/>
              <a:t> 日経電子版記事 </a:t>
            </a:r>
            <a:r>
              <a:rPr lang="ja-JP" altLang="en-US" sz="2000" b="1" dirty="0"/>
              <a:t>「テレワーク難民の自治体職員　</a:t>
            </a:r>
            <a:r>
              <a:rPr lang="en-US" altLang="ja-JP" sz="2000" b="1" dirty="0"/>
              <a:t>80</a:t>
            </a:r>
            <a:r>
              <a:rPr lang="ja-JP" altLang="en-US" sz="2000" b="1" dirty="0"/>
              <a:t>万人救う異例の計画」</a:t>
            </a:r>
            <a:endParaRPr kumimoji="1" lang="ja-JP" altLang="en-US" sz="2000" b="1" dirty="0"/>
          </a:p>
        </p:txBody>
      </p:sp>
      <p:sp>
        <p:nvSpPr>
          <p:cNvPr id="9" name="テキスト ボックス 8"/>
          <p:cNvSpPr txBox="1"/>
          <p:nvPr/>
        </p:nvSpPr>
        <p:spPr>
          <a:xfrm>
            <a:off x="323202" y="4872061"/>
            <a:ext cx="5342376" cy="307777"/>
          </a:xfrm>
          <a:prstGeom prst="rect">
            <a:avLst/>
          </a:prstGeom>
          <a:noFill/>
        </p:spPr>
        <p:txBody>
          <a:bodyPr wrap="square" rtlCol="0">
            <a:spAutoFit/>
          </a:bodyPr>
          <a:lstStyle/>
          <a:p>
            <a:r>
              <a:rPr lang="en-US" altLang="ja-JP" sz="1400" dirty="0"/>
              <a:t>https://www.nikkei.com/article/DGXMZO64142990T20C20A9000000/</a:t>
            </a:r>
            <a:endParaRPr kumimoji="1" lang="ja-JP" altLang="en-US" sz="1400" dirty="0"/>
          </a:p>
        </p:txBody>
      </p:sp>
      <p:sp>
        <p:nvSpPr>
          <p:cNvPr id="2" name="角丸四角形 1"/>
          <p:cNvSpPr/>
          <p:nvPr/>
        </p:nvSpPr>
        <p:spPr>
          <a:xfrm>
            <a:off x="315684" y="5292022"/>
            <a:ext cx="1632931" cy="601654"/>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chemeClr val="bg1"/>
                </a:solidFill>
              </a:rPr>
              <a:t>報  道</a:t>
            </a:r>
          </a:p>
        </p:txBody>
      </p:sp>
      <p:pic>
        <p:nvPicPr>
          <p:cNvPr id="10" name="図 9"/>
          <p:cNvPicPr>
            <a:picLocks noChangeAspect="1"/>
          </p:cNvPicPr>
          <p:nvPr/>
        </p:nvPicPr>
        <p:blipFill>
          <a:blip r:embed="rId4"/>
          <a:stretch>
            <a:fillRect/>
          </a:stretch>
        </p:blipFill>
        <p:spPr>
          <a:xfrm>
            <a:off x="2055050" y="5120015"/>
            <a:ext cx="4056846" cy="1418897"/>
          </a:xfrm>
          <a:prstGeom prst="rect">
            <a:avLst/>
          </a:prstGeom>
        </p:spPr>
      </p:pic>
      <p:sp>
        <p:nvSpPr>
          <p:cNvPr id="11" name="テキスト ボックス 10">
            <a:extLst>
              <a:ext uri="{FF2B5EF4-FFF2-40B4-BE49-F238E27FC236}">
                <a16:creationId xmlns:a16="http://schemas.microsoft.com/office/drawing/2014/main" id="{AB6A30B6-DF3C-492E-8388-083DF7D018DD}"/>
              </a:ext>
            </a:extLst>
          </p:cNvPr>
          <p:cNvSpPr txBox="1"/>
          <p:nvPr/>
        </p:nvSpPr>
        <p:spPr>
          <a:xfrm>
            <a:off x="66412" y="629301"/>
            <a:ext cx="12054841" cy="707886"/>
          </a:xfrm>
          <a:prstGeom prst="rect">
            <a:avLst/>
          </a:prstGeom>
          <a:noFill/>
        </p:spPr>
        <p:txBody>
          <a:bodyPr wrap="square" rtlCol="0">
            <a:spAutoFit/>
          </a:bodyPr>
          <a:lstStyle/>
          <a:p>
            <a:r>
              <a:rPr kumimoji="1" lang="ja-JP" altLang="en-US" sz="2000" b="1" dirty="0">
                <a:highlight>
                  <a:srgbClr val="FFFF00"/>
                </a:highlight>
              </a:rPr>
              <a:t>独立行政法人 情報処理推進機構 </a:t>
            </a:r>
            <a:r>
              <a:rPr kumimoji="1" lang="en-US" altLang="ja-JP" sz="2000" b="1" dirty="0">
                <a:highlight>
                  <a:srgbClr val="FFFF00"/>
                </a:highlight>
              </a:rPr>
              <a:t>(IPA) +</a:t>
            </a:r>
            <a:r>
              <a:rPr kumimoji="1" lang="ja-JP" altLang="en-US" sz="2000" b="1" dirty="0">
                <a:highlight>
                  <a:srgbClr val="FFFF00"/>
                </a:highlight>
              </a:rPr>
              <a:t>地方公共団体情報システム機構 </a:t>
            </a:r>
            <a:r>
              <a:rPr kumimoji="1" lang="en-US" altLang="ja-JP" sz="2000" b="1" dirty="0">
                <a:highlight>
                  <a:srgbClr val="FFFF00"/>
                </a:highlight>
              </a:rPr>
              <a:t>(J-LIS)</a:t>
            </a:r>
            <a:r>
              <a:rPr kumimoji="1" lang="ja-JP" altLang="en-US" sz="2000" b="1" dirty="0">
                <a:highlight>
                  <a:srgbClr val="FFFF00"/>
                </a:highlight>
              </a:rPr>
              <a:t>で急いで作った</a:t>
            </a:r>
            <a:endParaRPr kumimoji="1" lang="en-US" altLang="ja-JP" sz="2000" b="1" dirty="0">
              <a:highlight>
                <a:srgbClr val="FFFF00"/>
              </a:highlight>
            </a:endParaRPr>
          </a:p>
          <a:p>
            <a:r>
              <a:rPr kumimoji="1" lang="ja-JP" altLang="en-US" sz="2000" b="1" dirty="0">
                <a:highlight>
                  <a:srgbClr val="FFFF00"/>
                </a:highlight>
              </a:rPr>
              <a:t>「自治体テレワークシステム </a:t>
            </a:r>
            <a:r>
              <a:rPr kumimoji="1" lang="en-US" altLang="ja-JP" sz="2000" b="1" dirty="0">
                <a:highlight>
                  <a:srgbClr val="FFFF00"/>
                </a:highlight>
              </a:rPr>
              <a:t>for LGWAN</a:t>
            </a:r>
            <a:r>
              <a:rPr kumimoji="1" lang="ja-JP" altLang="en-US" sz="2000" b="1" dirty="0">
                <a:highlight>
                  <a:srgbClr val="FFFF00"/>
                </a:highlight>
              </a:rPr>
              <a:t>」 は、</a:t>
            </a:r>
            <a:r>
              <a:rPr lang="ja-JP" altLang="en-US" sz="2000" b="1" dirty="0">
                <a:highlight>
                  <a:srgbClr val="FFFF00"/>
                </a:highlight>
              </a:rPr>
              <a:t>地方自治体等 </a:t>
            </a:r>
            <a:r>
              <a:rPr lang="en-US" altLang="ja-JP" sz="2000" b="1" dirty="0">
                <a:highlight>
                  <a:srgbClr val="FFFF00"/>
                </a:highlight>
              </a:rPr>
              <a:t>794 </a:t>
            </a:r>
            <a:r>
              <a:rPr lang="ja-JP" altLang="en-US" sz="2000" b="1" dirty="0">
                <a:highlight>
                  <a:srgbClr val="FFFF00"/>
                </a:highlight>
              </a:rPr>
              <a:t>団体 </a:t>
            </a:r>
            <a:r>
              <a:rPr lang="en-US" altLang="ja-JP" sz="2000" b="1" dirty="0">
                <a:highlight>
                  <a:srgbClr val="FFFF00"/>
                </a:highlight>
              </a:rPr>
              <a:t>(</a:t>
            </a:r>
            <a:r>
              <a:rPr lang="ja-JP" altLang="en-US" sz="2000" b="1" dirty="0">
                <a:highlight>
                  <a:srgbClr val="FFFF00"/>
                </a:highlight>
              </a:rPr>
              <a:t>日本の </a:t>
            </a:r>
            <a:r>
              <a:rPr lang="en-US" altLang="ja-JP" sz="2000" b="1" dirty="0">
                <a:highlight>
                  <a:srgbClr val="FFFF00"/>
                </a:highlight>
              </a:rPr>
              <a:t>46%) </a:t>
            </a:r>
            <a:r>
              <a:rPr lang="ja-JP" altLang="en-US" sz="2000" b="1" dirty="0">
                <a:highlight>
                  <a:srgbClr val="FFFF00"/>
                </a:highlight>
              </a:rPr>
              <a:t> </a:t>
            </a:r>
            <a:r>
              <a:rPr lang="en-US" altLang="ja-JP" sz="2000" b="1" dirty="0">
                <a:highlight>
                  <a:srgbClr val="FFFF00"/>
                </a:highlight>
              </a:rPr>
              <a:t>7.4 </a:t>
            </a:r>
            <a:r>
              <a:rPr lang="ja-JP" altLang="en-US" sz="2000" b="1" dirty="0">
                <a:highlight>
                  <a:srgbClr val="FFFF00"/>
                </a:highlight>
              </a:rPr>
              <a:t>万人に使われているが ・・・</a:t>
            </a:r>
            <a:endParaRPr kumimoji="1" lang="ja-JP" altLang="en-US" b="1" dirty="0">
              <a:highlight>
                <a:srgbClr val="FFFF00"/>
              </a:highlight>
            </a:endParaRPr>
          </a:p>
        </p:txBody>
      </p:sp>
      <p:sp>
        <p:nvSpPr>
          <p:cNvPr id="3" name="テキスト ボックス 2">
            <a:extLst>
              <a:ext uri="{FF2B5EF4-FFF2-40B4-BE49-F238E27FC236}">
                <a16:creationId xmlns:a16="http://schemas.microsoft.com/office/drawing/2014/main" id="{418E93A2-E09E-4154-8448-6844991D7770}"/>
              </a:ext>
            </a:extLst>
          </p:cNvPr>
          <p:cNvSpPr txBox="1"/>
          <p:nvPr/>
        </p:nvSpPr>
        <p:spPr>
          <a:xfrm>
            <a:off x="10116740" y="4229100"/>
            <a:ext cx="1645921" cy="338554"/>
          </a:xfrm>
          <a:prstGeom prst="rect">
            <a:avLst/>
          </a:prstGeom>
          <a:noFill/>
        </p:spPr>
        <p:txBody>
          <a:bodyPr wrap="square" rtlCol="0">
            <a:spAutoFit/>
          </a:bodyPr>
          <a:lstStyle/>
          <a:p>
            <a:r>
              <a:rPr kumimoji="1" lang="ja-JP" altLang="en-US" sz="1600" b="1" dirty="0">
                <a:highlight>
                  <a:srgbClr val="FFFF00"/>
                </a:highlight>
              </a:rPr>
              <a:t>真面目な 記事！</a:t>
            </a:r>
          </a:p>
        </p:txBody>
      </p:sp>
      <p:sp>
        <p:nvSpPr>
          <p:cNvPr id="12" name="コンテンツ プレースホルダー 2">
            <a:extLst>
              <a:ext uri="{FF2B5EF4-FFF2-40B4-BE49-F238E27FC236}">
                <a16:creationId xmlns:a16="http://schemas.microsoft.com/office/drawing/2014/main" id="{D8D576C1-880A-487E-B098-46F4024F5520}"/>
              </a:ext>
            </a:extLst>
          </p:cNvPr>
          <p:cNvSpPr txBox="1">
            <a:spLocks/>
          </p:cNvSpPr>
          <p:nvPr/>
        </p:nvSpPr>
        <p:spPr>
          <a:xfrm>
            <a:off x="94594" y="106301"/>
            <a:ext cx="10655369" cy="488504"/>
          </a:xfrm>
          <a:prstGeom prst="rect">
            <a:avLst/>
          </a:prstGeom>
          <a:solidFill>
            <a:srgbClr val="FFC00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700" b="1" dirty="0"/>
              <a:t>「自治体テレワークシステム </a:t>
            </a:r>
            <a:r>
              <a:rPr lang="en-US" altLang="ja-JP" sz="2700" b="1" dirty="0"/>
              <a:t>for LGWAN</a:t>
            </a:r>
            <a:r>
              <a:rPr lang="ja-JP" altLang="en-US" sz="2700" b="1" dirty="0"/>
              <a:t>」 の開発と無償提供 </a:t>
            </a:r>
            <a:r>
              <a:rPr lang="en-US" altLang="ja-JP" sz="2700" b="1" dirty="0"/>
              <a:t>(IPA+J-LIS)</a:t>
            </a:r>
            <a:endParaRPr lang="ja-JP" altLang="en-US" sz="2700" b="1" dirty="0"/>
          </a:p>
        </p:txBody>
      </p:sp>
    </p:spTree>
    <p:extLst>
      <p:ext uri="{BB962C8B-B14F-4D97-AF65-F5344CB8AC3E}">
        <p14:creationId xmlns:p14="http://schemas.microsoft.com/office/powerpoint/2010/main" val="2405224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角丸四角形吹き出し 87"/>
          <p:cNvSpPr/>
          <p:nvPr/>
        </p:nvSpPr>
        <p:spPr>
          <a:xfrm>
            <a:off x="7111337" y="677557"/>
            <a:ext cx="1659104" cy="575441"/>
          </a:xfrm>
          <a:prstGeom prst="wedgeRoundRectCallout">
            <a:avLst>
              <a:gd name="adj1" fmla="val -5238"/>
              <a:gd name="adj2" fmla="val 89897"/>
              <a:gd name="adj3" fmla="val 16667"/>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けしからんな</a:t>
            </a:r>
          </a:p>
        </p:txBody>
      </p:sp>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11</a:t>
            </a:fld>
            <a:endParaRPr kumimoji="1" lang="ja-JP" altLang="en-US" dirty="0"/>
          </a:p>
        </p:txBody>
      </p:sp>
      <p:pic>
        <p:nvPicPr>
          <p:cNvPr id="5" name="図 4"/>
          <p:cNvPicPr>
            <a:picLocks noChangeAspect="1"/>
          </p:cNvPicPr>
          <p:nvPr/>
        </p:nvPicPr>
        <p:blipFill>
          <a:blip r:embed="rId2"/>
          <a:stretch>
            <a:fillRect/>
          </a:stretch>
        </p:blipFill>
        <p:spPr>
          <a:xfrm>
            <a:off x="215349" y="894321"/>
            <a:ext cx="6257333" cy="3519750"/>
          </a:xfrm>
          <a:prstGeom prst="rect">
            <a:avLst/>
          </a:prstGeom>
          <a:ln w="57150">
            <a:solidFill>
              <a:schemeClr val="bg1">
                <a:lumMod val="75000"/>
              </a:schemeClr>
            </a:solidFill>
          </a:ln>
        </p:spPr>
      </p:pic>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6267" y="4248161"/>
            <a:ext cx="1660226" cy="2428594"/>
          </a:xfrm>
          <a:prstGeom prst="rect">
            <a:avLst/>
          </a:prstGeom>
        </p:spPr>
      </p:pic>
      <p:sp>
        <p:nvSpPr>
          <p:cNvPr id="13" name="角丸四角形 12"/>
          <p:cNvSpPr/>
          <p:nvPr/>
        </p:nvSpPr>
        <p:spPr>
          <a:xfrm>
            <a:off x="288647" y="4563234"/>
            <a:ext cx="1861559" cy="122034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chemeClr val="bg1"/>
                </a:solidFill>
              </a:rPr>
              <a:t>実 物</a:t>
            </a:r>
            <a:endParaRPr kumimoji="1" lang="en-US" altLang="ja-JP" sz="3600" b="1" dirty="0">
              <a:solidFill>
                <a:schemeClr val="bg1"/>
              </a:solidFill>
            </a:endParaRPr>
          </a:p>
          <a:p>
            <a:pPr algn="ctr"/>
            <a:r>
              <a:rPr kumimoji="1" lang="ja-JP" altLang="en-US" sz="3600" b="1" dirty="0">
                <a:solidFill>
                  <a:schemeClr val="bg1"/>
                </a:solidFill>
              </a:rPr>
              <a:t>本物</a:t>
            </a:r>
          </a:p>
        </p:txBody>
      </p:sp>
      <p:pic>
        <p:nvPicPr>
          <p:cNvPr id="14" name="図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6493" y="5504175"/>
            <a:ext cx="1507257" cy="968123"/>
          </a:xfrm>
          <a:prstGeom prst="rect">
            <a:avLst/>
          </a:prstGeom>
        </p:spPr>
      </p:pic>
      <p:pic>
        <p:nvPicPr>
          <p:cNvPr id="15" name="図 14"/>
          <p:cNvPicPr>
            <a:picLocks noChangeAspect="1"/>
          </p:cNvPicPr>
          <p:nvPr/>
        </p:nvPicPr>
        <p:blipFill>
          <a:blip r:embed="rId5"/>
          <a:stretch>
            <a:fillRect/>
          </a:stretch>
        </p:blipFill>
        <p:spPr>
          <a:xfrm>
            <a:off x="5946622" y="2875775"/>
            <a:ext cx="6089868" cy="3425551"/>
          </a:xfrm>
          <a:prstGeom prst="rect">
            <a:avLst/>
          </a:prstGeom>
          <a:ln w="57150">
            <a:solidFill>
              <a:schemeClr val="bg1">
                <a:lumMod val="75000"/>
              </a:schemeClr>
            </a:solidFill>
          </a:ln>
        </p:spPr>
      </p:pic>
      <p:grpSp>
        <p:nvGrpSpPr>
          <p:cNvPr id="16" name="Group 82"/>
          <p:cNvGrpSpPr>
            <a:grpSpLocks noChangeAspect="1"/>
          </p:cNvGrpSpPr>
          <p:nvPr/>
        </p:nvGrpSpPr>
        <p:grpSpPr bwMode="auto">
          <a:xfrm>
            <a:off x="6983196" y="1347204"/>
            <a:ext cx="1781042" cy="3623498"/>
            <a:chOff x="6422" y="1669"/>
            <a:chExt cx="928" cy="1888"/>
          </a:xfrm>
        </p:grpSpPr>
        <p:sp>
          <p:nvSpPr>
            <p:cNvPr id="17" name="AutoShape 81"/>
            <p:cNvSpPr>
              <a:spLocks noChangeAspect="1" noChangeArrowheads="1" noTextEdit="1"/>
            </p:cNvSpPr>
            <p:nvPr/>
          </p:nvSpPr>
          <p:spPr bwMode="auto">
            <a:xfrm>
              <a:off x="6422" y="1669"/>
              <a:ext cx="928" cy="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8" name="Group 152"/>
            <p:cNvGrpSpPr>
              <a:grpSpLocks/>
            </p:cNvGrpSpPr>
            <p:nvPr/>
          </p:nvGrpSpPr>
          <p:grpSpPr bwMode="auto">
            <a:xfrm>
              <a:off x="6427" y="1674"/>
              <a:ext cx="918" cy="1807"/>
              <a:chOff x="6427" y="1674"/>
              <a:chExt cx="918" cy="1807"/>
            </a:xfrm>
          </p:grpSpPr>
          <p:grpSp>
            <p:nvGrpSpPr>
              <p:cNvPr id="19" name="Group 89"/>
              <p:cNvGrpSpPr>
                <a:grpSpLocks/>
              </p:cNvGrpSpPr>
              <p:nvPr/>
            </p:nvGrpSpPr>
            <p:grpSpPr bwMode="auto">
              <a:xfrm>
                <a:off x="6852" y="3268"/>
                <a:ext cx="354" cy="213"/>
                <a:chOff x="6852" y="3268"/>
                <a:chExt cx="354" cy="213"/>
              </a:xfrm>
            </p:grpSpPr>
            <p:sp>
              <p:nvSpPr>
                <p:cNvPr id="82" name="Freeform 83"/>
                <p:cNvSpPr>
                  <a:spLocks/>
                </p:cNvSpPr>
                <p:nvPr/>
              </p:nvSpPr>
              <p:spPr bwMode="auto">
                <a:xfrm>
                  <a:off x="6852" y="3268"/>
                  <a:ext cx="354" cy="213"/>
                </a:xfrm>
                <a:custGeom>
                  <a:avLst/>
                  <a:gdLst>
                    <a:gd name="T0" fmla="*/ 247 w 707"/>
                    <a:gd name="T1" fmla="*/ 48 h 427"/>
                    <a:gd name="T2" fmla="*/ 151 w 707"/>
                    <a:gd name="T3" fmla="*/ 124 h 427"/>
                    <a:gd name="T4" fmla="*/ 0 w 707"/>
                    <a:gd name="T5" fmla="*/ 192 h 427"/>
                    <a:gd name="T6" fmla="*/ 0 w 707"/>
                    <a:gd name="T7" fmla="*/ 241 h 427"/>
                    <a:gd name="T8" fmla="*/ 82 w 707"/>
                    <a:gd name="T9" fmla="*/ 268 h 427"/>
                    <a:gd name="T10" fmla="*/ 220 w 707"/>
                    <a:gd name="T11" fmla="*/ 261 h 427"/>
                    <a:gd name="T12" fmla="*/ 364 w 707"/>
                    <a:gd name="T13" fmla="*/ 234 h 427"/>
                    <a:gd name="T14" fmla="*/ 460 w 707"/>
                    <a:gd name="T15" fmla="*/ 213 h 427"/>
                    <a:gd name="T16" fmla="*/ 440 w 707"/>
                    <a:gd name="T17" fmla="*/ 316 h 427"/>
                    <a:gd name="T18" fmla="*/ 419 w 707"/>
                    <a:gd name="T19" fmla="*/ 365 h 427"/>
                    <a:gd name="T20" fmla="*/ 426 w 707"/>
                    <a:gd name="T21" fmla="*/ 399 h 427"/>
                    <a:gd name="T22" fmla="*/ 536 w 707"/>
                    <a:gd name="T23" fmla="*/ 427 h 427"/>
                    <a:gd name="T24" fmla="*/ 653 w 707"/>
                    <a:gd name="T25" fmla="*/ 365 h 427"/>
                    <a:gd name="T26" fmla="*/ 680 w 707"/>
                    <a:gd name="T27" fmla="*/ 303 h 427"/>
                    <a:gd name="T28" fmla="*/ 680 w 707"/>
                    <a:gd name="T29" fmla="*/ 247 h 427"/>
                    <a:gd name="T30" fmla="*/ 707 w 707"/>
                    <a:gd name="T31" fmla="*/ 206 h 427"/>
                    <a:gd name="T32" fmla="*/ 694 w 707"/>
                    <a:gd name="T33" fmla="*/ 0 h 427"/>
                    <a:gd name="T34" fmla="*/ 247 w 707"/>
                    <a:gd name="T35" fmla="*/ 48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7" h="427">
                      <a:moveTo>
                        <a:pt x="247" y="48"/>
                      </a:moveTo>
                      <a:lnTo>
                        <a:pt x="151" y="124"/>
                      </a:lnTo>
                      <a:lnTo>
                        <a:pt x="0" y="192"/>
                      </a:lnTo>
                      <a:lnTo>
                        <a:pt x="0" y="241"/>
                      </a:lnTo>
                      <a:lnTo>
                        <a:pt x="82" y="268"/>
                      </a:lnTo>
                      <a:lnTo>
                        <a:pt x="220" y="261"/>
                      </a:lnTo>
                      <a:lnTo>
                        <a:pt x="364" y="234"/>
                      </a:lnTo>
                      <a:lnTo>
                        <a:pt x="460" y="213"/>
                      </a:lnTo>
                      <a:lnTo>
                        <a:pt x="440" y="316"/>
                      </a:lnTo>
                      <a:lnTo>
                        <a:pt x="419" y="365"/>
                      </a:lnTo>
                      <a:lnTo>
                        <a:pt x="426" y="399"/>
                      </a:lnTo>
                      <a:lnTo>
                        <a:pt x="536" y="427"/>
                      </a:lnTo>
                      <a:lnTo>
                        <a:pt x="653" y="365"/>
                      </a:lnTo>
                      <a:lnTo>
                        <a:pt x="680" y="303"/>
                      </a:lnTo>
                      <a:lnTo>
                        <a:pt x="680" y="247"/>
                      </a:lnTo>
                      <a:lnTo>
                        <a:pt x="707" y="206"/>
                      </a:lnTo>
                      <a:lnTo>
                        <a:pt x="694" y="0"/>
                      </a:lnTo>
                      <a:lnTo>
                        <a:pt x="247" y="48"/>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nvGrpSpPr>
                <p:cNvPr id="83" name="Group 88"/>
                <p:cNvGrpSpPr>
                  <a:grpSpLocks/>
                </p:cNvGrpSpPr>
                <p:nvPr/>
              </p:nvGrpSpPr>
              <p:grpSpPr bwMode="auto">
                <a:xfrm>
                  <a:off x="6861" y="3312"/>
                  <a:ext cx="316" cy="146"/>
                  <a:chOff x="6861" y="3312"/>
                  <a:chExt cx="316" cy="146"/>
                </a:xfrm>
              </p:grpSpPr>
              <p:sp>
                <p:nvSpPr>
                  <p:cNvPr id="84" name="Freeform 84"/>
                  <p:cNvSpPr>
                    <a:spLocks/>
                  </p:cNvSpPr>
                  <p:nvPr/>
                </p:nvSpPr>
                <p:spPr bwMode="auto">
                  <a:xfrm>
                    <a:off x="6861" y="3334"/>
                    <a:ext cx="111" cy="36"/>
                  </a:xfrm>
                  <a:custGeom>
                    <a:avLst/>
                    <a:gdLst>
                      <a:gd name="T0" fmla="*/ 0 w 222"/>
                      <a:gd name="T1" fmla="*/ 65 h 71"/>
                      <a:gd name="T2" fmla="*/ 116 w 222"/>
                      <a:gd name="T3" fmla="*/ 71 h 71"/>
                      <a:gd name="T4" fmla="*/ 222 w 222"/>
                      <a:gd name="T5" fmla="*/ 43 h 71"/>
                      <a:gd name="T6" fmla="*/ 138 w 222"/>
                      <a:gd name="T7" fmla="*/ 0 h 71"/>
                      <a:gd name="T8" fmla="*/ 0 w 222"/>
                      <a:gd name="T9" fmla="*/ 65 h 71"/>
                    </a:gdLst>
                    <a:ahLst/>
                    <a:cxnLst>
                      <a:cxn ang="0">
                        <a:pos x="T0" y="T1"/>
                      </a:cxn>
                      <a:cxn ang="0">
                        <a:pos x="T2" y="T3"/>
                      </a:cxn>
                      <a:cxn ang="0">
                        <a:pos x="T4" y="T5"/>
                      </a:cxn>
                      <a:cxn ang="0">
                        <a:pos x="T6" y="T7"/>
                      </a:cxn>
                      <a:cxn ang="0">
                        <a:pos x="T8" y="T9"/>
                      </a:cxn>
                    </a:cxnLst>
                    <a:rect l="0" t="0" r="r" b="b"/>
                    <a:pathLst>
                      <a:path w="222" h="71">
                        <a:moveTo>
                          <a:pt x="0" y="65"/>
                        </a:moveTo>
                        <a:lnTo>
                          <a:pt x="116" y="71"/>
                        </a:lnTo>
                        <a:lnTo>
                          <a:pt x="222" y="43"/>
                        </a:lnTo>
                        <a:lnTo>
                          <a:pt x="138" y="0"/>
                        </a:lnTo>
                        <a:lnTo>
                          <a:pt x="0" y="65"/>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5" name="Freeform 85"/>
                  <p:cNvSpPr>
                    <a:spLocks/>
                  </p:cNvSpPr>
                  <p:nvPr/>
                </p:nvSpPr>
                <p:spPr bwMode="auto">
                  <a:xfrm>
                    <a:off x="6935" y="3312"/>
                    <a:ext cx="121" cy="39"/>
                  </a:xfrm>
                  <a:custGeom>
                    <a:avLst/>
                    <a:gdLst>
                      <a:gd name="T0" fmla="*/ 50 w 243"/>
                      <a:gd name="T1" fmla="*/ 0 h 78"/>
                      <a:gd name="T2" fmla="*/ 0 w 243"/>
                      <a:gd name="T3" fmla="*/ 40 h 78"/>
                      <a:gd name="T4" fmla="*/ 72 w 243"/>
                      <a:gd name="T5" fmla="*/ 78 h 78"/>
                      <a:gd name="T6" fmla="*/ 129 w 243"/>
                      <a:gd name="T7" fmla="*/ 68 h 78"/>
                      <a:gd name="T8" fmla="*/ 192 w 243"/>
                      <a:gd name="T9" fmla="*/ 50 h 78"/>
                      <a:gd name="T10" fmla="*/ 243 w 243"/>
                      <a:gd name="T11" fmla="*/ 37 h 78"/>
                      <a:gd name="T12" fmla="*/ 130 w 243"/>
                      <a:gd name="T13" fmla="*/ 27 h 78"/>
                      <a:gd name="T14" fmla="*/ 50 w 243"/>
                      <a:gd name="T15" fmla="*/ 0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78">
                        <a:moveTo>
                          <a:pt x="50" y="0"/>
                        </a:moveTo>
                        <a:lnTo>
                          <a:pt x="0" y="40"/>
                        </a:lnTo>
                        <a:lnTo>
                          <a:pt x="72" y="78"/>
                        </a:lnTo>
                        <a:lnTo>
                          <a:pt x="129" y="68"/>
                        </a:lnTo>
                        <a:lnTo>
                          <a:pt x="192" y="50"/>
                        </a:lnTo>
                        <a:lnTo>
                          <a:pt x="243" y="37"/>
                        </a:lnTo>
                        <a:lnTo>
                          <a:pt x="130" y="27"/>
                        </a:lnTo>
                        <a:lnTo>
                          <a:pt x="5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6" name="Freeform 86"/>
                  <p:cNvSpPr>
                    <a:spLocks/>
                  </p:cNvSpPr>
                  <p:nvPr/>
                </p:nvSpPr>
                <p:spPr bwMode="auto">
                  <a:xfrm>
                    <a:off x="7071" y="3389"/>
                    <a:ext cx="106" cy="69"/>
                  </a:xfrm>
                  <a:custGeom>
                    <a:avLst/>
                    <a:gdLst>
                      <a:gd name="T0" fmla="*/ 31 w 212"/>
                      <a:gd name="T1" fmla="*/ 39 h 137"/>
                      <a:gd name="T2" fmla="*/ 24 w 212"/>
                      <a:gd name="T3" fmla="*/ 77 h 137"/>
                      <a:gd name="T4" fmla="*/ 0 w 212"/>
                      <a:gd name="T5" fmla="*/ 118 h 137"/>
                      <a:gd name="T6" fmla="*/ 62 w 212"/>
                      <a:gd name="T7" fmla="*/ 135 h 137"/>
                      <a:gd name="T8" fmla="*/ 120 w 212"/>
                      <a:gd name="T9" fmla="*/ 137 h 137"/>
                      <a:gd name="T10" fmla="*/ 174 w 212"/>
                      <a:gd name="T11" fmla="*/ 111 h 137"/>
                      <a:gd name="T12" fmla="*/ 199 w 212"/>
                      <a:gd name="T13" fmla="*/ 80 h 137"/>
                      <a:gd name="T14" fmla="*/ 212 w 212"/>
                      <a:gd name="T15" fmla="*/ 11 h 137"/>
                      <a:gd name="T16" fmla="*/ 151 w 212"/>
                      <a:gd name="T17" fmla="*/ 25 h 137"/>
                      <a:gd name="T18" fmla="*/ 88 w 212"/>
                      <a:gd name="T19" fmla="*/ 24 h 137"/>
                      <a:gd name="T20" fmla="*/ 37 w 212"/>
                      <a:gd name="T21" fmla="*/ 0 h 137"/>
                      <a:gd name="T22" fmla="*/ 31 w 212"/>
                      <a:gd name="T23" fmla="*/ 3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2" h="137">
                        <a:moveTo>
                          <a:pt x="31" y="39"/>
                        </a:moveTo>
                        <a:lnTo>
                          <a:pt x="24" y="77"/>
                        </a:lnTo>
                        <a:lnTo>
                          <a:pt x="0" y="118"/>
                        </a:lnTo>
                        <a:lnTo>
                          <a:pt x="62" y="135"/>
                        </a:lnTo>
                        <a:lnTo>
                          <a:pt x="120" y="137"/>
                        </a:lnTo>
                        <a:lnTo>
                          <a:pt x="174" y="111"/>
                        </a:lnTo>
                        <a:lnTo>
                          <a:pt x="199" y="80"/>
                        </a:lnTo>
                        <a:lnTo>
                          <a:pt x="212" y="11"/>
                        </a:lnTo>
                        <a:lnTo>
                          <a:pt x="151" y="25"/>
                        </a:lnTo>
                        <a:lnTo>
                          <a:pt x="88" y="24"/>
                        </a:lnTo>
                        <a:lnTo>
                          <a:pt x="37" y="0"/>
                        </a:lnTo>
                        <a:lnTo>
                          <a:pt x="31" y="39"/>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7" name="Freeform 87"/>
                  <p:cNvSpPr>
                    <a:spLocks/>
                  </p:cNvSpPr>
                  <p:nvPr/>
                </p:nvSpPr>
                <p:spPr bwMode="auto">
                  <a:xfrm>
                    <a:off x="7091" y="3348"/>
                    <a:ext cx="84" cy="50"/>
                  </a:xfrm>
                  <a:custGeom>
                    <a:avLst/>
                    <a:gdLst>
                      <a:gd name="T0" fmla="*/ 0 w 170"/>
                      <a:gd name="T1" fmla="*/ 76 h 101"/>
                      <a:gd name="T2" fmla="*/ 45 w 170"/>
                      <a:gd name="T3" fmla="*/ 98 h 101"/>
                      <a:gd name="T4" fmla="*/ 118 w 170"/>
                      <a:gd name="T5" fmla="*/ 101 h 101"/>
                      <a:gd name="T6" fmla="*/ 170 w 170"/>
                      <a:gd name="T7" fmla="*/ 90 h 101"/>
                      <a:gd name="T8" fmla="*/ 165 w 170"/>
                      <a:gd name="T9" fmla="*/ 39 h 101"/>
                      <a:gd name="T10" fmla="*/ 165 w 170"/>
                      <a:gd name="T11" fmla="*/ 0 h 101"/>
                      <a:gd name="T12" fmla="*/ 132 w 170"/>
                      <a:gd name="T13" fmla="*/ 17 h 101"/>
                      <a:gd name="T14" fmla="*/ 31 w 170"/>
                      <a:gd name="T15" fmla="*/ 32 h 101"/>
                      <a:gd name="T16" fmla="*/ 14 w 170"/>
                      <a:gd name="T17" fmla="*/ 22 h 101"/>
                      <a:gd name="T18" fmla="*/ 0 w 170"/>
                      <a:gd name="T19" fmla="*/ 7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01">
                        <a:moveTo>
                          <a:pt x="0" y="76"/>
                        </a:moveTo>
                        <a:lnTo>
                          <a:pt x="45" y="98"/>
                        </a:lnTo>
                        <a:lnTo>
                          <a:pt x="118" y="101"/>
                        </a:lnTo>
                        <a:lnTo>
                          <a:pt x="170" y="90"/>
                        </a:lnTo>
                        <a:lnTo>
                          <a:pt x="165" y="39"/>
                        </a:lnTo>
                        <a:lnTo>
                          <a:pt x="165" y="0"/>
                        </a:lnTo>
                        <a:lnTo>
                          <a:pt x="132" y="17"/>
                        </a:lnTo>
                        <a:lnTo>
                          <a:pt x="31" y="32"/>
                        </a:lnTo>
                        <a:lnTo>
                          <a:pt x="14" y="22"/>
                        </a:lnTo>
                        <a:lnTo>
                          <a:pt x="0" y="76"/>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20" name="Group 109"/>
              <p:cNvGrpSpPr>
                <a:grpSpLocks/>
              </p:cNvGrpSpPr>
              <p:nvPr/>
            </p:nvGrpSpPr>
            <p:grpSpPr bwMode="auto">
              <a:xfrm>
                <a:off x="6561" y="1862"/>
                <a:ext cx="784" cy="1497"/>
                <a:chOff x="6561" y="1862"/>
                <a:chExt cx="784" cy="1497"/>
              </a:xfrm>
            </p:grpSpPr>
            <p:sp>
              <p:nvSpPr>
                <p:cNvPr id="63" name="Freeform 90"/>
                <p:cNvSpPr>
                  <a:spLocks/>
                </p:cNvSpPr>
                <p:nvPr/>
              </p:nvSpPr>
              <p:spPr bwMode="auto">
                <a:xfrm>
                  <a:off x="6561" y="1887"/>
                  <a:ext cx="784" cy="1472"/>
                </a:xfrm>
                <a:custGeom>
                  <a:avLst/>
                  <a:gdLst>
                    <a:gd name="T0" fmla="*/ 0 w 1569"/>
                    <a:gd name="T1" fmla="*/ 332 h 2944"/>
                    <a:gd name="T2" fmla="*/ 76 w 1569"/>
                    <a:gd name="T3" fmla="*/ 300 h 2944"/>
                    <a:gd name="T4" fmla="*/ 102 w 1569"/>
                    <a:gd name="T5" fmla="*/ 225 h 2944"/>
                    <a:gd name="T6" fmla="*/ 116 w 1569"/>
                    <a:gd name="T7" fmla="*/ 206 h 2944"/>
                    <a:gd name="T8" fmla="*/ 384 w 1569"/>
                    <a:gd name="T9" fmla="*/ 389 h 2944"/>
                    <a:gd name="T10" fmla="*/ 418 w 1569"/>
                    <a:gd name="T11" fmla="*/ 382 h 2944"/>
                    <a:gd name="T12" fmla="*/ 452 w 1569"/>
                    <a:gd name="T13" fmla="*/ 369 h 2944"/>
                    <a:gd name="T14" fmla="*/ 573 w 1569"/>
                    <a:gd name="T15" fmla="*/ 227 h 2944"/>
                    <a:gd name="T16" fmla="*/ 623 w 1569"/>
                    <a:gd name="T17" fmla="*/ 152 h 2944"/>
                    <a:gd name="T18" fmla="*/ 678 w 1569"/>
                    <a:gd name="T19" fmla="*/ 97 h 2944"/>
                    <a:gd name="T20" fmla="*/ 788 w 1569"/>
                    <a:gd name="T21" fmla="*/ 69 h 2944"/>
                    <a:gd name="T22" fmla="*/ 1170 w 1569"/>
                    <a:gd name="T23" fmla="*/ 0 h 2944"/>
                    <a:gd name="T24" fmla="*/ 1281 w 1569"/>
                    <a:gd name="T25" fmla="*/ 86 h 2944"/>
                    <a:gd name="T26" fmla="*/ 1435 w 1569"/>
                    <a:gd name="T27" fmla="*/ 148 h 2944"/>
                    <a:gd name="T28" fmla="*/ 1466 w 1569"/>
                    <a:gd name="T29" fmla="*/ 293 h 2944"/>
                    <a:gd name="T30" fmla="*/ 1528 w 1569"/>
                    <a:gd name="T31" fmla="*/ 536 h 2944"/>
                    <a:gd name="T32" fmla="*/ 1569 w 1569"/>
                    <a:gd name="T33" fmla="*/ 777 h 2944"/>
                    <a:gd name="T34" fmla="*/ 1548 w 1569"/>
                    <a:gd name="T35" fmla="*/ 1053 h 2944"/>
                    <a:gd name="T36" fmla="*/ 1435 w 1569"/>
                    <a:gd name="T37" fmla="*/ 1226 h 2944"/>
                    <a:gd name="T38" fmla="*/ 1380 w 1569"/>
                    <a:gd name="T39" fmla="*/ 1509 h 2944"/>
                    <a:gd name="T40" fmla="*/ 1319 w 1569"/>
                    <a:gd name="T41" fmla="*/ 2465 h 2944"/>
                    <a:gd name="T42" fmla="*/ 1305 w 1569"/>
                    <a:gd name="T43" fmla="*/ 2768 h 2944"/>
                    <a:gd name="T44" fmla="*/ 1182 w 1569"/>
                    <a:gd name="T45" fmla="*/ 2930 h 2944"/>
                    <a:gd name="T46" fmla="*/ 1048 w 1569"/>
                    <a:gd name="T47" fmla="*/ 2872 h 2944"/>
                    <a:gd name="T48" fmla="*/ 876 w 1569"/>
                    <a:gd name="T49" fmla="*/ 2865 h 2944"/>
                    <a:gd name="T50" fmla="*/ 773 w 1569"/>
                    <a:gd name="T51" fmla="*/ 2741 h 2944"/>
                    <a:gd name="T52" fmla="*/ 699 w 1569"/>
                    <a:gd name="T53" fmla="*/ 2100 h 2944"/>
                    <a:gd name="T54" fmla="*/ 624 w 1569"/>
                    <a:gd name="T55" fmla="*/ 1406 h 2944"/>
                    <a:gd name="T56" fmla="*/ 683 w 1569"/>
                    <a:gd name="T57" fmla="*/ 785 h 2944"/>
                    <a:gd name="T58" fmla="*/ 514 w 1569"/>
                    <a:gd name="T59" fmla="*/ 665 h 2944"/>
                    <a:gd name="T60" fmla="*/ 396 w 1569"/>
                    <a:gd name="T61" fmla="*/ 678 h 2944"/>
                    <a:gd name="T62" fmla="*/ 202 w 1569"/>
                    <a:gd name="T63" fmla="*/ 541 h 2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69" h="2944">
                      <a:moveTo>
                        <a:pt x="4" y="348"/>
                      </a:moveTo>
                      <a:lnTo>
                        <a:pt x="0" y="332"/>
                      </a:lnTo>
                      <a:lnTo>
                        <a:pt x="35" y="331"/>
                      </a:lnTo>
                      <a:lnTo>
                        <a:pt x="76" y="300"/>
                      </a:lnTo>
                      <a:lnTo>
                        <a:pt x="102" y="255"/>
                      </a:lnTo>
                      <a:lnTo>
                        <a:pt x="102" y="225"/>
                      </a:lnTo>
                      <a:lnTo>
                        <a:pt x="98" y="212"/>
                      </a:lnTo>
                      <a:lnTo>
                        <a:pt x="116" y="206"/>
                      </a:lnTo>
                      <a:lnTo>
                        <a:pt x="370" y="393"/>
                      </a:lnTo>
                      <a:lnTo>
                        <a:pt x="384" y="389"/>
                      </a:lnTo>
                      <a:lnTo>
                        <a:pt x="418" y="400"/>
                      </a:lnTo>
                      <a:lnTo>
                        <a:pt x="418" y="382"/>
                      </a:lnTo>
                      <a:lnTo>
                        <a:pt x="449" y="382"/>
                      </a:lnTo>
                      <a:lnTo>
                        <a:pt x="452" y="369"/>
                      </a:lnTo>
                      <a:lnTo>
                        <a:pt x="497" y="317"/>
                      </a:lnTo>
                      <a:lnTo>
                        <a:pt x="573" y="227"/>
                      </a:lnTo>
                      <a:lnTo>
                        <a:pt x="592" y="207"/>
                      </a:lnTo>
                      <a:lnTo>
                        <a:pt x="623" y="152"/>
                      </a:lnTo>
                      <a:lnTo>
                        <a:pt x="647" y="117"/>
                      </a:lnTo>
                      <a:lnTo>
                        <a:pt x="678" y="97"/>
                      </a:lnTo>
                      <a:lnTo>
                        <a:pt x="736" y="76"/>
                      </a:lnTo>
                      <a:lnTo>
                        <a:pt x="788" y="69"/>
                      </a:lnTo>
                      <a:lnTo>
                        <a:pt x="843" y="35"/>
                      </a:lnTo>
                      <a:lnTo>
                        <a:pt x="1170" y="0"/>
                      </a:lnTo>
                      <a:lnTo>
                        <a:pt x="1185" y="38"/>
                      </a:lnTo>
                      <a:lnTo>
                        <a:pt x="1281" y="86"/>
                      </a:lnTo>
                      <a:lnTo>
                        <a:pt x="1388" y="117"/>
                      </a:lnTo>
                      <a:lnTo>
                        <a:pt x="1435" y="148"/>
                      </a:lnTo>
                      <a:lnTo>
                        <a:pt x="1453" y="179"/>
                      </a:lnTo>
                      <a:lnTo>
                        <a:pt x="1466" y="293"/>
                      </a:lnTo>
                      <a:lnTo>
                        <a:pt x="1491" y="409"/>
                      </a:lnTo>
                      <a:lnTo>
                        <a:pt x="1528" y="536"/>
                      </a:lnTo>
                      <a:lnTo>
                        <a:pt x="1562" y="667"/>
                      </a:lnTo>
                      <a:lnTo>
                        <a:pt x="1569" y="777"/>
                      </a:lnTo>
                      <a:lnTo>
                        <a:pt x="1555" y="922"/>
                      </a:lnTo>
                      <a:lnTo>
                        <a:pt x="1548" y="1053"/>
                      </a:lnTo>
                      <a:lnTo>
                        <a:pt x="1510" y="1240"/>
                      </a:lnTo>
                      <a:lnTo>
                        <a:pt x="1435" y="1226"/>
                      </a:lnTo>
                      <a:lnTo>
                        <a:pt x="1442" y="1460"/>
                      </a:lnTo>
                      <a:lnTo>
                        <a:pt x="1380" y="1509"/>
                      </a:lnTo>
                      <a:lnTo>
                        <a:pt x="1351" y="2114"/>
                      </a:lnTo>
                      <a:lnTo>
                        <a:pt x="1319" y="2465"/>
                      </a:lnTo>
                      <a:lnTo>
                        <a:pt x="1299" y="2679"/>
                      </a:lnTo>
                      <a:lnTo>
                        <a:pt x="1305" y="2768"/>
                      </a:lnTo>
                      <a:lnTo>
                        <a:pt x="1299" y="2868"/>
                      </a:lnTo>
                      <a:lnTo>
                        <a:pt x="1182" y="2930"/>
                      </a:lnTo>
                      <a:lnTo>
                        <a:pt x="1089" y="2944"/>
                      </a:lnTo>
                      <a:lnTo>
                        <a:pt x="1048" y="2872"/>
                      </a:lnTo>
                      <a:lnTo>
                        <a:pt x="993" y="2872"/>
                      </a:lnTo>
                      <a:lnTo>
                        <a:pt x="876" y="2865"/>
                      </a:lnTo>
                      <a:lnTo>
                        <a:pt x="790" y="2834"/>
                      </a:lnTo>
                      <a:lnTo>
                        <a:pt x="773" y="2741"/>
                      </a:lnTo>
                      <a:lnTo>
                        <a:pt x="777" y="2662"/>
                      </a:lnTo>
                      <a:lnTo>
                        <a:pt x="699" y="2100"/>
                      </a:lnTo>
                      <a:lnTo>
                        <a:pt x="700" y="1502"/>
                      </a:lnTo>
                      <a:lnTo>
                        <a:pt x="624" y="1406"/>
                      </a:lnTo>
                      <a:lnTo>
                        <a:pt x="693" y="901"/>
                      </a:lnTo>
                      <a:lnTo>
                        <a:pt x="683" y="785"/>
                      </a:lnTo>
                      <a:lnTo>
                        <a:pt x="686" y="551"/>
                      </a:lnTo>
                      <a:lnTo>
                        <a:pt x="514" y="665"/>
                      </a:lnTo>
                      <a:lnTo>
                        <a:pt x="458" y="682"/>
                      </a:lnTo>
                      <a:lnTo>
                        <a:pt x="396" y="678"/>
                      </a:lnTo>
                      <a:lnTo>
                        <a:pt x="290" y="630"/>
                      </a:lnTo>
                      <a:lnTo>
                        <a:pt x="202" y="541"/>
                      </a:lnTo>
                      <a:lnTo>
                        <a:pt x="4" y="348"/>
                      </a:lnTo>
                      <a:close/>
                    </a:path>
                  </a:pathLst>
                </a:custGeom>
                <a:solidFill>
                  <a:srgbClr val="60606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4" name="Freeform 91"/>
                <p:cNvSpPr>
                  <a:spLocks/>
                </p:cNvSpPr>
                <p:nvPr/>
              </p:nvSpPr>
              <p:spPr bwMode="auto">
                <a:xfrm>
                  <a:off x="7000" y="1862"/>
                  <a:ext cx="143" cy="373"/>
                </a:xfrm>
                <a:custGeom>
                  <a:avLst/>
                  <a:gdLst>
                    <a:gd name="T0" fmla="*/ 0 w 286"/>
                    <a:gd name="T1" fmla="*/ 149 h 745"/>
                    <a:gd name="T2" fmla="*/ 0 w 286"/>
                    <a:gd name="T3" fmla="*/ 283 h 745"/>
                    <a:gd name="T4" fmla="*/ 7 w 286"/>
                    <a:gd name="T5" fmla="*/ 497 h 745"/>
                    <a:gd name="T6" fmla="*/ 52 w 286"/>
                    <a:gd name="T7" fmla="*/ 683 h 745"/>
                    <a:gd name="T8" fmla="*/ 69 w 286"/>
                    <a:gd name="T9" fmla="*/ 745 h 745"/>
                    <a:gd name="T10" fmla="*/ 90 w 286"/>
                    <a:gd name="T11" fmla="*/ 572 h 745"/>
                    <a:gd name="T12" fmla="*/ 121 w 286"/>
                    <a:gd name="T13" fmla="*/ 397 h 745"/>
                    <a:gd name="T14" fmla="*/ 165 w 286"/>
                    <a:gd name="T15" fmla="*/ 283 h 745"/>
                    <a:gd name="T16" fmla="*/ 207 w 286"/>
                    <a:gd name="T17" fmla="*/ 194 h 745"/>
                    <a:gd name="T18" fmla="*/ 227 w 286"/>
                    <a:gd name="T19" fmla="*/ 163 h 745"/>
                    <a:gd name="T20" fmla="*/ 286 w 286"/>
                    <a:gd name="T21" fmla="*/ 63 h 745"/>
                    <a:gd name="T22" fmla="*/ 269 w 286"/>
                    <a:gd name="T23" fmla="*/ 0 h 745"/>
                    <a:gd name="T24" fmla="*/ 4 w 286"/>
                    <a:gd name="T25" fmla="*/ 56 h 745"/>
                    <a:gd name="T26" fmla="*/ 0 w 286"/>
                    <a:gd name="T27" fmla="*/ 149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6" h="745">
                      <a:moveTo>
                        <a:pt x="0" y="149"/>
                      </a:moveTo>
                      <a:lnTo>
                        <a:pt x="0" y="283"/>
                      </a:lnTo>
                      <a:lnTo>
                        <a:pt x="7" y="497"/>
                      </a:lnTo>
                      <a:lnTo>
                        <a:pt x="52" y="683"/>
                      </a:lnTo>
                      <a:lnTo>
                        <a:pt x="69" y="745"/>
                      </a:lnTo>
                      <a:lnTo>
                        <a:pt x="90" y="572"/>
                      </a:lnTo>
                      <a:lnTo>
                        <a:pt x="121" y="397"/>
                      </a:lnTo>
                      <a:lnTo>
                        <a:pt x="165" y="283"/>
                      </a:lnTo>
                      <a:lnTo>
                        <a:pt x="207" y="194"/>
                      </a:lnTo>
                      <a:lnTo>
                        <a:pt x="227" y="163"/>
                      </a:lnTo>
                      <a:lnTo>
                        <a:pt x="286" y="63"/>
                      </a:lnTo>
                      <a:lnTo>
                        <a:pt x="269" y="0"/>
                      </a:lnTo>
                      <a:lnTo>
                        <a:pt x="4" y="56"/>
                      </a:lnTo>
                      <a:lnTo>
                        <a:pt x="0" y="149"/>
                      </a:lnTo>
                      <a:close/>
                    </a:path>
                  </a:pathLst>
                </a:custGeom>
                <a:solidFill>
                  <a:srgbClr val="C0C0C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5" name="Freeform 92"/>
                <p:cNvSpPr>
                  <a:spLocks/>
                </p:cNvSpPr>
                <p:nvPr/>
              </p:nvSpPr>
              <p:spPr bwMode="auto">
                <a:xfrm>
                  <a:off x="7009" y="1956"/>
                  <a:ext cx="55" cy="258"/>
                </a:xfrm>
                <a:custGeom>
                  <a:avLst/>
                  <a:gdLst>
                    <a:gd name="T0" fmla="*/ 57 w 109"/>
                    <a:gd name="T1" fmla="*/ 7 h 516"/>
                    <a:gd name="T2" fmla="*/ 44 w 109"/>
                    <a:gd name="T3" fmla="*/ 43 h 516"/>
                    <a:gd name="T4" fmla="*/ 50 w 109"/>
                    <a:gd name="T5" fmla="*/ 82 h 516"/>
                    <a:gd name="T6" fmla="*/ 23 w 109"/>
                    <a:gd name="T7" fmla="*/ 162 h 516"/>
                    <a:gd name="T8" fmla="*/ 3 w 109"/>
                    <a:gd name="T9" fmla="*/ 229 h 516"/>
                    <a:gd name="T10" fmla="*/ 0 w 109"/>
                    <a:gd name="T11" fmla="*/ 291 h 516"/>
                    <a:gd name="T12" fmla="*/ 9 w 109"/>
                    <a:gd name="T13" fmla="*/ 344 h 516"/>
                    <a:gd name="T14" fmla="*/ 47 w 109"/>
                    <a:gd name="T15" fmla="*/ 516 h 516"/>
                    <a:gd name="T16" fmla="*/ 67 w 109"/>
                    <a:gd name="T17" fmla="*/ 351 h 516"/>
                    <a:gd name="T18" fmla="*/ 81 w 109"/>
                    <a:gd name="T19" fmla="*/ 268 h 516"/>
                    <a:gd name="T20" fmla="*/ 81 w 109"/>
                    <a:gd name="T21" fmla="*/ 169 h 516"/>
                    <a:gd name="T22" fmla="*/ 81 w 109"/>
                    <a:gd name="T23" fmla="*/ 79 h 516"/>
                    <a:gd name="T24" fmla="*/ 109 w 109"/>
                    <a:gd name="T25" fmla="*/ 64 h 516"/>
                    <a:gd name="T26" fmla="*/ 99 w 109"/>
                    <a:gd name="T27" fmla="*/ 12 h 516"/>
                    <a:gd name="T28" fmla="*/ 81 w 109"/>
                    <a:gd name="T29" fmla="*/ 0 h 516"/>
                    <a:gd name="T30" fmla="*/ 57 w 109"/>
                    <a:gd name="T31" fmla="*/ 7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516">
                      <a:moveTo>
                        <a:pt x="57" y="7"/>
                      </a:moveTo>
                      <a:lnTo>
                        <a:pt x="44" y="43"/>
                      </a:lnTo>
                      <a:lnTo>
                        <a:pt x="50" y="82"/>
                      </a:lnTo>
                      <a:lnTo>
                        <a:pt x="23" y="162"/>
                      </a:lnTo>
                      <a:lnTo>
                        <a:pt x="3" y="229"/>
                      </a:lnTo>
                      <a:lnTo>
                        <a:pt x="0" y="291"/>
                      </a:lnTo>
                      <a:lnTo>
                        <a:pt x="9" y="344"/>
                      </a:lnTo>
                      <a:lnTo>
                        <a:pt x="47" y="516"/>
                      </a:lnTo>
                      <a:lnTo>
                        <a:pt x="67" y="351"/>
                      </a:lnTo>
                      <a:lnTo>
                        <a:pt x="81" y="268"/>
                      </a:lnTo>
                      <a:lnTo>
                        <a:pt x="81" y="169"/>
                      </a:lnTo>
                      <a:lnTo>
                        <a:pt x="81" y="79"/>
                      </a:lnTo>
                      <a:lnTo>
                        <a:pt x="109" y="64"/>
                      </a:lnTo>
                      <a:lnTo>
                        <a:pt x="99" y="12"/>
                      </a:lnTo>
                      <a:lnTo>
                        <a:pt x="81" y="0"/>
                      </a:lnTo>
                      <a:lnTo>
                        <a:pt x="57" y="7"/>
                      </a:lnTo>
                      <a:close/>
                    </a:path>
                  </a:pathLst>
                </a:custGeom>
                <a:solidFill>
                  <a:srgbClr val="80000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6" name="Freeform 93"/>
                <p:cNvSpPr>
                  <a:spLocks/>
                </p:cNvSpPr>
                <p:nvPr/>
              </p:nvSpPr>
              <p:spPr bwMode="auto">
                <a:xfrm>
                  <a:off x="6930" y="1913"/>
                  <a:ext cx="108" cy="452"/>
                </a:xfrm>
                <a:custGeom>
                  <a:avLst/>
                  <a:gdLst>
                    <a:gd name="T0" fmla="*/ 99 w 216"/>
                    <a:gd name="T1" fmla="*/ 0 h 904"/>
                    <a:gd name="T2" fmla="*/ 40 w 216"/>
                    <a:gd name="T3" fmla="*/ 34 h 904"/>
                    <a:gd name="T4" fmla="*/ 22 w 216"/>
                    <a:gd name="T5" fmla="*/ 69 h 904"/>
                    <a:gd name="T6" fmla="*/ 0 w 216"/>
                    <a:gd name="T7" fmla="*/ 141 h 904"/>
                    <a:gd name="T8" fmla="*/ 48 w 216"/>
                    <a:gd name="T9" fmla="*/ 168 h 904"/>
                    <a:gd name="T10" fmla="*/ 13 w 216"/>
                    <a:gd name="T11" fmla="*/ 206 h 904"/>
                    <a:gd name="T12" fmla="*/ 27 w 216"/>
                    <a:gd name="T13" fmla="*/ 292 h 904"/>
                    <a:gd name="T14" fmla="*/ 44 w 216"/>
                    <a:gd name="T15" fmla="*/ 375 h 904"/>
                    <a:gd name="T16" fmla="*/ 65 w 216"/>
                    <a:gd name="T17" fmla="*/ 489 h 904"/>
                    <a:gd name="T18" fmla="*/ 82 w 216"/>
                    <a:gd name="T19" fmla="*/ 554 h 904"/>
                    <a:gd name="T20" fmla="*/ 96 w 216"/>
                    <a:gd name="T21" fmla="*/ 637 h 904"/>
                    <a:gd name="T22" fmla="*/ 175 w 216"/>
                    <a:gd name="T23" fmla="*/ 904 h 904"/>
                    <a:gd name="T24" fmla="*/ 216 w 216"/>
                    <a:gd name="T25" fmla="*/ 804 h 904"/>
                    <a:gd name="T26" fmla="*/ 164 w 216"/>
                    <a:gd name="T27" fmla="*/ 582 h 904"/>
                    <a:gd name="T28" fmla="*/ 137 w 216"/>
                    <a:gd name="T29" fmla="*/ 454 h 904"/>
                    <a:gd name="T30" fmla="*/ 127 w 216"/>
                    <a:gd name="T31" fmla="*/ 337 h 904"/>
                    <a:gd name="T32" fmla="*/ 123 w 216"/>
                    <a:gd name="T33" fmla="*/ 193 h 904"/>
                    <a:gd name="T34" fmla="*/ 120 w 216"/>
                    <a:gd name="T35" fmla="*/ 107 h 904"/>
                    <a:gd name="T36" fmla="*/ 130 w 216"/>
                    <a:gd name="T37" fmla="*/ 72 h 904"/>
                    <a:gd name="T38" fmla="*/ 113 w 216"/>
                    <a:gd name="T39" fmla="*/ 41 h 904"/>
                    <a:gd name="T40" fmla="*/ 106 w 216"/>
                    <a:gd name="T41" fmla="*/ 24 h 904"/>
                    <a:gd name="T42" fmla="*/ 99 w 216"/>
                    <a:gd name="T43"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 h="904">
                      <a:moveTo>
                        <a:pt x="99" y="0"/>
                      </a:moveTo>
                      <a:lnTo>
                        <a:pt x="40" y="34"/>
                      </a:lnTo>
                      <a:lnTo>
                        <a:pt x="22" y="69"/>
                      </a:lnTo>
                      <a:lnTo>
                        <a:pt x="0" y="141"/>
                      </a:lnTo>
                      <a:lnTo>
                        <a:pt x="48" y="168"/>
                      </a:lnTo>
                      <a:lnTo>
                        <a:pt x="13" y="206"/>
                      </a:lnTo>
                      <a:lnTo>
                        <a:pt x="27" y="292"/>
                      </a:lnTo>
                      <a:lnTo>
                        <a:pt x="44" y="375"/>
                      </a:lnTo>
                      <a:lnTo>
                        <a:pt x="65" y="489"/>
                      </a:lnTo>
                      <a:lnTo>
                        <a:pt x="82" y="554"/>
                      </a:lnTo>
                      <a:lnTo>
                        <a:pt x="96" y="637"/>
                      </a:lnTo>
                      <a:lnTo>
                        <a:pt x="175" y="904"/>
                      </a:lnTo>
                      <a:lnTo>
                        <a:pt x="216" y="804"/>
                      </a:lnTo>
                      <a:lnTo>
                        <a:pt x="164" y="582"/>
                      </a:lnTo>
                      <a:lnTo>
                        <a:pt x="137" y="454"/>
                      </a:lnTo>
                      <a:lnTo>
                        <a:pt x="127" y="337"/>
                      </a:lnTo>
                      <a:lnTo>
                        <a:pt x="123" y="193"/>
                      </a:lnTo>
                      <a:lnTo>
                        <a:pt x="120" y="107"/>
                      </a:lnTo>
                      <a:lnTo>
                        <a:pt x="130" y="72"/>
                      </a:lnTo>
                      <a:lnTo>
                        <a:pt x="113" y="41"/>
                      </a:lnTo>
                      <a:lnTo>
                        <a:pt x="106" y="24"/>
                      </a:lnTo>
                      <a:lnTo>
                        <a:pt x="99"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7" name="Freeform 94"/>
                <p:cNvSpPr>
                  <a:spLocks/>
                </p:cNvSpPr>
                <p:nvPr/>
              </p:nvSpPr>
              <p:spPr bwMode="auto">
                <a:xfrm>
                  <a:off x="7021" y="1901"/>
                  <a:ext cx="154" cy="449"/>
                </a:xfrm>
                <a:custGeom>
                  <a:avLst/>
                  <a:gdLst>
                    <a:gd name="T0" fmla="*/ 254 w 309"/>
                    <a:gd name="T1" fmla="*/ 0 h 897"/>
                    <a:gd name="T2" fmla="*/ 257 w 309"/>
                    <a:gd name="T3" fmla="*/ 17 h 897"/>
                    <a:gd name="T4" fmla="*/ 309 w 309"/>
                    <a:gd name="T5" fmla="*/ 44 h 897"/>
                    <a:gd name="T6" fmla="*/ 288 w 309"/>
                    <a:gd name="T7" fmla="*/ 100 h 897"/>
                    <a:gd name="T8" fmla="*/ 278 w 309"/>
                    <a:gd name="T9" fmla="*/ 165 h 897"/>
                    <a:gd name="T10" fmla="*/ 223 w 309"/>
                    <a:gd name="T11" fmla="*/ 162 h 897"/>
                    <a:gd name="T12" fmla="*/ 271 w 309"/>
                    <a:gd name="T13" fmla="*/ 217 h 897"/>
                    <a:gd name="T14" fmla="*/ 230 w 309"/>
                    <a:gd name="T15" fmla="*/ 251 h 897"/>
                    <a:gd name="T16" fmla="*/ 182 w 309"/>
                    <a:gd name="T17" fmla="*/ 330 h 897"/>
                    <a:gd name="T18" fmla="*/ 151 w 309"/>
                    <a:gd name="T19" fmla="*/ 427 h 897"/>
                    <a:gd name="T20" fmla="*/ 127 w 309"/>
                    <a:gd name="T21" fmla="*/ 533 h 897"/>
                    <a:gd name="T22" fmla="*/ 106 w 309"/>
                    <a:gd name="T23" fmla="*/ 644 h 897"/>
                    <a:gd name="T24" fmla="*/ 55 w 309"/>
                    <a:gd name="T25" fmla="*/ 897 h 897"/>
                    <a:gd name="T26" fmla="*/ 0 w 309"/>
                    <a:gd name="T27" fmla="*/ 794 h 897"/>
                    <a:gd name="T28" fmla="*/ 51 w 309"/>
                    <a:gd name="T29" fmla="*/ 625 h 897"/>
                    <a:gd name="T30" fmla="*/ 61 w 309"/>
                    <a:gd name="T31" fmla="*/ 526 h 897"/>
                    <a:gd name="T32" fmla="*/ 79 w 309"/>
                    <a:gd name="T33" fmla="*/ 420 h 897"/>
                    <a:gd name="T34" fmla="*/ 96 w 309"/>
                    <a:gd name="T35" fmla="*/ 330 h 897"/>
                    <a:gd name="T36" fmla="*/ 127 w 309"/>
                    <a:gd name="T37" fmla="*/ 234 h 897"/>
                    <a:gd name="T38" fmla="*/ 165 w 309"/>
                    <a:gd name="T39" fmla="*/ 158 h 897"/>
                    <a:gd name="T40" fmla="*/ 213 w 309"/>
                    <a:gd name="T41" fmla="*/ 79 h 897"/>
                    <a:gd name="T42" fmla="*/ 254 w 309"/>
                    <a:gd name="T43" fmla="*/ 0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9" h="897">
                      <a:moveTo>
                        <a:pt x="254" y="0"/>
                      </a:moveTo>
                      <a:lnTo>
                        <a:pt x="257" y="17"/>
                      </a:lnTo>
                      <a:lnTo>
                        <a:pt x="309" y="44"/>
                      </a:lnTo>
                      <a:lnTo>
                        <a:pt x="288" y="100"/>
                      </a:lnTo>
                      <a:lnTo>
                        <a:pt x="278" y="165"/>
                      </a:lnTo>
                      <a:lnTo>
                        <a:pt x="223" y="162"/>
                      </a:lnTo>
                      <a:lnTo>
                        <a:pt x="271" y="217"/>
                      </a:lnTo>
                      <a:lnTo>
                        <a:pt x="230" y="251"/>
                      </a:lnTo>
                      <a:lnTo>
                        <a:pt x="182" y="330"/>
                      </a:lnTo>
                      <a:lnTo>
                        <a:pt x="151" y="427"/>
                      </a:lnTo>
                      <a:lnTo>
                        <a:pt x="127" y="533"/>
                      </a:lnTo>
                      <a:lnTo>
                        <a:pt x="106" y="644"/>
                      </a:lnTo>
                      <a:lnTo>
                        <a:pt x="55" y="897"/>
                      </a:lnTo>
                      <a:lnTo>
                        <a:pt x="0" y="794"/>
                      </a:lnTo>
                      <a:lnTo>
                        <a:pt x="51" y="625"/>
                      </a:lnTo>
                      <a:lnTo>
                        <a:pt x="61" y="526"/>
                      </a:lnTo>
                      <a:lnTo>
                        <a:pt x="79" y="420"/>
                      </a:lnTo>
                      <a:lnTo>
                        <a:pt x="96" y="330"/>
                      </a:lnTo>
                      <a:lnTo>
                        <a:pt x="127" y="234"/>
                      </a:lnTo>
                      <a:lnTo>
                        <a:pt x="165" y="158"/>
                      </a:lnTo>
                      <a:lnTo>
                        <a:pt x="213" y="79"/>
                      </a:lnTo>
                      <a:lnTo>
                        <a:pt x="254"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8" name="Freeform 95"/>
                <p:cNvSpPr>
                  <a:spLocks/>
                </p:cNvSpPr>
                <p:nvPr/>
              </p:nvSpPr>
              <p:spPr bwMode="auto">
                <a:xfrm>
                  <a:off x="7019" y="1925"/>
                  <a:ext cx="253" cy="734"/>
                </a:xfrm>
                <a:custGeom>
                  <a:avLst/>
                  <a:gdLst>
                    <a:gd name="T0" fmla="*/ 320 w 505"/>
                    <a:gd name="T1" fmla="*/ 0 h 1469"/>
                    <a:gd name="T2" fmla="*/ 306 w 505"/>
                    <a:gd name="T3" fmla="*/ 62 h 1469"/>
                    <a:gd name="T4" fmla="*/ 306 w 505"/>
                    <a:gd name="T5" fmla="*/ 120 h 1469"/>
                    <a:gd name="T6" fmla="*/ 292 w 505"/>
                    <a:gd name="T7" fmla="*/ 131 h 1469"/>
                    <a:gd name="T8" fmla="*/ 251 w 505"/>
                    <a:gd name="T9" fmla="*/ 124 h 1469"/>
                    <a:gd name="T10" fmla="*/ 272 w 505"/>
                    <a:gd name="T11" fmla="*/ 144 h 1469"/>
                    <a:gd name="T12" fmla="*/ 285 w 505"/>
                    <a:gd name="T13" fmla="*/ 165 h 1469"/>
                    <a:gd name="T14" fmla="*/ 282 w 505"/>
                    <a:gd name="T15" fmla="*/ 179 h 1469"/>
                    <a:gd name="T16" fmla="*/ 261 w 505"/>
                    <a:gd name="T17" fmla="*/ 186 h 1469"/>
                    <a:gd name="T18" fmla="*/ 223 w 505"/>
                    <a:gd name="T19" fmla="*/ 248 h 1469"/>
                    <a:gd name="T20" fmla="*/ 199 w 505"/>
                    <a:gd name="T21" fmla="*/ 286 h 1469"/>
                    <a:gd name="T22" fmla="*/ 179 w 505"/>
                    <a:gd name="T23" fmla="*/ 355 h 1469"/>
                    <a:gd name="T24" fmla="*/ 158 w 505"/>
                    <a:gd name="T25" fmla="*/ 437 h 1469"/>
                    <a:gd name="T26" fmla="*/ 141 w 505"/>
                    <a:gd name="T27" fmla="*/ 537 h 1469"/>
                    <a:gd name="T28" fmla="*/ 110 w 505"/>
                    <a:gd name="T29" fmla="*/ 605 h 1469"/>
                    <a:gd name="T30" fmla="*/ 72 w 505"/>
                    <a:gd name="T31" fmla="*/ 677 h 1469"/>
                    <a:gd name="T32" fmla="*/ 4 w 505"/>
                    <a:gd name="T33" fmla="*/ 839 h 1469"/>
                    <a:gd name="T34" fmla="*/ 0 w 505"/>
                    <a:gd name="T35" fmla="*/ 973 h 1469"/>
                    <a:gd name="T36" fmla="*/ 11 w 505"/>
                    <a:gd name="T37" fmla="*/ 1270 h 1469"/>
                    <a:gd name="T38" fmla="*/ 47 w 505"/>
                    <a:gd name="T39" fmla="*/ 1469 h 1469"/>
                    <a:gd name="T40" fmla="*/ 172 w 505"/>
                    <a:gd name="T41" fmla="*/ 1468 h 1469"/>
                    <a:gd name="T42" fmla="*/ 378 w 505"/>
                    <a:gd name="T43" fmla="*/ 1451 h 1469"/>
                    <a:gd name="T44" fmla="*/ 505 w 505"/>
                    <a:gd name="T45" fmla="*/ 1377 h 1469"/>
                    <a:gd name="T46" fmla="*/ 488 w 505"/>
                    <a:gd name="T47" fmla="*/ 1111 h 1469"/>
                    <a:gd name="T48" fmla="*/ 359 w 505"/>
                    <a:gd name="T49" fmla="*/ 1086 h 1469"/>
                    <a:gd name="T50" fmla="*/ 365 w 505"/>
                    <a:gd name="T51" fmla="*/ 1019 h 1469"/>
                    <a:gd name="T52" fmla="*/ 399 w 505"/>
                    <a:gd name="T53" fmla="*/ 831 h 1469"/>
                    <a:gd name="T54" fmla="*/ 409 w 505"/>
                    <a:gd name="T55" fmla="*/ 690 h 1469"/>
                    <a:gd name="T56" fmla="*/ 409 w 505"/>
                    <a:gd name="T57" fmla="*/ 641 h 1469"/>
                    <a:gd name="T58" fmla="*/ 388 w 505"/>
                    <a:gd name="T59" fmla="*/ 607 h 1469"/>
                    <a:gd name="T60" fmla="*/ 402 w 505"/>
                    <a:gd name="T61" fmla="*/ 590 h 1469"/>
                    <a:gd name="T62" fmla="*/ 388 w 505"/>
                    <a:gd name="T63" fmla="*/ 542 h 1469"/>
                    <a:gd name="T64" fmla="*/ 364 w 505"/>
                    <a:gd name="T65" fmla="*/ 442 h 1469"/>
                    <a:gd name="T66" fmla="*/ 347 w 505"/>
                    <a:gd name="T67" fmla="*/ 368 h 1469"/>
                    <a:gd name="T68" fmla="*/ 320 w 505"/>
                    <a:gd name="T69" fmla="*/ 317 h 1469"/>
                    <a:gd name="T70" fmla="*/ 347 w 505"/>
                    <a:gd name="T71" fmla="*/ 334 h 1469"/>
                    <a:gd name="T72" fmla="*/ 347 w 505"/>
                    <a:gd name="T73" fmla="*/ 268 h 1469"/>
                    <a:gd name="T74" fmla="*/ 361 w 505"/>
                    <a:gd name="T75" fmla="*/ 196 h 1469"/>
                    <a:gd name="T76" fmla="*/ 388 w 505"/>
                    <a:gd name="T77" fmla="*/ 138 h 1469"/>
                    <a:gd name="T78" fmla="*/ 419 w 505"/>
                    <a:gd name="T79" fmla="*/ 96 h 1469"/>
                    <a:gd name="T80" fmla="*/ 443 w 505"/>
                    <a:gd name="T81" fmla="*/ 69 h 1469"/>
                    <a:gd name="T82" fmla="*/ 464 w 505"/>
                    <a:gd name="T83" fmla="*/ 52 h 1469"/>
                    <a:gd name="T84" fmla="*/ 426 w 505"/>
                    <a:gd name="T85" fmla="*/ 38 h 1469"/>
                    <a:gd name="T86" fmla="*/ 378 w 505"/>
                    <a:gd name="T87" fmla="*/ 24 h 1469"/>
                    <a:gd name="T88" fmla="*/ 320 w 505"/>
                    <a:gd name="T89" fmla="*/ 0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5" h="1469">
                      <a:moveTo>
                        <a:pt x="320" y="0"/>
                      </a:moveTo>
                      <a:lnTo>
                        <a:pt x="306" y="62"/>
                      </a:lnTo>
                      <a:lnTo>
                        <a:pt x="306" y="120"/>
                      </a:lnTo>
                      <a:lnTo>
                        <a:pt x="292" y="131"/>
                      </a:lnTo>
                      <a:lnTo>
                        <a:pt x="251" y="124"/>
                      </a:lnTo>
                      <a:lnTo>
                        <a:pt x="272" y="144"/>
                      </a:lnTo>
                      <a:lnTo>
                        <a:pt x="285" y="165"/>
                      </a:lnTo>
                      <a:lnTo>
                        <a:pt x="282" y="179"/>
                      </a:lnTo>
                      <a:lnTo>
                        <a:pt x="261" y="186"/>
                      </a:lnTo>
                      <a:lnTo>
                        <a:pt x="223" y="248"/>
                      </a:lnTo>
                      <a:lnTo>
                        <a:pt x="199" y="286"/>
                      </a:lnTo>
                      <a:lnTo>
                        <a:pt x="179" y="355"/>
                      </a:lnTo>
                      <a:lnTo>
                        <a:pt x="158" y="437"/>
                      </a:lnTo>
                      <a:lnTo>
                        <a:pt x="141" y="537"/>
                      </a:lnTo>
                      <a:lnTo>
                        <a:pt x="110" y="605"/>
                      </a:lnTo>
                      <a:lnTo>
                        <a:pt x="72" y="677"/>
                      </a:lnTo>
                      <a:lnTo>
                        <a:pt x="4" y="839"/>
                      </a:lnTo>
                      <a:lnTo>
                        <a:pt x="0" y="973"/>
                      </a:lnTo>
                      <a:lnTo>
                        <a:pt x="11" y="1270"/>
                      </a:lnTo>
                      <a:lnTo>
                        <a:pt x="47" y="1469"/>
                      </a:lnTo>
                      <a:lnTo>
                        <a:pt x="172" y="1468"/>
                      </a:lnTo>
                      <a:lnTo>
                        <a:pt x="378" y="1451"/>
                      </a:lnTo>
                      <a:lnTo>
                        <a:pt x="505" y="1377"/>
                      </a:lnTo>
                      <a:lnTo>
                        <a:pt x="488" y="1111"/>
                      </a:lnTo>
                      <a:lnTo>
                        <a:pt x="359" y="1086"/>
                      </a:lnTo>
                      <a:lnTo>
                        <a:pt x="365" y="1019"/>
                      </a:lnTo>
                      <a:lnTo>
                        <a:pt x="399" y="831"/>
                      </a:lnTo>
                      <a:lnTo>
                        <a:pt x="409" y="690"/>
                      </a:lnTo>
                      <a:lnTo>
                        <a:pt x="409" y="641"/>
                      </a:lnTo>
                      <a:lnTo>
                        <a:pt x="388" y="607"/>
                      </a:lnTo>
                      <a:lnTo>
                        <a:pt x="402" y="590"/>
                      </a:lnTo>
                      <a:lnTo>
                        <a:pt x="388" y="542"/>
                      </a:lnTo>
                      <a:lnTo>
                        <a:pt x="364" y="442"/>
                      </a:lnTo>
                      <a:lnTo>
                        <a:pt x="347" y="368"/>
                      </a:lnTo>
                      <a:lnTo>
                        <a:pt x="320" y="317"/>
                      </a:lnTo>
                      <a:lnTo>
                        <a:pt x="347" y="334"/>
                      </a:lnTo>
                      <a:lnTo>
                        <a:pt x="347" y="268"/>
                      </a:lnTo>
                      <a:lnTo>
                        <a:pt x="361" y="196"/>
                      </a:lnTo>
                      <a:lnTo>
                        <a:pt x="388" y="138"/>
                      </a:lnTo>
                      <a:lnTo>
                        <a:pt x="419" y="96"/>
                      </a:lnTo>
                      <a:lnTo>
                        <a:pt x="443" y="69"/>
                      </a:lnTo>
                      <a:lnTo>
                        <a:pt x="464" y="52"/>
                      </a:lnTo>
                      <a:lnTo>
                        <a:pt x="426" y="38"/>
                      </a:lnTo>
                      <a:lnTo>
                        <a:pt x="378" y="24"/>
                      </a:lnTo>
                      <a:lnTo>
                        <a:pt x="3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9" name="Freeform 96"/>
                <p:cNvSpPr>
                  <a:spLocks/>
                </p:cNvSpPr>
                <p:nvPr/>
              </p:nvSpPr>
              <p:spPr bwMode="auto">
                <a:xfrm>
                  <a:off x="7198" y="1952"/>
                  <a:ext cx="141" cy="543"/>
                </a:xfrm>
                <a:custGeom>
                  <a:avLst/>
                  <a:gdLst>
                    <a:gd name="T0" fmla="*/ 117 w 282"/>
                    <a:gd name="T1" fmla="*/ 0 h 1086"/>
                    <a:gd name="T2" fmla="*/ 69 w 282"/>
                    <a:gd name="T3" fmla="*/ 52 h 1086"/>
                    <a:gd name="T4" fmla="*/ 35 w 282"/>
                    <a:gd name="T5" fmla="*/ 103 h 1086"/>
                    <a:gd name="T6" fmla="*/ 11 w 282"/>
                    <a:gd name="T7" fmla="*/ 148 h 1086"/>
                    <a:gd name="T8" fmla="*/ 4 w 282"/>
                    <a:gd name="T9" fmla="*/ 193 h 1086"/>
                    <a:gd name="T10" fmla="*/ 0 w 282"/>
                    <a:gd name="T11" fmla="*/ 234 h 1086"/>
                    <a:gd name="T12" fmla="*/ 4 w 282"/>
                    <a:gd name="T13" fmla="*/ 279 h 1086"/>
                    <a:gd name="T14" fmla="*/ 14 w 282"/>
                    <a:gd name="T15" fmla="*/ 308 h 1086"/>
                    <a:gd name="T16" fmla="*/ 28 w 282"/>
                    <a:gd name="T17" fmla="*/ 387 h 1086"/>
                    <a:gd name="T18" fmla="*/ 42 w 282"/>
                    <a:gd name="T19" fmla="*/ 459 h 1086"/>
                    <a:gd name="T20" fmla="*/ 62 w 282"/>
                    <a:gd name="T21" fmla="*/ 523 h 1086"/>
                    <a:gd name="T22" fmla="*/ 152 w 282"/>
                    <a:gd name="T23" fmla="*/ 545 h 1086"/>
                    <a:gd name="T24" fmla="*/ 62 w 282"/>
                    <a:gd name="T25" fmla="*/ 552 h 1086"/>
                    <a:gd name="T26" fmla="*/ 73 w 282"/>
                    <a:gd name="T27" fmla="*/ 569 h 1086"/>
                    <a:gd name="T28" fmla="*/ 128 w 282"/>
                    <a:gd name="T29" fmla="*/ 583 h 1086"/>
                    <a:gd name="T30" fmla="*/ 186 w 282"/>
                    <a:gd name="T31" fmla="*/ 611 h 1086"/>
                    <a:gd name="T32" fmla="*/ 103 w 282"/>
                    <a:gd name="T33" fmla="*/ 604 h 1086"/>
                    <a:gd name="T34" fmla="*/ 66 w 282"/>
                    <a:gd name="T35" fmla="*/ 600 h 1086"/>
                    <a:gd name="T36" fmla="*/ 73 w 282"/>
                    <a:gd name="T37" fmla="*/ 635 h 1086"/>
                    <a:gd name="T38" fmla="*/ 66 w 282"/>
                    <a:gd name="T39" fmla="*/ 704 h 1086"/>
                    <a:gd name="T40" fmla="*/ 55 w 282"/>
                    <a:gd name="T41" fmla="*/ 810 h 1086"/>
                    <a:gd name="T42" fmla="*/ 10 w 282"/>
                    <a:gd name="T43" fmla="*/ 1024 h 1086"/>
                    <a:gd name="T44" fmla="*/ 70 w 282"/>
                    <a:gd name="T45" fmla="*/ 1025 h 1086"/>
                    <a:gd name="T46" fmla="*/ 147 w 282"/>
                    <a:gd name="T47" fmla="*/ 1031 h 1086"/>
                    <a:gd name="T48" fmla="*/ 191 w 282"/>
                    <a:gd name="T49" fmla="*/ 1051 h 1086"/>
                    <a:gd name="T50" fmla="*/ 228 w 282"/>
                    <a:gd name="T51" fmla="*/ 1086 h 1086"/>
                    <a:gd name="T52" fmla="*/ 255 w 282"/>
                    <a:gd name="T53" fmla="*/ 914 h 1086"/>
                    <a:gd name="T54" fmla="*/ 258 w 282"/>
                    <a:gd name="T55" fmla="*/ 769 h 1086"/>
                    <a:gd name="T56" fmla="*/ 282 w 282"/>
                    <a:gd name="T57" fmla="*/ 614 h 1086"/>
                    <a:gd name="T58" fmla="*/ 272 w 282"/>
                    <a:gd name="T59" fmla="*/ 535 h 1086"/>
                    <a:gd name="T60" fmla="*/ 244 w 282"/>
                    <a:gd name="T61" fmla="*/ 428 h 1086"/>
                    <a:gd name="T62" fmla="*/ 210 w 282"/>
                    <a:gd name="T63" fmla="*/ 308 h 1086"/>
                    <a:gd name="T64" fmla="*/ 193 w 282"/>
                    <a:gd name="T65" fmla="*/ 225 h 1086"/>
                    <a:gd name="T66" fmla="*/ 182 w 282"/>
                    <a:gd name="T67" fmla="*/ 165 h 1086"/>
                    <a:gd name="T68" fmla="*/ 172 w 282"/>
                    <a:gd name="T69" fmla="*/ 100 h 1086"/>
                    <a:gd name="T70" fmla="*/ 169 w 282"/>
                    <a:gd name="T71" fmla="*/ 55 h 1086"/>
                    <a:gd name="T72" fmla="*/ 155 w 282"/>
                    <a:gd name="T73" fmla="*/ 28 h 1086"/>
                    <a:gd name="T74" fmla="*/ 117 w 282"/>
                    <a:gd name="T75" fmla="*/ 0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2" h="1086">
                      <a:moveTo>
                        <a:pt x="117" y="0"/>
                      </a:moveTo>
                      <a:lnTo>
                        <a:pt x="69" y="52"/>
                      </a:lnTo>
                      <a:lnTo>
                        <a:pt x="35" y="103"/>
                      </a:lnTo>
                      <a:lnTo>
                        <a:pt x="11" y="148"/>
                      </a:lnTo>
                      <a:lnTo>
                        <a:pt x="4" y="193"/>
                      </a:lnTo>
                      <a:lnTo>
                        <a:pt x="0" y="234"/>
                      </a:lnTo>
                      <a:lnTo>
                        <a:pt x="4" y="279"/>
                      </a:lnTo>
                      <a:lnTo>
                        <a:pt x="14" y="308"/>
                      </a:lnTo>
                      <a:lnTo>
                        <a:pt x="28" y="387"/>
                      </a:lnTo>
                      <a:lnTo>
                        <a:pt x="42" y="459"/>
                      </a:lnTo>
                      <a:lnTo>
                        <a:pt x="62" y="523"/>
                      </a:lnTo>
                      <a:lnTo>
                        <a:pt x="152" y="545"/>
                      </a:lnTo>
                      <a:lnTo>
                        <a:pt x="62" y="552"/>
                      </a:lnTo>
                      <a:lnTo>
                        <a:pt x="73" y="569"/>
                      </a:lnTo>
                      <a:lnTo>
                        <a:pt x="128" y="583"/>
                      </a:lnTo>
                      <a:lnTo>
                        <a:pt x="186" y="611"/>
                      </a:lnTo>
                      <a:lnTo>
                        <a:pt x="103" y="604"/>
                      </a:lnTo>
                      <a:lnTo>
                        <a:pt x="66" y="600"/>
                      </a:lnTo>
                      <a:lnTo>
                        <a:pt x="73" y="635"/>
                      </a:lnTo>
                      <a:lnTo>
                        <a:pt x="66" y="704"/>
                      </a:lnTo>
                      <a:lnTo>
                        <a:pt x="55" y="810"/>
                      </a:lnTo>
                      <a:lnTo>
                        <a:pt x="10" y="1024"/>
                      </a:lnTo>
                      <a:lnTo>
                        <a:pt x="70" y="1025"/>
                      </a:lnTo>
                      <a:lnTo>
                        <a:pt x="147" y="1031"/>
                      </a:lnTo>
                      <a:lnTo>
                        <a:pt x="191" y="1051"/>
                      </a:lnTo>
                      <a:lnTo>
                        <a:pt x="228" y="1086"/>
                      </a:lnTo>
                      <a:lnTo>
                        <a:pt x="255" y="914"/>
                      </a:lnTo>
                      <a:lnTo>
                        <a:pt x="258" y="769"/>
                      </a:lnTo>
                      <a:lnTo>
                        <a:pt x="282" y="614"/>
                      </a:lnTo>
                      <a:lnTo>
                        <a:pt x="272" y="535"/>
                      </a:lnTo>
                      <a:lnTo>
                        <a:pt x="244" y="428"/>
                      </a:lnTo>
                      <a:lnTo>
                        <a:pt x="210" y="308"/>
                      </a:lnTo>
                      <a:lnTo>
                        <a:pt x="193" y="225"/>
                      </a:lnTo>
                      <a:lnTo>
                        <a:pt x="182" y="165"/>
                      </a:lnTo>
                      <a:lnTo>
                        <a:pt x="172" y="100"/>
                      </a:lnTo>
                      <a:lnTo>
                        <a:pt x="169" y="55"/>
                      </a:lnTo>
                      <a:lnTo>
                        <a:pt x="155" y="28"/>
                      </a:lnTo>
                      <a:lnTo>
                        <a:pt x="11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0" name="Freeform 97"/>
                <p:cNvSpPr>
                  <a:spLocks/>
                </p:cNvSpPr>
                <p:nvPr/>
              </p:nvSpPr>
              <p:spPr bwMode="auto">
                <a:xfrm>
                  <a:off x="6567" y="1935"/>
                  <a:ext cx="354" cy="287"/>
                </a:xfrm>
                <a:custGeom>
                  <a:avLst/>
                  <a:gdLst>
                    <a:gd name="T0" fmla="*/ 706 w 706"/>
                    <a:gd name="T1" fmla="*/ 0 h 574"/>
                    <a:gd name="T2" fmla="*/ 683 w 706"/>
                    <a:gd name="T3" fmla="*/ 64 h 574"/>
                    <a:gd name="T4" fmla="*/ 670 w 706"/>
                    <a:gd name="T5" fmla="*/ 153 h 574"/>
                    <a:gd name="T6" fmla="*/ 670 w 706"/>
                    <a:gd name="T7" fmla="*/ 229 h 574"/>
                    <a:gd name="T8" fmla="*/ 666 w 706"/>
                    <a:gd name="T9" fmla="*/ 329 h 574"/>
                    <a:gd name="T10" fmla="*/ 673 w 706"/>
                    <a:gd name="T11" fmla="*/ 370 h 574"/>
                    <a:gd name="T12" fmla="*/ 673 w 706"/>
                    <a:gd name="T13" fmla="*/ 432 h 574"/>
                    <a:gd name="T14" fmla="*/ 501 w 706"/>
                    <a:gd name="T15" fmla="*/ 552 h 574"/>
                    <a:gd name="T16" fmla="*/ 417 w 706"/>
                    <a:gd name="T17" fmla="*/ 574 h 574"/>
                    <a:gd name="T18" fmla="*/ 362 w 706"/>
                    <a:gd name="T19" fmla="*/ 554 h 574"/>
                    <a:gd name="T20" fmla="*/ 286 w 706"/>
                    <a:gd name="T21" fmla="*/ 519 h 574"/>
                    <a:gd name="T22" fmla="*/ 172 w 706"/>
                    <a:gd name="T23" fmla="*/ 404 h 574"/>
                    <a:gd name="T24" fmla="*/ 80 w 706"/>
                    <a:gd name="T25" fmla="*/ 323 h 574"/>
                    <a:gd name="T26" fmla="*/ 57 w 706"/>
                    <a:gd name="T27" fmla="*/ 299 h 574"/>
                    <a:gd name="T28" fmla="*/ 0 w 706"/>
                    <a:gd name="T29" fmla="*/ 247 h 574"/>
                    <a:gd name="T30" fmla="*/ 23 w 706"/>
                    <a:gd name="T31" fmla="*/ 245 h 574"/>
                    <a:gd name="T32" fmla="*/ 51 w 706"/>
                    <a:gd name="T33" fmla="*/ 233 h 574"/>
                    <a:gd name="T34" fmla="*/ 80 w 706"/>
                    <a:gd name="T35" fmla="*/ 204 h 574"/>
                    <a:gd name="T36" fmla="*/ 103 w 706"/>
                    <a:gd name="T37" fmla="*/ 153 h 574"/>
                    <a:gd name="T38" fmla="*/ 98 w 706"/>
                    <a:gd name="T39" fmla="*/ 120 h 574"/>
                    <a:gd name="T40" fmla="*/ 323 w 706"/>
                    <a:gd name="T41" fmla="*/ 287 h 574"/>
                    <a:gd name="T42" fmla="*/ 330 w 706"/>
                    <a:gd name="T43" fmla="*/ 322 h 574"/>
                    <a:gd name="T44" fmla="*/ 336 w 706"/>
                    <a:gd name="T45" fmla="*/ 387 h 574"/>
                    <a:gd name="T46" fmla="*/ 347 w 706"/>
                    <a:gd name="T47" fmla="*/ 322 h 574"/>
                    <a:gd name="T48" fmla="*/ 357 w 706"/>
                    <a:gd name="T49" fmla="*/ 311 h 574"/>
                    <a:gd name="T50" fmla="*/ 398 w 706"/>
                    <a:gd name="T51" fmla="*/ 311 h 574"/>
                    <a:gd name="T52" fmla="*/ 405 w 706"/>
                    <a:gd name="T53" fmla="*/ 349 h 574"/>
                    <a:gd name="T54" fmla="*/ 443 w 706"/>
                    <a:gd name="T55" fmla="*/ 394 h 574"/>
                    <a:gd name="T56" fmla="*/ 422 w 706"/>
                    <a:gd name="T57" fmla="*/ 353 h 574"/>
                    <a:gd name="T58" fmla="*/ 419 w 706"/>
                    <a:gd name="T59" fmla="*/ 305 h 574"/>
                    <a:gd name="T60" fmla="*/ 436 w 706"/>
                    <a:gd name="T61" fmla="*/ 298 h 574"/>
                    <a:gd name="T62" fmla="*/ 460 w 706"/>
                    <a:gd name="T63" fmla="*/ 318 h 574"/>
                    <a:gd name="T64" fmla="*/ 501 w 706"/>
                    <a:gd name="T65" fmla="*/ 342 h 574"/>
                    <a:gd name="T66" fmla="*/ 484 w 706"/>
                    <a:gd name="T67" fmla="*/ 315 h 574"/>
                    <a:gd name="T68" fmla="*/ 457 w 706"/>
                    <a:gd name="T69" fmla="*/ 287 h 574"/>
                    <a:gd name="T70" fmla="*/ 488 w 706"/>
                    <a:gd name="T71" fmla="*/ 249 h 574"/>
                    <a:gd name="T72" fmla="*/ 512 w 706"/>
                    <a:gd name="T73" fmla="*/ 243 h 574"/>
                    <a:gd name="T74" fmla="*/ 560 w 706"/>
                    <a:gd name="T75" fmla="*/ 163 h 574"/>
                    <a:gd name="T76" fmla="*/ 577 w 706"/>
                    <a:gd name="T77" fmla="*/ 146 h 574"/>
                    <a:gd name="T78" fmla="*/ 622 w 706"/>
                    <a:gd name="T79" fmla="*/ 167 h 574"/>
                    <a:gd name="T80" fmla="*/ 604 w 706"/>
                    <a:gd name="T81" fmla="*/ 139 h 574"/>
                    <a:gd name="T82" fmla="*/ 594 w 706"/>
                    <a:gd name="T83" fmla="*/ 112 h 574"/>
                    <a:gd name="T84" fmla="*/ 611 w 706"/>
                    <a:gd name="T85" fmla="*/ 81 h 574"/>
                    <a:gd name="T86" fmla="*/ 628 w 706"/>
                    <a:gd name="T87" fmla="*/ 91 h 574"/>
                    <a:gd name="T88" fmla="*/ 632 w 706"/>
                    <a:gd name="T89" fmla="*/ 60 h 574"/>
                    <a:gd name="T90" fmla="*/ 652 w 706"/>
                    <a:gd name="T91" fmla="*/ 22 h 574"/>
                    <a:gd name="T92" fmla="*/ 706 w 706"/>
                    <a:gd name="T93" fmla="*/ 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6" h="574">
                      <a:moveTo>
                        <a:pt x="706" y="0"/>
                      </a:moveTo>
                      <a:lnTo>
                        <a:pt x="683" y="64"/>
                      </a:lnTo>
                      <a:lnTo>
                        <a:pt x="670" y="153"/>
                      </a:lnTo>
                      <a:lnTo>
                        <a:pt x="670" y="229"/>
                      </a:lnTo>
                      <a:lnTo>
                        <a:pt x="666" y="329"/>
                      </a:lnTo>
                      <a:lnTo>
                        <a:pt x="673" y="370"/>
                      </a:lnTo>
                      <a:lnTo>
                        <a:pt x="673" y="432"/>
                      </a:lnTo>
                      <a:lnTo>
                        <a:pt x="501" y="552"/>
                      </a:lnTo>
                      <a:lnTo>
                        <a:pt x="417" y="574"/>
                      </a:lnTo>
                      <a:lnTo>
                        <a:pt x="362" y="554"/>
                      </a:lnTo>
                      <a:lnTo>
                        <a:pt x="286" y="519"/>
                      </a:lnTo>
                      <a:lnTo>
                        <a:pt x="172" y="404"/>
                      </a:lnTo>
                      <a:lnTo>
                        <a:pt x="80" y="323"/>
                      </a:lnTo>
                      <a:lnTo>
                        <a:pt x="57" y="299"/>
                      </a:lnTo>
                      <a:lnTo>
                        <a:pt x="0" y="247"/>
                      </a:lnTo>
                      <a:lnTo>
                        <a:pt x="23" y="245"/>
                      </a:lnTo>
                      <a:lnTo>
                        <a:pt x="51" y="233"/>
                      </a:lnTo>
                      <a:lnTo>
                        <a:pt x="80" y="204"/>
                      </a:lnTo>
                      <a:lnTo>
                        <a:pt x="103" y="153"/>
                      </a:lnTo>
                      <a:lnTo>
                        <a:pt x="98" y="120"/>
                      </a:lnTo>
                      <a:lnTo>
                        <a:pt x="323" y="287"/>
                      </a:lnTo>
                      <a:lnTo>
                        <a:pt x="330" y="322"/>
                      </a:lnTo>
                      <a:lnTo>
                        <a:pt x="336" y="387"/>
                      </a:lnTo>
                      <a:lnTo>
                        <a:pt x="347" y="322"/>
                      </a:lnTo>
                      <a:lnTo>
                        <a:pt x="357" y="311"/>
                      </a:lnTo>
                      <a:lnTo>
                        <a:pt x="398" y="311"/>
                      </a:lnTo>
                      <a:lnTo>
                        <a:pt x="405" y="349"/>
                      </a:lnTo>
                      <a:lnTo>
                        <a:pt x="443" y="394"/>
                      </a:lnTo>
                      <a:lnTo>
                        <a:pt x="422" y="353"/>
                      </a:lnTo>
                      <a:lnTo>
                        <a:pt x="419" y="305"/>
                      </a:lnTo>
                      <a:lnTo>
                        <a:pt x="436" y="298"/>
                      </a:lnTo>
                      <a:lnTo>
                        <a:pt x="460" y="318"/>
                      </a:lnTo>
                      <a:lnTo>
                        <a:pt x="501" y="342"/>
                      </a:lnTo>
                      <a:lnTo>
                        <a:pt x="484" y="315"/>
                      </a:lnTo>
                      <a:lnTo>
                        <a:pt x="457" y="287"/>
                      </a:lnTo>
                      <a:lnTo>
                        <a:pt x="488" y="249"/>
                      </a:lnTo>
                      <a:lnTo>
                        <a:pt x="512" y="243"/>
                      </a:lnTo>
                      <a:lnTo>
                        <a:pt x="560" y="163"/>
                      </a:lnTo>
                      <a:lnTo>
                        <a:pt x="577" y="146"/>
                      </a:lnTo>
                      <a:lnTo>
                        <a:pt x="622" y="167"/>
                      </a:lnTo>
                      <a:lnTo>
                        <a:pt x="604" y="139"/>
                      </a:lnTo>
                      <a:lnTo>
                        <a:pt x="594" y="112"/>
                      </a:lnTo>
                      <a:lnTo>
                        <a:pt x="611" y="81"/>
                      </a:lnTo>
                      <a:lnTo>
                        <a:pt x="628" y="91"/>
                      </a:lnTo>
                      <a:lnTo>
                        <a:pt x="632" y="60"/>
                      </a:lnTo>
                      <a:lnTo>
                        <a:pt x="652" y="22"/>
                      </a:lnTo>
                      <a:lnTo>
                        <a:pt x="706"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1" name="Freeform 98"/>
                <p:cNvSpPr>
                  <a:spLocks/>
                </p:cNvSpPr>
                <p:nvPr/>
              </p:nvSpPr>
              <p:spPr bwMode="auto">
                <a:xfrm>
                  <a:off x="6883" y="1930"/>
                  <a:ext cx="145" cy="724"/>
                </a:xfrm>
                <a:custGeom>
                  <a:avLst/>
                  <a:gdLst>
                    <a:gd name="T0" fmla="*/ 120 w 288"/>
                    <a:gd name="T1" fmla="*/ 0 h 1450"/>
                    <a:gd name="T2" fmla="*/ 96 w 288"/>
                    <a:gd name="T3" fmla="*/ 53 h 1450"/>
                    <a:gd name="T4" fmla="*/ 69 w 288"/>
                    <a:gd name="T5" fmla="*/ 111 h 1450"/>
                    <a:gd name="T6" fmla="*/ 117 w 288"/>
                    <a:gd name="T7" fmla="*/ 135 h 1450"/>
                    <a:gd name="T8" fmla="*/ 82 w 288"/>
                    <a:gd name="T9" fmla="*/ 187 h 1450"/>
                    <a:gd name="T10" fmla="*/ 96 w 288"/>
                    <a:gd name="T11" fmla="*/ 211 h 1450"/>
                    <a:gd name="T12" fmla="*/ 120 w 288"/>
                    <a:gd name="T13" fmla="*/ 352 h 1450"/>
                    <a:gd name="T14" fmla="*/ 148 w 288"/>
                    <a:gd name="T15" fmla="*/ 476 h 1450"/>
                    <a:gd name="T16" fmla="*/ 178 w 288"/>
                    <a:gd name="T17" fmla="*/ 590 h 1450"/>
                    <a:gd name="T18" fmla="*/ 288 w 288"/>
                    <a:gd name="T19" fmla="*/ 823 h 1450"/>
                    <a:gd name="T20" fmla="*/ 223 w 288"/>
                    <a:gd name="T21" fmla="*/ 1450 h 1450"/>
                    <a:gd name="T22" fmla="*/ 71 w 288"/>
                    <a:gd name="T23" fmla="*/ 1412 h 1450"/>
                    <a:gd name="T24" fmla="*/ 0 w 288"/>
                    <a:gd name="T25" fmla="*/ 1318 h 1450"/>
                    <a:gd name="T26" fmla="*/ 65 w 288"/>
                    <a:gd name="T27" fmla="*/ 816 h 1450"/>
                    <a:gd name="T28" fmla="*/ 48 w 288"/>
                    <a:gd name="T29" fmla="*/ 580 h 1450"/>
                    <a:gd name="T30" fmla="*/ 51 w 288"/>
                    <a:gd name="T31" fmla="*/ 487 h 1450"/>
                    <a:gd name="T32" fmla="*/ 58 w 288"/>
                    <a:gd name="T33" fmla="*/ 380 h 1450"/>
                    <a:gd name="T34" fmla="*/ 45 w 288"/>
                    <a:gd name="T35" fmla="*/ 311 h 1450"/>
                    <a:gd name="T36" fmla="*/ 45 w 288"/>
                    <a:gd name="T37" fmla="*/ 211 h 1450"/>
                    <a:gd name="T38" fmla="*/ 48 w 288"/>
                    <a:gd name="T39" fmla="*/ 146 h 1450"/>
                    <a:gd name="T40" fmla="*/ 55 w 288"/>
                    <a:gd name="T41" fmla="*/ 77 h 1450"/>
                    <a:gd name="T42" fmla="*/ 54 w 288"/>
                    <a:gd name="T43" fmla="*/ 25 h 1450"/>
                    <a:gd name="T44" fmla="*/ 75 w 288"/>
                    <a:gd name="T45" fmla="*/ 5 h 1450"/>
                    <a:gd name="T46" fmla="*/ 120 w 288"/>
                    <a:gd name="T47" fmla="*/ 0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8" h="1450">
                      <a:moveTo>
                        <a:pt x="120" y="0"/>
                      </a:moveTo>
                      <a:lnTo>
                        <a:pt x="96" y="53"/>
                      </a:lnTo>
                      <a:lnTo>
                        <a:pt x="69" y="111"/>
                      </a:lnTo>
                      <a:lnTo>
                        <a:pt x="117" y="135"/>
                      </a:lnTo>
                      <a:lnTo>
                        <a:pt x="82" y="187"/>
                      </a:lnTo>
                      <a:lnTo>
                        <a:pt x="96" y="211"/>
                      </a:lnTo>
                      <a:lnTo>
                        <a:pt x="120" y="352"/>
                      </a:lnTo>
                      <a:lnTo>
                        <a:pt x="148" y="476"/>
                      </a:lnTo>
                      <a:lnTo>
                        <a:pt x="178" y="590"/>
                      </a:lnTo>
                      <a:lnTo>
                        <a:pt x="288" y="823"/>
                      </a:lnTo>
                      <a:lnTo>
                        <a:pt x="223" y="1450"/>
                      </a:lnTo>
                      <a:lnTo>
                        <a:pt x="71" y="1412"/>
                      </a:lnTo>
                      <a:lnTo>
                        <a:pt x="0" y="1318"/>
                      </a:lnTo>
                      <a:lnTo>
                        <a:pt x="65" y="816"/>
                      </a:lnTo>
                      <a:lnTo>
                        <a:pt x="48" y="580"/>
                      </a:lnTo>
                      <a:lnTo>
                        <a:pt x="51" y="487"/>
                      </a:lnTo>
                      <a:lnTo>
                        <a:pt x="58" y="380"/>
                      </a:lnTo>
                      <a:lnTo>
                        <a:pt x="45" y="311"/>
                      </a:lnTo>
                      <a:lnTo>
                        <a:pt x="45" y="211"/>
                      </a:lnTo>
                      <a:lnTo>
                        <a:pt x="48" y="146"/>
                      </a:lnTo>
                      <a:lnTo>
                        <a:pt x="55" y="77"/>
                      </a:lnTo>
                      <a:lnTo>
                        <a:pt x="54" y="25"/>
                      </a:lnTo>
                      <a:lnTo>
                        <a:pt x="75" y="5"/>
                      </a:lnTo>
                      <a:lnTo>
                        <a:pt x="1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2" name="Freeform 99"/>
                <p:cNvSpPr>
                  <a:spLocks/>
                </p:cNvSpPr>
                <p:nvPr/>
              </p:nvSpPr>
              <p:spPr bwMode="auto">
                <a:xfrm>
                  <a:off x="7051" y="1873"/>
                  <a:ext cx="87" cy="126"/>
                </a:xfrm>
                <a:custGeom>
                  <a:avLst/>
                  <a:gdLst>
                    <a:gd name="T0" fmla="*/ 0 w 175"/>
                    <a:gd name="T1" fmla="*/ 152 h 253"/>
                    <a:gd name="T2" fmla="*/ 31 w 175"/>
                    <a:gd name="T3" fmla="*/ 177 h 253"/>
                    <a:gd name="T4" fmla="*/ 33 w 175"/>
                    <a:gd name="T5" fmla="*/ 205 h 253"/>
                    <a:gd name="T6" fmla="*/ 37 w 175"/>
                    <a:gd name="T7" fmla="*/ 235 h 253"/>
                    <a:gd name="T8" fmla="*/ 54 w 175"/>
                    <a:gd name="T9" fmla="*/ 253 h 253"/>
                    <a:gd name="T10" fmla="*/ 75 w 175"/>
                    <a:gd name="T11" fmla="*/ 219 h 253"/>
                    <a:gd name="T12" fmla="*/ 95 w 175"/>
                    <a:gd name="T13" fmla="*/ 173 h 253"/>
                    <a:gd name="T14" fmla="*/ 114 w 175"/>
                    <a:gd name="T15" fmla="*/ 138 h 253"/>
                    <a:gd name="T16" fmla="*/ 147 w 175"/>
                    <a:gd name="T17" fmla="*/ 90 h 253"/>
                    <a:gd name="T18" fmla="*/ 167 w 175"/>
                    <a:gd name="T19" fmla="*/ 57 h 253"/>
                    <a:gd name="T20" fmla="*/ 175 w 175"/>
                    <a:gd name="T21" fmla="*/ 43 h 253"/>
                    <a:gd name="T22" fmla="*/ 163 w 175"/>
                    <a:gd name="T23" fmla="*/ 0 h 253"/>
                    <a:gd name="T24" fmla="*/ 131 w 175"/>
                    <a:gd name="T25" fmla="*/ 56 h 253"/>
                    <a:gd name="T26" fmla="*/ 103 w 175"/>
                    <a:gd name="T27" fmla="*/ 95 h 253"/>
                    <a:gd name="T28" fmla="*/ 73 w 175"/>
                    <a:gd name="T29" fmla="*/ 124 h 253"/>
                    <a:gd name="T30" fmla="*/ 45 w 175"/>
                    <a:gd name="T31" fmla="*/ 139 h 253"/>
                    <a:gd name="T32" fmla="*/ 0 w 175"/>
                    <a:gd name="T33" fmla="*/ 15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253">
                      <a:moveTo>
                        <a:pt x="0" y="152"/>
                      </a:moveTo>
                      <a:lnTo>
                        <a:pt x="31" y="177"/>
                      </a:lnTo>
                      <a:lnTo>
                        <a:pt x="33" y="205"/>
                      </a:lnTo>
                      <a:lnTo>
                        <a:pt x="37" y="235"/>
                      </a:lnTo>
                      <a:lnTo>
                        <a:pt x="54" y="253"/>
                      </a:lnTo>
                      <a:lnTo>
                        <a:pt x="75" y="219"/>
                      </a:lnTo>
                      <a:lnTo>
                        <a:pt x="95" y="173"/>
                      </a:lnTo>
                      <a:lnTo>
                        <a:pt x="114" y="138"/>
                      </a:lnTo>
                      <a:lnTo>
                        <a:pt x="147" y="90"/>
                      </a:lnTo>
                      <a:lnTo>
                        <a:pt x="167" y="57"/>
                      </a:lnTo>
                      <a:lnTo>
                        <a:pt x="175" y="43"/>
                      </a:lnTo>
                      <a:lnTo>
                        <a:pt x="163" y="0"/>
                      </a:lnTo>
                      <a:lnTo>
                        <a:pt x="131" y="56"/>
                      </a:lnTo>
                      <a:lnTo>
                        <a:pt x="103" y="95"/>
                      </a:lnTo>
                      <a:lnTo>
                        <a:pt x="73" y="124"/>
                      </a:lnTo>
                      <a:lnTo>
                        <a:pt x="45" y="139"/>
                      </a:lnTo>
                      <a:lnTo>
                        <a:pt x="0" y="152"/>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3" name="Freeform 100"/>
                <p:cNvSpPr>
                  <a:spLocks/>
                </p:cNvSpPr>
                <p:nvPr/>
              </p:nvSpPr>
              <p:spPr bwMode="auto">
                <a:xfrm>
                  <a:off x="7006" y="1934"/>
                  <a:ext cx="38" cy="60"/>
                </a:xfrm>
                <a:custGeom>
                  <a:avLst/>
                  <a:gdLst>
                    <a:gd name="T0" fmla="*/ 77 w 77"/>
                    <a:gd name="T1" fmla="*/ 30 h 121"/>
                    <a:gd name="T2" fmla="*/ 54 w 77"/>
                    <a:gd name="T3" fmla="*/ 47 h 121"/>
                    <a:gd name="T4" fmla="*/ 43 w 77"/>
                    <a:gd name="T5" fmla="*/ 71 h 121"/>
                    <a:gd name="T6" fmla="*/ 38 w 77"/>
                    <a:gd name="T7" fmla="*/ 90 h 121"/>
                    <a:gd name="T8" fmla="*/ 34 w 77"/>
                    <a:gd name="T9" fmla="*/ 121 h 121"/>
                    <a:gd name="T10" fmla="*/ 16 w 77"/>
                    <a:gd name="T11" fmla="*/ 102 h 121"/>
                    <a:gd name="T12" fmla="*/ 0 w 77"/>
                    <a:gd name="T13" fmla="*/ 82 h 121"/>
                    <a:gd name="T14" fmla="*/ 0 w 77"/>
                    <a:gd name="T15" fmla="*/ 44 h 121"/>
                    <a:gd name="T16" fmla="*/ 0 w 77"/>
                    <a:gd name="T17" fmla="*/ 2 h 121"/>
                    <a:gd name="T18" fmla="*/ 18 w 77"/>
                    <a:gd name="T19" fmla="*/ 0 h 121"/>
                    <a:gd name="T20" fmla="*/ 48 w 77"/>
                    <a:gd name="T21" fmla="*/ 0 h 121"/>
                    <a:gd name="T22" fmla="*/ 77 w 77"/>
                    <a:gd name="T23" fmla="*/ 3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 h="121">
                      <a:moveTo>
                        <a:pt x="77" y="30"/>
                      </a:moveTo>
                      <a:lnTo>
                        <a:pt x="54" y="47"/>
                      </a:lnTo>
                      <a:lnTo>
                        <a:pt x="43" y="71"/>
                      </a:lnTo>
                      <a:lnTo>
                        <a:pt x="38" y="90"/>
                      </a:lnTo>
                      <a:lnTo>
                        <a:pt x="34" y="121"/>
                      </a:lnTo>
                      <a:lnTo>
                        <a:pt x="16" y="102"/>
                      </a:lnTo>
                      <a:lnTo>
                        <a:pt x="0" y="82"/>
                      </a:lnTo>
                      <a:lnTo>
                        <a:pt x="0" y="44"/>
                      </a:lnTo>
                      <a:lnTo>
                        <a:pt x="0" y="2"/>
                      </a:lnTo>
                      <a:lnTo>
                        <a:pt x="18" y="0"/>
                      </a:lnTo>
                      <a:lnTo>
                        <a:pt x="48" y="0"/>
                      </a:lnTo>
                      <a:lnTo>
                        <a:pt x="77" y="3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4" name="Freeform 101"/>
                <p:cNvSpPr>
                  <a:spLocks/>
                </p:cNvSpPr>
                <p:nvPr/>
              </p:nvSpPr>
              <p:spPr bwMode="auto">
                <a:xfrm>
                  <a:off x="7053" y="1993"/>
                  <a:ext cx="23" cy="82"/>
                </a:xfrm>
                <a:custGeom>
                  <a:avLst/>
                  <a:gdLst>
                    <a:gd name="T0" fmla="*/ 45 w 45"/>
                    <a:gd name="T1" fmla="*/ 21 h 163"/>
                    <a:gd name="T2" fmla="*/ 27 w 45"/>
                    <a:gd name="T3" fmla="*/ 0 h 163"/>
                    <a:gd name="T4" fmla="*/ 1 w 45"/>
                    <a:gd name="T5" fmla="*/ 12 h 163"/>
                    <a:gd name="T6" fmla="*/ 1 w 45"/>
                    <a:gd name="T7" fmla="*/ 59 h 163"/>
                    <a:gd name="T8" fmla="*/ 0 w 45"/>
                    <a:gd name="T9" fmla="*/ 112 h 163"/>
                    <a:gd name="T10" fmla="*/ 0 w 45"/>
                    <a:gd name="T11" fmla="*/ 163 h 163"/>
                    <a:gd name="T12" fmla="*/ 4 w 45"/>
                    <a:gd name="T13" fmla="*/ 126 h 163"/>
                    <a:gd name="T14" fmla="*/ 21 w 45"/>
                    <a:gd name="T15" fmla="*/ 84 h 163"/>
                    <a:gd name="T16" fmla="*/ 45 w 45"/>
                    <a:gd name="T17" fmla="*/ 2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63">
                      <a:moveTo>
                        <a:pt x="45" y="21"/>
                      </a:moveTo>
                      <a:lnTo>
                        <a:pt x="27" y="0"/>
                      </a:lnTo>
                      <a:lnTo>
                        <a:pt x="1" y="12"/>
                      </a:lnTo>
                      <a:lnTo>
                        <a:pt x="1" y="59"/>
                      </a:lnTo>
                      <a:lnTo>
                        <a:pt x="0" y="112"/>
                      </a:lnTo>
                      <a:lnTo>
                        <a:pt x="0" y="163"/>
                      </a:lnTo>
                      <a:lnTo>
                        <a:pt x="4" y="126"/>
                      </a:lnTo>
                      <a:lnTo>
                        <a:pt x="21" y="84"/>
                      </a:lnTo>
                      <a:lnTo>
                        <a:pt x="45" y="21"/>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5" name="Freeform 102"/>
                <p:cNvSpPr>
                  <a:spLocks/>
                </p:cNvSpPr>
                <p:nvPr/>
              </p:nvSpPr>
              <p:spPr bwMode="auto">
                <a:xfrm>
                  <a:off x="7004" y="1978"/>
                  <a:ext cx="23" cy="89"/>
                </a:xfrm>
                <a:custGeom>
                  <a:avLst/>
                  <a:gdLst>
                    <a:gd name="T0" fmla="*/ 3 w 45"/>
                    <a:gd name="T1" fmla="*/ 0 h 180"/>
                    <a:gd name="T2" fmla="*/ 24 w 45"/>
                    <a:gd name="T3" fmla="*/ 31 h 180"/>
                    <a:gd name="T4" fmla="*/ 37 w 45"/>
                    <a:gd name="T5" fmla="*/ 39 h 180"/>
                    <a:gd name="T6" fmla="*/ 45 w 45"/>
                    <a:gd name="T7" fmla="*/ 43 h 180"/>
                    <a:gd name="T8" fmla="*/ 35 w 45"/>
                    <a:gd name="T9" fmla="*/ 74 h 180"/>
                    <a:gd name="T10" fmla="*/ 23 w 45"/>
                    <a:gd name="T11" fmla="*/ 118 h 180"/>
                    <a:gd name="T12" fmla="*/ 7 w 45"/>
                    <a:gd name="T13" fmla="*/ 180 h 180"/>
                    <a:gd name="T14" fmla="*/ 6 w 45"/>
                    <a:gd name="T15" fmla="*/ 160 h 180"/>
                    <a:gd name="T16" fmla="*/ 3 w 45"/>
                    <a:gd name="T17" fmla="*/ 112 h 180"/>
                    <a:gd name="T18" fmla="*/ 0 w 45"/>
                    <a:gd name="T19" fmla="*/ 57 h 180"/>
                    <a:gd name="T20" fmla="*/ 3 w 45"/>
                    <a:gd name="T2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180">
                      <a:moveTo>
                        <a:pt x="3" y="0"/>
                      </a:moveTo>
                      <a:lnTo>
                        <a:pt x="24" y="31"/>
                      </a:lnTo>
                      <a:lnTo>
                        <a:pt x="37" y="39"/>
                      </a:lnTo>
                      <a:lnTo>
                        <a:pt x="45" y="43"/>
                      </a:lnTo>
                      <a:lnTo>
                        <a:pt x="35" y="74"/>
                      </a:lnTo>
                      <a:lnTo>
                        <a:pt x="23" y="118"/>
                      </a:lnTo>
                      <a:lnTo>
                        <a:pt x="7" y="180"/>
                      </a:lnTo>
                      <a:lnTo>
                        <a:pt x="6" y="160"/>
                      </a:lnTo>
                      <a:lnTo>
                        <a:pt x="3" y="112"/>
                      </a:lnTo>
                      <a:lnTo>
                        <a:pt x="0" y="57"/>
                      </a:lnTo>
                      <a:lnTo>
                        <a:pt x="3"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6" name="Freeform 103"/>
                <p:cNvSpPr>
                  <a:spLocks/>
                </p:cNvSpPr>
                <p:nvPr/>
              </p:nvSpPr>
              <p:spPr bwMode="auto">
                <a:xfrm>
                  <a:off x="7243" y="2075"/>
                  <a:ext cx="48" cy="78"/>
                </a:xfrm>
                <a:custGeom>
                  <a:avLst/>
                  <a:gdLst>
                    <a:gd name="T0" fmla="*/ 96 w 96"/>
                    <a:gd name="T1" fmla="*/ 0 h 155"/>
                    <a:gd name="T2" fmla="*/ 48 w 96"/>
                    <a:gd name="T3" fmla="*/ 99 h 155"/>
                    <a:gd name="T4" fmla="*/ 0 w 96"/>
                    <a:gd name="T5" fmla="*/ 155 h 155"/>
                    <a:gd name="T6" fmla="*/ 34 w 96"/>
                    <a:gd name="T7" fmla="*/ 89 h 155"/>
                    <a:gd name="T8" fmla="*/ 51 w 96"/>
                    <a:gd name="T9" fmla="*/ 62 h 155"/>
                    <a:gd name="T10" fmla="*/ 96 w 96"/>
                    <a:gd name="T11" fmla="*/ 0 h 155"/>
                  </a:gdLst>
                  <a:ahLst/>
                  <a:cxnLst>
                    <a:cxn ang="0">
                      <a:pos x="T0" y="T1"/>
                    </a:cxn>
                    <a:cxn ang="0">
                      <a:pos x="T2" y="T3"/>
                    </a:cxn>
                    <a:cxn ang="0">
                      <a:pos x="T4" y="T5"/>
                    </a:cxn>
                    <a:cxn ang="0">
                      <a:pos x="T6" y="T7"/>
                    </a:cxn>
                    <a:cxn ang="0">
                      <a:pos x="T8" y="T9"/>
                    </a:cxn>
                    <a:cxn ang="0">
                      <a:pos x="T10" y="T11"/>
                    </a:cxn>
                  </a:cxnLst>
                  <a:rect l="0" t="0" r="r" b="b"/>
                  <a:pathLst>
                    <a:path w="96" h="155">
                      <a:moveTo>
                        <a:pt x="96" y="0"/>
                      </a:moveTo>
                      <a:lnTo>
                        <a:pt x="48" y="99"/>
                      </a:lnTo>
                      <a:lnTo>
                        <a:pt x="0" y="155"/>
                      </a:lnTo>
                      <a:lnTo>
                        <a:pt x="34" y="89"/>
                      </a:lnTo>
                      <a:lnTo>
                        <a:pt x="51" y="62"/>
                      </a:lnTo>
                      <a:lnTo>
                        <a:pt x="9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7" name="Oval 104"/>
                <p:cNvSpPr>
                  <a:spLocks noChangeArrowheads="1"/>
                </p:cNvSpPr>
                <p:nvPr/>
              </p:nvSpPr>
              <p:spPr bwMode="auto">
                <a:xfrm>
                  <a:off x="7021" y="2313"/>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8" name="Oval 105"/>
                <p:cNvSpPr>
                  <a:spLocks noChangeArrowheads="1"/>
                </p:cNvSpPr>
                <p:nvPr/>
              </p:nvSpPr>
              <p:spPr bwMode="auto">
                <a:xfrm>
                  <a:off x="7021" y="2382"/>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9" name="Freeform 106"/>
                <p:cNvSpPr>
                  <a:spLocks/>
                </p:cNvSpPr>
                <p:nvPr/>
              </p:nvSpPr>
              <p:spPr bwMode="auto">
                <a:xfrm>
                  <a:off x="6916" y="2489"/>
                  <a:ext cx="327" cy="856"/>
                </a:xfrm>
                <a:custGeom>
                  <a:avLst/>
                  <a:gdLst>
                    <a:gd name="T0" fmla="*/ 214 w 654"/>
                    <a:gd name="T1" fmla="*/ 562 h 1712"/>
                    <a:gd name="T2" fmla="*/ 276 w 654"/>
                    <a:gd name="T3" fmla="*/ 1010 h 1712"/>
                    <a:gd name="T4" fmla="*/ 297 w 654"/>
                    <a:gd name="T5" fmla="*/ 1203 h 1712"/>
                    <a:gd name="T6" fmla="*/ 352 w 654"/>
                    <a:gd name="T7" fmla="*/ 1533 h 1712"/>
                    <a:gd name="T8" fmla="*/ 345 w 654"/>
                    <a:gd name="T9" fmla="*/ 1623 h 1712"/>
                    <a:gd name="T10" fmla="*/ 379 w 654"/>
                    <a:gd name="T11" fmla="*/ 1712 h 1712"/>
                    <a:gd name="T12" fmla="*/ 448 w 654"/>
                    <a:gd name="T13" fmla="*/ 1712 h 1712"/>
                    <a:gd name="T14" fmla="*/ 565 w 654"/>
                    <a:gd name="T15" fmla="*/ 1664 h 1712"/>
                    <a:gd name="T16" fmla="*/ 585 w 654"/>
                    <a:gd name="T17" fmla="*/ 1533 h 1712"/>
                    <a:gd name="T18" fmla="*/ 530 w 654"/>
                    <a:gd name="T19" fmla="*/ 1533 h 1712"/>
                    <a:gd name="T20" fmla="*/ 448 w 654"/>
                    <a:gd name="T21" fmla="*/ 1513 h 1712"/>
                    <a:gd name="T22" fmla="*/ 537 w 654"/>
                    <a:gd name="T23" fmla="*/ 1513 h 1712"/>
                    <a:gd name="T24" fmla="*/ 578 w 654"/>
                    <a:gd name="T25" fmla="*/ 1499 h 1712"/>
                    <a:gd name="T26" fmla="*/ 592 w 654"/>
                    <a:gd name="T27" fmla="*/ 1196 h 1712"/>
                    <a:gd name="T28" fmla="*/ 620 w 654"/>
                    <a:gd name="T29" fmla="*/ 934 h 1712"/>
                    <a:gd name="T30" fmla="*/ 631 w 654"/>
                    <a:gd name="T31" fmla="*/ 779 h 1712"/>
                    <a:gd name="T32" fmla="*/ 634 w 654"/>
                    <a:gd name="T33" fmla="*/ 595 h 1712"/>
                    <a:gd name="T34" fmla="*/ 654 w 654"/>
                    <a:gd name="T35" fmla="*/ 328 h 1712"/>
                    <a:gd name="T36" fmla="*/ 555 w 654"/>
                    <a:gd name="T37" fmla="*/ 338 h 1712"/>
                    <a:gd name="T38" fmla="*/ 368 w 654"/>
                    <a:gd name="T39" fmla="*/ 349 h 1712"/>
                    <a:gd name="T40" fmla="*/ 239 w 654"/>
                    <a:gd name="T41" fmla="*/ 349 h 1712"/>
                    <a:gd name="T42" fmla="*/ 206 w 654"/>
                    <a:gd name="T43" fmla="*/ 145 h 1712"/>
                    <a:gd name="T44" fmla="*/ 199 w 654"/>
                    <a:gd name="T45" fmla="*/ 0 h 1712"/>
                    <a:gd name="T46" fmla="*/ 192 w 654"/>
                    <a:gd name="T47" fmla="*/ 108 h 1712"/>
                    <a:gd name="T48" fmla="*/ 167 w 654"/>
                    <a:gd name="T49" fmla="*/ 344 h 1712"/>
                    <a:gd name="T50" fmla="*/ 6 w 654"/>
                    <a:gd name="T51" fmla="*/ 303 h 1712"/>
                    <a:gd name="T52" fmla="*/ 0 w 654"/>
                    <a:gd name="T53" fmla="*/ 475 h 1712"/>
                    <a:gd name="T54" fmla="*/ 15 w 654"/>
                    <a:gd name="T55" fmla="*/ 748 h 1712"/>
                    <a:gd name="T56" fmla="*/ 1 w 654"/>
                    <a:gd name="T57" fmla="*/ 907 h 1712"/>
                    <a:gd name="T58" fmla="*/ 29 w 654"/>
                    <a:gd name="T59" fmla="*/ 1058 h 1712"/>
                    <a:gd name="T60" fmla="*/ 91 w 654"/>
                    <a:gd name="T61" fmla="*/ 1444 h 1712"/>
                    <a:gd name="T62" fmla="*/ 159 w 654"/>
                    <a:gd name="T63" fmla="*/ 1485 h 1712"/>
                    <a:gd name="T64" fmla="*/ 97 w 654"/>
                    <a:gd name="T65" fmla="*/ 1492 h 1712"/>
                    <a:gd name="T66" fmla="*/ 97 w 654"/>
                    <a:gd name="T67" fmla="*/ 1589 h 1712"/>
                    <a:gd name="T68" fmla="*/ 166 w 654"/>
                    <a:gd name="T69" fmla="*/ 1644 h 1712"/>
                    <a:gd name="T70" fmla="*/ 310 w 654"/>
                    <a:gd name="T71" fmla="*/ 1651 h 1712"/>
                    <a:gd name="T72" fmla="*/ 317 w 654"/>
                    <a:gd name="T73" fmla="*/ 1589 h 1712"/>
                    <a:gd name="T74" fmla="*/ 331 w 654"/>
                    <a:gd name="T75" fmla="*/ 1561 h 1712"/>
                    <a:gd name="T76" fmla="*/ 283 w 654"/>
                    <a:gd name="T77" fmla="*/ 1258 h 1712"/>
                    <a:gd name="T78" fmla="*/ 255 w 654"/>
                    <a:gd name="T79" fmla="*/ 1051 h 1712"/>
                    <a:gd name="T80" fmla="*/ 235 w 654"/>
                    <a:gd name="T81" fmla="*/ 872 h 1712"/>
                    <a:gd name="T82" fmla="*/ 214 w 654"/>
                    <a:gd name="T83" fmla="*/ 562 h 1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54" h="1712">
                      <a:moveTo>
                        <a:pt x="214" y="562"/>
                      </a:moveTo>
                      <a:lnTo>
                        <a:pt x="276" y="1010"/>
                      </a:lnTo>
                      <a:lnTo>
                        <a:pt x="297" y="1203"/>
                      </a:lnTo>
                      <a:lnTo>
                        <a:pt x="352" y="1533"/>
                      </a:lnTo>
                      <a:lnTo>
                        <a:pt x="345" y="1623"/>
                      </a:lnTo>
                      <a:lnTo>
                        <a:pt x="379" y="1712"/>
                      </a:lnTo>
                      <a:lnTo>
                        <a:pt x="448" y="1712"/>
                      </a:lnTo>
                      <a:lnTo>
                        <a:pt x="565" y="1664"/>
                      </a:lnTo>
                      <a:lnTo>
                        <a:pt x="585" y="1533"/>
                      </a:lnTo>
                      <a:lnTo>
                        <a:pt x="530" y="1533"/>
                      </a:lnTo>
                      <a:lnTo>
                        <a:pt x="448" y="1513"/>
                      </a:lnTo>
                      <a:lnTo>
                        <a:pt x="537" y="1513"/>
                      </a:lnTo>
                      <a:lnTo>
                        <a:pt x="578" y="1499"/>
                      </a:lnTo>
                      <a:lnTo>
                        <a:pt x="592" y="1196"/>
                      </a:lnTo>
                      <a:lnTo>
                        <a:pt x="620" y="934"/>
                      </a:lnTo>
                      <a:lnTo>
                        <a:pt x="631" y="779"/>
                      </a:lnTo>
                      <a:lnTo>
                        <a:pt x="634" y="595"/>
                      </a:lnTo>
                      <a:lnTo>
                        <a:pt x="654" y="328"/>
                      </a:lnTo>
                      <a:lnTo>
                        <a:pt x="555" y="338"/>
                      </a:lnTo>
                      <a:lnTo>
                        <a:pt x="368" y="349"/>
                      </a:lnTo>
                      <a:lnTo>
                        <a:pt x="239" y="349"/>
                      </a:lnTo>
                      <a:lnTo>
                        <a:pt x="206" y="145"/>
                      </a:lnTo>
                      <a:lnTo>
                        <a:pt x="199" y="0"/>
                      </a:lnTo>
                      <a:lnTo>
                        <a:pt x="192" y="108"/>
                      </a:lnTo>
                      <a:lnTo>
                        <a:pt x="167" y="344"/>
                      </a:lnTo>
                      <a:lnTo>
                        <a:pt x="6" y="303"/>
                      </a:lnTo>
                      <a:lnTo>
                        <a:pt x="0" y="475"/>
                      </a:lnTo>
                      <a:lnTo>
                        <a:pt x="15" y="748"/>
                      </a:lnTo>
                      <a:lnTo>
                        <a:pt x="1" y="907"/>
                      </a:lnTo>
                      <a:lnTo>
                        <a:pt x="29" y="1058"/>
                      </a:lnTo>
                      <a:lnTo>
                        <a:pt x="91" y="1444"/>
                      </a:lnTo>
                      <a:lnTo>
                        <a:pt x="159" y="1485"/>
                      </a:lnTo>
                      <a:lnTo>
                        <a:pt x="97" y="1492"/>
                      </a:lnTo>
                      <a:lnTo>
                        <a:pt x="97" y="1589"/>
                      </a:lnTo>
                      <a:lnTo>
                        <a:pt x="166" y="1644"/>
                      </a:lnTo>
                      <a:lnTo>
                        <a:pt x="310" y="1651"/>
                      </a:lnTo>
                      <a:lnTo>
                        <a:pt x="317" y="1589"/>
                      </a:lnTo>
                      <a:lnTo>
                        <a:pt x="331" y="1561"/>
                      </a:lnTo>
                      <a:lnTo>
                        <a:pt x="283" y="1258"/>
                      </a:lnTo>
                      <a:lnTo>
                        <a:pt x="255" y="1051"/>
                      </a:lnTo>
                      <a:lnTo>
                        <a:pt x="235" y="872"/>
                      </a:lnTo>
                      <a:lnTo>
                        <a:pt x="214" y="56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0" name="Freeform 107"/>
                <p:cNvSpPr>
                  <a:spLocks/>
                </p:cNvSpPr>
                <p:nvPr/>
              </p:nvSpPr>
              <p:spPr bwMode="auto">
                <a:xfrm>
                  <a:off x="7021" y="2673"/>
                  <a:ext cx="42" cy="56"/>
                </a:xfrm>
                <a:custGeom>
                  <a:avLst/>
                  <a:gdLst>
                    <a:gd name="T0" fmla="*/ 84 w 84"/>
                    <a:gd name="T1" fmla="*/ 0 h 111"/>
                    <a:gd name="T2" fmla="*/ 12 w 84"/>
                    <a:gd name="T3" fmla="*/ 41 h 111"/>
                    <a:gd name="T4" fmla="*/ 0 w 84"/>
                    <a:gd name="T5" fmla="*/ 111 h 111"/>
                    <a:gd name="T6" fmla="*/ 20 w 84"/>
                    <a:gd name="T7" fmla="*/ 55 h 111"/>
                    <a:gd name="T8" fmla="*/ 84 w 84"/>
                    <a:gd name="T9" fmla="*/ 0 h 111"/>
                  </a:gdLst>
                  <a:ahLst/>
                  <a:cxnLst>
                    <a:cxn ang="0">
                      <a:pos x="T0" y="T1"/>
                    </a:cxn>
                    <a:cxn ang="0">
                      <a:pos x="T2" y="T3"/>
                    </a:cxn>
                    <a:cxn ang="0">
                      <a:pos x="T4" y="T5"/>
                    </a:cxn>
                    <a:cxn ang="0">
                      <a:pos x="T6" y="T7"/>
                    </a:cxn>
                    <a:cxn ang="0">
                      <a:pos x="T8" y="T9"/>
                    </a:cxn>
                  </a:cxnLst>
                  <a:rect l="0" t="0" r="r" b="b"/>
                  <a:pathLst>
                    <a:path w="84" h="111">
                      <a:moveTo>
                        <a:pt x="84" y="0"/>
                      </a:moveTo>
                      <a:lnTo>
                        <a:pt x="12" y="41"/>
                      </a:lnTo>
                      <a:lnTo>
                        <a:pt x="0" y="111"/>
                      </a:lnTo>
                      <a:lnTo>
                        <a:pt x="20" y="55"/>
                      </a:lnTo>
                      <a:lnTo>
                        <a:pt x="84"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1" name="Freeform 108"/>
                <p:cNvSpPr>
                  <a:spLocks/>
                </p:cNvSpPr>
                <p:nvPr/>
              </p:nvSpPr>
              <p:spPr bwMode="auto">
                <a:xfrm>
                  <a:off x="7076" y="2837"/>
                  <a:ext cx="32" cy="404"/>
                </a:xfrm>
                <a:custGeom>
                  <a:avLst/>
                  <a:gdLst>
                    <a:gd name="T0" fmla="*/ 6 w 65"/>
                    <a:gd name="T1" fmla="*/ 0 h 809"/>
                    <a:gd name="T2" fmla="*/ 34 w 65"/>
                    <a:gd name="T3" fmla="*/ 454 h 809"/>
                    <a:gd name="T4" fmla="*/ 65 w 65"/>
                    <a:gd name="T5" fmla="*/ 671 h 809"/>
                    <a:gd name="T6" fmla="*/ 65 w 65"/>
                    <a:gd name="T7" fmla="*/ 809 h 809"/>
                    <a:gd name="T8" fmla="*/ 48 w 65"/>
                    <a:gd name="T9" fmla="*/ 664 h 809"/>
                    <a:gd name="T10" fmla="*/ 24 w 65"/>
                    <a:gd name="T11" fmla="*/ 454 h 809"/>
                    <a:gd name="T12" fmla="*/ 0 w 65"/>
                    <a:gd name="T13" fmla="*/ 210 h 809"/>
                    <a:gd name="T14" fmla="*/ 6 w 65"/>
                    <a:gd name="T15" fmla="*/ 0 h 8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09">
                      <a:moveTo>
                        <a:pt x="6" y="0"/>
                      </a:moveTo>
                      <a:lnTo>
                        <a:pt x="34" y="454"/>
                      </a:lnTo>
                      <a:lnTo>
                        <a:pt x="65" y="671"/>
                      </a:lnTo>
                      <a:lnTo>
                        <a:pt x="65" y="809"/>
                      </a:lnTo>
                      <a:lnTo>
                        <a:pt x="48" y="664"/>
                      </a:lnTo>
                      <a:lnTo>
                        <a:pt x="24" y="454"/>
                      </a:lnTo>
                      <a:lnTo>
                        <a:pt x="0" y="210"/>
                      </a:lnTo>
                      <a:lnTo>
                        <a:pt x="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1" name="Group 121"/>
              <p:cNvGrpSpPr>
                <a:grpSpLocks/>
              </p:cNvGrpSpPr>
              <p:nvPr/>
            </p:nvGrpSpPr>
            <p:grpSpPr bwMode="auto">
              <a:xfrm>
                <a:off x="6427" y="1938"/>
                <a:ext cx="190" cy="119"/>
                <a:chOff x="6427" y="1938"/>
                <a:chExt cx="190" cy="119"/>
              </a:xfrm>
            </p:grpSpPr>
            <p:grpSp>
              <p:nvGrpSpPr>
                <p:cNvPr id="52" name="Group 119"/>
                <p:cNvGrpSpPr>
                  <a:grpSpLocks/>
                </p:cNvGrpSpPr>
                <p:nvPr/>
              </p:nvGrpSpPr>
              <p:grpSpPr bwMode="auto">
                <a:xfrm>
                  <a:off x="6427" y="1938"/>
                  <a:ext cx="172" cy="105"/>
                  <a:chOff x="6427" y="1938"/>
                  <a:chExt cx="172" cy="105"/>
                </a:xfrm>
              </p:grpSpPr>
              <p:sp>
                <p:nvSpPr>
                  <p:cNvPr id="54" name="Freeform 110"/>
                  <p:cNvSpPr>
                    <a:spLocks/>
                  </p:cNvSpPr>
                  <p:nvPr/>
                </p:nvSpPr>
                <p:spPr bwMode="auto">
                  <a:xfrm>
                    <a:off x="6427" y="1938"/>
                    <a:ext cx="172" cy="105"/>
                  </a:xfrm>
                  <a:custGeom>
                    <a:avLst/>
                    <a:gdLst>
                      <a:gd name="T0" fmla="*/ 325 w 346"/>
                      <a:gd name="T1" fmla="*/ 102 h 211"/>
                      <a:gd name="T2" fmla="*/ 313 w 346"/>
                      <a:gd name="T3" fmla="*/ 76 h 211"/>
                      <a:gd name="T4" fmla="*/ 296 w 346"/>
                      <a:gd name="T5" fmla="*/ 60 h 211"/>
                      <a:gd name="T6" fmla="*/ 251 w 346"/>
                      <a:gd name="T7" fmla="*/ 32 h 211"/>
                      <a:gd name="T8" fmla="*/ 197 w 346"/>
                      <a:gd name="T9" fmla="*/ 12 h 211"/>
                      <a:gd name="T10" fmla="*/ 164 w 346"/>
                      <a:gd name="T11" fmla="*/ 6 h 211"/>
                      <a:gd name="T12" fmla="*/ 140 w 346"/>
                      <a:gd name="T13" fmla="*/ 6 h 211"/>
                      <a:gd name="T14" fmla="*/ 104 w 346"/>
                      <a:gd name="T15" fmla="*/ 0 h 211"/>
                      <a:gd name="T16" fmla="*/ 76 w 346"/>
                      <a:gd name="T17" fmla="*/ 2 h 211"/>
                      <a:gd name="T18" fmla="*/ 44 w 346"/>
                      <a:gd name="T19" fmla="*/ 4 h 211"/>
                      <a:gd name="T20" fmla="*/ 24 w 346"/>
                      <a:gd name="T21" fmla="*/ 10 h 211"/>
                      <a:gd name="T22" fmla="*/ 6 w 346"/>
                      <a:gd name="T23" fmla="*/ 18 h 211"/>
                      <a:gd name="T24" fmla="*/ 0 w 346"/>
                      <a:gd name="T25" fmla="*/ 27 h 211"/>
                      <a:gd name="T26" fmla="*/ 2 w 346"/>
                      <a:gd name="T27" fmla="*/ 38 h 211"/>
                      <a:gd name="T28" fmla="*/ 9 w 346"/>
                      <a:gd name="T29" fmla="*/ 43 h 211"/>
                      <a:gd name="T30" fmla="*/ 28 w 346"/>
                      <a:gd name="T31" fmla="*/ 44 h 211"/>
                      <a:gd name="T32" fmla="*/ 47 w 346"/>
                      <a:gd name="T33" fmla="*/ 39 h 211"/>
                      <a:gd name="T34" fmla="*/ 86 w 346"/>
                      <a:gd name="T35" fmla="*/ 40 h 211"/>
                      <a:gd name="T36" fmla="*/ 108 w 346"/>
                      <a:gd name="T37" fmla="*/ 46 h 211"/>
                      <a:gd name="T38" fmla="*/ 125 w 346"/>
                      <a:gd name="T39" fmla="*/ 58 h 211"/>
                      <a:gd name="T40" fmla="*/ 102 w 346"/>
                      <a:gd name="T41" fmla="*/ 71 h 211"/>
                      <a:gd name="T42" fmla="*/ 96 w 346"/>
                      <a:gd name="T43" fmla="*/ 82 h 211"/>
                      <a:gd name="T44" fmla="*/ 101 w 346"/>
                      <a:gd name="T45" fmla="*/ 95 h 211"/>
                      <a:gd name="T46" fmla="*/ 105 w 346"/>
                      <a:gd name="T47" fmla="*/ 101 h 211"/>
                      <a:gd name="T48" fmla="*/ 99 w 346"/>
                      <a:gd name="T49" fmla="*/ 116 h 211"/>
                      <a:gd name="T50" fmla="*/ 107 w 346"/>
                      <a:gd name="T51" fmla="*/ 132 h 211"/>
                      <a:gd name="T52" fmla="*/ 103 w 346"/>
                      <a:gd name="T53" fmla="*/ 147 h 211"/>
                      <a:gd name="T54" fmla="*/ 112 w 346"/>
                      <a:gd name="T55" fmla="*/ 163 h 211"/>
                      <a:gd name="T56" fmla="*/ 124 w 346"/>
                      <a:gd name="T57" fmla="*/ 191 h 211"/>
                      <a:gd name="T58" fmla="*/ 151 w 346"/>
                      <a:gd name="T59" fmla="*/ 195 h 211"/>
                      <a:gd name="T60" fmla="*/ 185 w 346"/>
                      <a:gd name="T61" fmla="*/ 195 h 211"/>
                      <a:gd name="T62" fmla="*/ 198 w 346"/>
                      <a:gd name="T63" fmla="*/ 184 h 211"/>
                      <a:gd name="T64" fmla="*/ 217 w 346"/>
                      <a:gd name="T65" fmla="*/ 201 h 211"/>
                      <a:gd name="T66" fmla="*/ 251 w 346"/>
                      <a:gd name="T67" fmla="*/ 202 h 211"/>
                      <a:gd name="T68" fmla="*/ 268 w 346"/>
                      <a:gd name="T69" fmla="*/ 208 h 211"/>
                      <a:gd name="T70" fmla="*/ 291 w 346"/>
                      <a:gd name="T71" fmla="*/ 211 h 211"/>
                      <a:gd name="T72" fmla="*/ 315 w 346"/>
                      <a:gd name="T73" fmla="*/ 193 h 211"/>
                      <a:gd name="T74" fmla="*/ 333 w 346"/>
                      <a:gd name="T75" fmla="*/ 175 h 211"/>
                      <a:gd name="T76" fmla="*/ 346 w 346"/>
                      <a:gd name="T77" fmla="*/ 139 h 211"/>
                      <a:gd name="T78" fmla="*/ 331 w 346"/>
                      <a:gd name="T79" fmla="*/ 123 h 211"/>
                      <a:gd name="T80" fmla="*/ 325 w 346"/>
                      <a:gd name="T81" fmla="*/ 10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6" h="211">
                        <a:moveTo>
                          <a:pt x="325" y="102"/>
                        </a:moveTo>
                        <a:lnTo>
                          <a:pt x="313" y="76"/>
                        </a:lnTo>
                        <a:lnTo>
                          <a:pt x="296" y="60"/>
                        </a:lnTo>
                        <a:lnTo>
                          <a:pt x="251" y="32"/>
                        </a:lnTo>
                        <a:lnTo>
                          <a:pt x="197" y="12"/>
                        </a:lnTo>
                        <a:lnTo>
                          <a:pt x="164" y="6"/>
                        </a:lnTo>
                        <a:lnTo>
                          <a:pt x="140" y="6"/>
                        </a:lnTo>
                        <a:lnTo>
                          <a:pt x="104" y="0"/>
                        </a:lnTo>
                        <a:lnTo>
                          <a:pt x="76" y="2"/>
                        </a:lnTo>
                        <a:lnTo>
                          <a:pt x="44" y="4"/>
                        </a:lnTo>
                        <a:lnTo>
                          <a:pt x="24" y="10"/>
                        </a:lnTo>
                        <a:lnTo>
                          <a:pt x="6" y="18"/>
                        </a:lnTo>
                        <a:lnTo>
                          <a:pt x="0" y="27"/>
                        </a:lnTo>
                        <a:lnTo>
                          <a:pt x="2" y="38"/>
                        </a:lnTo>
                        <a:lnTo>
                          <a:pt x="9" y="43"/>
                        </a:lnTo>
                        <a:lnTo>
                          <a:pt x="28" y="44"/>
                        </a:lnTo>
                        <a:lnTo>
                          <a:pt x="47" y="39"/>
                        </a:lnTo>
                        <a:lnTo>
                          <a:pt x="86" y="40"/>
                        </a:lnTo>
                        <a:lnTo>
                          <a:pt x="108" y="46"/>
                        </a:lnTo>
                        <a:lnTo>
                          <a:pt x="125" y="58"/>
                        </a:lnTo>
                        <a:lnTo>
                          <a:pt x="102" y="71"/>
                        </a:lnTo>
                        <a:lnTo>
                          <a:pt x="96" y="82"/>
                        </a:lnTo>
                        <a:lnTo>
                          <a:pt x="101" y="95"/>
                        </a:lnTo>
                        <a:lnTo>
                          <a:pt x="105" y="101"/>
                        </a:lnTo>
                        <a:lnTo>
                          <a:pt x="99" y="116"/>
                        </a:lnTo>
                        <a:lnTo>
                          <a:pt x="107" y="132"/>
                        </a:lnTo>
                        <a:lnTo>
                          <a:pt x="103" y="147"/>
                        </a:lnTo>
                        <a:lnTo>
                          <a:pt x="112" y="163"/>
                        </a:lnTo>
                        <a:lnTo>
                          <a:pt x="124" y="191"/>
                        </a:lnTo>
                        <a:lnTo>
                          <a:pt x="151" y="195"/>
                        </a:lnTo>
                        <a:lnTo>
                          <a:pt x="185" y="195"/>
                        </a:lnTo>
                        <a:lnTo>
                          <a:pt x="198" y="184"/>
                        </a:lnTo>
                        <a:lnTo>
                          <a:pt x="217" y="201"/>
                        </a:lnTo>
                        <a:lnTo>
                          <a:pt x="251" y="202"/>
                        </a:lnTo>
                        <a:lnTo>
                          <a:pt x="268" y="208"/>
                        </a:lnTo>
                        <a:lnTo>
                          <a:pt x="291" y="211"/>
                        </a:lnTo>
                        <a:lnTo>
                          <a:pt x="315" y="193"/>
                        </a:lnTo>
                        <a:lnTo>
                          <a:pt x="333" y="175"/>
                        </a:lnTo>
                        <a:lnTo>
                          <a:pt x="346" y="139"/>
                        </a:lnTo>
                        <a:lnTo>
                          <a:pt x="331" y="123"/>
                        </a:lnTo>
                        <a:lnTo>
                          <a:pt x="325" y="102"/>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5" name="Freeform 111"/>
                  <p:cNvSpPr>
                    <a:spLocks/>
                  </p:cNvSpPr>
                  <p:nvPr/>
                </p:nvSpPr>
                <p:spPr bwMode="auto">
                  <a:xfrm>
                    <a:off x="6494" y="1950"/>
                    <a:ext cx="57" cy="49"/>
                  </a:xfrm>
                  <a:custGeom>
                    <a:avLst/>
                    <a:gdLst>
                      <a:gd name="T0" fmla="*/ 115 w 115"/>
                      <a:gd name="T1" fmla="*/ 36 h 98"/>
                      <a:gd name="T2" fmla="*/ 59 w 115"/>
                      <a:gd name="T3" fmla="*/ 39 h 98"/>
                      <a:gd name="T4" fmla="*/ 47 w 115"/>
                      <a:gd name="T5" fmla="*/ 36 h 98"/>
                      <a:gd name="T6" fmla="*/ 27 w 115"/>
                      <a:gd name="T7" fmla="*/ 38 h 98"/>
                      <a:gd name="T8" fmla="*/ 23 w 115"/>
                      <a:gd name="T9" fmla="*/ 53 h 98"/>
                      <a:gd name="T10" fmla="*/ 4 w 115"/>
                      <a:gd name="T11" fmla="*/ 82 h 98"/>
                      <a:gd name="T12" fmla="*/ 9 w 115"/>
                      <a:gd name="T13" fmla="*/ 94 h 98"/>
                      <a:gd name="T14" fmla="*/ 35 w 115"/>
                      <a:gd name="T15" fmla="*/ 93 h 98"/>
                      <a:gd name="T16" fmla="*/ 45 w 115"/>
                      <a:gd name="T17" fmla="*/ 80 h 98"/>
                      <a:gd name="T18" fmla="*/ 58 w 115"/>
                      <a:gd name="T19" fmla="*/ 72 h 98"/>
                      <a:gd name="T20" fmla="*/ 79 w 115"/>
                      <a:gd name="T21" fmla="*/ 76 h 98"/>
                      <a:gd name="T22" fmla="*/ 83 w 115"/>
                      <a:gd name="T23" fmla="*/ 92 h 98"/>
                      <a:gd name="T24" fmla="*/ 56 w 115"/>
                      <a:gd name="T25" fmla="*/ 80 h 98"/>
                      <a:gd name="T26" fmla="*/ 39 w 115"/>
                      <a:gd name="T27" fmla="*/ 91 h 98"/>
                      <a:gd name="T28" fmla="*/ 21 w 115"/>
                      <a:gd name="T29" fmla="*/ 98 h 98"/>
                      <a:gd name="T30" fmla="*/ 5 w 115"/>
                      <a:gd name="T31" fmla="*/ 96 h 98"/>
                      <a:gd name="T32" fmla="*/ 1 w 115"/>
                      <a:gd name="T33" fmla="*/ 88 h 98"/>
                      <a:gd name="T34" fmla="*/ 0 w 115"/>
                      <a:gd name="T35" fmla="*/ 77 h 98"/>
                      <a:gd name="T36" fmla="*/ 11 w 115"/>
                      <a:gd name="T37" fmla="*/ 66 h 98"/>
                      <a:gd name="T38" fmla="*/ 20 w 115"/>
                      <a:gd name="T39" fmla="*/ 53 h 98"/>
                      <a:gd name="T40" fmla="*/ 21 w 115"/>
                      <a:gd name="T41" fmla="*/ 46 h 98"/>
                      <a:gd name="T42" fmla="*/ 24 w 115"/>
                      <a:gd name="T43" fmla="*/ 33 h 98"/>
                      <a:gd name="T44" fmla="*/ 39 w 115"/>
                      <a:gd name="T45" fmla="*/ 33 h 98"/>
                      <a:gd name="T46" fmla="*/ 67 w 115"/>
                      <a:gd name="T47" fmla="*/ 36 h 98"/>
                      <a:gd name="T48" fmla="*/ 61 w 115"/>
                      <a:gd name="T49" fmla="*/ 15 h 98"/>
                      <a:gd name="T50" fmla="*/ 58 w 115"/>
                      <a:gd name="T51" fmla="*/ 0 h 98"/>
                      <a:gd name="T52" fmla="*/ 62 w 115"/>
                      <a:gd name="T53" fmla="*/ 12 h 98"/>
                      <a:gd name="T54" fmla="*/ 72 w 115"/>
                      <a:gd name="T55" fmla="*/ 34 h 98"/>
                      <a:gd name="T56" fmla="*/ 86 w 115"/>
                      <a:gd name="T57" fmla="*/ 34 h 98"/>
                      <a:gd name="T58" fmla="*/ 102 w 115"/>
                      <a:gd name="T59" fmla="*/ 34 h 98"/>
                      <a:gd name="T60" fmla="*/ 115 w 115"/>
                      <a:gd name="T61" fmla="*/ 3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5" h="98">
                        <a:moveTo>
                          <a:pt x="115" y="36"/>
                        </a:moveTo>
                        <a:lnTo>
                          <a:pt x="59" y="39"/>
                        </a:lnTo>
                        <a:lnTo>
                          <a:pt x="47" y="36"/>
                        </a:lnTo>
                        <a:lnTo>
                          <a:pt x="27" y="38"/>
                        </a:lnTo>
                        <a:lnTo>
                          <a:pt x="23" y="53"/>
                        </a:lnTo>
                        <a:lnTo>
                          <a:pt x="4" y="82"/>
                        </a:lnTo>
                        <a:lnTo>
                          <a:pt x="9" y="94"/>
                        </a:lnTo>
                        <a:lnTo>
                          <a:pt x="35" y="93"/>
                        </a:lnTo>
                        <a:lnTo>
                          <a:pt x="45" y="80"/>
                        </a:lnTo>
                        <a:lnTo>
                          <a:pt x="58" y="72"/>
                        </a:lnTo>
                        <a:lnTo>
                          <a:pt x="79" y="76"/>
                        </a:lnTo>
                        <a:lnTo>
                          <a:pt x="83" y="92"/>
                        </a:lnTo>
                        <a:lnTo>
                          <a:pt x="56" y="80"/>
                        </a:lnTo>
                        <a:lnTo>
                          <a:pt x="39" y="91"/>
                        </a:lnTo>
                        <a:lnTo>
                          <a:pt x="21" y="98"/>
                        </a:lnTo>
                        <a:lnTo>
                          <a:pt x="5" y="96"/>
                        </a:lnTo>
                        <a:lnTo>
                          <a:pt x="1" y="88"/>
                        </a:lnTo>
                        <a:lnTo>
                          <a:pt x="0" y="77"/>
                        </a:lnTo>
                        <a:lnTo>
                          <a:pt x="11" y="66"/>
                        </a:lnTo>
                        <a:lnTo>
                          <a:pt x="20" y="53"/>
                        </a:lnTo>
                        <a:lnTo>
                          <a:pt x="21" y="46"/>
                        </a:lnTo>
                        <a:lnTo>
                          <a:pt x="24" y="33"/>
                        </a:lnTo>
                        <a:lnTo>
                          <a:pt x="39" y="33"/>
                        </a:lnTo>
                        <a:lnTo>
                          <a:pt x="67" y="36"/>
                        </a:lnTo>
                        <a:lnTo>
                          <a:pt x="61" y="15"/>
                        </a:lnTo>
                        <a:lnTo>
                          <a:pt x="58" y="0"/>
                        </a:lnTo>
                        <a:lnTo>
                          <a:pt x="62" y="12"/>
                        </a:lnTo>
                        <a:lnTo>
                          <a:pt x="72" y="34"/>
                        </a:lnTo>
                        <a:lnTo>
                          <a:pt x="86" y="34"/>
                        </a:lnTo>
                        <a:lnTo>
                          <a:pt x="102" y="34"/>
                        </a:lnTo>
                        <a:lnTo>
                          <a:pt x="115" y="3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6" name="Freeform 112"/>
                  <p:cNvSpPr>
                    <a:spLocks/>
                  </p:cNvSpPr>
                  <p:nvPr/>
                </p:nvSpPr>
                <p:spPr bwMode="auto">
                  <a:xfrm>
                    <a:off x="6523" y="1994"/>
                    <a:ext cx="16" cy="36"/>
                  </a:xfrm>
                  <a:custGeom>
                    <a:avLst/>
                    <a:gdLst>
                      <a:gd name="T0" fmla="*/ 0 w 31"/>
                      <a:gd name="T1" fmla="*/ 0 h 72"/>
                      <a:gd name="T2" fmla="*/ 11 w 31"/>
                      <a:gd name="T3" fmla="*/ 6 h 72"/>
                      <a:gd name="T4" fmla="*/ 13 w 31"/>
                      <a:gd name="T5" fmla="*/ 15 h 72"/>
                      <a:gd name="T6" fmla="*/ 12 w 31"/>
                      <a:gd name="T7" fmla="*/ 23 h 72"/>
                      <a:gd name="T8" fmla="*/ 20 w 31"/>
                      <a:gd name="T9" fmla="*/ 25 h 72"/>
                      <a:gd name="T10" fmla="*/ 25 w 31"/>
                      <a:gd name="T11" fmla="*/ 31 h 72"/>
                      <a:gd name="T12" fmla="*/ 25 w 31"/>
                      <a:gd name="T13" fmla="*/ 40 h 72"/>
                      <a:gd name="T14" fmla="*/ 21 w 31"/>
                      <a:gd name="T15" fmla="*/ 44 h 72"/>
                      <a:gd name="T16" fmla="*/ 3 w 31"/>
                      <a:gd name="T17" fmla="*/ 50 h 72"/>
                      <a:gd name="T18" fmla="*/ 7 w 31"/>
                      <a:gd name="T19" fmla="*/ 55 h 72"/>
                      <a:gd name="T20" fmla="*/ 7 w 31"/>
                      <a:gd name="T21" fmla="*/ 62 h 72"/>
                      <a:gd name="T22" fmla="*/ 0 w 31"/>
                      <a:gd name="T23" fmla="*/ 70 h 72"/>
                      <a:gd name="T24" fmla="*/ 10 w 31"/>
                      <a:gd name="T25" fmla="*/ 72 h 72"/>
                      <a:gd name="T26" fmla="*/ 10 w 31"/>
                      <a:gd name="T27" fmla="*/ 60 h 72"/>
                      <a:gd name="T28" fmla="*/ 18 w 31"/>
                      <a:gd name="T29" fmla="*/ 51 h 72"/>
                      <a:gd name="T30" fmla="*/ 27 w 31"/>
                      <a:gd name="T31" fmla="*/ 46 h 72"/>
                      <a:gd name="T32" fmla="*/ 31 w 31"/>
                      <a:gd name="T33" fmla="*/ 33 h 72"/>
                      <a:gd name="T34" fmla="*/ 26 w 31"/>
                      <a:gd name="T35" fmla="*/ 26 h 72"/>
                      <a:gd name="T36" fmla="*/ 17 w 31"/>
                      <a:gd name="T37" fmla="*/ 21 h 72"/>
                      <a:gd name="T38" fmla="*/ 17 w 31"/>
                      <a:gd name="T39" fmla="*/ 12 h 72"/>
                      <a:gd name="T40" fmla="*/ 15 w 31"/>
                      <a:gd name="T41" fmla="*/ 3 h 72"/>
                      <a:gd name="T42" fmla="*/ 0 w 31"/>
                      <a:gd name="T4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72">
                        <a:moveTo>
                          <a:pt x="0" y="0"/>
                        </a:moveTo>
                        <a:lnTo>
                          <a:pt x="11" y="6"/>
                        </a:lnTo>
                        <a:lnTo>
                          <a:pt x="13" y="15"/>
                        </a:lnTo>
                        <a:lnTo>
                          <a:pt x="12" y="23"/>
                        </a:lnTo>
                        <a:lnTo>
                          <a:pt x="20" y="25"/>
                        </a:lnTo>
                        <a:lnTo>
                          <a:pt x="25" y="31"/>
                        </a:lnTo>
                        <a:lnTo>
                          <a:pt x="25" y="40"/>
                        </a:lnTo>
                        <a:lnTo>
                          <a:pt x="21" y="44"/>
                        </a:lnTo>
                        <a:lnTo>
                          <a:pt x="3" y="50"/>
                        </a:lnTo>
                        <a:lnTo>
                          <a:pt x="7" y="55"/>
                        </a:lnTo>
                        <a:lnTo>
                          <a:pt x="7" y="62"/>
                        </a:lnTo>
                        <a:lnTo>
                          <a:pt x="0" y="70"/>
                        </a:lnTo>
                        <a:lnTo>
                          <a:pt x="10" y="72"/>
                        </a:lnTo>
                        <a:lnTo>
                          <a:pt x="10" y="60"/>
                        </a:lnTo>
                        <a:lnTo>
                          <a:pt x="18" y="51"/>
                        </a:lnTo>
                        <a:lnTo>
                          <a:pt x="27" y="46"/>
                        </a:lnTo>
                        <a:lnTo>
                          <a:pt x="31" y="33"/>
                        </a:lnTo>
                        <a:lnTo>
                          <a:pt x="26" y="26"/>
                        </a:lnTo>
                        <a:lnTo>
                          <a:pt x="17" y="21"/>
                        </a:lnTo>
                        <a:lnTo>
                          <a:pt x="17" y="12"/>
                        </a:lnTo>
                        <a:lnTo>
                          <a:pt x="15" y="3"/>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7" name="Freeform 113"/>
                  <p:cNvSpPr>
                    <a:spLocks/>
                  </p:cNvSpPr>
                  <p:nvPr/>
                </p:nvSpPr>
                <p:spPr bwMode="auto">
                  <a:xfrm>
                    <a:off x="6514" y="1997"/>
                    <a:ext cx="8" cy="8"/>
                  </a:xfrm>
                  <a:custGeom>
                    <a:avLst/>
                    <a:gdLst>
                      <a:gd name="T0" fmla="*/ 7 w 16"/>
                      <a:gd name="T1" fmla="*/ 0 h 17"/>
                      <a:gd name="T2" fmla="*/ 6 w 16"/>
                      <a:gd name="T3" fmla="*/ 6 h 17"/>
                      <a:gd name="T4" fmla="*/ 7 w 16"/>
                      <a:gd name="T5" fmla="*/ 13 h 17"/>
                      <a:gd name="T6" fmla="*/ 16 w 16"/>
                      <a:gd name="T7" fmla="*/ 17 h 17"/>
                      <a:gd name="T8" fmla="*/ 0 w 16"/>
                      <a:gd name="T9" fmla="*/ 14 h 17"/>
                      <a:gd name="T10" fmla="*/ 7 w 16"/>
                      <a:gd name="T11" fmla="*/ 0 h 17"/>
                    </a:gdLst>
                    <a:ahLst/>
                    <a:cxnLst>
                      <a:cxn ang="0">
                        <a:pos x="T0" y="T1"/>
                      </a:cxn>
                      <a:cxn ang="0">
                        <a:pos x="T2" y="T3"/>
                      </a:cxn>
                      <a:cxn ang="0">
                        <a:pos x="T4" y="T5"/>
                      </a:cxn>
                      <a:cxn ang="0">
                        <a:pos x="T6" y="T7"/>
                      </a:cxn>
                      <a:cxn ang="0">
                        <a:pos x="T8" y="T9"/>
                      </a:cxn>
                      <a:cxn ang="0">
                        <a:pos x="T10" y="T11"/>
                      </a:cxn>
                    </a:cxnLst>
                    <a:rect l="0" t="0" r="r" b="b"/>
                    <a:pathLst>
                      <a:path w="16" h="17">
                        <a:moveTo>
                          <a:pt x="7" y="0"/>
                        </a:moveTo>
                        <a:lnTo>
                          <a:pt x="6" y="6"/>
                        </a:lnTo>
                        <a:lnTo>
                          <a:pt x="7" y="13"/>
                        </a:lnTo>
                        <a:lnTo>
                          <a:pt x="16" y="17"/>
                        </a:lnTo>
                        <a:lnTo>
                          <a:pt x="0" y="14"/>
                        </a:lnTo>
                        <a:lnTo>
                          <a:pt x="7"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 name="Freeform 114"/>
                  <p:cNvSpPr>
                    <a:spLocks/>
                  </p:cNvSpPr>
                  <p:nvPr/>
                </p:nvSpPr>
                <p:spPr bwMode="auto">
                  <a:xfrm>
                    <a:off x="6522" y="2009"/>
                    <a:ext cx="9" cy="7"/>
                  </a:xfrm>
                  <a:custGeom>
                    <a:avLst/>
                    <a:gdLst>
                      <a:gd name="T0" fmla="*/ 4 w 20"/>
                      <a:gd name="T1" fmla="*/ 0 h 12"/>
                      <a:gd name="T2" fmla="*/ 0 w 20"/>
                      <a:gd name="T3" fmla="*/ 5 h 12"/>
                      <a:gd name="T4" fmla="*/ 7 w 20"/>
                      <a:gd name="T5" fmla="*/ 12 h 12"/>
                      <a:gd name="T6" fmla="*/ 11 w 20"/>
                      <a:gd name="T7" fmla="*/ 12 h 12"/>
                      <a:gd name="T8" fmla="*/ 20 w 20"/>
                      <a:gd name="T9" fmla="*/ 12 h 12"/>
                      <a:gd name="T10" fmla="*/ 12 w 20"/>
                      <a:gd name="T11" fmla="*/ 10 h 12"/>
                      <a:gd name="T12" fmla="*/ 4 w 2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0" h="12">
                        <a:moveTo>
                          <a:pt x="4" y="0"/>
                        </a:moveTo>
                        <a:lnTo>
                          <a:pt x="0" y="5"/>
                        </a:lnTo>
                        <a:lnTo>
                          <a:pt x="7" y="12"/>
                        </a:lnTo>
                        <a:lnTo>
                          <a:pt x="11" y="12"/>
                        </a:lnTo>
                        <a:lnTo>
                          <a:pt x="20" y="12"/>
                        </a:lnTo>
                        <a:lnTo>
                          <a:pt x="12" y="10"/>
                        </a:lnTo>
                        <a:lnTo>
                          <a:pt x="4"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 name="Freeform 115"/>
                  <p:cNvSpPr>
                    <a:spLocks/>
                  </p:cNvSpPr>
                  <p:nvPr/>
                </p:nvSpPr>
                <p:spPr bwMode="auto">
                  <a:xfrm>
                    <a:off x="6520" y="2022"/>
                    <a:ext cx="3" cy="9"/>
                  </a:xfrm>
                  <a:custGeom>
                    <a:avLst/>
                    <a:gdLst>
                      <a:gd name="T0" fmla="*/ 2 w 6"/>
                      <a:gd name="T1" fmla="*/ 0 h 18"/>
                      <a:gd name="T2" fmla="*/ 0 w 6"/>
                      <a:gd name="T3" fmla="*/ 6 h 18"/>
                      <a:gd name="T4" fmla="*/ 2 w 6"/>
                      <a:gd name="T5" fmla="*/ 18 h 18"/>
                      <a:gd name="T6" fmla="*/ 6 w 6"/>
                      <a:gd name="T7" fmla="*/ 12 h 18"/>
                      <a:gd name="T8" fmla="*/ 2 w 6"/>
                      <a:gd name="T9" fmla="*/ 0 h 18"/>
                    </a:gdLst>
                    <a:ahLst/>
                    <a:cxnLst>
                      <a:cxn ang="0">
                        <a:pos x="T0" y="T1"/>
                      </a:cxn>
                      <a:cxn ang="0">
                        <a:pos x="T2" y="T3"/>
                      </a:cxn>
                      <a:cxn ang="0">
                        <a:pos x="T4" y="T5"/>
                      </a:cxn>
                      <a:cxn ang="0">
                        <a:pos x="T6" y="T7"/>
                      </a:cxn>
                      <a:cxn ang="0">
                        <a:pos x="T8" y="T9"/>
                      </a:cxn>
                    </a:cxnLst>
                    <a:rect l="0" t="0" r="r" b="b"/>
                    <a:pathLst>
                      <a:path w="6" h="18">
                        <a:moveTo>
                          <a:pt x="2" y="0"/>
                        </a:moveTo>
                        <a:lnTo>
                          <a:pt x="0" y="6"/>
                        </a:lnTo>
                        <a:lnTo>
                          <a:pt x="2" y="18"/>
                        </a:lnTo>
                        <a:lnTo>
                          <a:pt x="6" y="12"/>
                        </a:lnTo>
                        <a:lnTo>
                          <a:pt x="2"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0" name="Freeform 116"/>
                  <p:cNvSpPr>
                    <a:spLocks/>
                  </p:cNvSpPr>
                  <p:nvPr/>
                </p:nvSpPr>
                <p:spPr bwMode="auto">
                  <a:xfrm>
                    <a:off x="6491" y="2017"/>
                    <a:ext cx="27" cy="5"/>
                  </a:xfrm>
                  <a:custGeom>
                    <a:avLst/>
                    <a:gdLst>
                      <a:gd name="T0" fmla="*/ 54 w 54"/>
                      <a:gd name="T1" fmla="*/ 4 h 10"/>
                      <a:gd name="T2" fmla="*/ 35 w 54"/>
                      <a:gd name="T3" fmla="*/ 4 h 10"/>
                      <a:gd name="T4" fmla="*/ 0 w 54"/>
                      <a:gd name="T5" fmla="*/ 0 h 10"/>
                      <a:gd name="T6" fmla="*/ 16 w 54"/>
                      <a:gd name="T7" fmla="*/ 4 h 10"/>
                      <a:gd name="T8" fmla="*/ 40 w 54"/>
                      <a:gd name="T9" fmla="*/ 10 h 10"/>
                      <a:gd name="T10" fmla="*/ 54 w 54"/>
                      <a:gd name="T11" fmla="*/ 4 h 10"/>
                    </a:gdLst>
                    <a:ahLst/>
                    <a:cxnLst>
                      <a:cxn ang="0">
                        <a:pos x="T0" y="T1"/>
                      </a:cxn>
                      <a:cxn ang="0">
                        <a:pos x="T2" y="T3"/>
                      </a:cxn>
                      <a:cxn ang="0">
                        <a:pos x="T4" y="T5"/>
                      </a:cxn>
                      <a:cxn ang="0">
                        <a:pos x="T6" y="T7"/>
                      </a:cxn>
                      <a:cxn ang="0">
                        <a:pos x="T8" y="T9"/>
                      </a:cxn>
                      <a:cxn ang="0">
                        <a:pos x="T10" y="T11"/>
                      </a:cxn>
                    </a:cxnLst>
                    <a:rect l="0" t="0" r="r" b="b"/>
                    <a:pathLst>
                      <a:path w="54" h="10">
                        <a:moveTo>
                          <a:pt x="54" y="4"/>
                        </a:moveTo>
                        <a:lnTo>
                          <a:pt x="35" y="4"/>
                        </a:lnTo>
                        <a:lnTo>
                          <a:pt x="0" y="0"/>
                        </a:lnTo>
                        <a:lnTo>
                          <a:pt x="16" y="4"/>
                        </a:lnTo>
                        <a:lnTo>
                          <a:pt x="40" y="10"/>
                        </a:lnTo>
                        <a:lnTo>
                          <a:pt x="54" y="4"/>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1" name="Freeform 117"/>
                  <p:cNvSpPr>
                    <a:spLocks/>
                  </p:cNvSpPr>
                  <p:nvPr/>
                </p:nvSpPr>
                <p:spPr bwMode="auto">
                  <a:xfrm>
                    <a:off x="6486" y="2004"/>
                    <a:ext cx="41" cy="7"/>
                  </a:xfrm>
                  <a:custGeom>
                    <a:avLst/>
                    <a:gdLst>
                      <a:gd name="T0" fmla="*/ 84 w 84"/>
                      <a:gd name="T1" fmla="*/ 6 h 14"/>
                      <a:gd name="T2" fmla="*/ 65 w 84"/>
                      <a:gd name="T3" fmla="*/ 11 h 14"/>
                      <a:gd name="T4" fmla="*/ 48 w 84"/>
                      <a:gd name="T5" fmla="*/ 12 h 14"/>
                      <a:gd name="T6" fmla="*/ 25 w 84"/>
                      <a:gd name="T7" fmla="*/ 5 h 14"/>
                      <a:gd name="T8" fmla="*/ 0 w 84"/>
                      <a:gd name="T9" fmla="*/ 0 h 14"/>
                      <a:gd name="T10" fmla="*/ 30 w 84"/>
                      <a:gd name="T11" fmla="*/ 11 h 14"/>
                      <a:gd name="T12" fmla="*/ 50 w 84"/>
                      <a:gd name="T13" fmla="*/ 14 h 14"/>
                      <a:gd name="T14" fmla="*/ 68 w 84"/>
                      <a:gd name="T15" fmla="*/ 14 h 14"/>
                      <a:gd name="T16" fmla="*/ 84 w 84"/>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14">
                        <a:moveTo>
                          <a:pt x="84" y="6"/>
                        </a:moveTo>
                        <a:lnTo>
                          <a:pt x="65" y="11"/>
                        </a:lnTo>
                        <a:lnTo>
                          <a:pt x="48" y="12"/>
                        </a:lnTo>
                        <a:lnTo>
                          <a:pt x="25" y="5"/>
                        </a:lnTo>
                        <a:lnTo>
                          <a:pt x="0" y="0"/>
                        </a:lnTo>
                        <a:lnTo>
                          <a:pt x="30" y="11"/>
                        </a:lnTo>
                        <a:lnTo>
                          <a:pt x="50" y="14"/>
                        </a:lnTo>
                        <a:lnTo>
                          <a:pt x="68" y="14"/>
                        </a:lnTo>
                        <a:lnTo>
                          <a:pt x="84" y="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2" name="Freeform 118"/>
                  <p:cNvSpPr>
                    <a:spLocks/>
                  </p:cNvSpPr>
                  <p:nvPr/>
                </p:nvSpPr>
                <p:spPr bwMode="auto">
                  <a:xfrm>
                    <a:off x="6499" y="1983"/>
                    <a:ext cx="12" cy="11"/>
                  </a:xfrm>
                  <a:custGeom>
                    <a:avLst/>
                    <a:gdLst>
                      <a:gd name="T0" fmla="*/ 13 w 22"/>
                      <a:gd name="T1" fmla="*/ 0 h 23"/>
                      <a:gd name="T2" fmla="*/ 19 w 22"/>
                      <a:gd name="T3" fmla="*/ 11 h 23"/>
                      <a:gd name="T4" fmla="*/ 10 w 22"/>
                      <a:gd name="T5" fmla="*/ 19 h 23"/>
                      <a:gd name="T6" fmla="*/ 0 w 22"/>
                      <a:gd name="T7" fmla="*/ 23 h 23"/>
                      <a:gd name="T8" fmla="*/ 10 w 22"/>
                      <a:gd name="T9" fmla="*/ 22 h 23"/>
                      <a:gd name="T10" fmla="*/ 20 w 22"/>
                      <a:gd name="T11" fmla="*/ 17 h 23"/>
                      <a:gd name="T12" fmla="*/ 22 w 22"/>
                      <a:gd name="T13" fmla="*/ 10 h 23"/>
                      <a:gd name="T14" fmla="*/ 13 w 22"/>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3">
                        <a:moveTo>
                          <a:pt x="13" y="0"/>
                        </a:moveTo>
                        <a:lnTo>
                          <a:pt x="19" y="11"/>
                        </a:lnTo>
                        <a:lnTo>
                          <a:pt x="10" y="19"/>
                        </a:lnTo>
                        <a:lnTo>
                          <a:pt x="0" y="23"/>
                        </a:lnTo>
                        <a:lnTo>
                          <a:pt x="10" y="22"/>
                        </a:lnTo>
                        <a:lnTo>
                          <a:pt x="20" y="17"/>
                        </a:lnTo>
                        <a:lnTo>
                          <a:pt x="22" y="10"/>
                        </a:lnTo>
                        <a:lnTo>
                          <a:pt x="13"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53" name="Freeform 120"/>
                <p:cNvSpPr>
                  <a:spLocks/>
                </p:cNvSpPr>
                <p:nvPr/>
              </p:nvSpPr>
              <p:spPr bwMode="auto">
                <a:xfrm>
                  <a:off x="6559" y="1993"/>
                  <a:ext cx="58" cy="64"/>
                </a:xfrm>
                <a:custGeom>
                  <a:avLst/>
                  <a:gdLst>
                    <a:gd name="T0" fmla="*/ 8 w 114"/>
                    <a:gd name="T1" fmla="*/ 116 h 128"/>
                    <a:gd name="T2" fmla="*/ 22 w 114"/>
                    <a:gd name="T3" fmla="*/ 128 h 128"/>
                    <a:gd name="T4" fmla="*/ 89 w 114"/>
                    <a:gd name="T5" fmla="*/ 96 h 128"/>
                    <a:gd name="T6" fmla="*/ 114 w 114"/>
                    <a:gd name="T7" fmla="*/ 49 h 128"/>
                    <a:gd name="T8" fmla="*/ 110 w 114"/>
                    <a:gd name="T9" fmla="*/ 17 h 128"/>
                    <a:gd name="T10" fmla="*/ 83 w 114"/>
                    <a:gd name="T11" fmla="*/ 0 h 128"/>
                    <a:gd name="T12" fmla="*/ 68 w 114"/>
                    <a:gd name="T13" fmla="*/ 2 h 128"/>
                    <a:gd name="T14" fmla="*/ 74 w 114"/>
                    <a:gd name="T15" fmla="*/ 21 h 128"/>
                    <a:gd name="T16" fmla="*/ 73 w 114"/>
                    <a:gd name="T17" fmla="*/ 38 h 128"/>
                    <a:gd name="T18" fmla="*/ 64 w 114"/>
                    <a:gd name="T19" fmla="*/ 56 h 128"/>
                    <a:gd name="T20" fmla="*/ 42 w 114"/>
                    <a:gd name="T21" fmla="*/ 76 h 128"/>
                    <a:gd name="T22" fmla="*/ 22 w 114"/>
                    <a:gd name="T23" fmla="*/ 96 h 128"/>
                    <a:gd name="T24" fmla="*/ 0 w 114"/>
                    <a:gd name="T25" fmla="*/ 99 h 128"/>
                    <a:gd name="T26" fmla="*/ 2 w 114"/>
                    <a:gd name="T27" fmla="*/ 108 h 128"/>
                    <a:gd name="T28" fmla="*/ 8 w 114"/>
                    <a:gd name="T29" fmla="*/ 1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 h="128">
                      <a:moveTo>
                        <a:pt x="8" y="116"/>
                      </a:moveTo>
                      <a:lnTo>
                        <a:pt x="22" y="128"/>
                      </a:lnTo>
                      <a:lnTo>
                        <a:pt x="89" y="96"/>
                      </a:lnTo>
                      <a:lnTo>
                        <a:pt x="114" y="49"/>
                      </a:lnTo>
                      <a:lnTo>
                        <a:pt x="110" y="17"/>
                      </a:lnTo>
                      <a:lnTo>
                        <a:pt x="83" y="0"/>
                      </a:lnTo>
                      <a:lnTo>
                        <a:pt x="68" y="2"/>
                      </a:lnTo>
                      <a:lnTo>
                        <a:pt x="74" y="21"/>
                      </a:lnTo>
                      <a:lnTo>
                        <a:pt x="73" y="38"/>
                      </a:lnTo>
                      <a:lnTo>
                        <a:pt x="64" y="56"/>
                      </a:lnTo>
                      <a:lnTo>
                        <a:pt x="42" y="76"/>
                      </a:lnTo>
                      <a:lnTo>
                        <a:pt x="22" y="96"/>
                      </a:lnTo>
                      <a:lnTo>
                        <a:pt x="0" y="99"/>
                      </a:lnTo>
                      <a:lnTo>
                        <a:pt x="2" y="108"/>
                      </a:lnTo>
                      <a:lnTo>
                        <a:pt x="8" y="116"/>
                      </a:lnTo>
                      <a:close/>
                    </a:path>
                  </a:pathLst>
                </a:custGeom>
                <a:solidFill>
                  <a:srgbClr val="E0E0E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22" name="Group 141"/>
              <p:cNvGrpSpPr>
                <a:grpSpLocks/>
              </p:cNvGrpSpPr>
              <p:nvPr/>
            </p:nvGrpSpPr>
            <p:grpSpPr bwMode="auto">
              <a:xfrm>
                <a:off x="6949" y="1674"/>
                <a:ext cx="193" cy="267"/>
                <a:chOff x="6949" y="1674"/>
                <a:chExt cx="193" cy="267"/>
              </a:xfrm>
            </p:grpSpPr>
            <p:sp>
              <p:nvSpPr>
                <p:cNvPr id="33" name="Freeform 122"/>
                <p:cNvSpPr>
                  <a:spLocks/>
                </p:cNvSpPr>
                <p:nvPr/>
              </p:nvSpPr>
              <p:spPr bwMode="auto">
                <a:xfrm>
                  <a:off x="6954" y="1700"/>
                  <a:ext cx="180" cy="241"/>
                </a:xfrm>
                <a:custGeom>
                  <a:avLst/>
                  <a:gdLst>
                    <a:gd name="T0" fmla="*/ 155 w 360"/>
                    <a:gd name="T1" fmla="*/ 18 h 482"/>
                    <a:gd name="T2" fmla="*/ 74 w 360"/>
                    <a:gd name="T3" fmla="*/ 46 h 482"/>
                    <a:gd name="T4" fmla="*/ 2 w 360"/>
                    <a:gd name="T5" fmla="*/ 89 h 482"/>
                    <a:gd name="T6" fmla="*/ 2 w 360"/>
                    <a:gd name="T7" fmla="*/ 145 h 482"/>
                    <a:gd name="T8" fmla="*/ 0 w 360"/>
                    <a:gd name="T9" fmla="*/ 204 h 482"/>
                    <a:gd name="T10" fmla="*/ 5 w 360"/>
                    <a:gd name="T11" fmla="*/ 220 h 482"/>
                    <a:gd name="T12" fmla="*/ 18 w 360"/>
                    <a:gd name="T13" fmla="*/ 236 h 482"/>
                    <a:gd name="T14" fmla="*/ 26 w 360"/>
                    <a:gd name="T15" fmla="*/ 289 h 482"/>
                    <a:gd name="T16" fmla="*/ 39 w 360"/>
                    <a:gd name="T17" fmla="*/ 331 h 482"/>
                    <a:gd name="T18" fmla="*/ 55 w 360"/>
                    <a:gd name="T19" fmla="*/ 367 h 482"/>
                    <a:gd name="T20" fmla="*/ 65 w 360"/>
                    <a:gd name="T21" fmla="*/ 399 h 482"/>
                    <a:gd name="T22" fmla="*/ 74 w 360"/>
                    <a:gd name="T23" fmla="*/ 420 h 482"/>
                    <a:gd name="T24" fmla="*/ 91 w 360"/>
                    <a:gd name="T25" fmla="*/ 453 h 482"/>
                    <a:gd name="T26" fmla="*/ 122 w 360"/>
                    <a:gd name="T27" fmla="*/ 459 h 482"/>
                    <a:gd name="T28" fmla="*/ 142 w 360"/>
                    <a:gd name="T29" fmla="*/ 457 h 482"/>
                    <a:gd name="T30" fmla="*/ 168 w 360"/>
                    <a:gd name="T31" fmla="*/ 466 h 482"/>
                    <a:gd name="T32" fmla="*/ 198 w 360"/>
                    <a:gd name="T33" fmla="*/ 482 h 482"/>
                    <a:gd name="T34" fmla="*/ 265 w 360"/>
                    <a:gd name="T35" fmla="*/ 453 h 482"/>
                    <a:gd name="T36" fmla="*/ 325 w 360"/>
                    <a:gd name="T37" fmla="*/ 374 h 482"/>
                    <a:gd name="T38" fmla="*/ 350 w 360"/>
                    <a:gd name="T39" fmla="*/ 327 h 482"/>
                    <a:gd name="T40" fmla="*/ 355 w 360"/>
                    <a:gd name="T41" fmla="*/ 303 h 482"/>
                    <a:gd name="T42" fmla="*/ 341 w 360"/>
                    <a:gd name="T43" fmla="*/ 269 h 482"/>
                    <a:gd name="T44" fmla="*/ 357 w 360"/>
                    <a:gd name="T45" fmla="*/ 233 h 482"/>
                    <a:gd name="T46" fmla="*/ 360 w 360"/>
                    <a:gd name="T47" fmla="*/ 190 h 482"/>
                    <a:gd name="T48" fmla="*/ 348 w 360"/>
                    <a:gd name="T49" fmla="*/ 146 h 482"/>
                    <a:gd name="T50" fmla="*/ 325 w 360"/>
                    <a:gd name="T51" fmla="*/ 138 h 482"/>
                    <a:gd name="T52" fmla="*/ 305 w 360"/>
                    <a:gd name="T53" fmla="*/ 149 h 482"/>
                    <a:gd name="T54" fmla="*/ 295 w 360"/>
                    <a:gd name="T55" fmla="*/ 178 h 482"/>
                    <a:gd name="T56" fmla="*/ 293 w 360"/>
                    <a:gd name="T57" fmla="*/ 208 h 482"/>
                    <a:gd name="T58" fmla="*/ 282 w 360"/>
                    <a:gd name="T59" fmla="*/ 243 h 482"/>
                    <a:gd name="T60" fmla="*/ 253 w 360"/>
                    <a:gd name="T61" fmla="*/ 233 h 482"/>
                    <a:gd name="T62" fmla="*/ 249 w 360"/>
                    <a:gd name="T63" fmla="*/ 184 h 482"/>
                    <a:gd name="T64" fmla="*/ 221 w 360"/>
                    <a:gd name="T65" fmla="*/ 131 h 482"/>
                    <a:gd name="T66" fmla="*/ 192 w 360"/>
                    <a:gd name="T67" fmla="*/ 89 h 482"/>
                    <a:gd name="T68" fmla="*/ 182 w 360"/>
                    <a:gd name="T69" fmla="*/ 34 h 482"/>
                    <a:gd name="T70" fmla="*/ 166 w 360"/>
                    <a:gd name="T71" fmla="*/ 28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0" h="482">
                      <a:moveTo>
                        <a:pt x="192" y="0"/>
                      </a:moveTo>
                      <a:lnTo>
                        <a:pt x="155" y="18"/>
                      </a:lnTo>
                      <a:lnTo>
                        <a:pt x="113" y="34"/>
                      </a:lnTo>
                      <a:lnTo>
                        <a:pt x="74" y="46"/>
                      </a:lnTo>
                      <a:lnTo>
                        <a:pt x="32" y="69"/>
                      </a:lnTo>
                      <a:lnTo>
                        <a:pt x="2" y="89"/>
                      </a:lnTo>
                      <a:lnTo>
                        <a:pt x="0" y="112"/>
                      </a:lnTo>
                      <a:lnTo>
                        <a:pt x="2" y="145"/>
                      </a:lnTo>
                      <a:lnTo>
                        <a:pt x="0" y="172"/>
                      </a:lnTo>
                      <a:lnTo>
                        <a:pt x="0" y="204"/>
                      </a:lnTo>
                      <a:lnTo>
                        <a:pt x="2" y="213"/>
                      </a:lnTo>
                      <a:lnTo>
                        <a:pt x="5" y="220"/>
                      </a:lnTo>
                      <a:lnTo>
                        <a:pt x="15" y="226"/>
                      </a:lnTo>
                      <a:lnTo>
                        <a:pt x="18" y="236"/>
                      </a:lnTo>
                      <a:lnTo>
                        <a:pt x="19" y="269"/>
                      </a:lnTo>
                      <a:lnTo>
                        <a:pt x="26" y="289"/>
                      </a:lnTo>
                      <a:lnTo>
                        <a:pt x="34" y="302"/>
                      </a:lnTo>
                      <a:lnTo>
                        <a:pt x="39" y="331"/>
                      </a:lnTo>
                      <a:lnTo>
                        <a:pt x="44" y="345"/>
                      </a:lnTo>
                      <a:lnTo>
                        <a:pt x="55" y="367"/>
                      </a:lnTo>
                      <a:lnTo>
                        <a:pt x="58" y="384"/>
                      </a:lnTo>
                      <a:lnTo>
                        <a:pt x="65" y="399"/>
                      </a:lnTo>
                      <a:lnTo>
                        <a:pt x="71" y="407"/>
                      </a:lnTo>
                      <a:lnTo>
                        <a:pt x="74" y="420"/>
                      </a:lnTo>
                      <a:lnTo>
                        <a:pt x="80" y="440"/>
                      </a:lnTo>
                      <a:lnTo>
                        <a:pt x="91" y="453"/>
                      </a:lnTo>
                      <a:lnTo>
                        <a:pt x="104" y="459"/>
                      </a:lnTo>
                      <a:lnTo>
                        <a:pt x="122" y="459"/>
                      </a:lnTo>
                      <a:lnTo>
                        <a:pt x="136" y="459"/>
                      </a:lnTo>
                      <a:lnTo>
                        <a:pt x="142" y="457"/>
                      </a:lnTo>
                      <a:lnTo>
                        <a:pt x="158" y="456"/>
                      </a:lnTo>
                      <a:lnTo>
                        <a:pt x="168" y="466"/>
                      </a:lnTo>
                      <a:lnTo>
                        <a:pt x="181" y="477"/>
                      </a:lnTo>
                      <a:lnTo>
                        <a:pt x="198" y="482"/>
                      </a:lnTo>
                      <a:lnTo>
                        <a:pt x="234" y="471"/>
                      </a:lnTo>
                      <a:lnTo>
                        <a:pt x="265" y="453"/>
                      </a:lnTo>
                      <a:lnTo>
                        <a:pt x="293" y="422"/>
                      </a:lnTo>
                      <a:lnTo>
                        <a:pt x="325" y="374"/>
                      </a:lnTo>
                      <a:lnTo>
                        <a:pt x="337" y="353"/>
                      </a:lnTo>
                      <a:lnTo>
                        <a:pt x="350" y="327"/>
                      </a:lnTo>
                      <a:lnTo>
                        <a:pt x="355" y="312"/>
                      </a:lnTo>
                      <a:lnTo>
                        <a:pt x="355" y="303"/>
                      </a:lnTo>
                      <a:lnTo>
                        <a:pt x="355" y="289"/>
                      </a:lnTo>
                      <a:lnTo>
                        <a:pt x="341" y="269"/>
                      </a:lnTo>
                      <a:lnTo>
                        <a:pt x="348" y="256"/>
                      </a:lnTo>
                      <a:lnTo>
                        <a:pt x="357" y="233"/>
                      </a:lnTo>
                      <a:lnTo>
                        <a:pt x="360" y="210"/>
                      </a:lnTo>
                      <a:lnTo>
                        <a:pt x="360" y="190"/>
                      </a:lnTo>
                      <a:lnTo>
                        <a:pt x="355" y="164"/>
                      </a:lnTo>
                      <a:lnTo>
                        <a:pt x="348" y="146"/>
                      </a:lnTo>
                      <a:lnTo>
                        <a:pt x="337" y="138"/>
                      </a:lnTo>
                      <a:lnTo>
                        <a:pt x="325" y="138"/>
                      </a:lnTo>
                      <a:lnTo>
                        <a:pt x="315" y="141"/>
                      </a:lnTo>
                      <a:lnTo>
                        <a:pt x="305" y="149"/>
                      </a:lnTo>
                      <a:lnTo>
                        <a:pt x="299" y="168"/>
                      </a:lnTo>
                      <a:lnTo>
                        <a:pt x="295" y="178"/>
                      </a:lnTo>
                      <a:lnTo>
                        <a:pt x="295" y="190"/>
                      </a:lnTo>
                      <a:lnTo>
                        <a:pt x="293" y="208"/>
                      </a:lnTo>
                      <a:lnTo>
                        <a:pt x="293" y="220"/>
                      </a:lnTo>
                      <a:lnTo>
                        <a:pt x="282" y="243"/>
                      </a:lnTo>
                      <a:lnTo>
                        <a:pt x="263" y="247"/>
                      </a:lnTo>
                      <a:lnTo>
                        <a:pt x="253" y="233"/>
                      </a:lnTo>
                      <a:lnTo>
                        <a:pt x="256" y="204"/>
                      </a:lnTo>
                      <a:lnTo>
                        <a:pt x="249" y="184"/>
                      </a:lnTo>
                      <a:lnTo>
                        <a:pt x="230" y="154"/>
                      </a:lnTo>
                      <a:lnTo>
                        <a:pt x="221" y="131"/>
                      </a:lnTo>
                      <a:lnTo>
                        <a:pt x="201" y="103"/>
                      </a:lnTo>
                      <a:lnTo>
                        <a:pt x="192" y="89"/>
                      </a:lnTo>
                      <a:lnTo>
                        <a:pt x="182" y="50"/>
                      </a:lnTo>
                      <a:lnTo>
                        <a:pt x="182" y="34"/>
                      </a:lnTo>
                      <a:lnTo>
                        <a:pt x="184" y="18"/>
                      </a:lnTo>
                      <a:lnTo>
                        <a:pt x="166" y="28"/>
                      </a:lnTo>
                      <a:lnTo>
                        <a:pt x="192"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4" name="Freeform 123"/>
                <p:cNvSpPr>
                  <a:spLocks/>
                </p:cNvSpPr>
                <p:nvPr/>
              </p:nvSpPr>
              <p:spPr bwMode="auto">
                <a:xfrm>
                  <a:off x="6994" y="1904"/>
                  <a:ext cx="32" cy="21"/>
                </a:xfrm>
                <a:custGeom>
                  <a:avLst/>
                  <a:gdLst>
                    <a:gd name="T0" fmla="*/ 0 w 64"/>
                    <a:gd name="T1" fmla="*/ 11 h 41"/>
                    <a:gd name="T2" fmla="*/ 10 w 64"/>
                    <a:gd name="T3" fmla="*/ 1 h 41"/>
                    <a:gd name="T4" fmla="*/ 20 w 64"/>
                    <a:gd name="T5" fmla="*/ 0 h 41"/>
                    <a:gd name="T6" fmla="*/ 40 w 64"/>
                    <a:gd name="T7" fmla="*/ 1 h 41"/>
                    <a:gd name="T8" fmla="*/ 44 w 64"/>
                    <a:gd name="T9" fmla="*/ 2 h 41"/>
                    <a:gd name="T10" fmla="*/ 50 w 64"/>
                    <a:gd name="T11" fmla="*/ 2 h 41"/>
                    <a:gd name="T12" fmla="*/ 58 w 64"/>
                    <a:gd name="T13" fmla="*/ 11 h 41"/>
                    <a:gd name="T14" fmla="*/ 64 w 64"/>
                    <a:gd name="T15" fmla="*/ 24 h 41"/>
                    <a:gd name="T16" fmla="*/ 63 w 64"/>
                    <a:gd name="T17" fmla="*/ 28 h 41"/>
                    <a:gd name="T18" fmla="*/ 55 w 64"/>
                    <a:gd name="T19" fmla="*/ 34 h 41"/>
                    <a:gd name="T20" fmla="*/ 47 w 64"/>
                    <a:gd name="T21" fmla="*/ 29 h 41"/>
                    <a:gd name="T22" fmla="*/ 32 w 64"/>
                    <a:gd name="T23" fmla="*/ 33 h 41"/>
                    <a:gd name="T24" fmla="*/ 24 w 64"/>
                    <a:gd name="T25" fmla="*/ 41 h 41"/>
                    <a:gd name="T26" fmla="*/ 14 w 64"/>
                    <a:gd name="T27" fmla="*/ 40 h 41"/>
                    <a:gd name="T28" fmla="*/ 3 w 64"/>
                    <a:gd name="T29" fmla="*/ 28 h 41"/>
                    <a:gd name="T30" fmla="*/ 0 w 64"/>
                    <a:gd name="T31" fmla="*/ 1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41">
                      <a:moveTo>
                        <a:pt x="0" y="11"/>
                      </a:moveTo>
                      <a:lnTo>
                        <a:pt x="10" y="1"/>
                      </a:lnTo>
                      <a:lnTo>
                        <a:pt x="20" y="0"/>
                      </a:lnTo>
                      <a:lnTo>
                        <a:pt x="40" y="1"/>
                      </a:lnTo>
                      <a:lnTo>
                        <a:pt x="44" y="2"/>
                      </a:lnTo>
                      <a:lnTo>
                        <a:pt x="50" y="2"/>
                      </a:lnTo>
                      <a:lnTo>
                        <a:pt x="58" y="11"/>
                      </a:lnTo>
                      <a:lnTo>
                        <a:pt x="64" y="24"/>
                      </a:lnTo>
                      <a:lnTo>
                        <a:pt x="63" y="28"/>
                      </a:lnTo>
                      <a:lnTo>
                        <a:pt x="55" y="34"/>
                      </a:lnTo>
                      <a:lnTo>
                        <a:pt x="47" y="29"/>
                      </a:lnTo>
                      <a:lnTo>
                        <a:pt x="32" y="33"/>
                      </a:lnTo>
                      <a:lnTo>
                        <a:pt x="24" y="41"/>
                      </a:lnTo>
                      <a:lnTo>
                        <a:pt x="14" y="40"/>
                      </a:lnTo>
                      <a:lnTo>
                        <a:pt x="3" y="28"/>
                      </a:lnTo>
                      <a:lnTo>
                        <a:pt x="0" y="11"/>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5" name="Freeform 124"/>
                <p:cNvSpPr>
                  <a:spLocks/>
                </p:cNvSpPr>
                <p:nvPr/>
              </p:nvSpPr>
              <p:spPr bwMode="auto">
                <a:xfrm>
                  <a:off x="6985" y="1884"/>
                  <a:ext cx="38" cy="19"/>
                </a:xfrm>
                <a:custGeom>
                  <a:avLst/>
                  <a:gdLst>
                    <a:gd name="T0" fmla="*/ 11 w 75"/>
                    <a:gd name="T1" fmla="*/ 37 h 37"/>
                    <a:gd name="T2" fmla="*/ 18 w 75"/>
                    <a:gd name="T3" fmla="*/ 35 h 37"/>
                    <a:gd name="T4" fmla="*/ 10 w 75"/>
                    <a:gd name="T5" fmla="*/ 21 h 37"/>
                    <a:gd name="T6" fmla="*/ 17 w 75"/>
                    <a:gd name="T7" fmla="*/ 19 h 37"/>
                    <a:gd name="T8" fmla="*/ 29 w 75"/>
                    <a:gd name="T9" fmla="*/ 20 h 37"/>
                    <a:gd name="T10" fmla="*/ 37 w 75"/>
                    <a:gd name="T11" fmla="*/ 18 h 37"/>
                    <a:gd name="T12" fmla="*/ 44 w 75"/>
                    <a:gd name="T13" fmla="*/ 14 h 37"/>
                    <a:gd name="T14" fmla="*/ 58 w 75"/>
                    <a:gd name="T15" fmla="*/ 10 h 37"/>
                    <a:gd name="T16" fmla="*/ 64 w 75"/>
                    <a:gd name="T17" fmla="*/ 4 h 37"/>
                    <a:gd name="T18" fmla="*/ 75 w 75"/>
                    <a:gd name="T19" fmla="*/ 0 h 37"/>
                    <a:gd name="T20" fmla="*/ 61 w 75"/>
                    <a:gd name="T21" fmla="*/ 0 h 37"/>
                    <a:gd name="T22" fmla="*/ 50 w 75"/>
                    <a:gd name="T23" fmla="*/ 0 h 37"/>
                    <a:gd name="T24" fmla="*/ 44 w 75"/>
                    <a:gd name="T25" fmla="*/ 3 h 37"/>
                    <a:gd name="T26" fmla="*/ 28 w 75"/>
                    <a:gd name="T27" fmla="*/ 4 h 37"/>
                    <a:gd name="T28" fmla="*/ 21 w 75"/>
                    <a:gd name="T29" fmla="*/ 12 h 37"/>
                    <a:gd name="T30" fmla="*/ 16 w 75"/>
                    <a:gd name="T31" fmla="*/ 4 h 37"/>
                    <a:gd name="T32" fmla="*/ 9 w 75"/>
                    <a:gd name="T33" fmla="*/ 0 h 37"/>
                    <a:gd name="T34" fmla="*/ 2 w 75"/>
                    <a:gd name="T35" fmla="*/ 4 h 37"/>
                    <a:gd name="T36" fmla="*/ 0 w 75"/>
                    <a:gd name="T37" fmla="*/ 10 h 37"/>
                    <a:gd name="T38" fmla="*/ 2 w 75"/>
                    <a:gd name="T39" fmla="*/ 19 h 37"/>
                    <a:gd name="T40" fmla="*/ 3 w 75"/>
                    <a:gd name="T41" fmla="*/ 26 h 37"/>
                    <a:gd name="T42" fmla="*/ 11 w 75"/>
                    <a:gd name="T43"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37">
                      <a:moveTo>
                        <a:pt x="11" y="37"/>
                      </a:moveTo>
                      <a:lnTo>
                        <a:pt x="18" y="35"/>
                      </a:lnTo>
                      <a:lnTo>
                        <a:pt x="10" y="21"/>
                      </a:lnTo>
                      <a:lnTo>
                        <a:pt x="17" y="19"/>
                      </a:lnTo>
                      <a:lnTo>
                        <a:pt x="29" y="20"/>
                      </a:lnTo>
                      <a:lnTo>
                        <a:pt x="37" y="18"/>
                      </a:lnTo>
                      <a:lnTo>
                        <a:pt x="44" y="14"/>
                      </a:lnTo>
                      <a:lnTo>
                        <a:pt x="58" y="10"/>
                      </a:lnTo>
                      <a:lnTo>
                        <a:pt x="64" y="4"/>
                      </a:lnTo>
                      <a:lnTo>
                        <a:pt x="75" y="0"/>
                      </a:lnTo>
                      <a:lnTo>
                        <a:pt x="61" y="0"/>
                      </a:lnTo>
                      <a:lnTo>
                        <a:pt x="50" y="0"/>
                      </a:lnTo>
                      <a:lnTo>
                        <a:pt x="44" y="3"/>
                      </a:lnTo>
                      <a:lnTo>
                        <a:pt x="28" y="4"/>
                      </a:lnTo>
                      <a:lnTo>
                        <a:pt x="21" y="12"/>
                      </a:lnTo>
                      <a:lnTo>
                        <a:pt x="16" y="4"/>
                      </a:lnTo>
                      <a:lnTo>
                        <a:pt x="9" y="0"/>
                      </a:lnTo>
                      <a:lnTo>
                        <a:pt x="2" y="4"/>
                      </a:lnTo>
                      <a:lnTo>
                        <a:pt x="0" y="10"/>
                      </a:lnTo>
                      <a:lnTo>
                        <a:pt x="2" y="19"/>
                      </a:lnTo>
                      <a:lnTo>
                        <a:pt x="3" y="26"/>
                      </a:lnTo>
                      <a:lnTo>
                        <a:pt x="11" y="37"/>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6" name="Freeform 125"/>
                <p:cNvSpPr>
                  <a:spLocks/>
                </p:cNvSpPr>
                <p:nvPr/>
              </p:nvSpPr>
              <p:spPr bwMode="auto">
                <a:xfrm>
                  <a:off x="6964" y="1808"/>
                  <a:ext cx="108" cy="76"/>
                </a:xfrm>
                <a:custGeom>
                  <a:avLst/>
                  <a:gdLst>
                    <a:gd name="T0" fmla="*/ 30 w 217"/>
                    <a:gd name="T1" fmla="*/ 88 h 151"/>
                    <a:gd name="T2" fmla="*/ 59 w 217"/>
                    <a:gd name="T3" fmla="*/ 81 h 151"/>
                    <a:gd name="T4" fmla="*/ 56 w 217"/>
                    <a:gd name="T5" fmla="*/ 61 h 151"/>
                    <a:gd name="T6" fmla="*/ 60 w 217"/>
                    <a:gd name="T7" fmla="*/ 39 h 151"/>
                    <a:gd name="T8" fmla="*/ 40 w 217"/>
                    <a:gd name="T9" fmla="*/ 0 h 151"/>
                    <a:gd name="T10" fmla="*/ 33 w 217"/>
                    <a:gd name="T11" fmla="*/ 31 h 151"/>
                    <a:gd name="T12" fmla="*/ 32 w 217"/>
                    <a:gd name="T13" fmla="*/ 52 h 151"/>
                    <a:gd name="T14" fmla="*/ 31 w 217"/>
                    <a:gd name="T15" fmla="*/ 45 h 151"/>
                    <a:gd name="T16" fmla="*/ 15 w 217"/>
                    <a:gd name="T17" fmla="*/ 34 h 151"/>
                    <a:gd name="T18" fmla="*/ 6 w 217"/>
                    <a:gd name="T19" fmla="*/ 15 h 151"/>
                    <a:gd name="T20" fmla="*/ 1 w 217"/>
                    <a:gd name="T21" fmla="*/ 42 h 151"/>
                    <a:gd name="T22" fmla="*/ 13 w 217"/>
                    <a:gd name="T23" fmla="*/ 77 h 151"/>
                    <a:gd name="T24" fmla="*/ 20 w 217"/>
                    <a:gd name="T25" fmla="*/ 108 h 151"/>
                    <a:gd name="T26" fmla="*/ 37 w 217"/>
                    <a:gd name="T27" fmla="*/ 148 h 151"/>
                    <a:gd name="T28" fmla="*/ 53 w 217"/>
                    <a:gd name="T29" fmla="*/ 147 h 151"/>
                    <a:gd name="T30" fmla="*/ 85 w 217"/>
                    <a:gd name="T31" fmla="*/ 147 h 151"/>
                    <a:gd name="T32" fmla="*/ 109 w 217"/>
                    <a:gd name="T33" fmla="*/ 148 h 151"/>
                    <a:gd name="T34" fmla="*/ 112 w 217"/>
                    <a:gd name="T35" fmla="*/ 124 h 151"/>
                    <a:gd name="T36" fmla="*/ 135 w 217"/>
                    <a:gd name="T37" fmla="*/ 111 h 151"/>
                    <a:gd name="T38" fmla="*/ 112 w 217"/>
                    <a:gd name="T39" fmla="*/ 100 h 151"/>
                    <a:gd name="T40" fmla="*/ 142 w 217"/>
                    <a:gd name="T41" fmla="*/ 104 h 151"/>
                    <a:gd name="T42" fmla="*/ 134 w 217"/>
                    <a:gd name="T43" fmla="*/ 89 h 151"/>
                    <a:gd name="T44" fmla="*/ 148 w 217"/>
                    <a:gd name="T45" fmla="*/ 74 h 151"/>
                    <a:gd name="T46" fmla="*/ 130 w 217"/>
                    <a:gd name="T47" fmla="*/ 64 h 151"/>
                    <a:gd name="T48" fmla="*/ 153 w 217"/>
                    <a:gd name="T49" fmla="*/ 58 h 151"/>
                    <a:gd name="T50" fmla="*/ 217 w 217"/>
                    <a:gd name="T51" fmla="*/ 3 h 151"/>
                    <a:gd name="T52" fmla="*/ 166 w 217"/>
                    <a:gd name="T53" fmla="*/ 0 h 151"/>
                    <a:gd name="T54" fmla="*/ 130 w 217"/>
                    <a:gd name="T55" fmla="*/ 35 h 151"/>
                    <a:gd name="T56" fmla="*/ 108 w 217"/>
                    <a:gd name="T57" fmla="*/ 38 h 151"/>
                    <a:gd name="T58" fmla="*/ 98 w 217"/>
                    <a:gd name="T59" fmla="*/ 18 h 151"/>
                    <a:gd name="T60" fmla="*/ 77 w 217"/>
                    <a:gd name="T61" fmla="*/ 17 h 151"/>
                    <a:gd name="T62" fmla="*/ 74 w 217"/>
                    <a:gd name="T63" fmla="*/ 34 h 151"/>
                    <a:gd name="T64" fmla="*/ 80 w 217"/>
                    <a:gd name="T65" fmla="*/ 52 h 151"/>
                    <a:gd name="T66" fmla="*/ 99 w 217"/>
                    <a:gd name="T67" fmla="*/ 70 h 151"/>
                    <a:gd name="T68" fmla="*/ 102 w 217"/>
                    <a:gd name="T69" fmla="*/ 94 h 151"/>
                    <a:gd name="T70" fmla="*/ 62 w 217"/>
                    <a:gd name="T71" fmla="*/ 103 h 151"/>
                    <a:gd name="T72" fmla="*/ 30 w 217"/>
                    <a:gd name="T73" fmla="*/ 9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7" h="151">
                      <a:moveTo>
                        <a:pt x="30" y="93"/>
                      </a:moveTo>
                      <a:lnTo>
                        <a:pt x="30" y="88"/>
                      </a:lnTo>
                      <a:lnTo>
                        <a:pt x="47" y="87"/>
                      </a:lnTo>
                      <a:lnTo>
                        <a:pt x="59" y="81"/>
                      </a:lnTo>
                      <a:lnTo>
                        <a:pt x="63" y="68"/>
                      </a:lnTo>
                      <a:lnTo>
                        <a:pt x="56" y="61"/>
                      </a:lnTo>
                      <a:lnTo>
                        <a:pt x="60" y="52"/>
                      </a:lnTo>
                      <a:lnTo>
                        <a:pt x="60" y="39"/>
                      </a:lnTo>
                      <a:lnTo>
                        <a:pt x="60" y="8"/>
                      </a:lnTo>
                      <a:lnTo>
                        <a:pt x="40" y="0"/>
                      </a:lnTo>
                      <a:lnTo>
                        <a:pt x="37" y="22"/>
                      </a:lnTo>
                      <a:lnTo>
                        <a:pt x="33" y="31"/>
                      </a:lnTo>
                      <a:lnTo>
                        <a:pt x="36" y="47"/>
                      </a:lnTo>
                      <a:lnTo>
                        <a:pt x="32" y="52"/>
                      </a:lnTo>
                      <a:lnTo>
                        <a:pt x="25" y="47"/>
                      </a:lnTo>
                      <a:lnTo>
                        <a:pt x="31" y="45"/>
                      </a:lnTo>
                      <a:lnTo>
                        <a:pt x="29" y="34"/>
                      </a:lnTo>
                      <a:lnTo>
                        <a:pt x="15" y="34"/>
                      </a:lnTo>
                      <a:lnTo>
                        <a:pt x="13" y="27"/>
                      </a:lnTo>
                      <a:lnTo>
                        <a:pt x="6" y="15"/>
                      </a:lnTo>
                      <a:lnTo>
                        <a:pt x="0" y="15"/>
                      </a:lnTo>
                      <a:lnTo>
                        <a:pt x="1" y="42"/>
                      </a:lnTo>
                      <a:lnTo>
                        <a:pt x="3" y="56"/>
                      </a:lnTo>
                      <a:lnTo>
                        <a:pt x="13" y="77"/>
                      </a:lnTo>
                      <a:lnTo>
                        <a:pt x="17" y="85"/>
                      </a:lnTo>
                      <a:lnTo>
                        <a:pt x="20" y="108"/>
                      </a:lnTo>
                      <a:lnTo>
                        <a:pt x="25" y="126"/>
                      </a:lnTo>
                      <a:lnTo>
                        <a:pt x="37" y="148"/>
                      </a:lnTo>
                      <a:lnTo>
                        <a:pt x="42" y="151"/>
                      </a:lnTo>
                      <a:lnTo>
                        <a:pt x="53" y="147"/>
                      </a:lnTo>
                      <a:lnTo>
                        <a:pt x="67" y="143"/>
                      </a:lnTo>
                      <a:lnTo>
                        <a:pt x="85" y="147"/>
                      </a:lnTo>
                      <a:lnTo>
                        <a:pt x="100" y="148"/>
                      </a:lnTo>
                      <a:lnTo>
                        <a:pt x="109" y="148"/>
                      </a:lnTo>
                      <a:lnTo>
                        <a:pt x="119" y="138"/>
                      </a:lnTo>
                      <a:lnTo>
                        <a:pt x="112" y="124"/>
                      </a:lnTo>
                      <a:lnTo>
                        <a:pt x="129" y="119"/>
                      </a:lnTo>
                      <a:lnTo>
                        <a:pt x="135" y="111"/>
                      </a:lnTo>
                      <a:lnTo>
                        <a:pt x="125" y="102"/>
                      </a:lnTo>
                      <a:lnTo>
                        <a:pt x="112" y="100"/>
                      </a:lnTo>
                      <a:lnTo>
                        <a:pt x="132" y="95"/>
                      </a:lnTo>
                      <a:lnTo>
                        <a:pt x="142" y="104"/>
                      </a:lnTo>
                      <a:lnTo>
                        <a:pt x="156" y="104"/>
                      </a:lnTo>
                      <a:lnTo>
                        <a:pt x="134" y="89"/>
                      </a:lnTo>
                      <a:lnTo>
                        <a:pt x="148" y="80"/>
                      </a:lnTo>
                      <a:lnTo>
                        <a:pt x="148" y="74"/>
                      </a:lnTo>
                      <a:lnTo>
                        <a:pt x="133" y="68"/>
                      </a:lnTo>
                      <a:lnTo>
                        <a:pt x="130" y="64"/>
                      </a:lnTo>
                      <a:lnTo>
                        <a:pt x="133" y="61"/>
                      </a:lnTo>
                      <a:lnTo>
                        <a:pt x="153" y="58"/>
                      </a:lnTo>
                      <a:lnTo>
                        <a:pt x="198" y="45"/>
                      </a:lnTo>
                      <a:lnTo>
                        <a:pt x="217" y="3"/>
                      </a:lnTo>
                      <a:lnTo>
                        <a:pt x="196" y="1"/>
                      </a:lnTo>
                      <a:lnTo>
                        <a:pt x="166" y="0"/>
                      </a:lnTo>
                      <a:lnTo>
                        <a:pt x="151" y="18"/>
                      </a:lnTo>
                      <a:lnTo>
                        <a:pt x="130" y="35"/>
                      </a:lnTo>
                      <a:lnTo>
                        <a:pt x="115" y="41"/>
                      </a:lnTo>
                      <a:lnTo>
                        <a:pt x="108" y="38"/>
                      </a:lnTo>
                      <a:lnTo>
                        <a:pt x="98" y="27"/>
                      </a:lnTo>
                      <a:lnTo>
                        <a:pt x="98" y="18"/>
                      </a:lnTo>
                      <a:lnTo>
                        <a:pt x="91" y="3"/>
                      </a:lnTo>
                      <a:lnTo>
                        <a:pt x="77" y="17"/>
                      </a:lnTo>
                      <a:lnTo>
                        <a:pt x="79" y="23"/>
                      </a:lnTo>
                      <a:lnTo>
                        <a:pt x="74" y="34"/>
                      </a:lnTo>
                      <a:lnTo>
                        <a:pt x="76" y="41"/>
                      </a:lnTo>
                      <a:lnTo>
                        <a:pt x="80" y="52"/>
                      </a:lnTo>
                      <a:lnTo>
                        <a:pt x="94" y="62"/>
                      </a:lnTo>
                      <a:lnTo>
                        <a:pt x="99" y="70"/>
                      </a:lnTo>
                      <a:lnTo>
                        <a:pt x="104" y="86"/>
                      </a:lnTo>
                      <a:lnTo>
                        <a:pt x="102" y="94"/>
                      </a:lnTo>
                      <a:lnTo>
                        <a:pt x="83" y="100"/>
                      </a:lnTo>
                      <a:lnTo>
                        <a:pt x="62" y="103"/>
                      </a:lnTo>
                      <a:lnTo>
                        <a:pt x="42" y="100"/>
                      </a:lnTo>
                      <a:lnTo>
                        <a:pt x="30" y="93"/>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 name="Freeform 126"/>
                <p:cNvSpPr>
                  <a:spLocks/>
                </p:cNvSpPr>
                <p:nvPr/>
              </p:nvSpPr>
              <p:spPr bwMode="auto">
                <a:xfrm>
                  <a:off x="7013" y="1812"/>
                  <a:ext cx="31" cy="18"/>
                </a:xfrm>
                <a:custGeom>
                  <a:avLst/>
                  <a:gdLst>
                    <a:gd name="T0" fmla="*/ 0 w 60"/>
                    <a:gd name="T1" fmla="*/ 19 h 36"/>
                    <a:gd name="T2" fmla="*/ 3 w 60"/>
                    <a:gd name="T3" fmla="*/ 24 h 36"/>
                    <a:gd name="T4" fmla="*/ 10 w 60"/>
                    <a:gd name="T5" fmla="*/ 29 h 36"/>
                    <a:gd name="T6" fmla="*/ 17 w 60"/>
                    <a:gd name="T7" fmla="*/ 30 h 36"/>
                    <a:gd name="T8" fmla="*/ 26 w 60"/>
                    <a:gd name="T9" fmla="*/ 27 h 36"/>
                    <a:gd name="T10" fmla="*/ 36 w 60"/>
                    <a:gd name="T11" fmla="*/ 19 h 36"/>
                    <a:gd name="T12" fmla="*/ 47 w 60"/>
                    <a:gd name="T13" fmla="*/ 10 h 36"/>
                    <a:gd name="T14" fmla="*/ 55 w 60"/>
                    <a:gd name="T15" fmla="*/ 0 h 36"/>
                    <a:gd name="T16" fmla="*/ 60 w 60"/>
                    <a:gd name="T17" fmla="*/ 6 h 36"/>
                    <a:gd name="T18" fmla="*/ 47 w 60"/>
                    <a:gd name="T19" fmla="*/ 16 h 36"/>
                    <a:gd name="T20" fmla="*/ 38 w 60"/>
                    <a:gd name="T21" fmla="*/ 27 h 36"/>
                    <a:gd name="T22" fmla="*/ 31 w 60"/>
                    <a:gd name="T23" fmla="*/ 34 h 36"/>
                    <a:gd name="T24" fmla="*/ 23 w 60"/>
                    <a:gd name="T25" fmla="*/ 36 h 36"/>
                    <a:gd name="T26" fmla="*/ 16 w 60"/>
                    <a:gd name="T27" fmla="*/ 36 h 36"/>
                    <a:gd name="T28" fmla="*/ 3 w 60"/>
                    <a:gd name="T29" fmla="*/ 31 h 36"/>
                    <a:gd name="T30" fmla="*/ 0 w 60"/>
                    <a:gd name="T31"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36">
                      <a:moveTo>
                        <a:pt x="0" y="19"/>
                      </a:moveTo>
                      <a:lnTo>
                        <a:pt x="3" y="24"/>
                      </a:lnTo>
                      <a:lnTo>
                        <a:pt x="10" y="29"/>
                      </a:lnTo>
                      <a:lnTo>
                        <a:pt x="17" y="30"/>
                      </a:lnTo>
                      <a:lnTo>
                        <a:pt x="26" y="27"/>
                      </a:lnTo>
                      <a:lnTo>
                        <a:pt x="36" y="19"/>
                      </a:lnTo>
                      <a:lnTo>
                        <a:pt x="47" y="10"/>
                      </a:lnTo>
                      <a:lnTo>
                        <a:pt x="55" y="0"/>
                      </a:lnTo>
                      <a:lnTo>
                        <a:pt x="60" y="6"/>
                      </a:lnTo>
                      <a:lnTo>
                        <a:pt x="47" y="16"/>
                      </a:lnTo>
                      <a:lnTo>
                        <a:pt x="38" y="27"/>
                      </a:lnTo>
                      <a:lnTo>
                        <a:pt x="31" y="34"/>
                      </a:lnTo>
                      <a:lnTo>
                        <a:pt x="23" y="36"/>
                      </a:lnTo>
                      <a:lnTo>
                        <a:pt x="16" y="36"/>
                      </a:lnTo>
                      <a:lnTo>
                        <a:pt x="3" y="31"/>
                      </a:lnTo>
                      <a:lnTo>
                        <a:pt x="0" y="1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8" name="Freeform 127"/>
                <p:cNvSpPr>
                  <a:spLocks/>
                </p:cNvSpPr>
                <p:nvPr/>
              </p:nvSpPr>
              <p:spPr bwMode="auto">
                <a:xfrm>
                  <a:off x="6954" y="1724"/>
                  <a:ext cx="59" cy="80"/>
                </a:xfrm>
                <a:custGeom>
                  <a:avLst/>
                  <a:gdLst>
                    <a:gd name="T0" fmla="*/ 4 w 117"/>
                    <a:gd name="T1" fmla="*/ 160 h 160"/>
                    <a:gd name="T2" fmla="*/ 17 w 117"/>
                    <a:gd name="T3" fmla="*/ 156 h 160"/>
                    <a:gd name="T4" fmla="*/ 27 w 117"/>
                    <a:gd name="T5" fmla="*/ 156 h 160"/>
                    <a:gd name="T6" fmla="*/ 41 w 117"/>
                    <a:gd name="T7" fmla="*/ 154 h 160"/>
                    <a:gd name="T8" fmla="*/ 48 w 117"/>
                    <a:gd name="T9" fmla="*/ 144 h 160"/>
                    <a:gd name="T10" fmla="*/ 56 w 117"/>
                    <a:gd name="T11" fmla="*/ 148 h 160"/>
                    <a:gd name="T12" fmla="*/ 63 w 117"/>
                    <a:gd name="T13" fmla="*/ 131 h 160"/>
                    <a:gd name="T14" fmla="*/ 64 w 117"/>
                    <a:gd name="T15" fmla="*/ 124 h 160"/>
                    <a:gd name="T16" fmla="*/ 74 w 117"/>
                    <a:gd name="T17" fmla="*/ 125 h 160"/>
                    <a:gd name="T18" fmla="*/ 75 w 117"/>
                    <a:gd name="T19" fmla="*/ 138 h 160"/>
                    <a:gd name="T20" fmla="*/ 88 w 117"/>
                    <a:gd name="T21" fmla="*/ 138 h 160"/>
                    <a:gd name="T22" fmla="*/ 89 w 117"/>
                    <a:gd name="T23" fmla="*/ 145 h 160"/>
                    <a:gd name="T24" fmla="*/ 104 w 117"/>
                    <a:gd name="T25" fmla="*/ 142 h 160"/>
                    <a:gd name="T26" fmla="*/ 106 w 117"/>
                    <a:gd name="T27" fmla="*/ 136 h 160"/>
                    <a:gd name="T28" fmla="*/ 117 w 117"/>
                    <a:gd name="T29" fmla="*/ 142 h 160"/>
                    <a:gd name="T30" fmla="*/ 113 w 117"/>
                    <a:gd name="T31" fmla="*/ 128 h 160"/>
                    <a:gd name="T32" fmla="*/ 107 w 117"/>
                    <a:gd name="T33" fmla="*/ 116 h 160"/>
                    <a:gd name="T34" fmla="*/ 107 w 117"/>
                    <a:gd name="T35" fmla="*/ 101 h 160"/>
                    <a:gd name="T36" fmla="*/ 112 w 117"/>
                    <a:gd name="T37" fmla="*/ 82 h 160"/>
                    <a:gd name="T38" fmla="*/ 115 w 117"/>
                    <a:gd name="T39" fmla="*/ 70 h 160"/>
                    <a:gd name="T40" fmla="*/ 115 w 117"/>
                    <a:gd name="T41" fmla="*/ 50 h 160"/>
                    <a:gd name="T42" fmla="*/ 110 w 117"/>
                    <a:gd name="T43" fmla="*/ 36 h 160"/>
                    <a:gd name="T44" fmla="*/ 96 w 117"/>
                    <a:gd name="T45" fmla="*/ 32 h 160"/>
                    <a:gd name="T46" fmla="*/ 80 w 117"/>
                    <a:gd name="T47" fmla="*/ 22 h 160"/>
                    <a:gd name="T48" fmla="*/ 74 w 117"/>
                    <a:gd name="T49" fmla="*/ 16 h 160"/>
                    <a:gd name="T50" fmla="*/ 77 w 117"/>
                    <a:gd name="T51" fmla="*/ 0 h 160"/>
                    <a:gd name="T52" fmla="*/ 54 w 117"/>
                    <a:gd name="T53" fmla="*/ 8 h 160"/>
                    <a:gd name="T54" fmla="*/ 23 w 117"/>
                    <a:gd name="T55" fmla="*/ 25 h 160"/>
                    <a:gd name="T56" fmla="*/ 8 w 117"/>
                    <a:gd name="T57" fmla="*/ 38 h 160"/>
                    <a:gd name="T58" fmla="*/ 0 w 117"/>
                    <a:gd name="T59" fmla="*/ 40 h 160"/>
                    <a:gd name="T60" fmla="*/ 3 w 117"/>
                    <a:gd name="T61" fmla="*/ 59 h 160"/>
                    <a:gd name="T62" fmla="*/ 3 w 117"/>
                    <a:gd name="T63" fmla="*/ 76 h 160"/>
                    <a:gd name="T64" fmla="*/ 4 w 117"/>
                    <a:gd name="T65" fmla="*/ 93 h 160"/>
                    <a:gd name="T66" fmla="*/ 4 w 117"/>
                    <a:gd name="T67" fmla="*/ 108 h 160"/>
                    <a:gd name="T68" fmla="*/ 3 w 117"/>
                    <a:gd name="T69" fmla="*/ 124 h 160"/>
                    <a:gd name="T70" fmla="*/ 3 w 117"/>
                    <a:gd name="T71" fmla="*/ 142 h 160"/>
                    <a:gd name="T72" fmla="*/ 4 w 117"/>
                    <a:gd name="T73"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 h="160">
                      <a:moveTo>
                        <a:pt x="4" y="160"/>
                      </a:moveTo>
                      <a:lnTo>
                        <a:pt x="17" y="156"/>
                      </a:lnTo>
                      <a:lnTo>
                        <a:pt x="27" y="156"/>
                      </a:lnTo>
                      <a:lnTo>
                        <a:pt x="41" y="154"/>
                      </a:lnTo>
                      <a:lnTo>
                        <a:pt x="48" y="144"/>
                      </a:lnTo>
                      <a:lnTo>
                        <a:pt x="56" y="148"/>
                      </a:lnTo>
                      <a:lnTo>
                        <a:pt x="63" y="131"/>
                      </a:lnTo>
                      <a:lnTo>
                        <a:pt x="64" y="124"/>
                      </a:lnTo>
                      <a:lnTo>
                        <a:pt x="74" y="125"/>
                      </a:lnTo>
                      <a:lnTo>
                        <a:pt x="75" y="138"/>
                      </a:lnTo>
                      <a:lnTo>
                        <a:pt x="88" y="138"/>
                      </a:lnTo>
                      <a:lnTo>
                        <a:pt x="89" y="145"/>
                      </a:lnTo>
                      <a:lnTo>
                        <a:pt x="104" y="142"/>
                      </a:lnTo>
                      <a:lnTo>
                        <a:pt x="106" y="136"/>
                      </a:lnTo>
                      <a:lnTo>
                        <a:pt x="117" y="142"/>
                      </a:lnTo>
                      <a:lnTo>
                        <a:pt x="113" y="128"/>
                      </a:lnTo>
                      <a:lnTo>
                        <a:pt x="107" y="116"/>
                      </a:lnTo>
                      <a:lnTo>
                        <a:pt x="107" y="101"/>
                      </a:lnTo>
                      <a:lnTo>
                        <a:pt x="112" y="82"/>
                      </a:lnTo>
                      <a:lnTo>
                        <a:pt x="115" y="70"/>
                      </a:lnTo>
                      <a:lnTo>
                        <a:pt x="115" y="50"/>
                      </a:lnTo>
                      <a:lnTo>
                        <a:pt x="110" y="36"/>
                      </a:lnTo>
                      <a:lnTo>
                        <a:pt x="96" y="32"/>
                      </a:lnTo>
                      <a:lnTo>
                        <a:pt x="80" y="22"/>
                      </a:lnTo>
                      <a:lnTo>
                        <a:pt x="74" y="16"/>
                      </a:lnTo>
                      <a:lnTo>
                        <a:pt x="77" y="0"/>
                      </a:lnTo>
                      <a:lnTo>
                        <a:pt x="54" y="8"/>
                      </a:lnTo>
                      <a:lnTo>
                        <a:pt x="23" y="25"/>
                      </a:lnTo>
                      <a:lnTo>
                        <a:pt x="8" y="38"/>
                      </a:lnTo>
                      <a:lnTo>
                        <a:pt x="0" y="40"/>
                      </a:lnTo>
                      <a:lnTo>
                        <a:pt x="3" y="59"/>
                      </a:lnTo>
                      <a:lnTo>
                        <a:pt x="3" y="76"/>
                      </a:lnTo>
                      <a:lnTo>
                        <a:pt x="4" y="93"/>
                      </a:lnTo>
                      <a:lnTo>
                        <a:pt x="4" y="108"/>
                      </a:lnTo>
                      <a:lnTo>
                        <a:pt x="3" y="124"/>
                      </a:lnTo>
                      <a:lnTo>
                        <a:pt x="3" y="142"/>
                      </a:lnTo>
                      <a:lnTo>
                        <a:pt x="4" y="160"/>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9" name="Freeform 128"/>
                <p:cNvSpPr>
                  <a:spLocks/>
                </p:cNvSpPr>
                <p:nvPr/>
              </p:nvSpPr>
              <p:spPr bwMode="auto">
                <a:xfrm>
                  <a:off x="6992" y="1800"/>
                  <a:ext cx="59" cy="17"/>
                </a:xfrm>
                <a:custGeom>
                  <a:avLst/>
                  <a:gdLst>
                    <a:gd name="T0" fmla="*/ 58 w 118"/>
                    <a:gd name="T1" fmla="*/ 17 h 34"/>
                    <a:gd name="T2" fmla="*/ 62 w 118"/>
                    <a:gd name="T3" fmla="*/ 33 h 34"/>
                    <a:gd name="T4" fmla="*/ 51 w 118"/>
                    <a:gd name="T5" fmla="*/ 31 h 34"/>
                    <a:gd name="T6" fmla="*/ 43 w 118"/>
                    <a:gd name="T7" fmla="*/ 20 h 34"/>
                    <a:gd name="T8" fmla="*/ 34 w 118"/>
                    <a:gd name="T9" fmla="*/ 26 h 34"/>
                    <a:gd name="T10" fmla="*/ 27 w 118"/>
                    <a:gd name="T11" fmla="*/ 26 h 34"/>
                    <a:gd name="T12" fmla="*/ 28 w 118"/>
                    <a:gd name="T13" fmla="*/ 34 h 34"/>
                    <a:gd name="T14" fmla="*/ 15 w 118"/>
                    <a:gd name="T15" fmla="*/ 31 h 34"/>
                    <a:gd name="T16" fmla="*/ 11 w 118"/>
                    <a:gd name="T17" fmla="*/ 24 h 34"/>
                    <a:gd name="T18" fmla="*/ 0 w 118"/>
                    <a:gd name="T19" fmla="*/ 23 h 34"/>
                    <a:gd name="T20" fmla="*/ 7 w 118"/>
                    <a:gd name="T21" fmla="*/ 13 h 34"/>
                    <a:gd name="T22" fmla="*/ 5 w 118"/>
                    <a:gd name="T23" fmla="*/ 10 h 34"/>
                    <a:gd name="T24" fmla="*/ 34 w 118"/>
                    <a:gd name="T25" fmla="*/ 10 h 34"/>
                    <a:gd name="T26" fmla="*/ 43 w 118"/>
                    <a:gd name="T27" fmla="*/ 1 h 34"/>
                    <a:gd name="T28" fmla="*/ 54 w 118"/>
                    <a:gd name="T29" fmla="*/ 0 h 34"/>
                    <a:gd name="T30" fmla="*/ 82 w 118"/>
                    <a:gd name="T31" fmla="*/ 0 h 34"/>
                    <a:gd name="T32" fmla="*/ 99 w 118"/>
                    <a:gd name="T33" fmla="*/ 7 h 34"/>
                    <a:gd name="T34" fmla="*/ 108 w 118"/>
                    <a:gd name="T35" fmla="*/ 13 h 34"/>
                    <a:gd name="T36" fmla="*/ 118 w 118"/>
                    <a:gd name="T37" fmla="*/ 15 h 34"/>
                    <a:gd name="T38" fmla="*/ 102 w 118"/>
                    <a:gd name="T39" fmla="*/ 19 h 34"/>
                    <a:gd name="T40" fmla="*/ 85 w 118"/>
                    <a:gd name="T41" fmla="*/ 17 h 34"/>
                    <a:gd name="T42" fmla="*/ 99 w 118"/>
                    <a:gd name="T43" fmla="*/ 13 h 34"/>
                    <a:gd name="T44" fmla="*/ 92 w 118"/>
                    <a:gd name="T45" fmla="*/ 8 h 34"/>
                    <a:gd name="T46" fmla="*/ 77 w 118"/>
                    <a:gd name="T47" fmla="*/ 3 h 34"/>
                    <a:gd name="T48" fmla="*/ 43 w 118"/>
                    <a:gd name="T49" fmla="*/ 8 h 34"/>
                    <a:gd name="T50" fmla="*/ 58 w 118"/>
                    <a:gd name="T51"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34">
                      <a:moveTo>
                        <a:pt x="58" y="17"/>
                      </a:moveTo>
                      <a:lnTo>
                        <a:pt x="62" y="33"/>
                      </a:lnTo>
                      <a:lnTo>
                        <a:pt x="51" y="31"/>
                      </a:lnTo>
                      <a:lnTo>
                        <a:pt x="43" y="20"/>
                      </a:lnTo>
                      <a:lnTo>
                        <a:pt x="34" y="26"/>
                      </a:lnTo>
                      <a:lnTo>
                        <a:pt x="27" y="26"/>
                      </a:lnTo>
                      <a:lnTo>
                        <a:pt x="28" y="34"/>
                      </a:lnTo>
                      <a:lnTo>
                        <a:pt x="15" y="31"/>
                      </a:lnTo>
                      <a:lnTo>
                        <a:pt x="11" y="24"/>
                      </a:lnTo>
                      <a:lnTo>
                        <a:pt x="0" y="23"/>
                      </a:lnTo>
                      <a:lnTo>
                        <a:pt x="7" y="13"/>
                      </a:lnTo>
                      <a:lnTo>
                        <a:pt x="5" y="10"/>
                      </a:lnTo>
                      <a:lnTo>
                        <a:pt x="34" y="10"/>
                      </a:lnTo>
                      <a:lnTo>
                        <a:pt x="43" y="1"/>
                      </a:lnTo>
                      <a:lnTo>
                        <a:pt x="54" y="0"/>
                      </a:lnTo>
                      <a:lnTo>
                        <a:pt x="82" y="0"/>
                      </a:lnTo>
                      <a:lnTo>
                        <a:pt x="99" y="7"/>
                      </a:lnTo>
                      <a:lnTo>
                        <a:pt x="108" y="13"/>
                      </a:lnTo>
                      <a:lnTo>
                        <a:pt x="118" y="15"/>
                      </a:lnTo>
                      <a:lnTo>
                        <a:pt x="102" y="19"/>
                      </a:lnTo>
                      <a:lnTo>
                        <a:pt x="85" y="17"/>
                      </a:lnTo>
                      <a:lnTo>
                        <a:pt x="99" y="13"/>
                      </a:lnTo>
                      <a:lnTo>
                        <a:pt x="92" y="8"/>
                      </a:lnTo>
                      <a:lnTo>
                        <a:pt x="77" y="3"/>
                      </a:lnTo>
                      <a:lnTo>
                        <a:pt x="43" y="8"/>
                      </a:lnTo>
                      <a:lnTo>
                        <a:pt x="58" y="17"/>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0" name="Freeform 129"/>
                <p:cNvSpPr>
                  <a:spLocks/>
                </p:cNvSpPr>
                <p:nvPr/>
              </p:nvSpPr>
              <p:spPr bwMode="auto">
                <a:xfrm>
                  <a:off x="6962" y="1805"/>
                  <a:ext cx="22" cy="13"/>
                </a:xfrm>
                <a:custGeom>
                  <a:avLst/>
                  <a:gdLst>
                    <a:gd name="T0" fmla="*/ 3 w 44"/>
                    <a:gd name="T1" fmla="*/ 16 h 26"/>
                    <a:gd name="T2" fmla="*/ 10 w 44"/>
                    <a:gd name="T3" fmla="*/ 26 h 26"/>
                    <a:gd name="T4" fmla="*/ 19 w 44"/>
                    <a:gd name="T5" fmla="*/ 26 h 26"/>
                    <a:gd name="T6" fmla="*/ 25 w 44"/>
                    <a:gd name="T7" fmla="*/ 21 h 26"/>
                    <a:gd name="T8" fmla="*/ 33 w 44"/>
                    <a:gd name="T9" fmla="*/ 20 h 26"/>
                    <a:gd name="T10" fmla="*/ 39 w 44"/>
                    <a:gd name="T11" fmla="*/ 26 h 26"/>
                    <a:gd name="T12" fmla="*/ 44 w 44"/>
                    <a:gd name="T13" fmla="*/ 26 h 26"/>
                    <a:gd name="T14" fmla="*/ 44 w 44"/>
                    <a:gd name="T15" fmla="*/ 16 h 26"/>
                    <a:gd name="T16" fmla="*/ 41 w 44"/>
                    <a:gd name="T17" fmla="*/ 5 h 26"/>
                    <a:gd name="T18" fmla="*/ 25 w 44"/>
                    <a:gd name="T19" fmla="*/ 0 h 26"/>
                    <a:gd name="T20" fmla="*/ 0 w 44"/>
                    <a:gd name="T21" fmla="*/ 0 h 26"/>
                    <a:gd name="T22" fmla="*/ 19 w 44"/>
                    <a:gd name="T23" fmla="*/ 9 h 26"/>
                    <a:gd name="T24" fmla="*/ 3 w 44"/>
                    <a:gd name="T25"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26">
                      <a:moveTo>
                        <a:pt x="3" y="16"/>
                      </a:moveTo>
                      <a:lnTo>
                        <a:pt x="10" y="26"/>
                      </a:lnTo>
                      <a:lnTo>
                        <a:pt x="19" y="26"/>
                      </a:lnTo>
                      <a:lnTo>
                        <a:pt x="25" y="21"/>
                      </a:lnTo>
                      <a:lnTo>
                        <a:pt x="33" y="20"/>
                      </a:lnTo>
                      <a:lnTo>
                        <a:pt x="39" y="26"/>
                      </a:lnTo>
                      <a:lnTo>
                        <a:pt x="44" y="26"/>
                      </a:lnTo>
                      <a:lnTo>
                        <a:pt x="44" y="16"/>
                      </a:lnTo>
                      <a:lnTo>
                        <a:pt x="41" y="5"/>
                      </a:lnTo>
                      <a:lnTo>
                        <a:pt x="25" y="0"/>
                      </a:lnTo>
                      <a:lnTo>
                        <a:pt x="0" y="0"/>
                      </a:lnTo>
                      <a:lnTo>
                        <a:pt x="19" y="9"/>
                      </a:lnTo>
                      <a:lnTo>
                        <a:pt x="3" y="16"/>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 name="Freeform 130"/>
                <p:cNvSpPr>
                  <a:spLocks/>
                </p:cNvSpPr>
                <p:nvPr/>
              </p:nvSpPr>
              <p:spPr bwMode="auto">
                <a:xfrm>
                  <a:off x="6980" y="1841"/>
                  <a:ext cx="42" cy="24"/>
                </a:xfrm>
                <a:custGeom>
                  <a:avLst/>
                  <a:gdLst>
                    <a:gd name="T0" fmla="*/ 0 w 85"/>
                    <a:gd name="T1" fmla="*/ 29 h 47"/>
                    <a:gd name="T2" fmla="*/ 9 w 85"/>
                    <a:gd name="T3" fmla="*/ 34 h 47"/>
                    <a:gd name="T4" fmla="*/ 29 w 85"/>
                    <a:gd name="T5" fmla="*/ 32 h 47"/>
                    <a:gd name="T6" fmla="*/ 33 w 85"/>
                    <a:gd name="T7" fmla="*/ 27 h 47"/>
                    <a:gd name="T8" fmla="*/ 46 w 85"/>
                    <a:gd name="T9" fmla="*/ 24 h 47"/>
                    <a:gd name="T10" fmla="*/ 55 w 85"/>
                    <a:gd name="T11" fmla="*/ 27 h 47"/>
                    <a:gd name="T12" fmla="*/ 56 w 85"/>
                    <a:gd name="T13" fmla="*/ 29 h 47"/>
                    <a:gd name="T14" fmla="*/ 67 w 85"/>
                    <a:gd name="T15" fmla="*/ 28 h 47"/>
                    <a:gd name="T16" fmla="*/ 71 w 85"/>
                    <a:gd name="T17" fmla="*/ 23 h 47"/>
                    <a:gd name="T18" fmla="*/ 70 w 85"/>
                    <a:gd name="T19" fmla="*/ 13 h 47"/>
                    <a:gd name="T20" fmla="*/ 67 w 85"/>
                    <a:gd name="T21" fmla="*/ 3 h 47"/>
                    <a:gd name="T22" fmla="*/ 65 w 85"/>
                    <a:gd name="T23" fmla="*/ 0 h 47"/>
                    <a:gd name="T24" fmla="*/ 73 w 85"/>
                    <a:gd name="T25" fmla="*/ 7 h 47"/>
                    <a:gd name="T26" fmla="*/ 76 w 85"/>
                    <a:gd name="T27" fmla="*/ 13 h 47"/>
                    <a:gd name="T28" fmla="*/ 77 w 85"/>
                    <a:gd name="T29" fmla="*/ 21 h 47"/>
                    <a:gd name="T30" fmla="*/ 85 w 85"/>
                    <a:gd name="T31" fmla="*/ 29 h 47"/>
                    <a:gd name="T32" fmla="*/ 77 w 85"/>
                    <a:gd name="T33" fmla="*/ 29 h 47"/>
                    <a:gd name="T34" fmla="*/ 63 w 85"/>
                    <a:gd name="T35" fmla="*/ 35 h 47"/>
                    <a:gd name="T36" fmla="*/ 51 w 85"/>
                    <a:gd name="T37" fmla="*/ 44 h 47"/>
                    <a:gd name="T38" fmla="*/ 36 w 85"/>
                    <a:gd name="T39" fmla="*/ 45 h 47"/>
                    <a:gd name="T40" fmla="*/ 31 w 85"/>
                    <a:gd name="T41" fmla="*/ 47 h 47"/>
                    <a:gd name="T42" fmla="*/ 23 w 85"/>
                    <a:gd name="T43" fmla="*/ 40 h 47"/>
                    <a:gd name="T44" fmla="*/ 14 w 85"/>
                    <a:gd name="T45" fmla="*/ 39 h 47"/>
                    <a:gd name="T46" fmla="*/ 0 w 85"/>
                    <a:gd name="T47" fmla="*/ 2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5" h="47">
                      <a:moveTo>
                        <a:pt x="0" y="29"/>
                      </a:moveTo>
                      <a:lnTo>
                        <a:pt x="9" y="34"/>
                      </a:lnTo>
                      <a:lnTo>
                        <a:pt x="29" y="32"/>
                      </a:lnTo>
                      <a:lnTo>
                        <a:pt x="33" y="27"/>
                      </a:lnTo>
                      <a:lnTo>
                        <a:pt x="46" y="24"/>
                      </a:lnTo>
                      <a:lnTo>
                        <a:pt x="55" y="27"/>
                      </a:lnTo>
                      <a:lnTo>
                        <a:pt x="56" y="29"/>
                      </a:lnTo>
                      <a:lnTo>
                        <a:pt x="67" y="28"/>
                      </a:lnTo>
                      <a:lnTo>
                        <a:pt x="71" y="23"/>
                      </a:lnTo>
                      <a:lnTo>
                        <a:pt x="70" y="13"/>
                      </a:lnTo>
                      <a:lnTo>
                        <a:pt x="67" y="3"/>
                      </a:lnTo>
                      <a:lnTo>
                        <a:pt x="65" y="0"/>
                      </a:lnTo>
                      <a:lnTo>
                        <a:pt x="73" y="7"/>
                      </a:lnTo>
                      <a:lnTo>
                        <a:pt x="76" y="13"/>
                      </a:lnTo>
                      <a:lnTo>
                        <a:pt x="77" y="21"/>
                      </a:lnTo>
                      <a:lnTo>
                        <a:pt x="85" y="29"/>
                      </a:lnTo>
                      <a:lnTo>
                        <a:pt x="77" y="29"/>
                      </a:lnTo>
                      <a:lnTo>
                        <a:pt x="63" y="35"/>
                      </a:lnTo>
                      <a:lnTo>
                        <a:pt x="51" y="44"/>
                      </a:lnTo>
                      <a:lnTo>
                        <a:pt x="36" y="45"/>
                      </a:lnTo>
                      <a:lnTo>
                        <a:pt x="31" y="47"/>
                      </a:lnTo>
                      <a:lnTo>
                        <a:pt x="23" y="40"/>
                      </a:lnTo>
                      <a:lnTo>
                        <a:pt x="14" y="39"/>
                      </a:lnTo>
                      <a:lnTo>
                        <a:pt x="0" y="29"/>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 name="Freeform 131"/>
                <p:cNvSpPr>
                  <a:spLocks/>
                </p:cNvSpPr>
                <p:nvPr/>
              </p:nvSpPr>
              <p:spPr bwMode="auto">
                <a:xfrm>
                  <a:off x="6983" y="1878"/>
                  <a:ext cx="43" cy="12"/>
                </a:xfrm>
                <a:custGeom>
                  <a:avLst/>
                  <a:gdLst>
                    <a:gd name="T0" fmla="*/ 0 w 86"/>
                    <a:gd name="T1" fmla="*/ 3 h 23"/>
                    <a:gd name="T2" fmla="*/ 5 w 86"/>
                    <a:gd name="T3" fmla="*/ 10 h 23"/>
                    <a:gd name="T4" fmla="*/ 15 w 86"/>
                    <a:gd name="T5" fmla="*/ 1 h 23"/>
                    <a:gd name="T6" fmla="*/ 22 w 86"/>
                    <a:gd name="T7" fmla="*/ 3 h 23"/>
                    <a:gd name="T8" fmla="*/ 30 w 86"/>
                    <a:gd name="T9" fmla="*/ 0 h 23"/>
                    <a:gd name="T10" fmla="*/ 36 w 86"/>
                    <a:gd name="T11" fmla="*/ 1 h 23"/>
                    <a:gd name="T12" fmla="*/ 40 w 86"/>
                    <a:gd name="T13" fmla="*/ 5 h 23"/>
                    <a:gd name="T14" fmla="*/ 56 w 86"/>
                    <a:gd name="T15" fmla="*/ 7 h 23"/>
                    <a:gd name="T16" fmla="*/ 70 w 86"/>
                    <a:gd name="T17" fmla="*/ 9 h 23"/>
                    <a:gd name="T18" fmla="*/ 83 w 86"/>
                    <a:gd name="T19" fmla="*/ 7 h 23"/>
                    <a:gd name="T20" fmla="*/ 84 w 86"/>
                    <a:gd name="T21" fmla="*/ 6 h 23"/>
                    <a:gd name="T22" fmla="*/ 86 w 86"/>
                    <a:gd name="T23" fmla="*/ 9 h 23"/>
                    <a:gd name="T24" fmla="*/ 73 w 86"/>
                    <a:gd name="T25" fmla="*/ 10 h 23"/>
                    <a:gd name="T26" fmla="*/ 58 w 86"/>
                    <a:gd name="T27" fmla="*/ 10 h 23"/>
                    <a:gd name="T28" fmla="*/ 46 w 86"/>
                    <a:gd name="T29" fmla="*/ 14 h 23"/>
                    <a:gd name="T30" fmla="*/ 37 w 86"/>
                    <a:gd name="T31" fmla="*/ 17 h 23"/>
                    <a:gd name="T32" fmla="*/ 29 w 86"/>
                    <a:gd name="T33" fmla="*/ 23 h 23"/>
                    <a:gd name="T34" fmla="*/ 21 w 86"/>
                    <a:gd name="T35" fmla="*/ 17 h 23"/>
                    <a:gd name="T36" fmla="*/ 15 w 86"/>
                    <a:gd name="T37" fmla="*/ 13 h 23"/>
                    <a:gd name="T38" fmla="*/ 0 w 86"/>
                    <a:gd name="T39"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23">
                      <a:moveTo>
                        <a:pt x="0" y="3"/>
                      </a:moveTo>
                      <a:lnTo>
                        <a:pt x="5" y="10"/>
                      </a:lnTo>
                      <a:lnTo>
                        <a:pt x="15" y="1"/>
                      </a:lnTo>
                      <a:lnTo>
                        <a:pt x="22" y="3"/>
                      </a:lnTo>
                      <a:lnTo>
                        <a:pt x="30" y="0"/>
                      </a:lnTo>
                      <a:lnTo>
                        <a:pt x="36" y="1"/>
                      </a:lnTo>
                      <a:lnTo>
                        <a:pt x="40" y="5"/>
                      </a:lnTo>
                      <a:lnTo>
                        <a:pt x="56" y="7"/>
                      </a:lnTo>
                      <a:lnTo>
                        <a:pt x="70" y="9"/>
                      </a:lnTo>
                      <a:lnTo>
                        <a:pt x="83" y="7"/>
                      </a:lnTo>
                      <a:lnTo>
                        <a:pt x="84" y="6"/>
                      </a:lnTo>
                      <a:lnTo>
                        <a:pt x="86" y="9"/>
                      </a:lnTo>
                      <a:lnTo>
                        <a:pt x="73" y="10"/>
                      </a:lnTo>
                      <a:lnTo>
                        <a:pt x="58" y="10"/>
                      </a:lnTo>
                      <a:lnTo>
                        <a:pt x="46" y="14"/>
                      </a:lnTo>
                      <a:lnTo>
                        <a:pt x="37" y="17"/>
                      </a:lnTo>
                      <a:lnTo>
                        <a:pt x="29" y="23"/>
                      </a:lnTo>
                      <a:lnTo>
                        <a:pt x="21" y="17"/>
                      </a:lnTo>
                      <a:lnTo>
                        <a:pt x="15" y="13"/>
                      </a:lnTo>
                      <a:lnTo>
                        <a:pt x="0" y="3"/>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 name="Freeform 132"/>
                <p:cNvSpPr>
                  <a:spLocks/>
                </p:cNvSpPr>
                <p:nvPr/>
              </p:nvSpPr>
              <p:spPr bwMode="auto">
                <a:xfrm>
                  <a:off x="7012" y="1713"/>
                  <a:ext cx="123" cy="210"/>
                </a:xfrm>
                <a:custGeom>
                  <a:avLst/>
                  <a:gdLst>
                    <a:gd name="T0" fmla="*/ 21 w 246"/>
                    <a:gd name="T1" fmla="*/ 209 h 420"/>
                    <a:gd name="T2" fmla="*/ 30 w 246"/>
                    <a:gd name="T3" fmla="*/ 192 h 420"/>
                    <a:gd name="T4" fmla="*/ 16 w 246"/>
                    <a:gd name="T5" fmla="*/ 179 h 420"/>
                    <a:gd name="T6" fmla="*/ 51 w 246"/>
                    <a:gd name="T7" fmla="*/ 171 h 420"/>
                    <a:gd name="T8" fmla="*/ 51 w 246"/>
                    <a:gd name="T9" fmla="*/ 157 h 420"/>
                    <a:gd name="T10" fmla="*/ 83 w 246"/>
                    <a:gd name="T11" fmla="*/ 155 h 420"/>
                    <a:gd name="T12" fmla="*/ 53 w 246"/>
                    <a:gd name="T13" fmla="*/ 149 h 420"/>
                    <a:gd name="T14" fmla="*/ 68 w 246"/>
                    <a:gd name="T15" fmla="*/ 137 h 420"/>
                    <a:gd name="T16" fmla="*/ 45 w 246"/>
                    <a:gd name="T17" fmla="*/ 122 h 420"/>
                    <a:gd name="T18" fmla="*/ 45 w 246"/>
                    <a:gd name="T19" fmla="*/ 90 h 420"/>
                    <a:gd name="T20" fmla="*/ 47 w 246"/>
                    <a:gd name="T21" fmla="*/ 42 h 420"/>
                    <a:gd name="T22" fmla="*/ 68 w 246"/>
                    <a:gd name="T23" fmla="*/ 30 h 420"/>
                    <a:gd name="T24" fmla="*/ 109 w 246"/>
                    <a:gd name="T25" fmla="*/ 117 h 420"/>
                    <a:gd name="T26" fmla="*/ 139 w 246"/>
                    <a:gd name="T27" fmla="*/ 199 h 420"/>
                    <a:gd name="T28" fmla="*/ 164 w 246"/>
                    <a:gd name="T29" fmla="*/ 217 h 420"/>
                    <a:gd name="T30" fmla="*/ 179 w 246"/>
                    <a:gd name="T31" fmla="*/ 149 h 420"/>
                    <a:gd name="T32" fmla="*/ 219 w 246"/>
                    <a:gd name="T33" fmla="*/ 110 h 420"/>
                    <a:gd name="T34" fmla="*/ 246 w 246"/>
                    <a:gd name="T35" fmla="*/ 168 h 420"/>
                    <a:gd name="T36" fmla="*/ 229 w 246"/>
                    <a:gd name="T37" fmla="*/ 239 h 420"/>
                    <a:gd name="T38" fmla="*/ 209 w 246"/>
                    <a:gd name="T39" fmla="*/ 269 h 420"/>
                    <a:gd name="T40" fmla="*/ 186 w 246"/>
                    <a:gd name="T41" fmla="*/ 270 h 420"/>
                    <a:gd name="T42" fmla="*/ 178 w 246"/>
                    <a:gd name="T43" fmla="*/ 288 h 420"/>
                    <a:gd name="T44" fmla="*/ 192 w 246"/>
                    <a:gd name="T45" fmla="*/ 306 h 420"/>
                    <a:gd name="T46" fmla="*/ 192 w 246"/>
                    <a:gd name="T47" fmla="*/ 322 h 420"/>
                    <a:gd name="T48" fmla="*/ 206 w 246"/>
                    <a:gd name="T49" fmla="*/ 326 h 420"/>
                    <a:gd name="T50" fmla="*/ 150 w 246"/>
                    <a:gd name="T51" fmla="*/ 420 h 420"/>
                    <a:gd name="T52" fmla="*/ 173 w 246"/>
                    <a:gd name="T53" fmla="*/ 351 h 420"/>
                    <a:gd name="T54" fmla="*/ 158 w 246"/>
                    <a:gd name="T55" fmla="*/ 306 h 420"/>
                    <a:gd name="T56" fmla="*/ 122 w 246"/>
                    <a:gd name="T57" fmla="*/ 343 h 420"/>
                    <a:gd name="T58" fmla="*/ 98 w 246"/>
                    <a:gd name="T59" fmla="*/ 381 h 420"/>
                    <a:gd name="T60" fmla="*/ 58 w 246"/>
                    <a:gd name="T61" fmla="*/ 364 h 420"/>
                    <a:gd name="T62" fmla="*/ 74 w 246"/>
                    <a:gd name="T63" fmla="*/ 347 h 420"/>
                    <a:gd name="T64" fmla="*/ 64 w 246"/>
                    <a:gd name="T65" fmla="*/ 320 h 420"/>
                    <a:gd name="T66" fmla="*/ 90 w 246"/>
                    <a:gd name="T67" fmla="*/ 312 h 420"/>
                    <a:gd name="T68" fmla="*/ 86 w 246"/>
                    <a:gd name="T69" fmla="*/ 283 h 420"/>
                    <a:gd name="T70" fmla="*/ 78 w 246"/>
                    <a:gd name="T71" fmla="*/ 260 h 420"/>
                    <a:gd name="T72" fmla="*/ 46 w 246"/>
                    <a:gd name="T73" fmla="*/ 252 h 420"/>
                    <a:gd name="T74" fmla="*/ 86 w 246"/>
                    <a:gd name="T75" fmla="*/ 232 h 420"/>
                    <a:gd name="T76" fmla="*/ 103 w 246"/>
                    <a:gd name="T77" fmla="*/ 214 h 420"/>
                    <a:gd name="T78" fmla="*/ 108 w 246"/>
                    <a:gd name="T79" fmla="*/ 171 h 420"/>
                    <a:gd name="T80" fmla="*/ 85 w 246"/>
                    <a:gd name="T81" fmla="*/ 184 h 420"/>
                    <a:gd name="T82" fmla="*/ 51 w 246"/>
                    <a:gd name="T83" fmla="*/ 199 h 420"/>
                    <a:gd name="T84" fmla="*/ 34 w 246"/>
                    <a:gd name="T85" fmla="*/ 218 h 420"/>
                    <a:gd name="T86" fmla="*/ 0 w 246"/>
                    <a:gd name="T87" fmla="*/ 205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6" h="420">
                      <a:moveTo>
                        <a:pt x="0" y="205"/>
                      </a:moveTo>
                      <a:lnTo>
                        <a:pt x="9" y="209"/>
                      </a:lnTo>
                      <a:lnTo>
                        <a:pt x="21" y="209"/>
                      </a:lnTo>
                      <a:lnTo>
                        <a:pt x="34" y="203"/>
                      </a:lnTo>
                      <a:lnTo>
                        <a:pt x="37" y="196"/>
                      </a:lnTo>
                      <a:lnTo>
                        <a:pt x="30" y="192"/>
                      </a:lnTo>
                      <a:lnTo>
                        <a:pt x="16" y="190"/>
                      </a:lnTo>
                      <a:lnTo>
                        <a:pt x="16" y="184"/>
                      </a:lnTo>
                      <a:lnTo>
                        <a:pt x="16" y="179"/>
                      </a:lnTo>
                      <a:lnTo>
                        <a:pt x="37" y="175"/>
                      </a:lnTo>
                      <a:lnTo>
                        <a:pt x="37" y="172"/>
                      </a:lnTo>
                      <a:lnTo>
                        <a:pt x="51" y="171"/>
                      </a:lnTo>
                      <a:lnTo>
                        <a:pt x="46" y="167"/>
                      </a:lnTo>
                      <a:lnTo>
                        <a:pt x="44" y="161"/>
                      </a:lnTo>
                      <a:lnTo>
                        <a:pt x="51" y="157"/>
                      </a:lnTo>
                      <a:lnTo>
                        <a:pt x="66" y="160"/>
                      </a:lnTo>
                      <a:lnTo>
                        <a:pt x="68" y="156"/>
                      </a:lnTo>
                      <a:lnTo>
                        <a:pt x="83" y="155"/>
                      </a:lnTo>
                      <a:lnTo>
                        <a:pt x="71" y="151"/>
                      </a:lnTo>
                      <a:lnTo>
                        <a:pt x="58" y="151"/>
                      </a:lnTo>
                      <a:lnTo>
                        <a:pt x="53" y="149"/>
                      </a:lnTo>
                      <a:lnTo>
                        <a:pt x="59" y="143"/>
                      </a:lnTo>
                      <a:lnTo>
                        <a:pt x="67" y="139"/>
                      </a:lnTo>
                      <a:lnTo>
                        <a:pt x="68" y="137"/>
                      </a:lnTo>
                      <a:lnTo>
                        <a:pt x="54" y="124"/>
                      </a:lnTo>
                      <a:lnTo>
                        <a:pt x="44" y="124"/>
                      </a:lnTo>
                      <a:lnTo>
                        <a:pt x="45" y="122"/>
                      </a:lnTo>
                      <a:lnTo>
                        <a:pt x="54" y="117"/>
                      </a:lnTo>
                      <a:lnTo>
                        <a:pt x="43" y="106"/>
                      </a:lnTo>
                      <a:lnTo>
                        <a:pt x="45" y="90"/>
                      </a:lnTo>
                      <a:lnTo>
                        <a:pt x="66" y="85"/>
                      </a:lnTo>
                      <a:lnTo>
                        <a:pt x="48" y="70"/>
                      </a:lnTo>
                      <a:lnTo>
                        <a:pt x="47" y="42"/>
                      </a:lnTo>
                      <a:lnTo>
                        <a:pt x="48" y="6"/>
                      </a:lnTo>
                      <a:lnTo>
                        <a:pt x="66" y="0"/>
                      </a:lnTo>
                      <a:lnTo>
                        <a:pt x="68" y="30"/>
                      </a:lnTo>
                      <a:lnTo>
                        <a:pt x="78" y="64"/>
                      </a:lnTo>
                      <a:lnTo>
                        <a:pt x="102" y="97"/>
                      </a:lnTo>
                      <a:lnTo>
                        <a:pt x="109" y="117"/>
                      </a:lnTo>
                      <a:lnTo>
                        <a:pt x="133" y="155"/>
                      </a:lnTo>
                      <a:lnTo>
                        <a:pt x="140" y="175"/>
                      </a:lnTo>
                      <a:lnTo>
                        <a:pt x="139" y="199"/>
                      </a:lnTo>
                      <a:lnTo>
                        <a:pt x="137" y="207"/>
                      </a:lnTo>
                      <a:lnTo>
                        <a:pt x="147" y="221"/>
                      </a:lnTo>
                      <a:lnTo>
                        <a:pt x="164" y="217"/>
                      </a:lnTo>
                      <a:lnTo>
                        <a:pt x="178" y="193"/>
                      </a:lnTo>
                      <a:lnTo>
                        <a:pt x="179" y="167"/>
                      </a:lnTo>
                      <a:lnTo>
                        <a:pt x="179" y="149"/>
                      </a:lnTo>
                      <a:lnTo>
                        <a:pt x="189" y="123"/>
                      </a:lnTo>
                      <a:lnTo>
                        <a:pt x="205" y="113"/>
                      </a:lnTo>
                      <a:lnTo>
                        <a:pt x="219" y="110"/>
                      </a:lnTo>
                      <a:lnTo>
                        <a:pt x="234" y="120"/>
                      </a:lnTo>
                      <a:lnTo>
                        <a:pt x="238" y="137"/>
                      </a:lnTo>
                      <a:lnTo>
                        <a:pt x="246" y="168"/>
                      </a:lnTo>
                      <a:lnTo>
                        <a:pt x="244" y="196"/>
                      </a:lnTo>
                      <a:lnTo>
                        <a:pt x="236" y="229"/>
                      </a:lnTo>
                      <a:lnTo>
                        <a:pt x="229" y="239"/>
                      </a:lnTo>
                      <a:lnTo>
                        <a:pt x="226" y="248"/>
                      </a:lnTo>
                      <a:lnTo>
                        <a:pt x="220" y="254"/>
                      </a:lnTo>
                      <a:lnTo>
                        <a:pt x="209" y="269"/>
                      </a:lnTo>
                      <a:lnTo>
                        <a:pt x="203" y="275"/>
                      </a:lnTo>
                      <a:lnTo>
                        <a:pt x="190" y="275"/>
                      </a:lnTo>
                      <a:lnTo>
                        <a:pt x="186" y="270"/>
                      </a:lnTo>
                      <a:lnTo>
                        <a:pt x="180" y="268"/>
                      </a:lnTo>
                      <a:lnTo>
                        <a:pt x="180" y="281"/>
                      </a:lnTo>
                      <a:lnTo>
                        <a:pt x="178" y="288"/>
                      </a:lnTo>
                      <a:lnTo>
                        <a:pt x="181" y="295"/>
                      </a:lnTo>
                      <a:lnTo>
                        <a:pt x="192" y="293"/>
                      </a:lnTo>
                      <a:lnTo>
                        <a:pt x="192" y="306"/>
                      </a:lnTo>
                      <a:lnTo>
                        <a:pt x="193" y="306"/>
                      </a:lnTo>
                      <a:lnTo>
                        <a:pt x="192" y="315"/>
                      </a:lnTo>
                      <a:lnTo>
                        <a:pt x="192" y="322"/>
                      </a:lnTo>
                      <a:lnTo>
                        <a:pt x="202" y="323"/>
                      </a:lnTo>
                      <a:lnTo>
                        <a:pt x="206" y="311"/>
                      </a:lnTo>
                      <a:lnTo>
                        <a:pt x="206" y="326"/>
                      </a:lnTo>
                      <a:lnTo>
                        <a:pt x="209" y="339"/>
                      </a:lnTo>
                      <a:lnTo>
                        <a:pt x="173" y="394"/>
                      </a:lnTo>
                      <a:lnTo>
                        <a:pt x="150" y="420"/>
                      </a:lnTo>
                      <a:lnTo>
                        <a:pt x="126" y="418"/>
                      </a:lnTo>
                      <a:lnTo>
                        <a:pt x="159" y="378"/>
                      </a:lnTo>
                      <a:lnTo>
                        <a:pt x="173" y="351"/>
                      </a:lnTo>
                      <a:lnTo>
                        <a:pt x="174" y="331"/>
                      </a:lnTo>
                      <a:lnTo>
                        <a:pt x="171" y="309"/>
                      </a:lnTo>
                      <a:lnTo>
                        <a:pt x="158" y="306"/>
                      </a:lnTo>
                      <a:lnTo>
                        <a:pt x="141" y="310"/>
                      </a:lnTo>
                      <a:lnTo>
                        <a:pt x="130" y="322"/>
                      </a:lnTo>
                      <a:lnTo>
                        <a:pt x="122" y="343"/>
                      </a:lnTo>
                      <a:lnTo>
                        <a:pt x="109" y="367"/>
                      </a:lnTo>
                      <a:lnTo>
                        <a:pt x="106" y="377"/>
                      </a:lnTo>
                      <a:lnTo>
                        <a:pt x="98" y="381"/>
                      </a:lnTo>
                      <a:lnTo>
                        <a:pt x="71" y="385"/>
                      </a:lnTo>
                      <a:lnTo>
                        <a:pt x="67" y="373"/>
                      </a:lnTo>
                      <a:lnTo>
                        <a:pt x="58" y="364"/>
                      </a:lnTo>
                      <a:lnTo>
                        <a:pt x="58" y="351"/>
                      </a:lnTo>
                      <a:lnTo>
                        <a:pt x="60" y="348"/>
                      </a:lnTo>
                      <a:lnTo>
                        <a:pt x="74" y="347"/>
                      </a:lnTo>
                      <a:lnTo>
                        <a:pt x="64" y="340"/>
                      </a:lnTo>
                      <a:lnTo>
                        <a:pt x="68" y="330"/>
                      </a:lnTo>
                      <a:lnTo>
                        <a:pt x="64" y="320"/>
                      </a:lnTo>
                      <a:lnTo>
                        <a:pt x="74" y="311"/>
                      </a:lnTo>
                      <a:lnTo>
                        <a:pt x="82" y="310"/>
                      </a:lnTo>
                      <a:lnTo>
                        <a:pt x="90" y="312"/>
                      </a:lnTo>
                      <a:lnTo>
                        <a:pt x="85" y="302"/>
                      </a:lnTo>
                      <a:lnTo>
                        <a:pt x="86" y="293"/>
                      </a:lnTo>
                      <a:lnTo>
                        <a:pt x="86" y="283"/>
                      </a:lnTo>
                      <a:lnTo>
                        <a:pt x="99" y="278"/>
                      </a:lnTo>
                      <a:lnTo>
                        <a:pt x="82" y="271"/>
                      </a:lnTo>
                      <a:lnTo>
                        <a:pt x="78" y="260"/>
                      </a:lnTo>
                      <a:lnTo>
                        <a:pt x="71" y="250"/>
                      </a:lnTo>
                      <a:lnTo>
                        <a:pt x="60" y="254"/>
                      </a:lnTo>
                      <a:lnTo>
                        <a:pt x="46" y="252"/>
                      </a:lnTo>
                      <a:lnTo>
                        <a:pt x="61" y="247"/>
                      </a:lnTo>
                      <a:lnTo>
                        <a:pt x="74" y="236"/>
                      </a:lnTo>
                      <a:lnTo>
                        <a:pt x="86" y="232"/>
                      </a:lnTo>
                      <a:lnTo>
                        <a:pt x="99" y="232"/>
                      </a:lnTo>
                      <a:lnTo>
                        <a:pt x="92" y="219"/>
                      </a:lnTo>
                      <a:lnTo>
                        <a:pt x="103" y="214"/>
                      </a:lnTo>
                      <a:lnTo>
                        <a:pt x="100" y="201"/>
                      </a:lnTo>
                      <a:lnTo>
                        <a:pt x="111" y="193"/>
                      </a:lnTo>
                      <a:lnTo>
                        <a:pt x="108" y="171"/>
                      </a:lnTo>
                      <a:lnTo>
                        <a:pt x="103" y="156"/>
                      </a:lnTo>
                      <a:lnTo>
                        <a:pt x="93" y="167"/>
                      </a:lnTo>
                      <a:lnTo>
                        <a:pt x="85" y="184"/>
                      </a:lnTo>
                      <a:lnTo>
                        <a:pt x="75" y="195"/>
                      </a:lnTo>
                      <a:lnTo>
                        <a:pt x="64" y="206"/>
                      </a:lnTo>
                      <a:lnTo>
                        <a:pt x="51" y="199"/>
                      </a:lnTo>
                      <a:lnTo>
                        <a:pt x="47" y="195"/>
                      </a:lnTo>
                      <a:lnTo>
                        <a:pt x="42" y="208"/>
                      </a:lnTo>
                      <a:lnTo>
                        <a:pt x="34" y="218"/>
                      </a:lnTo>
                      <a:lnTo>
                        <a:pt x="14" y="221"/>
                      </a:lnTo>
                      <a:lnTo>
                        <a:pt x="0" y="219"/>
                      </a:lnTo>
                      <a:lnTo>
                        <a:pt x="0" y="205"/>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4" name="Freeform 133"/>
                <p:cNvSpPr>
                  <a:spLocks/>
                </p:cNvSpPr>
                <p:nvPr/>
              </p:nvSpPr>
              <p:spPr bwMode="auto">
                <a:xfrm>
                  <a:off x="6969" y="1817"/>
                  <a:ext cx="15" cy="18"/>
                </a:xfrm>
                <a:custGeom>
                  <a:avLst/>
                  <a:gdLst>
                    <a:gd name="T0" fmla="*/ 0 w 31"/>
                    <a:gd name="T1" fmla="*/ 9 h 37"/>
                    <a:gd name="T2" fmla="*/ 7 w 31"/>
                    <a:gd name="T3" fmla="*/ 10 h 37"/>
                    <a:gd name="T4" fmla="*/ 16 w 31"/>
                    <a:gd name="T5" fmla="*/ 9 h 37"/>
                    <a:gd name="T6" fmla="*/ 21 w 31"/>
                    <a:gd name="T7" fmla="*/ 6 h 37"/>
                    <a:gd name="T8" fmla="*/ 23 w 31"/>
                    <a:gd name="T9" fmla="*/ 0 h 37"/>
                    <a:gd name="T10" fmla="*/ 31 w 31"/>
                    <a:gd name="T11" fmla="*/ 1 h 37"/>
                    <a:gd name="T12" fmla="*/ 27 w 31"/>
                    <a:gd name="T13" fmla="*/ 14 h 37"/>
                    <a:gd name="T14" fmla="*/ 27 w 31"/>
                    <a:gd name="T15" fmla="*/ 20 h 37"/>
                    <a:gd name="T16" fmla="*/ 27 w 31"/>
                    <a:gd name="T17" fmla="*/ 31 h 37"/>
                    <a:gd name="T18" fmla="*/ 23 w 31"/>
                    <a:gd name="T19" fmla="*/ 37 h 37"/>
                    <a:gd name="T20" fmla="*/ 20 w 31"/>
                    <a:gd name="T21" fmla="*/ 37 h 37"/>
                    <a:gd name="T22" fmla="*/ 16 w 31"/>
                    <a:gd name="T23" fmla="*/ 32 h 37"/>
                    <a:gd name="T24" fmla="*/ 12 w 31"/>
                    <a:gd name="T25" fmla="*/ 29 h 37"/>
                    <a:gd name="T26" fmla="*/ 20 w 31"/>
                    <a:gd name="T27" fmla="*/ 25 h 37"/>
                    <a:gd name="T28" fmla="*/ 18 w 31"/>
                    <a:gd name="T29" fmla="*/ 20 h 37"/>
                    <a:gd name="T30" fmla="*/ 5 w 31"/>
                    <a:gd name="T31" fmla="*/ 20 h 37"/>
                    <a:gd name="T32" fmla="*/ 0 w 31"/>
                    <a:gd name="T33" fmla="*/ 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37">
                      <a:moveTo>
                        <a:pt x="0" y="9"/>
                      </a:moveTo>
                      <a:lnTo>
                        <a:pt x="7" y="10"/>
                      </a:lnTo>
                      <a:lnTo>
                        <a:pt x="16" y="9"/>
                      </a:lnTo>
                      <a:lnTo>
                        <a:pt x="21" y="6"/>
                      </a:lnTo>
                      <a:lnTo>
                        <a:pt x="23" y="0"/>
                      </a:lnTo>
                      <a:lnTo>
                        <a:pt x="31" y="1"/>
                      </a:lnTo>
                      <a:lnTo>
                        <a:pt x="27" y="14"/>
                      </a:lnTo>
                      <a:lnTo>
                        <a:pt x="27" y="20"/>
                      </a:lnTo>
                      <a:lnTo>
                        <a:pt x="27" y="31"/>
                      </a:lnTo>
                      <a:lnTo>
                        <a:pt x="23" y="37"/>
                      </a:lnTo>
                      <a:lnTo>
                        <a:pt x="20" y="37"/>
                      </a:lnTo>
                      <a:lnTo>
                        <a:pt x="16" y="32"/>
                      </a:lnTo>
                      <a:lnTo>
                        <a:pt x="12" y="29"/>
                      </a:lnTo>
                      <a:lnTo>
                        <a:pt x="20" y="25"/>
                      </a:lnTo>
                      <a:lnTo>
                        <a:pt x="18" y="20"/>
                      </a:lnTo>
                      <a:lnTo>
                        <a:pt x="5" y="20"/>
                      </a:lnTo>
                      <a:lnTo>
                        <a:pt x="0" y="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5" name="Freeform 134"/>
                <p:cNvSpPr>
                  <a:spLocks/>
                </p:cNvSpPr>
                <p:nvPr/>
              </p:nvSpPr>
              <p:spPr bwMode="auto">
                <a:xfrm>
                  <a:off x="6991" y="1884"/>
                  <a:ext cx="37" cy="19"/>
                </a:xfrm>
                <a:custGeom>
                  <a:avLst/>
                  <a:gdLst>
                    <a:gd name="T0" fmla="*/ 0 w 73"/>
                    <a:gd name="T1" fmla="*/ 20 h 38"/>
                    <a:gd name="T2" fmla="*/ 13 w 73"/>
                    <a:gd name="T3" fmla="*/ 18 h 38"/>
                    <a:gd name="T4" fmla="*/ 23 w 73"/>
                    <a:gd name="T5" fmla="*/ 19 h 38"/>
                    <a:gd name="T6" fmla="*/ 32 w 73"/>
                    <a:gd name="T7" fmla="*/ 14 h 38"/>
                    <a:gd name="T8" fmla="*/ 47 w 73"/>
                    <a:gd name="T9" fmla="*/ 7 h 38"/>
                    <a:gd name="T10" fmla="*/ 52 w 73"/>
                    <a:gd name="T11" fmla="*/ 2 h 38"/>
                    <a:gd name="T12" fmla="*/ 64 w 73"/>
                    <a:gd name="T13" fmla="*/ 0 h 38"/>
                    <a:gd name="T14" fmla="*/ 72 w 73"/>
                    <a:gd name="T15" fmla="*/ 0 h 38"/>
                    <a:gd name="T16" fmla="*/ 73 w 73"/>
                    <a:gd name="T17" fmla="*/ 7 h 38"/>
                    <a:gd name="T18" fmla="*/ 64 w 73"/>
                    <a:gd name="T19" fmla="*/ 8 h 38"/>
                    <a:gd name="T20" fmla="*/ 54 w 73"/>
                    <a:gd name="T21" fmla="*/ 20 h 38"/>
                    <a:gd name="T22" fmla="*/ 45 w 73"/>
                    <a:gd name="T23" fmla="*/ 27 h 38"/>
                    <a:gd name="T24" fmla="*/ 41 w 73"/>
                    <a:gd name="T25" fmla="*/ 34 h 38"/>
                    <a:gd name="T26" fmla="*/ 37 w 73"/>
                    <a:gd name="T27" fmla="*/ 37 h 38"/>
                    <a:gd name="T28" fmla="*/ 20 w 73"/>
                    <a:gd name="T29" fmla="*/ 38 h 38"/>
                    <a:gd name="T30" fmla="*/ 9 w 73"/>
                    <a:gd name="T31" fmla="*/ 38 h 38"/>
                    <a:gd name="T32" fmla="*/ 6 w 73"/>
                    <a:gd name="T33" fmla="*/ 31 h 38"/>
                    <a:gd name="T34" fmla="*/ 0 w 73"/>
                    <a:gd name="T35"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38">
                      <a:moveTo>
                        <a:pt x="0" y="20"/>
                      </a:moveTo>
                      <a:lnTo>
                        <a:pt x="13" y="18"/>
                      </a:lnTo>
                      <a:lnTo>
                        <a:pt x="23" y="19"/>
                      </a:lnTo>
                      <a:lnTo>
                        <a:pt x="32" y="14"/>
                      </a:lnTo>
                      <a:lnTo>
                        <a:pt x="47" y="7"/>
                      </a:lnTo>
                      <a:lnTo>
                        <a:pt x="52" y="2"/>
                      </a:lnTo>
                      <a:lnTo>
                        <a:pt x="64" y="0"/>
                      </a:lnTo>
                      <a:lnTo>
                        <a:pt x="72" y="0"/>
                      </a:lnTo>
                      <a:lnTo>
                        <a:pt x="73" y="7"/>
                      </a:lnTo>
                      <a:lnTo>
                        <a:pt x="64" y="8"/>
                      </a:lnTo>
                      <a:lnTo>
                        <a:pt x="54" y="20"/>
                      </a:lnTo>
                      <a:lnTo>
                        <a:pt x="45" y="27"/>
                      </a:lnTo>
                      <a:lnTo>
                        <a:pt x="41" y="34"/>
                      </a:lnTo>
                      <a:lnTo>
                        <a:pt x="37" y="37"/>
                      </a:lnTo>
                      <a:lnTo>
                        <a:pt x="20" y="38"/>
                      </a:lnTo>
                      <a:lnTo>
                        <a:pt x="9" y="38"/>
                      </a:lnTo>
                      <a:lnTo>
                        <a:pt x="6" y="31"/>
                      </a:lnTo>
                      <a:lnTo>
                        <a:pt x="0" y="20"/>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6" name="Freeform 135"/>
                <p:cNvSpPr>
                  <a:spLocks/>
                </p:cNvSpPr>
                <p:nvPr/>
              </p:nvSpPr>
              <p:spPr bwMode="auto">
                <a:xfrm>
                  <a:off x="7108" y="1792"/>
                  <a:ext cx="14" cy="30"/>
                </a:xfrm>
                <a:custGeom>
                  <a:avLst/>
                  <a:gdLst>
                    <a:gd name="T0" fmla="*/ 3 w 27"/>
                    <a:gd name="T1" fmla="*/ 0 h 59"/>
                    <a:gd name="T2" fmla="*/ 0 w 27"/>
                    <a:gd name="T3" fmla="*/ 12 h 59"/>
                    <a:gd name="T4" fmla="*/ 1 w 27"/>
                    <a:gd name="T5" fmla="*/ 25 h 59"/>
                    <a:gd name="T6" fmla="*/ 9 w 27"/>
                    <a:gd name="T7" fmla="*/ 34 h 59"/>
                    <a:gd name="T8" fmla="*/ 16 w 27"/>
                    <a:gd name="T9" fmla="*/ 34 h 59"/>
                    <a:gd name="T10" fmla="*/ 18 w 27"/>
                    <a:gd name="T11" fmla="*/ 44 h 59"/>
                    <a:gd name="T12" fmla="*/ 15 w 27"/>
                    <a:gd name="T13" fmla="*/ 59 h 59"/>
                    <a:gd name="T14" fmla="*/ 25 w 27"/>
                    <a:gd name="T15" fmla="*/ 58 h 59"/>
                    <a:gd name="T16" fmla="*/ 27 w 27"/>
                    <a:gd name="T17" fmla="*/ 46 h 59"/>
                    <a:gd name="T18" fmla="*/ 26 w 27"/>
                    <a:gd name="T19" fmla="*/ 31 h 59"/>
                    <a:gd name="T20" fmla="*/ 18 w 27"/>
                    <a:gd name="T21" fmla="*/ 23 h 59"/>
                    <a:gd name="T22" fmla="*/ 12 w 27"/>
                    <a:gd name="T23" fmla="*/ 23 h 59"/>
                    <a:gd name="T24" fmla="*/ 7 w 27"/>
                    <a:gd name="T25" fmla="*/ 18 h 59"/>
                    <a:gd name="T26" fmla="*/ 3 w 27"/>
                    <a:gd name="T2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59">
                      <a:moveTo>
                        <a:pt x="3" y="0"/>
                      </a:moveTo>
                      <a:lnTo>
                        <a:pt x="0" y="12"/>
                      </a:lnTo>
                      <a:lnTo>
                        <a:pt x="1" y="25"/>
                      </a:lnTo>
                      <a:lnTo>
                        <a:pt x="9" y="34"/>
                      </a:lnTo>
                      <a:lnTo>
                        <a:pt x="16" y="34"/>
                      </a:lnTo>
                      <a:lnTo>
                        <a:pt x="18" y="44"/>
                      </a:lnTo>
                      <a:lnTo>
                        <a:pt x="15" y="59"/>
                      </a:lnTo>
                      <a:lnTo>
                        <a:pt x="25" y="58"/>
                      </a:lnTo>
                      <a:lnTo>
                        <a:pt x="27" y="46"/>
                      </a:lnTo>
                      <a:lnTo>
                        <a:pt x="26" y="31"/>
                      </a:lnTo>
                      <a:lnTo>
                        <a:pt x="18" y="23"/>
                      </a:lnTo>
                      <a:lnTo>
                        <a:pt x="12" y="23"/>
                      </a:lnTo>
                      <a:lnTo>
                        <a:pt x="7" y="18"/>
                      </a:lnTo>
                      <a:lnTo>
                        <a:pt x="3" y="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7" name="Freeform 136"/>
                <p:cNvSpPr>
                  <a:spLocks/>
                </p:cNvSpPr>
                <p:nvPr/>
              </p:nvSpPr>
              <p:spPr bwMode="auto">
                <a:xfrm>
                  <a:off x="7115" y="1779"/>
                  <a:ext cx="15" cy="47"/>
                </a:xfrm>
                <a:custGeom>
                  <a:avLst/>
                  <a:gdLst>
                    <a:gd name="T0" fmla="*/ 0 w 31"/>
                    <a:gd name="T1" fmla="*/ 10 h 93"/>
                    <a:gd name="T2" fmla="*/ 7 w 31"/>
                    <a:gd name="T3" fmla="*/ 0 h 93"/>
                    <a:gd name="T4" fmla="*/ 14 w 31"/>
                    <a:gd name="T5" fmla="*/ 2 h 93"/>
                    <a:gd name="T6" fmla="*/ 19 w 31"/>
                    <a:gd name="T7" fmla="*/ 6 h 93"/>
                    <a:gd name="T8" fmla="*/ 28 w 31"/>
                    <a:gd name="T9" fmla="*/ 22 h 93"/>
                    <a:gd name="T10" fmla="*/ 31 w 31"/>
                    <a:gd name="T11" fmla="*/ 47 h 93"/>
                    <a:gd name="T12" fmla="*/ 30 w 31"/>
                    <a:gd name="T13" fmla="*/ 65 h 93"/>
                    <a:gd name="T14" fmla="*/ 26 w 31"/>
                    <a:gd name="T15" fmla="*/ 83 h 93"/>
                    <a:gd name="T16" fmla="*/ 8 w 31"/>
                    <a:gd name="T17" fmla="*/ 93 h 93"/>
                    <a:gd name="T18" fmla="*/ 20 w 31"/>
                    <a:gd name="T19" fmla="*/ 83 h 93"/>
                    <a:gd name="T20" fmla="*/ 26 w 31"/>
                    <a:gd name="T21" fmla="*/ 63 h 93"/>
                    <a:gd name="T22" fmla="*/ 23 w 31"/>
                    <a:gd name="T23" fmla="*/ 43 h 93"/>
                    <a:gd name="T24" fmla="*/ 21 w 31"/>
                    <a:gd name="T25" fmla="*/ 22 h 93"/>
                    <a:gd name="T26" fmla="*/ 15 w 31"/>
                    <a:gd name="T27" fmla="*/ 15 h 93"/>
                    <a:gd name="T28" fmla="*/ 0 w 31"/>
                    <a:gd name="T29" fmla="*/ 1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93">
                      <a:moveTo>
                        <a:pt x="0" y="10"/>
                      </a:moveTo>
                      <a:lnTo>
                        <a:pt x="7" y="0"/>
                      </a:lnTo>
                      <a:lnTo>
                        <a:pt x="14" y="2"/>
                      </a:lnTo>
                      <a:lnTo>
                        <a:pt x="19" y="6"/>
                      </a:lnTo>
                      <a:lnTo>
                        <a:pt x="28" y="22"/>
                      </a:lnTo>
                      <a:lnTo>
                        <a:pt x="31" y="47"/>
                      </a:lnTo>
                      <a:lnTo>
                        <a:pt x="30" y="65"/>
                      </a:lnTo>
                      <a:lnTo>
                        <a:pt x="26" y="83"/>
                      </a:lnTo>
                      <a:lnTo>
                        <a:pt x="8" y="93"/>
                      </a:lnTo>
                      <a:lnTo>
                        <a:pt x="20" y="83"/>
                      </a:lnTo>
                      <a:lnTo>
                        <a:pt x="26" y="63"/>
                      </a:lnTo>
                      <a:lnTo>
                        <a:pt x="23" y="43"/>
                      </a:lnTo>
                      <a:lnTo>
                        <a:pt x="21" y="22"/>
                      </a:lnTo>
                      <a:lnTo>
                        <a:pt x="15" y="15"/>
                      </a:lnTo>
                      <a:lnTo>
                        <a:pt x="0" y="1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8" name="Freeform 137"/>
                <p:cNvSpPr>
                  <a:spLocks/>
                </p:cNvSpPr>
                <p:nvPr/>
              </p:nvSpPr>
              <p:spPr bwMode="auto">
                <a:xfrm>
                  <a:off x="6949" y="1674"/>
                  <a:ext cx="193" cy="176"/>
                </a:xfrm>
                <a:custGeom>
                  <a:avLst/>
                  <a:gdLst>
                    <a:gd name="T0" fmla="*/ 8 w 385"/>
                    <a:gd name="T1" fmla="*/ 152 h 354"/>
                    <a:gd name="T2" fmla="*/ 30 w 385"/>
                    <a:gd name="T3" fmla="*/ 131 h 354"/>
                    <a:gd name="T4" fmla="*/ 76 w 385"/>
                    <a:gd name="T5" fmla="*/ 109 h 354"/>
                    <a:gd name="T6" fmla="*/ 100 w 385"/>
                    <a:gd name="T7" fmla="*/ 97 h 354"/>
                    <a:gd name="T8" fmla="*/ 144 w 385"/>
                    <a:gd name="T9" fmla="*/ 83 h 354"/>
                    <a:gd name="T10" fmla="*/ 178 w 385"/>
                    <a:gd name="T11" fmla="*/ 68 h 354"/>
                    <a:gd name="T12" fmla="*/ 200 w 385"/>
                    <a:gd name="T13" fmla="*/ 54 h 354"/>
                    <a:gd name="T14" fmla="*/ 169 w 385"/>
                    <a:gd name="T15" fmla="*/ 82 h 354"/>
                    <a:gd name="T16" fmla="*/ 188 w 385"/>
                    <a:gd name="T17" fmla="*/ 82 h 354"/>
                    <a:gd name="T18" fmla="*/ 186 w 385"/>
                    <a:gd name="T19" fmla="*/ 106 h 354"/>
                    <a:gd name="T20" fmla="*/ 196 w 385"/>
                    <a:gd name="T21" fmla="*/ 134 h 354"/>
                    <a:gd name="T22" fmla="*/ 208 w 385"/>
                    <a:gd name="T23" fmla="*/ 159 h 354"/>
                    <a:gd name="T24" fmla="*/ 225 w 385"/>
                    <a:gd name="T25" fmla="*/ 178 h 354"/>
                    <a:gd name="T26" fmla="*/ 227 w 385"/>
                    <a:gd name="T27" fmla="*/ 193 h 354"/>
                    <a:gd name="T28" fmla="*/ 237 w 385"/>
                    <a:gd name="T29" fmla="*/ 207 h 354"/>
                    <a:gd name="T30" fmla="*/ 251 w 385"/>
                    <a:gd name="T31" fmla="*/ 229 h 354"/>
                    <a:gd name="T32" fmla="*/ 258 w 385"/>
                    <a:gd name="T33" fmla="*/ 246 h 354"/>
                    <a:gd name="T34" fmla="*/ 261 w 385"/>
                    <a:gd name="T35" fmla="*/ 263 h 354"/>
                    <a:gd name="T36" fmla="*/ 261 w 385"/>
                    <a:gd name="T37" fmla="*/ 281 h 354"/>
                    <a:gd name="T38" fmla="*/ 258 w 385"/>
                    <a:gd name="T39" fmla="*/ 287 h 354"/>
                    <a:gd name="T40" fmla="*/ 272 w 385"/>
                    <a:gd name="T41" fmla="*/ 301 h 354"/>
                    <a:gd name="T42" fmla="*/ 291 w 385"/>
                    <a:gd name="T43" fmla="*/ 296 h 354"/>
                    <a:gd name="T44" fmla="*/ 302 w 385"/>
                    <a:gd name="T45" fmla="*/ 273 h 354"/>
                    <a:gd name="T46" fmla="*/ 304 w 385"/>
                    <a:gd name="T47" fmla="*/ 246 h 354"/>
                    <a:gd name="T48" fmla="*/ 308 w 385"/>
                    <a:gd name="T49" fmla="*/ 221 h 354"/>
                    <a:gd name="T50" fmla="*/ 320 w 385"/>
                    <a:gd name="T51" fmla="*/ 200 h 354"/>
                    <a:gd name="T52" fmla="*/ 338 w 385"/>
                    <a:gd name="T53" fmla="*/ 192 h 354"/>
                    <a:gd name="T54" fmla="*/ 356 w 385"/>
                    <a:gd name="T55" fmla="*/ 199 h 354"/>
                    <a:gd name="T56" fmla="*/ 361 w 385"/>
                    <a:gd name="T57" fmla="*/ 215 h 354"/>
                    <a:gd name="T58" fmla="*/ 365 w 385"/>
                    <a:gd name="T59" fmla="*/ 233 h 354"/>
                    <a:gd name="T60" fmla="*/ 368 w 385"/>
                    <a:gd name="T61" fmla="*/ 248 h 354"/>
                    <a:gd name="T62" fmla="*/ 368 w 385"/>
                    <a:gd name="T63" fmla="*/ 269 h 354"/>
                    <a:gd name="T64" fmla="*/ 365 w 385"/>
                    <a:gd name="T65" fmla="*/ 288 h 354"/>
                    <a:gd name="T66" fmla="*/ 359 w 385"/>
                    <a:gd name="T67" fmla="*/ 307 h 354"/>
                    <a:gd name="T68" fmla="*/ 350 w 385"/>
                    <a:gd name="T69" fmla="*/ 324 h 354"/>
                    <a:gd name="T70" fmla="*/ 361 w 385"/>
                    <a:gd name="T71" fmla="*/ 354 h 354"/>
                    <a:gd name="T72" fmla="*/ 379 w 385"/>
                    <a:gd name="T73" fmla="*/ 323 h 354"/>
                    <a:gd name="T74" fmla="*/ 381 w 385"/>
                    <a:gd name="T75" fmla="*/ 295 h 354"/>
                    <a:gd name="T76" fmla="*/ 379 w 385"/>
                    <a:gd name="T77" fmla="*/ 247 h 354"/>
                    <a:gd name="T78" fmla="*/ 385 w 385"/>
                    <a:gd name="T79" fmla="*/ 217 h 354"/>
                    <a:gd name="T80" fmla="*/ 385 w 385"/>
                    <a:gd name="T81" fmla="*/ 168 h 354"/>
                    <a:gd name="T82" fmla="*/ 379 w 385"/>
                    <a:gd name="T83" fmla="*/ 120 h 354"/>
                    <a:gd name="T84" fmla="*/ 372 w 385"/>
                    <a:gd name="T85" fmla="*/ 82 h 354"/>
                    <a:gd name="T86" fmla="*/ 353 w 385"/>
                    <a:gd name="T87" fmla="*/ 54 h 354"/>
                    <a:gd name="T88" fmla="*/ 330 w 385"/>
                    <a:gd name="T89" fmla="*/ 33 h 354"/>
                    <a:gd name="T90" fmla="*/ 295 w 385"/>
                    <a:gd name="T91" fmla="*/ 17 h 354"/>
                    <a:gd name="T92" fmla="*/ 269 w 385"/>
                    <a:gd name="T93" fmla="*/ 13 h 354"/>
                    <a:gd name="T94" fmla="*/ 250 w 385"/>
                    <a:gd name="T95" fmla="*/ 14 h 354"/>
                    <a:gd name="T96" fmla="*/ 226 w 385"/>
                    <a:gd name="T97" fmla="*/ 2 h 354"/>
                    <a:gd name="T98" fmla="*/ 192 w 385"/>
                    <a:gd name="T99" fmla="*/ 0 h 354"/>
                    <a:gd name="T100" fmla="*/ 131 w 385"/>
                    <a:gd name="T101" fmla="*/ 14 h 354"/>
                    <a:gd name="T102" fmla="*/ 89 w 385"/>
                    <a:gd name="T103" fmla="*/ 27 h 354"/>
                    <a:gd name="T104" fmla="*/ 54 w 385"/>
                    <a:gd name="T105" fmla="*/ 40 h 354"/>
                    <a:gd name="T106" fmla="*/ 30 w 385"/>
                    <a:gd name="T107" fmla="*/ 62 h 354"/>
                    <a:gd name="T108" fmla="*/ 10 w 385"/>
                    <a:gd name="T109" fmla="*/ 89 h 354"/>
                    <a:gd name="T110" fmla="*/ 0 w 385"/>
                    <a:gd name="T111" fmla="*/ 124 h 354"/>
                    <a:gd name="T112" fmla="*/ 8 w 385"/>
                    <a:gd name="T113" fmla="*/ 1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5" h="354">
                      <a:moveTo>
                        <a:pt x="8" y="152"/>
                      </a:moveTo>
                      <a:lnTo>
                        <a:pt x="30" y="131"/>
                      </a:lnTo>
                      <a:lnTo>
                        <a:pt x="76" y="109"/>
                      </a:lnTo>
                      <a:lnTo>
                        <a:pt x="100" y="97"/>
                      </a:lnTo>
                      <a:lnTo>
                        <a:pt x="144" y="83"/>
                      </a:lnTo>
                      <a:lnTo>
                        <a:pt x="178" y="68"/>
                      </a:lnTo>
                      <a:lnTo>
                        <a:pt x="200" y="54"/>
                      </a:lnTo>
                      <a:lnTo>
                        <a:pt x="169" y="82"/>
                      </a:lnTo>
                      <a:lnTo>
                        <a:pt x="188" y="82"/>
                      </a:lnTo>
                      <a:lnTo>
                        <a:pt x="186" y="106"/>
                      </a:lnTo>
                      <a:lnTo>
                        <a:pt x="196" y="134"/>
                      </a:lnTo>
                      <a:lnTo>
                        <a:pt x="208" y="159"/>
                      </a:lnTo>
                      <a:lnTo>
                        <a:pt x="225" y="178"/>
                      </a:lnTo>
                      <a:lnTo>
                        <a:pt x="227" y="193"/>
                      </a:lnTo>
                      <a:lnTo>
                        <a:pt x="237" y="207"/>
                      </a:lnTo>
                      <a:lnTo>
                        <a:pt x="251" y="229"/>
                      </a:lnTo>
                      <a:lnTo>
                        <a:pt x="258" y="246"/>
                      </a:lnTo>
                      <a:lnTo>
                        <a:pt x="261" y="263"/>
                      </a:lnTo>
                      <a:lnTo>
                        <a:pt x="261" y="281"/>
                      </a:lnTo>
                      <a:lnTo>
                        <a:pt x="258" y="287"/>
                      </a:lnTo>
                      <a:lnTo>
                        <a:pt x="272" y="301"/>
                      </a:lnTo>
                      <a:lnTo>
                        <a:pt x="291" y="296"/>
                      </a:lnTo>
                      <a:lnTo>
                        <a:pt x="302" y="273"/>
                      </a:lnTo>
                      <a:lnTo>
                        <a:pt x="304" y="246"/>
                      </a:lnTo>
                      <a:lnTo>
                        <a:pt x="308" y="221"/>
                      </a:lnTo>
                      <a:lnTo>
                        <a:pt x="320" y="200"/>
                      </a:lnTo>
                      <a:lnTo>
                        <a:pt x="338" y="192"/>
                      </a:lnTo>
                      <a:lnTo>
                        <a:pt x="356" y="199"/>
                      </a:lnTo>
                      <a:lnTo>
                        <a:pt x="361" y="215"/>
                      </a:lnTo>
                      <a:lnTo>
                        <a:pt x="365" y="233"/>
                      </a:lnTo>
                      <a:lnTo>
                        <a:pt x="368" y="248"/>
                      </a:lnTo>
                      <a:lnTo>
                        <a:pt x="368" y="269"/>
                      </a:lnTo>
                      <a:lnTo>
                        <a:pt x="365" y="288"/>
                      </a:lnTo>
                      <a:lnTo>
                        <a:pt x="359" y="307"/>
                      </a:lnTo>
                      <a:lnTo>
                        <a:pt x="350" y="324"/>
                      </a:lnTo>
                      <a:lnTo>
                        <a:pt x="361" y="354"/>
                      </a:lnTo>
                      <a:lnTo>
                        <a:pt x="379" y="323"/>
                      </a:lnTo>
                      <a:lnTo>
                        <a:pt x="381" y="295"/>
                      </a:lnTo>
                      <a:lnTo>
                        <a:pt x="379" y="247"/>
                      </a:lnTo>
                      <a:lnTo>
                        <a:pt x="385" y="217"/>
                      </a:lnTo>
                      <a:lnTo>
                        <a:pt x="385" y="168"/>
                      </a:lnTo>
                      <a:lnTo>
                        <a:pt x="379" y="120"/>
                      </a:lnTo>
                      <a:lnTo>
                        <a:pt x="372" y="82"/>
                      </a:lnTo>
                      <a:lnTo>
                        <a:pt x="353" y="54"/>
                      </a:lnTo>
                      <a:lnTo>
                        <a:pt x="330" y="33"/>
                      </a:lnTo>
                      <a:lnTo>
                        <a:pt x="295" y="17"/>
                      </a:lnTo>
                      <a:lnTo>
                        <a:pt x="269" y="13"/>
                      </a:lnTo>
                      <a:lnTo>
                        <a:pt x="250" y="14"/>
                      </a:lnTo>
                      <a:lnTo>
                        <a:pt x="226" y="2"/>
                      </a:lnTo>
                      <a:lnTo>
                        <a:pt x="192" y="0"/>
                      </a:lnTo>
                      <a:lnTo>
                        <a:pt x="131" y="14"/>
                      </a:lnTo>
                      <a:lnTo>
                        <a:pt x="89" y="27"/>
                      </a:lnTo>
                      <a:lnTo>
                        <a:pt x="54" y="40"/>
                      </a:lnTo>
                      <a:lnTo>
                        <a:pt x="30" y="62"/>
                      </a:lnTo>
                      <a:lnTo>
                        <a:pt x="10" y="89"/>
                      </a:lnTo>
                      <a:lnTo>
                        <a:pt x="0" y="124"/>
                      </a:lnTo>
                      <a:lnTo>
                        <a:pt x="8" y="152"/>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9" name="Freeform 138"/>
                <p:cNvSpPr>
                  <a:spLocks/>
                </p:cNvSpPr>
                <p:nvPr/>
              </p:nvSpPr>
              <p:spPr bwMode="auto">
                <a:xfrm>
                  <a:off x="6956" y="1676"/>
                  <a:ext cx="105" cy="51"/>
                </a:xfrm>
                <a:custGeom>
                  <a:avLst/>
                  <a:gdLst>
                    <a:gd name="T0" fmla="*/ 210 w 210"/>
                    <a:gd name="T1" fmla="*/ 8 h 101"/>
                    <a:gd name="T2" fmla="*/ 186 w 210"/>
                    <a:gd name="T3" fmla="*/ 31 h 101"/>
                    <a:gd name="T4" fmla="*/ 159 w 210"/>
                    <a:gd name="T5" fmla="*/ 53 h 101"/>
                    <a:gd name="T6" fmla="*/ 107 w 210"/>
                    <a:gd name="T7" fmla="*/ 70 h 101"/>
                    <a:gd name="T8" fmla="*/ 52 w 210"/>
                    <a:gd name="T9" fmla="*/ 76 h 101"/>
                    <a:gd name="T10" fmla="*/ 14 w 210"/>
                    <a:gd name="T11" fmla="*/ 89 h 101"/>
                    <a:gd name="T12" fmla="*/ 0 w 210"/>
                    <a:gd name="T13" fmla="*/ 101 h 101"/>
                    <a:gd name="T14" fmla="*/ 24 w 210"/>
                    <a:gd name="T15" fmla="*/ 77 h 101"/>
                    <a:gd name="T16" fmla="*/ 52 w 210"/>
                    <a:gd name="T17" fmla="*/ 62 h 101"/>
                    <a:gd name="T18" fmla="*/ 84 w 210"/>
                    <a:gd name="T19" fmla="*/ 48 h 101"/>
                    <a:gd name="T20" fmla="*/ 70 w 210"/>
                    <a:gd name="T21" fmla="*/ 48 h 101"/>
                    <a:gd name="T22" fmla="*/ 39 w 210"/>
                    <a:gd name="T23" fmla="*/ 55 h 101"/>
                    <a:gd name="T24" fmla="*/ 22 w 210"/>
                    <a:gd name="T25" fmla="*/ 63 h 101"/>
                    <a:gd name="T26" fmla="*/ 56 w 210"/>
                    <a:gd name="T27" fmla="*/ 42 h 101"/>
                    <a:gd name="T28" fmla="*/ 84 w 210"/>
                    <a:gd name="T29" fmla="*/ 31 h 101"/>
                    <a:gd name="T30" fmla="*/ 122 w 210"/>
                    <a:gd name="T31" fmla="*/ 21 h 101"/>
                    <a:gd name="T32" fmla="*/ 120 w 210"/>
                    <a:gd name="T33" fmla="*/ 15 h 101"/>
                    <a:gd name="T34" fmla="*/ 153 w 210"/>
                    <a:gd name="T35" fmla="*/ 11 h 101"/>
                    <a:gd name="T36" fmla="*/ 149 w 210"/>
                    <a:gd name="T37" fmla="*/ 7 h 101"/>
                    <a:gd name="T38" fmla="*/ 169 w 210"/>
                    <a:gd name="T39" fmla="*/ 1 h 101"/>
                    <a:gd name="T40" fmla="*/ 186 w 210"/>
                    <a:gd name="T41" fmla="*/ 0 h 101"/>
                    <a:gd name="T42" fmla="*/ 210 w 210"/>
                    <a:gd name="T43" fmla="*/ 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0" h="101">
                      <a:moveTo>
                        <a:pt x="210" y="8"/>
                      </a:moveTo>
                      <a:lnTo>
                        <a:pt x="186" y="31"/>
                      </a:lnTo>
                      <a:lnTo>
                        <a:pt x="159" y="53"/>
                      </a:lnTo>
                      <a:lnTo>
                        <a:pt x="107" y="70"/>
                      </a:lnTo>
                      <a:lnTo>
                        <a:pt x="52" y="76"/>
                      </a:lnTo>
                      <a:lnTo>
                        <a:pt x="14" y="89"/>
                      </a:lnTo>
                      <a:lnTo>
                        <a:pt x="0" y="101"/>
                      </a:lnTo>
                      <a:lnTo>
                        <a:pt x="24" y="77"/>
                      </a:lnTo>
                      <a:lnTo>
                        <a:pt x="52" y="62"/>
                      </a:lnTo>
                      <a:lnTo>
                        <a:pt x="84" y="48"/>
                      </a:lnTo>
                      <a:lnTo>
                        <a:pt x="70" y="48"/>
                      </a:lnTo>
                      <a:lnTo>
                        <a:pt x="39" y="55"/>
                      </a:lnTo>
                      <a:lnTo>
                        <a:pt x="22" y="63"/>
                      </a:lnTo>
                      <a:lnTo>
                        <a:pt x="56" y="42"/>
                      </a:lnTo>
                      <a:lnTo>
                        <a:pt x="84" y="31"/>
                      </a:lnTo>
                      <a:lnTo>
                        <a:pt x="122" y="21"/>
                      </a:lnTo>
                      <a:lnTo>
                        <a:pt x="120" y="15"/>
                      </a:lnTo>
                      <a:lnTo>
                        <a:pt x="153" y="11"/>
                      </a:lnTo>
                      <a:lnTo>
                        <a:pt x="149" y="7"/>
                      </a:lnTo>
                      <a:lnTo>
                        <a:pt x="169" y="1"/>
                      </a:lnTo>
                      <a:lnTo>
                        <a:pt x="186" y="0"/>
                      </a:lnTo>
                      <a:lnTo>
                        <a:pt x="210" y="8"/>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0" name="Freeform 139"/>
                <p:cNvSpPr>
                  <a:spLocks/>
                </p:cNvSpPr>
                <p:nvPr/>
              </p:nvSpPr>
              <p:spPr bwMode="auto">
                <a:xfrm>
                  <a:off x="7046" y="1683"/>
                  <a:ext cx="85" cy="97"/>
                </a:xfrm>
                <a:custGeom>
                  <a:avLst/>
                  <a:gdLst>
                    <a:gd name="T0" fmla="*/ 57 w 171"/>
                    <a:gd name="T1" fmla="*/ 0 h 193"/>
                    <a:gd name="T2" fmla="*/ 24 w 171"/>
                    <a:gd name="T3" fmla="*/ 27 h 193"/>
                    <a:gd name="T4" fmla="*/ 0 w 171"/>
                    <a:gd name="T5" fmla="*/ 49 h 193"/>
                    <a:gd name="T6" fmla="*/ 10 w 171"/>
                    <a:gd name="T7" fmla="*/ 46 h 193"/>
                    <a:gd name="T8" fmla="*/ 3 w 171"/>
                    <a:gd name="T9" fmla="*/ 58 h 193"/>
                    <a:gd name="T10" fmla="*/ 2 w 171"/>
                    <a:gd name="T11" fmla="*/ 72 h 193"/>
                    <a:gd name="T12" fmla="*/ 7 w 171"/>
                    <a:gd name="T13" fmla="*/ 93 h 193"/>
                    <a:gd name="T14" fmla="*/ 14 w 171"/>
                    <a:gd name="T15" fmla="*/ 118 h 193"/>
                    <a:gd name="T16" fmla="*/ 33 w 171"/>
                    <a:gd name="T17" fmla="*/ 132 h 193"/>
                    <a:gd name="T18" fmla="*/ 54 w 171"/>
                    <a:gd name="T19" fmla="*/ 159 h 193"/>
                    <a:gd name="T20" fmla="*/ 44 w 171"/>
                    <a:gd name="T21" fmla="*/ 124 h 193"/>
                    <a:gd name="T22" fmla="*/ 71 w 171"/>
                    <a:gd name="T23" fmla="*/ 132 h 193"/>
                    <a:gd name="T24" fmla="*/ 78 w 171"/>
                    <a:gd name="T25" fmla="*/ 151 h 193"/>
                    <a:gd name="T26" fmla="*/ 82 w 171"/>
                    <a:gd name="T27" fmla="*/ 193 h 193"/>
                    <a:gd name="T28" fmla="*/ 88 w 171"/>
                    <a:gd name="T29" fmla="*/ 159 h 193"/>
                    <a:gd name="T30" fmla="*/ 88 w 171"/>
                    <a:gd name="T31" fmla="*/ 135 h 193"/>
                    <a:gd name="T32" fmla="*/ 105 w 171"/>
                    <a:gd name="T33" fmla="*/ 158 h 193"/>
                    <a:gd name="T34" fmla="*/ 105 w 171"/>
                    <a:gd name="T35" fmla="*/ 189 h 193"/>
                    <a:gd name="T36" fmla="*/ 120 w 171"/>
                    <a:gd name="T37" fmla="*/ 155 h 193"/>
                    <a:gd name="T38" fmla="*/ 120 w 171"/>
                    <a:gd name="T39" fmla="*/ 118 h 193"/>
                    <a:gd name="T40" fmla="*/ 133 w 171"/>
                    <a:gd name="T41" fmla="*/ 132 h 193"/>
                    <a:gd name="T42" fmla="*/ 133 w 171"/>
                    <a:gd name="T43" fmla="*/ 158 h 193"/>
                    <a:gd name="T44" fmla="*/ 141 w 171"/>
                    <a:gd name="T45" fmla="*/ 104 h 193"/>
                    <a:gd name="T46" fmla="*/ 136 w 171"/>
                    <a:gd name="T47" fmla="*/ 79 h 193"/>
                    <a:gd name="T48" fmla="*/ 153 w 171"/>
                    <a:gd name="T49" fmla="*/ 86 h 193"/>
                    <a:gd name="T50" fmla="*/ 157 w 171"/>
                    <a:gd name="T51" fmla="*/ 103 h 193"/>
                    <a:gd name="T52" fmla="*/ 160 w 171"/>
                    <a:gd name="T53" fmla="*/ 80 h 193"/>
                    <a:gd name="T54" fmla="*/ 158 w 171"/>
                    <a:gd name="T55" fmla="*/ 65 h 193"/>
                    <a:gd name="T56" fmla="*/ 171 w 171"/>
                    <a:gd name="T57" fmla="*/ 66 h 193"/>
                    <a:gd name="T58" fmla="*/ 164 w 171"/>
                    <a:gd name="T59" fmla="*/ 51 h 193"/>
                    <a:gd name="T60" fmla="*/ 148 w 171"/>
                    <a:gd name="T61" fmla="*/ 35 h 193"/>
                    <a:gd name="T62" fmla="*/ 129 w 171"/>
                    <a:gd name="T63" fmla="*/ 20 h 193"/>
                    <a:gd name="T64" fmla="*/ 102 w 171"/>
                    <a:gd name="T65" fmla="*/ 8 h 193"/>
                    <a:gd name="T66" fmla="*/ 79 w 171"/>
                    <a:gd name="T67" fmla="*/ 1 h 193"/>
                    <a:gd name="T68" fmla="*/ 57 w 171"/>
                    <a:gd name="T6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193">
                      <a:moveTo>
                        <a:pt x="57" y="0"/>
                      </a:moveTo>
                      <a:lnTo>
                        <a:pt x="24" y="27"/>
                      </a:lnTo>
                      <a:lnTo>
                        <a:pt x="0" y="49"/>
                      </a:lnTo>
                      <a:lnTo>
                        <a:pt x="10" y="46"/>
                      </a:lnTo>
                      <a:lnTo>
                        <a:pt x="3" y="58"/>
                      </a:lnTo>
                      <a:lnTo>
                        <a:pt x="2" y="72"/>
                      </a:lnTo>
                      <a:lnTo>
                        <a:pt x="7" y="93"/>
                      </a:lnTo>
                      <a:lnTo>
                        <a:pt x="14" y="118"/>
                      </a:lnTo>
                      <a:lnTo>
                        <a:pt x="33" y="132"/>
                      </a:lnTo>
                      <a:lnTo>
                        <a:pt x="54" y="159"/>
                      </a:lnTo>
                      <a:lnTo>
                        <a:pt x="44" y="124"/>
                      </a:lnTo>
                      <a:lnTo>
                        <a:pt x="71" y="132"/>
                      </a:lnTo>
                      <a:lnTo>
                        <a:pt x="78" y="151"/>
                      </a:lnTo>
                      <a:lnTo>
                        <a:pt x="82" y="193"/>
                      </a:lnTo>
                      <a:lnTo>
                        <a:pt x="88" y="159"/>
                      </a:lnTo>
                      <a:lnTo>
                        <a:pt x="88" y="135"/>
                      </a:lnTo>
                      <a:lnTo>
                        <a:pt x="105" y="158"/>
                      </a:lnTo>
                      <a:lnTo>
                        <a:pt x="105" y="189"/>
                      </a:lnTo>
                      <a:lnTo>
                        <a:pt x="120" y="155"/>
                      </a:lnTo>
                      <a:lnTo>
                        <a:pt x="120" y="118"/>
                      </a:lnTo>
                      <a:lnTo>
                        <a:pt x="133" y="132"/>
                      </a:lnTo>
                      <a:lnTo>
                        <a:pt x="133" y="158"/>
                      </a:lnTo>
                      <a:lnTo>
                        <a:pt x="141" y="104"/>
                      </a:lnTo>
                      <a:lnTo>
                        <a:pt x="136" y="79"/>
                      </a:lnTo>
                      <a:lnTo>
                        <a:pt x="153" y="86"/>
                      </a:lnTo>
                      <a:lnTo>
                        <a:pt x="157" y="103"/>
                      </a:lnTo>
                      <a:lnTo>
                        <a:pt x="160" y="80"/>
                      </a:lnTo>
                      <a:lnTo>
                        <a:pt x="158" y="65"/>
                      </a:lnTo>
                      <a:lnTo>
                        <a:pt x="171" y="66"/>
                      </a:lnTo>
                      <a:lnTo>
                        <a:pt x="164" y="51"/>
                      </a:lnTo>
                      <a:lnTo>
                        <a:pt x="148" y="35"/>
                      </a:lnTo>
                      <a:lnTo>
                        <a:pt x="129" y="20"/>
                      </a:lnTo>
                      <a:lnTo>
                        <a:pt x="102" y="8"/>
                      </a:lnTo>
                      <a:lnTo>
                        <a:pt x="79" y="1"/>
                      </a:lnTo>
                      <a:lnTo>
                        <a:pt x="5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1" name="Freeform 140"/>
                <p:cNvSpPr>
                  <a:spLocks/>
                </p:cNvSpPr>
                <p:nvPr/>
              </p:nvSpPr>
              <p:spPr bwMode="auto">
                <a:xfrm>
                  <a:off x="7106" y="1827"/>
                  <a:ext cx="16" cy="16"/>
                </a:xfrm>
                <a:custGeom>
                  <a:avLst/>
                  <a:gdLst>
                    <a:gd name="T0" fmla="*/ 5 w 32"/>
                    <a:gd name="T1" fmla="*/ 12 h 31"/>
                    <a:gd name="T2" fmla="*/ 17 w 32"/>
                    <a:gd name="T3" fmla="*/ 10 h 31"/>
                    <a:gd name="T4" fmla="*/ 32 w 32"/>
                    <a:gd name="T5" fmla="*/ 0 h 31"/>
                    <a:gd name="T6" fmla="*/ 27 w 32"/>
                    <a:gd name="T7" fmla="*/ 20 h 31"/>
                    <a:gd name="T8" fmla="*/ 14 w 32"/>
                    <a:gd name="T9" fmla="*/ 31 h 31"/>
                    <a:gd name="T10" fmla="*/ 0 w 32"/>
                    <a:gd name="T11" fmla="*/ 28 h 31"/>
                    <a:gd name="T12" fmla="*/ 0 w 32"/>
                    <a:gd name="T13" fmla="*/ 18 h 31"/>
                    <a:gd name="T14" fmla="*/ 5 w 32"/>
                    <a:gd name="T15" fmla="*/ 12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1">
                      <a:moveTo>
                        <a:pt x="5" y="12"/>
                      </a:moveTo>
                      <a:lnTo>
                        <a:pt x="17" y="10"/>
                      </a:lnTo>
                      <a:lnTo>
                        <a:pt x="32" y="0"/>
                      </a:lnTo>
                      <a:lnTo>
                        <a:pt x="27" y="20"/>
                      </a:lnTo>
                      <a:lnTo>
                        <a:pt x="14" y="31"/>
                      </a:lnTo>
                      <a:lnTo>
                        <a:pt x="0" y="28"/>
                      </a:lnTo>
                      <a:lnTo>
                        <a:pt x="0" y="18"/>
                      </a:lnTo>
                      <a:lnTo>
                        <a:pt x="5" y="12"/>
                      </a:lnTo>
                      <a:close/>
                    </a:path>
                  </a:pathLst>
                </a:custGeom>
                <a:solidFill>
                  <a:srgbClr val="FFA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3" name="Group 151"/>
              <p:cNvGrpSpPr>
                <a:grpSpLocks/>
              </p:cNvGrpSpPr>
              <p:nvPr/>
            </p:nvGrpSpPr>
            <p:grpSpPr bwMode="auto">
              <a:xfrm>
                <a:off x="7183" y="2468"/>
                <a:ext cx="107" cy="181"/>
                <a:chOff x="7183" y="2468"/>
                <a:chExt cx="107" cy="181"/>
              </a:xfrm>
            </p:grpSpPr>
            <p:grpSp>
              <p:nvGrpSpPr>
                <p:cNvPr id="24" name="Group 149"/>
                <p:cNvGrpSpPr>
                  <a:grpSpLocks/>
                </p:cNvGrpSpPr>
                <p:nvPr/>
              </p:nvGrpSpPr>
              <p:grpSpPr bwMode="auto">
                <a:xfrm>
                  <a:off x="7183" y="2484"/>
                  <a:ext cx="96" cy="165"/>
                  <a:chOff x="7183" y="2484"/>
                  <a:chExt cx="96" cy="165"/>
                </a:xfrm>
              </p:grpSpPr>
              <p:sp>
                <p:nvSpPr>
                  <p:cNvPr id="26" name="Freeform 142"/>
                  <p:cNvSpPr>
                    <a:spLocks/>
                  </p:cNvSpPr>
                  <p:nvPr/>
                </p:nvSpPr>
                <p:spPr bwMode="auto">
                  <a:xfrm>
                    <a:off x="7183" y="2484"/>
                    <a:ext cx="96" cy="165"/>
                  </a:xfrm>
                  <a:custGeom>
                    <a:avLst/>
                    <a:gdLst>
                      <a:gd name="T0" fmla="*/ 104 w 191"/>
                      <a:gd name="T1" fmla="*/ 0 h 329"/>
                      <a:gd name="T2" fmla="*/ 74 w 191"/>
                      <a:gd name="T3" fmla="*/ 54 h 329"/>
                      <a:gd name="T4" fmla="*/ 50 w 191"/>
                      <a:gd name="T5" fmla="*/ 81 h 329"/>
                      <a:gd name="T6" fmla="*/ 38 w 191"/>
                      <a:gd name="T7" fmla="*/ 103 h 329"/>
                      <a:gd name="T8" fmla="*/ 24 w 191"/>
                      <a:gd name="T9" fmla="*/ 120 h 329"/>
                      <a:gd name="T10" fmla="*/ 15 w 191"/>
                      <a:gd name="T11" fmla="*/ 143 h 329"/>
                      <a:gd name="T12" fmla="*/ 10 w 191"/>
                      <a:gd name="T13" fmla="*/ 165 h 329"/>
                      <a:gd name="T14" fmla="*/ 0 w 191"/>
                      <a:gd name="T15" fmla="*/ 194 h 329"/>
                      <a:gd name="T16" fmla="*/ 8 w 191"/>
                      <a:gd name="T17" fmla="*/ 219 h 329"/>
                      <a:gd name="T18" fmla="*/ 8 w 191"/>
                      <a:gd name="T19" fmla="*/ 253 h 329"/>
                      <a:gd name="T20" fmla="*/ 19 w 191"/>
                      <a:gd name="T21" fmla="*/ 255 h 329"/>
                      <a:gd name="T22" fmla="*/ 33 w 191"/>
                      <a:gd name="T23" fmla="*/ 245 h 329"/>
                      <a:gd name="T24" fmla="*/ 42 w 191"/>
                      <a:gd name="T25" fmla="*/ 228 h 329"/>
                      <a:gd name="T26" fmla="*/ 42 w 191"/>
                      <a:gd name="T27" fmla="*/ 206 h 329"/>
                      <a:gd name="T28" fmla="*/ 49 w 191"/>
                      <a:gd name="T29" fmla="*/ 183 h 329"/>
                      <a:gd name="T30" fmla="*/ 59 w 191"/>
                      <a:gd name="T31" fmla="*/ 202 h 329"/>
                      <a:gd name="T32" fmla="*/ 62 w 191"/>
                      <a:gd name="T33" fmla="*/ 229 h 329"/>
                      <a:gd name="T34" fmla="*/ 50 w 191"/>
                      <a:gd name="T35" fmla="*/ 255 h 329"/>
                      <a:gd name="T36" fmla="*/ 38 w 191"/>
                      <a:gd name="T37" fmla="*/ 274 h 329"/>
                      <a:gd name="T38" fmla="*/ 26 w 191"/>
                      <a:gd name="T39" fmla="*/ 288 h 329"/>
                      <a:gd name="T40" fmla="*/ 23 w 191"/>
                      <a:gd name="T41" fmla="*/ 303 h 329"/>
                      <a:gd name="T42" fmla="*/ 30 w 191"/>
                      <a:gd name="T43" fmla="*/ 312 h 329"/>
                      <a:gd name="T44" fmla="*/ 36 w 191"/>
                      <a:gd name="T45" fmla="*/ 311 h 329"/>
                      <a:gd name="T46" fmla="*/ 33 w 191"/>
                      <a:gd name="T47" fmla="*/ 321 h 329"/>
                      <a:gd name="T48" fmla="*/ 39 w 191"/>
                      <a:gd name="T49" fmla="*/ 329 h 329"/>
                      <a:gd name="T50" fmla="*/ 50 w 191"/>
                      <a:gd name="T51" fmla="*/ 329 h 329"/>
                      <a:gd name="T52" fmla="*/ 66 w 191"/>
                      <a:gd name="T53" fmla="*/ 322 h 329"/>
                      <a:gd name="T54" fmla="*/ 81 w 191"/>
                      <a:gd name="T55" fmla="*/ 321 h 329"/>
                      <a:gd name="T56" fmla="*/ 101 w 191"/>
                      <a:gd name="T57" fmla="*/ 311 h 329"/>
                      <a:gd name="T58" fmla="*/ 119 w 191"/>
                      <a:gd name="T59" fmla="*/ 305 h 329"/>
                      <a:gd name="T60" fmla="*/ 129 w 191"/>
                      <a:gd name="T61" fmla="*/ 294 h 329"/>
                      <a:gd name="T62" fmla="*/ 149 w 191"/>
                      <a:gd name="T63" fmla="*/ 268 h 329"/>
                      <a:gd name="T64" fmla="*/ 180 w 191"/>
                      <a:gd name="T65" fmla="*/ 233 h 329"/>
                      <a:gd name="T66" fmla="*/ 183 w 191"/>
                      <a:gd name="T67" fmla="*/ 188 h 329"/>
                      <a:gd name="T68" fmla="*/ 190 w 191"/>
                      <a:gd name="T69" fmla="*/ 147 h 329"/>
                      <a:gd name="T70" fmla="*/ 186 w 191"/>
                      <a:gd name="T71" fmla="*/ 110 h 329"/>
                      <a:gd name="T72" fmla="*/ 184 w 191"/>
                      <a:gd name="T73" fmla="*/ 82 h 329"/>
                      <a:gd name="T74" fmla="*/ 191 w 191"/>
                      <a:gd name="T75" fmla="*/ 17 h 329"/>
                      <a:gd name="T76" fmla="*/ 162 w 191"/>
                      <a:gd name="T77" fmla="*/ 2 h 329"/>
                      <a:gd name="T78" fmla="*/ 104 w 191"/>
                      <a:gd name="T79"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 h="329">
                        <a:moveTo>
                          <a:pt x="104" y="0"/>
                        </a:moveTo>
                        <a:lnTo>
                          <a:pt x="74" y="54"/>
                        </a:lnTo>
                        <a:lnTo>
                          <a:pt x="50" y="81"/>
                        </a:lnTo>
                        <a:lnTo>
                          <a:pt x="38" y="103"/>
                        </a:lnTo>
                        <a:lnTo>
                          <a:pt x="24" y="120"/>
                        </a:lnTo>
                        <a:lnTo>
                          <a:pt x="15" y="143"/>
                        </a:lnTo>
                        <a:lnTo>
                          <a:pt x="10" y="165"/>
                        </a:lnTo>
                        <a:lnTo>
                          <a:pt x="0" y="194"/>
                        </a:lnTo>
                        <a:lnTo>
                          <a:pt x="8" y="219"/>
                        </a:lnTo>
                        <a:lnTo>
                          <a:pt x="8" y="253"/>
                        </a:lnTo>
                        <a:lnTo>
                          <a:pt x="19" y="255"/>
                        </a:lnTo>
                        <a:lnTo>
                          <a:pt x="33" y="245"/>
                        </a:lnTo>
                        <a:lnTo>
                          <a:pt x="42" y="228"/>
                        </a:lnTo>
                        <a:lnTo>
                          <a:pt x="42" y="206"/>
                        </a:lnTo>
                        <a:lnTo>
                          <a:pt x="49" y="183"/>
                        </a:lnTo>
                        <a:lnTo>
                          <a:pt x="59" y="202"/>
                        </a:lnTo>
                        <a:lnTo>
                          <a:pt x="62" y="229"/>
                        </a:lnTo>
                        <a:lnTo>
                          <a:pt x="50" y="255"/>
                        </a:lnTo>
                        <a:lnTo>
                          <a:pt x="38" y="274"/>
                        </a:lnTo>
                        <a:lnTo>
                          <a:pt x="26" y="288"/>
                        </a:lnTo>
                        <a:lnTo>
                          <a:pt x="23" y="303"/>
                        </a:lnTo>
                        <a:lnTo>
                          <a:pt x="30" y="312"/>
                        </a:lnTo>
                        <a:lnTo>
                          <a:pt x="36" y="311"/>
                        </a:lnTo>
                        <a:lnTo>
                          <a:pt x="33" y="321"/>
                        </a:lnTo>
                        <a:lnTo>
                          <a:pt x="39" y="329"/>
                        </a:lnTo>
                        <a:lnTo>
                          <a:pt x="50" y="329"/>
                        </a:lnTo>
                        <a:lnTo>
                          <a:pt x="66" y="322"/>
                        </a:lnTo>
                        <a:lnTo>
                          <a:pt x="81" y="321"/>
                        </a:lnTo>
                        <a:lnTo>
                          <a:pt x="101" y="311"/>
                        </a:lnTo>
                        <a:lnTo>
                          <a:pt x="119" y="305"/>
                        </a:lnTo>
                        <a:lnTo>
                          <a:pt x="129" y="294"/>
                        </a:lnTo>
                        <a:lnTo>
                          <a:pt x="149" y="268"/>
                        </a:lnTo>
                        <a:lnTo>
                          <a:pt x="180" y="233"/>
                        </a:lnTo>
                        <a:lnTo>
                          <a:pt x="183" y="188"/>
                        </a:lnTo>
                        <a:lnTo>
                          <a:pt x="190" y="147"/>
                        </a:lnTo>
                        <a:lnTo>
                          <a:pt x="186" y="110"/>
                        </a:lnTo>
                        <a:lnTo>
                          <a:pt x="184" y="82"/>
                        </a:lnTo>
                        <a:lnTo>
                          <a:pt x="191" y="17"/>
                        </a:lnTo>
                        <a:lnTo>
                          <a:pt x="162" y="2"/>
                        </a:lnTo>
                        <a:lnTo>
                          <a:pt x="104"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7" name="Freeform 143"/>
                  <p:cNvSpPr>
                    <a:spLocks/>
                  </p:cNvSpPr>
                  <p:nvPr/>
                </p:nvSpPr>
                <p:spPr bwMode="auto">
                  <a:xfrm>
                    <a:off x="7210" y="2597"/>
                    <a:ext cx="28" cy="37"/>
                  </a:xfrm>
                  <a:custGeom>
                    <a:avLst/>
                    <a:gdLst>
                      <a:gd name="T0" fmla="*/ 55 w 55"/>
                      <a:gd name="T1" fmla="*/ 0 h 73"/>
                      <a:gd name="T2" fmla="*/ 43 w 55"/>
                      <a:gd name="T3" fmla="*/ 30 h 73"/>
                      <a:gd name="T4" fmla="*/ 33 w 55"/>
                      <a:gd name="T5" fmla="*/ 43 h 73"/>
                      <a:gd name="T6" fmla="*/ 23 w 55"/>
                      <a:gd name="T7" fmla="*/ 57 h 73"/>
                      <a:gd name="T8" fmla="*/ 0 w 55"/>
                      <a:gd name="T9" fmla="*/ 73 h 73"/>
                      <a:gd name="T10" fmla="*/ 29 w 55"/>
                      <a:gd name="T11" fmla="*/ 58 h 73"/>
                      <a:gd name="T12" fmla="*/ 47 w 55"/>
                      <a:gd name="T13" fmla="*/ 33 h 73"/>
                      <a:gd name="T14" fmla="*/ 55 w 55"/>
                      <a:gd name="T15" fmla="*/ 0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73">
                        <a:moveTo>
                          <a:pt x="55" y="0"/>
                        </a:moveTo>
                        <a:lnTo>
                          <a:pt x="43" y="30"/>
                        </a:lnTo>
                        <a:lnTo>
                          <a:pt x="33" y="43"/>
                        </a:lnTo>
                        <a:lnTo>
                          <a:pt x="23" y="57"/>
                        </a:lnTo>
                        <a:lnTo>
                          <a:pt x="0" y="73"/>
                        </a:lnTo>
                        <a:lnTo>
                          <a:pt x="29" y="58"/>
                        </a:lnTo>
                        <a:lnTo>
                          <a:pt x="47" y="33"/>
                        </a:lnTo>
                        <a:lnTo>
                          <a:pt x="55"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8" name="Freeform 144"/>
                  <p:cNvSpPr>
                    <a:spLocks/>
                  </p:cNvSpPr>
                  <p:nvPr/>
                </p:nvSpPr>
                <p:spPr bwMode="auto">
                  <a:xfrm>
                    <a:off x="7241" y="2598"/>
                    <a:ext cx="17" cy="33"/>
                  </a:xfrm>
                  <a:custGeom>
                    <a:avLst/>
                    <a:gdLst>
                      <a:gd name="T0" fmla="*/ 36 w 36"/>
                      <a:gd name="T1" fmla="*/ 0 h 67"/>
                      <a:gd name="T2" fmla="*/ 22 w 36"/>
                      <a:gd name="T3" fmla="*/ 26 h 67"/>
                      <a:gd name="T4" fmla="*/ 12 w 36"/>
                      <a:gd name="T5" fmla="*/ 42 h 67"/>
                      <a:gd name="T6" fmla="*/ 0 w 36"/>
                      <a:gd name="T7" fmla="*/ 67 h 67"/>
                      <a:gd name="T8" fmla="*/ 27 w 36"/>
                      <a:gd name="T9" fmla="*/ 29 h 67"/>
                      <a:gd name="T10" fmla="*/ 36 w 36"/>
                      <a:gd name="T11" fmla="*/ 0 h 67"/>
                    </a:gdLst>
                    <a:ahLst/>
                    <a:cxnLst>
                      <a:cxn ang="0">
                        <a:pos x="T0" y="T1"/>
                      </a:cxn>
                      <a:cxn ang="0">
                        <a:pos x="T2" y="T3"/>
                      </a:cxn>
                      <a:cxn ang="0">
                        <a:pos x="T4" y="T5"/>
                      </a:cxn>
                      <a:cxn ang="0">
                        <a:pos x="T6" y="T7"/>
                      </a:cxn>
                      <a:cxn ang="0">
                        <a:pos x="T8" y="T9"/>
                      </a:cxn>
                      <a:cxn ang="0">
                        <a:pos x="T10" y="T11"/>
                      </a:cxn>
                    </a:cxnLst>
                    <a:rect l="0" t="0" r="r" b="b"/>
                    <a:pathLst>
                      <a:path w="36" h="67">
                        <a:moveTo>
                          <a:pt x="36" y="0"/>
                        </a:moveTo>
                        <a:lnTo>
                          <a:pt x="22" y="26"/>
                        </a:lnTo>
                        <a:lnTo>
                          <a:pt x="12" y="42"/>
                        </a:lnTo>
                        <a:lnTo>
                          <a:pt x="0" y="67"/>
                        </a:lnTo>
                        <a:lnTo>
                          <a:pt x="27" y="29"/>
                        </a:lnTo>
                        <a:lnTo>
                          <a:pt x="36"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 name="Freeform 145"/>
                  <p:cNvSpPr>
                    <a:spLocks/>
                  </p:cNvSpPr>
                  <p:nvPr/>
                </p:nvSpPr>
                <p:spPr bwMode="auto">
                  <a:xfrm>
                    <a:off x="7205" y="2556"/>
                    <a:ext cx="5" cy="20"/>
                  </a:xfrm>
                  <a:custGeom>
                    <a:avLst/>
                    <a:gdLst>
                      <a:gd name="T0" fmla="*/ 0 w 9"/>
                      <a:gd name="T1" fmla="*/ 0 h 42"/>
                      <a:gd name="T2" fmla="*/ 1 w 9"/>
                      <a:gd name="T3" fmla="*/ 20 h 42"/>
                      <a:gd name="T4" fmla="*/ 0 w 9"/>
                      <a:gd name="T5" fmla="*/ 42 h 42"/>
                      <a:gd name="T6" fmla="*/ 9 w 9"/>
                      <a:gd name="T7" fmla="*/ 40 h 42"/>
                      <a:gd name="T8" fmla="*/ 4 w 9"/>
                      <a:gd name="T9" fmla="*/ 24 h 42"/>
                      <a:gd name="T10" fmla="*/ 0 w 9"/>
                      <a:gd name="T11" fmla="*/ 0 h 42"/>
                    </a:gdLst>
                    <a:ahLst/>
                    <a:cxnLst>
                      <a:cxn ang="0">
                        <a:pos x="T0" y="T1"/>
                      </a:cxn>
                      <a:cxn ang="0">
                        <a:pos x="T2" y="T3"/>
                      </a:cxn>
                      <a:cxn ang="0">
                        <a:pos x="T4" y="T5"/>
                      </a:cxn>
                      <a:cxn ang="0">
                        <a:pos x="T6" y="T7"/>
                      </a:cxn>
                      <a:cxn ang="0">
                        <a:pos x="T8" y="T9"/>
                      </a:cxn>
                      <a:cxn ang="0">
                        <a:pos x="T10" y="T11"/>
                      </a:cxn>
                    </a:cxnLst>
                    <a:rect l="0" t="0" r="r" b="b"/>
                    <a:pathLst>
                      <a:path w="9" h="42">
                        <a:moveTo>
                          <a:pt x="0" y="0"/>
                        </a:moveTo>
                        <a:lnTo>
                          <a:pt x="1" y="20"/>
                        </a:lnTo>
                        <a:lnTo>
                          <a:pt x="0" y="42"/>
                        </a:lnTo>
                        <a:lnTo>
                          <a:pt x="9" y="40"/>
                        </a:lnTo>
                        <a:lnTo>
                          <a:pt x="4" y="24"/>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 name="Freeform 146"/>
                  <p:cNvSpPr>
                    <a:spLocks/>
                  </p:cNvSpPr>
                  <p:nvPr/>
                </p:nvSpPr>
                <p:spPr bwMode="auto">
                  <a:xfrm>
                    <a:off x="7238" y="2576"/>
                    <a:ext cx="7" cy="23"/>
                  </a:xfrm>
                  <a:custGeom>
                    <a:avLst/>
                    <a:gdLst>
                      <a:gd name="T0" fmla="*/ 3 w 13"/>
                      <a:gd name="T1" fmla="*/ 2 h 45"/>
                      <a:gd name="T2" fmla="*/ 0 w 13"/>
                      <a:gd name="T3" fmla="*/ 16 h 45"/>
                      <a:gd name="T4" fmla="*/ 0 w 13"/>
                      <a:gd name="T5" fmla="*/ 45 h 45"/>
                      <a:gd name="T6" fmla="*/ 4 w 13"/>
                      <a:gd name="T7" fmla="*/ 33 h 45"/>
                      <a:gd name="T8" fmla="*/ 13 w 13"/>
                      <a:gd name="T9" fmla="*/ 0 h 45"/>
                      <a:gd name="T10" fmla="*/ 3 w 13"/>
                      <a:gd name="T11" fmla="*/ 2 h 45"/>
                    </a:gdLst>
                    <a:ahLst/>
                    <a:cxnLst>
                      <a:cxn ang="0">
                        <a:pos x="T0" y="T1"/>
                      </a:cxn>
                      <a:cxn ang="0">
                        <a:pos x="T2" y="T3"/>
                      </a:cxn>
                      <a:cxn ang="0">
                        <a:pos x="T4" y="T5"/>
                      </a:cxn>
                      <a:cxn ang="0">
                        <a:pos x="T6" y="T7"/>
                      </a:cxn>
                      <a:cxn ang="0">
                        <a:pos x="T8" y="T9"/>
                      </a:cxn>
                      <a:cxn ang="0">
                        <a:pos x="T10" y="T11"/>
                      </a:cxn>
                    </a:cxnLst>
                    <a:rect l="0" t="0" r="r" b="b"/>
                    <a:pathLst>
                      <a:path w="13" h="45">
                        <a:moveTo>
                          <a:pt x="3" y="2"/>
                        </a:moveTo>
                        <a:lnTo>
                          <a:pt x="0" y="16"/>
                        </a:lnTo>
                        <a:lnTo>
                          <a:pt x="0" y="45"/>
                        </a:lnTo>
                        <a:lnTo>
                          <a:pt x="4" y="33"/>
                        </a:lnTo>
                        <a:lnTo>
                          <a:pt x="13" y="0"/>
                        </a:lnTo>
                        <a:lnTo>
                          <a:pt x="3" y="2"/>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 name="Freeform 147"/>
                  <p:cNvSpPr>
                    <a:spLocks/>
                  </p:cNvSpPr>
                  <p:nvPr/>
                </p:nvSpPr>
                <p:spPr bwMode="auto">
                  <a:xfrm>
                    <a:off x="7258" y="2579"/>
                    <a:ext cx="4" cy="20"/>
                  </a:xfrm>
                  <a:custGeom>
                    <a:avLst/>
                    <a:gdLst>
                      <a:gd name="T0" fmla="*/ 9 w 9"/>
                      <a:gd name="T1" fmla="*/ 0 h 40"/>
                      <a:gd name="T2" fmla="*/ 1 w 9"/>
                      <a:gd name="T3" fmla="*/ 8 h 40"/>
                      <a:gd name="T4" fmla="*/ 0 w 9"/>
                      <a:gd name="T5" fmla="*/ 40 h 40"/>
                      <a:gd name="T6" fmla="*/ 9 w 9"/>
                      <a:gd name="T7" fmla="*/ 0 h 40"/>
                    </a:gdLst>
                    <a:ahLst/>
                    <a:cxnLst>
                      <a:cxn ang="0">
                        <a:pos x="T0" y="T1"/>
                      </a:cxn>
                      <a:cxn ang="0">
                        <a:pos x="T2" y="T3"/>
                      </a:cxn>
                      <a:cxn ang="0">
                        <a:pos x="T4" y="T5"/>
                      </a:cxn>
                      <a:cxn ang="0">
                        <a:pos x="T6" y="T7"/>
                      </a:cxn>
                    </a:cxnLst>
                    <a:rect l="0" t="0" r="r" b="b"/>
                    <a:pathLst>
                      <a:path w="9" h="40">
                        <a:moveTo>
                          <a:pt x="9" y="0"/>
                        </a:moveTo>
                        <a:lnTo>
                          <a:pt x="1" y="8"/>
                        </a:lnTo>
                        <a:lnTo>
                          <a:pt x="0" y="40"/>
                        </a:lnTo>
                        <a:lnTo>
                          <a:pt x="9"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 name="Freeform 148"/>
                  <p:cNvSpPr>
                    <a:spLocks/>
                  </p:cNvSpPr>
                  <p:nvPr/>
                </p:nvSpPr>
                <p:spPr bwMode="auto">
                  <a:xfrm>
                    <a:off x="7192" y="2593"/>
                    <a:ext cx="6" cy="9"/>
                  </a:xfrm>
                  <a:custGeom>
                    <a:avLst/>
                    <a:gdLst>
                      <a:gd name="T0" fmla="*/ 0 w 11"/>
                      <a:gd name="T1" fmla="*/ 1 h 17"/>
                      <a:gd name="T2" fmla="*/ 6 w 11"/>
                      <a:gd name="T3" fmla="*/ 5 h 17"/>
                      <a:gd name="T4" fmla="*/ 7 w 11"/>
                      <a:gd name="T5" fmla="*/ 17 h 17"/>
                      <a:gd name="T6" fmla="*/ 11 w 11"/>
                      <a:gd name="T7" fmla="*/ 0 h 17"/>
                      <a:gd name="T8" fmla="*/ 0 w 11"/>
                      <a:gd name="T9" fmla="*/ 1 h 17"/>
                    </a:gdLst>
                    <a:ahLst/>
                    <a:cxnLst>
                      <a:cxn ang="0">
                        <a:pos x="T0" y="T1"/>
                      </a:cxn>
                      <a:cxn ang="0">
                        <a:pos x="T2" y="T3"/>
                      </a:cxn>
                      <a:cxn ang="0">
                        <a:pos x="T4" y="T5"/>
                      </a:cxn>
                      <a:cxn ang="0">
                        <a:pos x="T6" y="T7"/>
                      </a:cxn>
                      <a:cxn ang="0">
                        <a:pos x="T8" y="T9"/>
                      </a:cxn>
                    </a:cxnLst>
                    <a:rect l="0" t="0" r="r" b="b"/>
                    <a:pathLst>
                      <a:path w="11" h="17">
                        <a:moveTo>
                          <a:pt x="0" y="1"/>
                        </a:moveTo>
                        <a:lnTo>
                          <a:pt x="6" y="5"/>
                        </a:lnTo>
                        <a:lnTo>
                          <a:pt x="7" y="17"/>
                        </a:lnTo>
                        <a:lnTo>
                          <a:pt x="11" y="0"/>
                        </a:lnTo>
                        <a:lnTo>
                          <a:pt x="0" y="1"/>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25" name="Freeform 150"/>
                <p:cNvSpPr>
                  <a:spLocks/>
                </p:cNvSpPr>
                <p:nvPr/>
              </p:nvSpPr>
              <p:spPr bwMode="auto">
                <a:xfrm>
                  <a:off x="7221" y="2468"/>
                  <a:ext cx="69" cy="46"/>
                </a:xfrm>
                <a:custGeom>
                  <a:avLst/>
                  <a:gdLst>
                    <a:gd name="T0" fmla="*/ 0 w 140"/>
                    <a:gd name="T1" fmla="*/ 63 h 92"/>
                    <a:gd name="T2" fmla="*/ 19 w 140"/>
                    <a:gd name="T3" fmla="*/ 59 h 92"/>
                    <a:gd name="T4" fmla="*/ 44 w 140"/>
                    <a:gd name="T5" fmla="*/ 61 h 92"/>
                    <a:gd name="T6" fmla="*/ 64 w 140"/>
                    <a:gd name="T7" fmla="*/ 64 h 92"/>
                    <a:gd name="T8" fmla="*/ 99 w 140"/>
                    <a:gd name="T9" fmla="*/ 74 h 92"/>
                    <a:gd name="T10" fmla="*/ 122 w 140"/>
                    <a:gd name="T11" fmla="*/ 87 h 92"/>
                    <a:gd name="T12" fmla="*/ 128 w 140"/>
                    <a:gd name="T13" fmla="*/ 92 h 92"/>
                    <a:gd name="T14" fmla="*/ 140 w 140"/>
                    <a:gd name="T15" fmla="*/ 41 h 92"/>
                    <a:gd name="T16" fmla="*/ 119 w 140"/>
                    <a:gd name="T17" fmla="*/ 22 h 92"/>
                    <a:gd name="T18" fmla="*/ 92 w 140"/>
                    <a:gd name="T19" fmla="*/ 8 h 92"/>
                    <a:gd name="T20" fmla="*/ 64 w 140"/>
                    <a:gd name="T21" fmla="*/ 0 h 92"/>
                    <a:gd name="T22" fmla="*/ 40 w 140"/>
                    <a:gd name="T23" fmla="*/ 0 h 92"/>
                    <a:gd name="T24" fmla="*/ 16 w 140"/>
                    <a:gd name="T25" fmla="*/ 2 h 92"/>
                    <a:gd name="T26" fmla="*/ 0 w 140"/>
                    <a:gd name="T27" fmla="*/ 6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 h="92">
                      <a:moveTo>
                        <a:pt x="0" y="63"/>
                      </a:moveTo>
                      <a:lnTo>
                        <a:pt x="19" y="59"/>
                      </a:lnTo>
                      <a:lnTo>
                        <a:pt x="44" y="61"/>
                      </a:lnTo>
                      <a:lnTo>
                        <a:pt x="64" y="64"/>
                      </a:lnTo>
                      <a:lnTo>
                        <a:pt x="99" y="74"/>
                      </a:lnTo>
                      <a:lnTo>
                        <a:pt x="122" y="87"/>
                      </a:lnTo>
                      <a:lnTo>
                        <a:pt x="128" y="92"/>
                      </a:lnTo>
                      <a:lnTo>
                        <a:pt x="140" y="41"/>
                      </a:lnTo>
                      <a:lnTo>
                        <a:pt x="119" y="22"/>
                      </a:lnTo>
                      <a:lnTo>
                        <a:pt x="92" y="8"/>
                      </a:lnTo>
                      <a:lnTo>
                        <a:pt x="64" y="0"/>
                      </a:lnTo>
                      <a:lnTo>
                        <a:pt x="40" y="0"/>
                      </a:lnTo>
                      <a:lnTo>
                        <a:pt x="16" y="2"/>
                      </a:lnTo>
                      <a:lnTo>
                        <a:pt x="0" y="63"/>
                      </a:lnTo>
                      <a:close/>
                    </a:path>
                  </a:pathLst>
                </a:custGeom>
                <a:solidFill>
                  <a:srgbClr val="FFFFFF"/>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grpSp>
      <p:pic>
        <p:nvPicPr>
          <p:cNvPr id="90" name="図 89"/>
          <p:cNvPicPr>
            <a:picLocks noChangeAspect="1"/>
          </p:cNvPicPr>
          <p:nvPr/>
        </p:nvPicPr>
        <p:blipFill>
          <a:blip r:embed="rId6"/>
          <a:stretch>
            <a:fillRect/>
          </a:stretch>
        </p:blipFill>
        <p:spPr>
          <a:xfrm>
            <a:off x="9042417" y="952500"/>
            <a:ext cx="2231616" cy="1785293"/>
          </a:xfrm>
          <a:prstGeom prst="rect">
            <a:avLst/>
          </a:prstGeom>
        </p:spPr>
      </p:pic>
      <p:sp>
        <p:nvSpPr>
          <p:cNvPr id="91" name="テキスト ボックス 90">
            <a:extLst>
              <a:ext uri="{FF2B5EF4-FFF2-40B4-BE49-F238E27FC236}">
                <a16:creationId xmlns:a16="http://schemas.microsoft.com/office/drawing/2014/main" id="{32E32034-5971-4F28-A43A-F237E94ECE09}"/>
              </a:ext>
            </a:extLst>
          </p:cNvPr>
          <p:cNvSpPr txBox="1"/>
          <p:nvPr/>
        </p:nvSpPr>
        <p:spPr>
          <a:xfrm>
            <a:off x="24226" y="81804"/>
            <a:ext cx="11033761" cy="523220"/>
          </a:xfrm>
          <a:prstGeom prst="rect">
            <a:avLst/>
          </a:prstGeom>
          <a:noFill/>
        </p:spPr>
        <p:txBody>
          <a:bodyPr wrap="square" rtlCol="0">
            <a:spAutoFit/>
          </a:bodyPr>
          <a:lstStyle/>
          <a:p>
            <a:r>
              <a:rPr kumimoji="1" lang="ja-JP" altLang="en-US" sz="2800" b="1" dirty="0">
                <a:highlight>
                  <a:srgbClr val="FFFF00"/>
                </a:highlight>
              </a:rPr>
              <a:t>その裏側は、ちゃんと、このようなインチキ・システムになっているのである。</a:t>
            </a:r>
            <a:endParaRPr kumimoji="1" lang="ja-JP" altLang="en-US" sz="2400" b="1" dirty="0">
              <a:highlight>
                <a:srgbClr val="FFFF00"/>
              </a:highlight>
            </a:endParaRPr>
          </a:p>
        </p:txBody>
      </p:sp>
    </p:spTree>
    <p:extLst>
      <p:ext uri="{BB962C8B-B14F-4D97-AF65-F5344CB8AC3E}">
        <p14:creationId xmlns:p14="http://schemas.microsoft.com/office/powerpoint/2010/main" val="2249635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12</a:t>
            </a:fld>
            <a:endParaRPr kumimoji="1" lang="ja-JP" altLang="en-US" dirty="0"/>
          </a:p>
        </p:txBody>
      </p:sp>
      <p:pic>
        <p:nvPicPr>
          <p:cNvPr id="5" name="図 4"/>
          <p:cNvPicPr>
            <a:picLocks noChangeAspect="1"/>
          </p:cNvPicPr>
          <p:nvPr/>
        </p:nvPicPr>
        <p:blipFill>
          <a:blip r:embed="rId2"/>
          <a:stretch>
            <a:fillRect/>
          </a:stretch>
        </p:blipFill>
        <p:spPr>
          <a:xfrm>
            <a:off x="264418" y="1027413"/>
            <a:ext cx="8997275" cy="5060967"/>
          </a:xfrm>
          <a:prstGeom prst="rect">
            <a:avLst/>
          </a:prstGeom>
          <a:ln w="38100">
            <a:solidFill>
              <a:schemeClr val="bg1"/>
            </a:solidFill>
          </a:ln>
        </p:spPr>
      </p:pic>
      <p:grpSp>
        <p:nvGrpSpPr>
          <p:cNvPr id="8" name="Group 82"/>
          <p:cNvGrpSpPr>
            <a:grpSpLocks noChangeAspect="1"/>
          </p:cNvGrpSpPr>
          <p:nvPr/>
        </p:nvGrpSpPr>
        <p:grpSpPr bwMode="auto">
          <a:xfrm>
            <a:off x="10356527" y="1465033"/>
            <a:ext cx="1483006" cy="2697950"/>
            <a:chOff x="6422" y="1669"/>
            <a:chExt cx="928" cy="1888"/>
          </a:xfrm>
        </p:grpSpPr>
        <p:sp>
          <p:nvSpPr>
            <p:cNvPr id="9" name="AutoShape 81"/>
            <p:cNvSpPr>
              <a:spLocks noChangeAspect="1" noChangeArrowheads="1" noTextEdit="1"/>
            </p:cNvSpPr>
            <p:nvPr/>
          </p:nvSpPr>
          <p:spPr bwMode="auto">
            <a:xfrm>
              <a:off x="6422" y="1669"/>
              <a:ext cx="928" cy="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0" name="Group 152"/>
            <p:cNvGrpSpPr>
              <a:grpSpLocks/>
            </p:cNvGrpSpPr>
            <p:nvPr/>
          </p:nvGrpSpPr>
          <p:grpSpPr bwMode="auto">
            <a:xfrm>
              <a:off x="6427" y="1674"/>
              <a:ext cx="918" cy="1807"/>
              <a:chOff x="6427" y="1674"/>
              <a:chExt cx="918" cy="1807"/>
            </a:xfrm>
          </p:grpSpPr>
          <p:grpSp>
            <p:nvGrpSpPr>
              <p:cNvPr id="11" name="Group 89"/>
              <p:cNvGrpSpPr>
                <a:grpSpLocks/>
              </p:cNvGrpSpPr>
              <p:nvPr/>
            </p:nvGrpSpPr>
            <p:grpSpPr bwMode="auto">
              <a:xfrm>
                <a:off x="6852" y="3268"/>
                <a:ext cx="354" cy="213"/>
                <a:chOff x="6852" y="3268"/>
                <a:chExt cx="354" cy="213"/>
              </a:xfrm>
            </p:grpSpPr>
            <p:sp>
              <p:nvSpPr>
                <p:cNvPr id="74" name="Freeform 83"/>
                <p:cNvSpPr>
                  <a:spLocks/>
                </p:cNvSpPr>
                <p:nvPr/>
              </p:nvSpPr>
              <p:spPr bwMode="auto">
                <a:xfrm>
                  <a:off x="6852" y="3268"/>
                  <a:ext cx="354" cy="213"/>
                </a:xfrm>
                <a:custGeom>
                  <a:avLst/>
                  <a:gdLst>
                    <a:gd name="T0" fmla="*/ 247 w 707"/>
                    <a:gd name="T1" fmla="*/ 48 h 427"/>
                    <a:gd name="T2" fmla="*/ 151 w 707"/>
                    <a:gd name="T3" fmla="*/ 124 h 427"/>
                    <a:gd name="T4" fmla="*/ 0 w 707"/>
                    <a:gd name="T5" fmla="*/ 192 h 427"/>
                    <a:gd name="T6" fmla="*/ 0 w 707"/>
                    <a:gd name="T7" fmla="*/ 241 h 427"/>
                    <a:gd name="T8" fmla="*/ 82 w 707"/>
                    <a:gd name="T9" fmla="*/ 268 h 427"/>
                    <a:gd name="T10" fmla="*/ 220 w 707"/>
                    <a:gd name="T11" fmla="*/ 261 h 427"/>
                    <a:gd name="T12" fmla="*/ 364 w 707"/>
                    <a:gd name="T13" fmla="*/ 234 h 427"/>
                    <a:gd name="T14" fmla="*/ 460 w 707"/>
                    <a:gd name="T15" fmla="*/ 213 h 427"/>
                    <a:gd name="T16" fmla="*/ 440 w 707"/>
                    <a:gd name="T17" fmla="*/ 316 h 427"/>
                    <a:gd name="T18" fmla="*/ 419 w 707"/>
                    <a:gd name="T19" fmla="*/ 365 h 427"/>
                    <a:gd name="T20" fmla="*/ 426 w 707"/>
                    <a:gd name="T21" fmla="*/ 399 h 427"/>
                    <a:gd name="T22" fmla="*/ 536 w 707"/>
                    <a:gd name="T23" fmla="*/ 427 h 427"/>
                    <a:gd name="T24" fmla="*/ 653 w 707"/>
                    <a:gd name="T25" fmla="*/ 365 h 427"/>
                    <a:gd name="T26" fmla="*/ 680 w 707"/>
                    <a:gd name="T27" fmla="*/ 303 h 427"/>
                    <a:gd name="T28" fmla="*/ 680 w 707"/>
                    <a:gd name="T29" fmla="*/ 247 h 427"/>
                    <a:gd name="T30" fmla="*/ 707 w 707"/>
                    <a:gd name="T31" fmla="*/ 206 h 427"/>
                    <a:gd name="T32" fmla="*/ 694 w 707"/>
                    <a:gd name="T33" fmla="*/ 0 h 427"/>
                    <a:gd name="T34" fmla="*/ 247 w 707"/>
                    <a:gd name="T35" fmla="*/ 48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7" h="427">
                      <a:moveTo>
                        <a:pt x="247" y="48"/>
                      </a:moveTo>
                      <a:lnTo>
                        <a:pt x="151" y="124"/>
                      </a:lnTo>
                      <a:lnTo>
                        <a:pt x="0" y="192"/>
                      </a:lnTo>
                      <a:lnTo>
                        <a:pt x="0" y="241"/>
                      </a:lnTo>
                      <a:lnTo>
                        <a:pt x="82" y="268"/>
                      </a:lnTo>
                      <a:lnTo>
                        <a:pt x="220" y="261"/>
                      </a:lnTo>
                      <a:lnTo>
                        <a:pt x="364" y="234"/>
                      </a:lnTo>
                      <a:lnTo>
                        <a:pt x="460" y="213"/>
                      </a:lnTo>
                      <a:lnTo>
                        <a:pt x="440" y="316"/>
                      </a:lnTo>
                      <a:lnTo>
                        <a:pt x="419" y="365"/>
                      </a:lnTo>
                      <a:lnTo>
                        <a:pt x="426" y="399"/>
                      </a:lnTo>
                      <a:lnTo>
                        <a:pt x="536" y="427"/>
                      </a:lnTo>
                      <a:lnTo>
                        <a:pt x="653" y="365"/>
                      </a:lnTo>
                      <a:lnTo>
                        <a:pt x="680" y="303"/>
                      </a:lnTo>
                      <a:lnTo>
                        <a:pt x="680" y="247"/>
                      </a:lnTo>
                      <a:lnTo>
                        <a:pt x="707" y="206"/>
                      </a:lnTo>
                      <a:lnTo>
                        <a:pt x="694" y="0"/>
                      </a:lnTo>
                      <a:lnTo>
                        <a:pt x="247" y="48"/>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nvGrpSpPr>
                <p:cNvPr id="75" name="Group 88"/>
                <p:cNvGrpSpPr>
                  <a:grpSpLocks/>
                </p:cNvGrpSpPr>
                <p:nvPr/>
              </p:nvGrpSpPr>
              <p:grpSpPr bwMode="auto">
                <a:xfrm>
                  <a:off x="6861" y="3312"/>
                  <a:ext cx="316" cy="146"/>
                  <a:chOff x="6861" y="3312"/>
                  <a:chExt cx="316" cy="146"/>
                </a:xfrm>
              </p:grpSpPr>
              <p:sp>
                <p:nvSpPr>
                  <p:cNvPr id="76" name="Freeform 84"/>
                  <p:cNvSpPr>
                    <a:spLocks/>
                  </p:cNvSpPr>
                  <p:nvPr/>
                </p:nvSpPr>
                <p:spPr bwMode="auto">
                  <a:xfrm>
                    <a:off x="6861" y="3334"/>
                    <a:ext cx="111" cy="36"/>
                  </a:xfrm>
                  <a:custGeom>
                    <a:avLst/>
                    <a:gdLst>
                      <a:gd name="T0" fmla="*/ 0 w 222"/>
                      <a:gd name="T1" fmla="*/ 65 h 71"/>
                      <a:gd name="T2" fmla="*/ 116 w 222"/>
                      <a:gd name="T3" fmla="*/ 71 h 71"/>
                      <a:gd name="T4" fmla="*/ 222 w 222"/>
                      <a:gd name="T5" fmla="*/ 43 h 71"/>
                      <a:gd name="T6" fmla="*/ 138 w 222"/>
                      <a:gd name="T7" fmla="*/ 0 h 71"/>
                      <a:gd name="T8" fmla="*/ 0 w 222"/>
                      <a:gd name="T9" fmla="*/ 65 h 71"/>
                    </a:gdLst>
                    <a:ahLst/>
                    <a:cxnLst>
                      <a:cxn ang="0">
                        <a:pos x="T0" y="T1"/>
                      </a:cxn>
                      <a:cxn ang="0">
                        <a:pos x="T2" y="T3"/>
                      </a:cxn>
                      <a:cxn ang="0">
                        <a:pos x="T4" y="T5"/>
                      </a:cxn>
                      <a:cxn ang="0">
                        <a:pos x="T6" y="T7"/>
                      </a:cxn>
                      <a:cxn ang="0">
                        <a:pos x="T8" y="T9"/>
                      </a:cxn>
                    </a:cxnLst>
                    <a:rect l="0" t="0" r="r" b="b"/>
                    <a:pathLst>
                      <a:path w="222" h="71">
                        <a:moveTo>
                          <a:pt x="0" y="65"/>
                        </a:moveTo>
                        <a:lnTo>
                          <a:pt x="116" y="71"/>
                        </a:lnTo>
                        <a:lnTo>
                          <a:pt x="222" y="43"/>
                        </a:lnTo>
                        <a:lnTo>
                          <a:pt x="138" y="0"/>
                        </a:lnTo>
                        <a:lnTo>
                          <a:pt x="0" y="65"/>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7" name="Freeform 85"/>
                  <p:cNvSpPr>
                    <a:spLocks/>
                  </p:cNvSpPr>
                  <p:nvPr/>
                </p:nvSpPr>
                <p:spPr bwMode="auto">
                  <a:xfrm>
                    <a:off x="6935" y="3312"/>
                    <a:ext cx="121" cy="39"/>
                  </a:xfrm>
                  <a:custGeom>
                    <a:avLst/>
                    <a:gdLst>
                      <a:gd name="T0" fmla="*/ 50 w 243"/>
                      <a:gd name="T1" fmla="*/ 0 h 78"/>
                      <a:gd name="T2" fmla="*/ 0 w 243"/>
                      <a:gd name="T3" fmla="*/ 40 h 78"/>
                      <a:gd name="T4" fmla="*/ 72 w 243"/>
                      <a:gd name="T5" fmla="*/ 78 h 78"/>
                      <a:gd name="T6" fmla="*/ 129 w 243"/>
                      <a:gd name="T7" fmla="*/ 68 h 78"/>
                      <a:gd name="T8" fmla="*/ 192 w 243"/>
                      <a:gd name="T9" fmla="*/ 50 h 78"/>
                      <a:gd name="T10" fmla="*/ 243 w 243"/>
                      <a:gd name="T11" fmla="*/ 37 h 78"/>
                      <a:gd name="T12" fmla="*/ 130 w 243"/>
                      <a:gd name="T13" fmla="*/ 27 h 78"/>
                      <a:gd name="T14" fmla="*/ 50 w 243"/>
                      <a:gd name="T15" fmla="*/ 0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78">
                        <a:moveTo>
                          <a:pt x="50" y="0"/>
                        </a:moveTo>
                        <a:lnTo>
                          <a:pt x="0" y="40"/>
                        </a:lnTo>
                        <a:lnTo>
                          <a:pt x="72" y="78"/>
                        </a:lnTo>
                        <a:lnTo>
                          <a:pt x="129" y="68"/>
                        </a:lnTo>
                        <a:lnTo>
                          <a:pt x="192" y="50"/>
                        </a:lnTo>
                        <a:lnTo>
                          <a:pt x="243" y="37"/>
                        </a:lnTo>
                        <a:lnTo>
                          <a:pt x="130" y="27"/>
                        </a:lnTo>
                        <a:lnTo>
                          <a:pt x="5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8" name="Freeform 86"/>
                  <p:cNvSpPr>
                    <a:spLocks/>
                  </p:cNvSpPr>
                  <p:nvPr/>
                </p:nvSpPr>
                <p:spPr bwMode="auto">
                  <a:xfrm>
                    <a:off x="7071" y="3389"/>
                    <a:ext cx="106" cy="69"/>
                  </a:xfrm>
                  <a:custGeom>
                    <a:avLst/>
                    <a:gdLst>
                      <a:gd name="T0" fmla="*/ 31 w 212"/>
                      <a:gd name="T1" fmla="*/ 39 h 137"/>
                      <a:gd name="T2" fmla="*/ 24 w 212"/>
                      <a:gd name="T3" fmla="*/ 77 h 137"/>
                      <a:gd name="T4" fmla="*/ 0 w 212"/>
                      <a:gd name="T5" fmla="*/ 118 h 137"/>
                      <a:gd name="T6" fmla="*/ 62 w 212"/>
                      <a:gd name="T7" fmla="*/ 135 h 137"/>
                      <a:gd name="T8" fmla="*/ 120 w 212"/>
                      <a:gd name="T9" fmla="*/ 137 h 137"/>
                      <a:gd name="T10" fmla="*/ 174 w 212"/>
                      <a:gd name="T11" fmla="*/ 111 h 137"/>
                      <a:gd name="T12" fmla="*/ 199 w 212"/>
                      <a:gd name="T13" fmla="*/ 80 h 137"/>
                      <a:gd name="T14" fmla="*/ 212 w 212"/>
                      <a:gd name="T15" fmla="*/ 11 h 137"/>
                      <a:gd name="T16" fmla="*/ 151 w 212"/>
                      <a:gd name="T17" fmla="*/ 25 h 137"/>
                      <a:gd name="T18" fmla="*/ 88 w 212"/>
                      <a:gd name="T19" fmla="*/ 24 h 137"/>
                      <a:gd name="T20" fmla="*/ 37 w 212"/>
                      <a:gd name="T21" fmla="*/ 0 h 137"/>
                      <a:gd name="T22" fmla="*/ 31 w 212"/>
                      <a:gd name="T23" fmla="*/ 3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2" h="137">
                        <a:moveTo>
                          <a:pt x="31" y="39"/>
                        </a:moveTo>
                        <a:lnTo>
                          <a:pt x="24" y="77"/>
                        </a:lnTo>
                        <a:lnTo>
                          <a:pt x="0" y="118"/>
                        </a:lnTo>
                        <a:lnTo>
                          <a:pt x="62" y="135"/>
                        </a:lnTo>
                        <a:lnTo>
                          <a:pt x="120" y="137"/>
                        </a:lnTo>
                        <a:lnTo>
                          <a:pt x="174" y="111"/>
                        </a:lnTo>
                        <a:lnTo>
                          <a:pt x="199" y="80"/>
                        </a:lnTo>
                        <a:lnTo>
                          <a:pt x="212" y="11"/>
                        </a:lnTo>
                        <a:lnTo>
                          <a:pt x="151" y="25"/>
                        </a:lnTo>
                        <a:lnTo>
                          <a:pt x="88" y="24"/>
                        </a:lnTo>
                        <a:lnTo>
                          <a:pt x="37" y="0"/>
                        </a:lnTo>
                        <a:lnTo>
                          <a:pt x="31" y="39"/>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9" name="Freeform 87"/>
                  <p:cNvSpPr>
                    <a:spLocks/>
                  </p:cNvSpPr>
                  <p:nvPr/>
                </p:nvSpPr>
                <p:spPr bwMode="auto">
                  <a:xfrm>
                    <a:off x="7091" y="3348"/>
                    <a:ext cx="84" cy="50"/>
                  </a:xfrm>
                  <a:custGeom>
                    <a:avLst/>
                    <a:gdLst>
                      <a:gd name="T0" fmla="*/ 0 w 170"/>
                      <a:gd name="T1" fmla="*/ 76 h 101"/>
                      <a:gd name="T2" fmla="*/ 45 w 170"/>
                      <a:gd name="T3" fmla="*/ 98 h 101"/>
                      <a:gd name="T4" fmla="*/ 118 w 170"/>
                      <a:gd name="T5" fmla="*/ 101 h 101"/>
                      <a:gd name="T6" fmla="*/ 170 w 170"/>
                      <a:gd name="T7" fmla="*/ 90 h 101"/>
                      <a:gd name="T8" fmla="*/ 165 w 170"/>
                      <a:gd name="T9" fmla="*/ 39 h 101"/>
                      <a:gd name="T10" fmla="*/ 165 w 170"/>
                      <a:gd name="T11" fmla="*/ 0 h 101"/>
                      <a:gd name="T12" fmla="*/ 132 w 170"/>
                      <a:gd name="T13" fmla="*/ 17 h 101"/>
                      <a:gd name="T14" fmla="*/ 31 w 170"/>
                      <a:gd name="T15" fmla="*/ 32 h 101"/>
                      <a:gd name="T16" fmla="*/ 14 w 170"/>
                      <a:gd name="T17" fmla="*/ 22 h 101"/>
                      <a:gd name="T18" fmla="*/ 0 w 170"/>
                      <a:gd name="T19" fmla="*/ 7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01">
                        <a:moveTo>
                          <a:pt x="0" y="76"/>
                        </a:moveTo>
                        <a:lnTo>
                          <a:pt x="45" y="98"/>
                        </a:lnTo>
                        <a:lnTo>
                          <a:pt x="118" y="101"/>
                        </a:lnTo>
                        <a:lnTo>
                          <a:pt x="170" y="90"/>
                        </a:lnTo>
                        <a:lnTo>
                          <a:pt x="165" y="39"/>
                        </a:lnTo>
                        <a:lnTo>
                          <a:pt x="165" y="0"/>
                        </a:lnTo>
                        <a:lnTo>
                          <a:pt x="132" y="17"/>
                        </a:lnTo>
                        <a:lnTo>
                          <a:pt x="31" y="32"/>
                        </a:lnTo>
                        <a:lnTo>
                          <a:pt x="14" y="22"/>
                        </a:lnTo>
                        <a:lnTo>
                          <a:pt x="0" y="76"/>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12" name="Group 109"/>
              <p:cNvGrpSpPr>
                <a:grpSpLocks/>
              </p:cNvGrpSpPr>
              <p:nvPr/>
            </p:nvGrpSpPr>
            <p:grpSpPr bwMode="auto">
              <a:xfrm>
                <a:off x="6561" y="1862"/>
                <a:ext cx="784" cy="1497"/>
                <a:chOff x="6561" y="1862"/>
                <a:chExt cx="784" cy="1497"/>
              </a:xfrm>
            </p:grpSpPr>
            <p:sp>
              <p:nvSpPr>
                <p:cNvPr id="55" name="Freeform 90"/>
                <p:cNvSpPr>
                  <a:spLocks/>
                </p:cNvSpPr>
                <p:nvPr/>
              </p:nvSpPr>
              <p:spPr bwMode="auto">
                <a:xfrm>
                  <a:off x="6561" y="1887"/>
                  <a:ext cx="784" cy="1472"/>
                </a:xfrm>
                <a:custGeom>
                  <a:avLst/>
                  <a:gdLst>
                    <a:gd name="T0" fmla="*/ 0 w 1569"/>
                    <a:gd name="T1" fmla="*/ 332 h 2944"/>
                    <a:gd name="T2" fmla="*/ 76 w 1569"/>
                    <a:gd name="T3" fmla="*/ 300 h 2944"/>
                    <a:gd name="T4" fmla="*/ 102 w 1569"/>
                    <a:gd name="T5" fmla="*/ 225 h 2944"/>
                    <a:gd name="T6" fmla="*/ 116 w 1569"/>
                    <a:gd name="T7" fmla="*/ 206 h 2944"/>
                    <a:gd name="T8" fmla="*/ 384 w 1569"/>
                    <a:gd name="T9" fmla="*/ 389 h 2944"/>
                    <a:gd name="T10" fmla="*/ 418 w 1569"/>
                    <a:gd name="T11" fmla="*/ 382 h 2944"/>
                    <a:gd name="T12" fmla="*/ 452 w 1569"/>
                    <a:gd name="T13" fmla="*/ 369 h 2944"/>
                    <a:gd name="T14" fmla="*/ 573 w 1569"/>
                    <a:gd name="T15" fmla="*/ 227 h 2944"/>
                    <a:gd name="T16" fmla="*/ 623 w 1569"/>
                    <a:gd name="T17" fmla="*/ 152 h 2944"/>
                    <a:gd name="T18" fmla="*/ 678 w 1569"/>
                    <a:gd name="T19" fmla="*/ 97 h 2944"/>
                    <a:gd name="T20" fmla="*/ 788 w 1569"/>
                    <a:gd name="T21" fmla="*/ 69 h 2944"/>
                    <a:gd name="T22" fmla="*/ 1170 w 1569"/>
                    <a:gd name="T23" fmla="*/ 0 h 2944"/>
                    <a:gd name="T24" fmla="*/ 1281 w 1569"/>
                    <a:gd name="T25" fmla="*/ 86 h 2944"/>
                    <a:gd name="T26" fmla="*/ 1435 w 1569"/>
                    <a:gd name="T27" fmla="*/ 148 h 2944"/>
                    <a:gd name="T28" fmla="*/ 1466 w 1569"/>
                    <a:gd name="T29" fmla="*/ 293 h 2944"/>
                    <a:gd name="T30" fmla="*/ 1528 w 1569"/>
                    <a:gd name="T31" fmla="*/ 536 h 2944"/>
                    <a:gd name="T32" fmla="*/ 1569 w 1569"/>
                    <a:gd name="T33" fmla="*/ 777 h 2944"/>
                    <a:gd name="T34" fmla="*/ 1548 w 1569"/>
                    <a:gd name="T35" fmla="*/ 1053 h 2944"/>
                    <a:gd name="T36" fmla="*/ 1435 w 1569"/>
                    <a:gd name="T37" fmla="*/ 1226 h 2944"/>
                    <a:gd name="T38" fmla="*/ 1380 w 1569"/>
                    <a:gd name="T39" fmla="*/ 1509 h 2944"/>
                    <a:gd name="T40" fmla="*/ 1319 w 1569"/>
                    <a:gd name="T41" fmla="*/ 2465 h 2944"/>
                    <a:gd name="T42" fmla="*/ 1305 w 1569"/>
                    <a:gd name="T43" fmla="*/ 2768 h 2944"/>
                    <a:gd name="T44" fmla="*/ 1182 w 1569"/>
                    <a:gd name="T45" fmla="*/ 2930 h 2944"/>
                    <a:gd name="T46" fmla="*/ 1048 w 1569"/>
                    <a:gd name="T47" fmla="*/ 2872 h 2944"/>
                    <a:gd name="T48" fmla="*/ 876 w 1569"/>
                    <a:gd name="T49" fmla="*/ 2865 h 2944"/>
                    <a:gd name="T50" fmla="*/ 773 w 1569"/>
                    <a:gd name="T51" fmla="*/ 2741 h 2944"/>
                    <a:gd name="T52" fmla="*/ 699 w 1569"/>
                    <a:gd name="T53" fmla="*/ 2100 h 2944"/>
                    <a:gd name="T54" fmla="*/ 624 w 1569"/>
                    <a:gd name="T55" fmla="*/ 1406 h 2944"/>
                    <a:gd name="T56" fmla="*/ 683 w 1569"/>
                    <a:gd name="T57" fmla="*/ 785 h 2944"/>
                    <a:gd name="T58" fmla="*/ 514 w 1569"/>
                    <a:gd name="T59" fmla="*/ 665 h 2944"/>
                    <a:gd name="T60" fmla="*/ 396 w 1569"/>
                    <a:gd name="T61" fmla="*/ 678 h 2944"/>
                    <a:gd name="T62" fmla="*/ 202 w 1569"/>
                    <a:gd name="T63" fmla="*/ 541 h 2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69" h="2944">
                      <a:moveTo>
                        <a:pt x="4" y="348"/>
                      </a:moveTo>
                      <a:lnTo>
                        <a:pt x="0" y="332"/>
                      </a:lnTo>
                      <a:lnTo>
                        <a:pt x="35" y="331"/>
                      </a:lnTo>
                      <a:lnTo>
                        <a:pt x="76" y="300"/>
                      </a:lnTo>
                      <a:lnTo>
                        <a:pt x="102" y="255"/>
                      </a:lnTo>
                      <a:lnTo>
                        <a:pt x="102" y="225"/>
                      </a:lnTo>
                      <a:lnTo>
                        <a:pt x="98" y="212"/>
                      </a:lnTo>
                      <a:lnTo>
                        <a:pt x="116" y="206"/>
                      </a:lnTo>
                      <a:lnTo>
                        <a:pt x="370" y="393"/>
                      </a:lnTo>
                      <a:lnTo>
                        <a:pt x="384" y="389"/>
                      </a:lnTo>
                      <a:lnTo>
                        <a:pt x="418" y="400"/>
                      </a:lnTo>
                      <a:lnTo>
                        <a:pt x="418" y="382"/>
                      </a:lnTo>
                      <a:lnTo>
                        <a:pt x="449" y="382"/>
                      </a:lnTo>
                      <a:lnTo>
                        <a:pt x="452" y="369"/>
                      </a:lnTo>
                      <a:lnTo>
                        <a:pt x="497" y="317"/>
                      </a:lnTo>
                      <a:lnTo>
                        <a:pt x="573" y="227"/>
                      </a:lnTo>
                      <a:lnTo>
                        <a:pt x="592" y="207"/>
                      </a:lnTo>
                      <a:lnTo>
                        <a:pt x="623" y="152"/>
                      </a:lnTo>
                      <a:lnTo>
                        <a:pt x="647" y="117"/>
                      </a:lnTo>
                      <a:lnTo>
                        <a:pt x="678" y="97"/>
                      </a:lnTo>
                      <a:lnTo>
                        <a:pt x="736" y="76"/>
                      </a:lnTo>
                      <a:lnTo>
                        <a:pt x="788" y="69"/>
                      </a:lnTo>
                      <a:lnTo>
                        <a:pt x="843" y="35"/>
                      </a:lnTo>
                      <a:lnTo>
                        <a:pt x="1170" y="0"/>
                      </a:lnTo>
                      <a:lnTo>
                        <a:pt x="1185" y="38"/>
                      </a:lnTo>
                      <a:lnTo>
                        <a:pt x="1281" y="86"/>
                      </a:lnTo>
                      <a:lnTo>
                        <a:pt x="1388" y="117"/>
                      </a:lnTo>
                      <a:lnTo>
                        <a:pt x="1435" y="148"/>
                      </a:lnTo>
                      <a:lnTo>
                        <a:pt x="1453" y="179"/>
                      </a:lnTo>
                      <a:lnTo>
                        <a:pt x="1466" y="293"/>
                      </a:lnTo>
                      <a:lnTo>
                        <a:pt x="1491" y="409"/>
                      </a:lnTo>
                      <a:lnTo>
                        <a:pt x="1528" y="536"/>
                      </a:lnTo>
                      <a:lnTo>
                        <a:pt x="1562" y="667"/>
                      </a:lnTo>
                      <a:lnTo>
                        <a:pt x="1569" y="777"/>
                      </a:lnTo>
                      <a:lnTo>
                        <a:pt x="1555" y="922"/>
                      </a:lnTo>
                      <a:lnTo>
                        <a:pt x="1548" y="1053"/>
                      </a:lnTo>
                      <a:lnTo>
                        <a:pt x="1510" y="1240"/>
                      </a:lnTo>
                      <a:lnTo>
                        <a:pt x="1435" y="1226"/>
                      </a:lnTo>
                      <a:lnTo>
                        <a:pt x="1442" y="1460"/>
                      </a:lnTo>
                      <a:lnTo>
                        <a:pt x="1380" y="1509"/>
                      </a:lnTo>
                      <a:lnTo>
                        <a:pt x="1351" y="2114"/>
                      </a:lnTo>
                      <a:lnTo>
                        <a:pt x="1319" y="2465"/>
                      </a:lnTo>
                      <a:lnTo>
                        <a:pt x="1299" y="2679"/>
                      </a:lnTo>
                      <a:lnTo>
                        <a:pt x="1305" y="2768"/>
                      </a:lnTo>
                      <a:lnTo>
                        <a:pt x="1299" y="2868"/>
                      </a:lnTo>
                      <a:lnTo>
                        <a:pt x="1182" y="2930"/>
                      </a:lnTo>
                      <a:lnTo>
                        <a:pt x="1089" y="2944"/>
                      </a:lnTo>
                      <a:lnTo>
                        <a:pt x="1048" y="2872"/>
                      </a:lnTo>
                      <a:lnTo>
                        <a:pt x="993" y="2872"/>
                      </a:lnTo>
                      <a:lnTo>
                        <a:pt x="876" y="2865"/>
                      </a:lnTo>
                      <a:lnTo>
                        <a:pt x="790" y="2834"/>
                      </a:lnTo>
                      <a:lnTo>
                        <a:pt x="773" y="2741"/>
                      </a:lnTo>
                      <a:lnTo>
                        <a:pt x="777" y="2662"/>
                      </a:lnTo>
                      <a:lnTo>
                        <a:pt x="699" y="2100"/>
                      </a:lnTo>
                      <a:lnTo>
                        <a:pt x="700" y="1502"/>
                      </a:lnTo>
                      <a:lnTo>
                        <a:pt x="624" y="1406"/>
                      </a:lnTo>
                      <a:lnTo>
                        <a:pt x="693" y="901"/>
                      </a:lnTo>
                      <a:lnTo>
                        <a:pt x="683" y="785"/>
                      </a:lnTo>
                      <a:lnTo>
                        <a:pt x="686" y="551"/>
                      </a:lnTo>
                      <a:lnTo>
                        <a:pt x="514" y="665"/>
                      </a:lnTo>
                      <a:lnTo>
                        <a:pt x="458" y="682"/>
                      </a:lnTo>
                      <a:lnTo>
                        <a:pt x="396" y="678"/>
                      </a:lnTo>
                      <a:lnTo>
                        <a:pt x="290" y="630"/>
                      </a:lnTo>
                      <a:lnTo>
                        <a:pt x="202" y="541"/>
                      </a:lnTo>
                      <a:lnTo>
                        <a:pt x="4" y="348"/>
                      </a:lnTo>
                      <a:close/>
                    </a:path>
                  </a:pathLst>
                </a:custGeom>
                <a:solidFill>
                  <a:srgbClr val="60606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6" name="Freeform 91"/>
                <p:cNvSpPr>
                  <a:spLocks/>
                </p:cNvSpPr>
                <p:nvPr/>
              </p:nvSpPr>
              <p:spPr bwMode="auto">
                <a:xfrm>
                  <a:off x="7000" y="1862"/>
                  <a:ext cx="143" cy="373"/>
                </a:xfrm>
                <a:custGeom>
                  <a:avLst/>
                  <a:gdLst>
                    <a:gd name="T0" fmla="*/ 0 w 286"/>
                    <a:gd name="T1" fmla="*/ 149 h 745"/>
                    <a:gd name="T2" fmla="*/ 0 w 286"/>
                    <a:gd name="T3" fmla="*/ 283 h 745"/>
                    <a:gd name="T4" fmla="*/ 7 w 286"/>
                    <a:gd name="T5" fmla="*/ 497 h 745"/>
                    <a:gd name="T6" fmla="*/ 52 w 286"/>
                    <a:gd name="T7" fmla="*/ 683 h 745"/>
                    <a:gd name="T8" fmla="*/ 69 w 286"/>
                    <a:gd name="T9" fmla="*/ 745 h 745"/>
                    <a:gd name="T10" fmla="*/ 90 w 286"/>
                    <a:gd name="T11" fmla="*/ 572 h 745"/>
                    <a:gd name="T12" fmla="*/ 121 w 286"/>
                    <a:gd name="T13" fmla="*/ 397 h 745"/>
                    <a:gd name="T14" fmla="*/ 165 w 286"/>
                    <a:gd name="T15" fmla="*/ 283 h 745"/>
                    <a:gd name="T16" fmla="*/ 207 w 286"/>
                    <a:gd name="T17" fmla="*/ 194 h 745"/>
                    <a:gd name="T18" fmla="*/ 227 w 286"/>
                    <a:gd name="T19" fmla="*/ 163 h 745"/>
                    <a:gd name="T20" fmla="*/ 286 w 286"/>
                    <a:gd name="T21" fmla="*/ 63 h 745"/>
                    <a:gd name="T22" fmla="*/ 269 w 286"/>
                    <a:gd name="T23" fmla="*/ 0 h 745"/>
                    <a:gd name="T24" fmla="*/ 4 w 286"/>
                    <a:gd name="T25" fmla="*/ 56 h 745"/>
                    <a:gd name="T26" fmla="*/ 0 w 286"/>
                    <a:gd name="T27" fmla="*/ 149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6" h="745">
                      <a:moveTo>
                        <a:pt x="0" y="149"/>
                      </a:moveTo>
                      <a:lnTo>
                        <a:pt x="0" y="283"/>
                      </a:lnTo>
                      <a:lnTo>
                        <a:pt x="7" y="497"/>
                      </a:lnTo>
                      <a:lnTo>
                        <a:pt x="52" y="683"/>
                      </a:lnTo>
                      <a:lnTo>
                        <a:pt x="69" y="745"/>
                      </a:lnTo>
                      <a:lnTo>
                        <a:pt x="90" y="572"/>
                      </a:lnTo>
                      <a:lnTo>
                        <a:pt x="121" y="397"/>
                      </a:lnTo>
                      <a:lnTo>
                        <a:pt x="165" y="283"/>
                      </a:lnTo>
                      <a:lnTo>
                        <a:pt x="207" y="194"/>
                      </a:lnTo>
                      <a:lnTo>
                        <a:pt x="227" y="163"/>
                      </a:lnTo>
                      <a:lnTo>
                        <a:pt x="286" y="63"/>
                      </a:lnTo>
                      <a:lnTo>
                        <a:pt x="269" y="0"/>
                      </a:lnTo>
                      <a:lnTo>
                        <a:pt x="4" y="56"/>
                      </a:lnTo>
                      <a:lnTo>
                        <a:pt x="0" y="149"/>
                      </a:lnTo>
                      <a:close/>
                    </a:path>
                  </a:pathLst>
                </a:custGeom>
                <a:solidFill>
                  <a:srgbClr val="C0C0C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7" name="Freeform 92"/>
                <p:cNvSpPr>
                  <a:spLocks/>
                </p:cNvSpPr>
                <p:nvPr/>
              </p:nvSpPr>
              <p:spPr bwMode="auto">
                <a:xfrm>
                  <a:off x="7009" y="1956"/>
                  <a:ext cx="55" cy="258"/>
                </a:xfrm>
                <a:custGeom>
                  <a:avLst/>
                  <a:gdLst>
                    <a:gd name="T0" fmla="*/ 57 w 109"/>
                    <a:gd name="T1" fmla="*/ 7 h 516"/>
                    <a:gd name="T2" fmla="*/ 44 w 109"/>
                    <a:gd name="T3" fmla="*/ 43 h 516"/>
                    <a:gd name="T4" fmla="*/ 50 w 109"/>
                    <a:gd name="T5" fmla="*/ 82 h 516"/>
                    <a:gd name="T6" fmla="*/ 23 w 109"/>
                    <a:gd name="T7" fmla="*/ 162 h 516"/>
                    <a:gd name="T8" fmla="*/ 3 w 109"/>
                    <a:gd name="T9" fmla="*/ 229 h 516"/>
                    <a:gd name="T10" fmla="*/ 0 w 109"/>
                    <a:gd name="T11" fmla="*/ 291 h 516"/>
                    <a:gd name="T12" fmla="*/ 9 w 109"/>
                    <a:gd name="T13" fmla="*/ 344 h 516"/>
                    <a:gd name="T14" fmla="*/ 47 w 109"/>
                    <a:gd name="T15" fmla="*/ 516 h 516"/>
                    <a:gd name="T16" fmla="*/ 67 w 109"/>
                    <a:gd name="T17" fmla="*/ 351 h 516"/>
                    <a:gd name="T18" fmla="*/ 81 w 109"/>
                    <a:gd name="T19" fmla="*/ 268 h 516"/>
                    <a:gd name="T20" fmla="*/ 81 w 109"/>
                    <a:gd name="T21" fmla="*/ 169 h 516"/>
                    <a:gd name="T22" fmla="*/ 81 w 109"/>
                    <a:gd name="T23" fmla="*/ 79 h 516"/>
                    <a:gd name="T24" fmla="*/ 109 w 109"/>
                    <a:gd name="T25" fmla="*/ 64 h 516"/>
                    <a:gd name="T26" fmla="*/ 99 w 109"/>
                    <a:gd name="T27" fmla="*/ 12 h 516"/>
                    <a:gd name="T28" fmla="*/ 81 w 109"/>
                    <a:gd name="T29" fmla="*/ 0 h 516"/>
                    <a:gd name="T30" fmla="*/ 57 w 109"/>
                    <a:gd name="T31" fmla="*/ 7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516">
                      <a:moveTo>
                        <a:pt x="57" y="7"/>
                      </a:moveTo>
                      <a:lnTo>
                        <a:pt x="44" y="43"/>
                      </a:lnTo>
                      <a:lnTo>
                        <a:pt x="50" y="82"/>
                      </a:lnTo>
                      <a:lnTo>
                        <a:pt x="23" y="162"/>
                      </a:lnTo>
                      <a:lnTo>
                        <a:pt x="3" y="229"/>
                      </a:lnTo>
                      <a:lnTo>
                        <a:pt x="0" y="291"/>
                      </a:lnTo>
                      <a:lnTo>
                        <a:pt x="9" y="344"/>
                      </a:lnTo>
                      <a:lnTo>
                        <a:pt x="47" y="516"/>
                      </a:lnTo>
                      <a:lnTo>
                        <a:pt x="67" y="351"/>
                      </a:lnTo>
                      <a:lnTo>
                        <a:pt x="81" y="268"/>
                      </a:lnTo>
                      <a:lnTo>
                        <a:pt x="81" y="169"/>
                      </a:lnTo>
                      <a:lnTo>
                        <a:pt x="81" y="79"/>
                      </a:lnTo>
                      <a:lnTo>
                        <a:pt x="109" y="64"/>
                      </a:lnTo>
                      <a:lnTo>
                        <a:pt x="99" y="12"/>
                      </a:lnTo>
                      <a:lnTo>
                        <a:pt x="81" y="0"/>
                      </a:lnTo>
                      <a:lnTo>
                        <a:pt x="57" y="7"/>
                      </a:lnTo>
                      <a:close/>
                    </a:path>
                  </a:pathLst>
                </a:custGeom>
                <a:solidFill>
                  <a:srgbClr val="80000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8" name="Freeform 93"/>
                <p:cNvSpPr>
                  <a:spLocks/>
                </p:cNvSpPr>
                <p:nvPr/>
              </p:nvSpPr>
              <p:spPr bwMode="auto">
                <a:xfrm>
                  <a:off x="6930" y="1913"/>
                  <a:ext cx="108" cy="452"/>
                </a:xfrm>
                <a:custGeom>
                  <a:avLst/>
                  <a:gdLst>
                    <a:gd name="T0" fmla="*/ 99 w 216"/>
                    <a:gd name="T1" fmla="*/ 0 h 904"/>
                    <a:gd name="T2" fmla="*/ 40 w 216"/>
                    <a:gd name="T3" fmla="*/ 34 h 904"/>
                    <a:gd name="T4" fmla="*/ 22 w 216"/>
                    <a:gd name="T5" fmla="*/ 69 h 904"/>
                    <a:gd name="T6" fmla="*/ 0 w 216"/>
                    <a:gd name="T7" fmla="*/ 141 h 904"/>
                    <a:gd name="T8" fmla="*/ 48 w 216"/>
                    <a:gd name="T9" fmla="*/ 168 h 904"/>
                    <a:gd name="T10" fmla="*/ 13 w 216"/>
                    <a:gd name="T11" fmla="*/ 206 h 904"/>
                    <a:gd name="T12" fmla="*/ 27 w 216"/>
                    <a:gd name="T13" fmla="*/ 292 h 904"/>
                    <a:gd name="T14" fmla="*/ 44 w 216"/>
                    <a:gd name="T15" fmla="*/ 375 h 904"/>
                    <a:gd name="T16" fmla="*/ 65 w 216"/>
                    <a:gd name="T17" fmla="*/ 489 h 904"/>
                    <a:gd name="T18" fmla="*/ 82 w 216"/>
                    <a:gd name="T19" fmla="*/ 554 h 904"/>
                    <a:gd name="T20" fmla="*/ 96 w 216"/>
                    <a:gd name="T21" fmla="*/ 637 h 904"/>
                    <a:gd name="T22" fmla="*/ 175 w 216"/>
                    <a:gd name="T23" fmla="*/ 904 h 904"/>
                    <a:gd name="T24" fmla="*/ 216 w 216"/>
                    <a:gd name="T25" fmla="*/ 804 h 904"/>
                    <a:gd name="T26" fmla="*/ 164 w 216"/>
                    <a:gd name="T27" fmla="*/ 582 h 904"/>
                    <a:gd name="T28" fmla="*/ 137 w 216"/>
                    <a:gd name="T29" fmla="*/ 454 h 904"/>
                    <a:gd name="T30" fmla="*/ 127 w 216"/>
                    <a:gd name="T31" fmla="*/ 337 h 904"/>
                    <a:gd name="T32" fmla="*/ 123 w 216"/>
                    <a:gd name="T33" fmla="*/ 193 h 904"/>
                    <a:gd name="T34" fmla="*/ 120 w 216"/>
                    <a:gd name="T35" fmla="*/ 107 h 904"/>
                    <a:gd name="T36" fmla="*/ 130 w 216"/>
                    <a:gd name="T37" fmla="*/ 72 h 904"/>
                    <a:gd name="T38" fmla="*/ 113 w 216"/>
                    <a:gd name="T39" fmla="*/ 41 h 904"/>
                    <a:gd name="T40" fmla="*/ 106 w 216"/>
                    <a:gd name="T41" fmla="*/ 24 h 904"/>
                    <a:gd name="T42" fmla="*/ 99 w 216"/>
                    <a:gd name="T43"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 h="904">
                      <a:moveTo>
                        <a:pt x="99" y="0"/>
                      </a:moveTo>
                      <a:lnTo>
                        <a:pt x="40" y="34"/>
                      </a:lnTo>
                      <a:lnTo>
                        <a:pt x="22" y="69"/>
                      </a:lnTo>
                      <a:lnTo>
                        <a:pt x="0" y="141"/>
                      </a:lnTo>
                      <a:lnTo>
                        <a:pt x="48" y="168"/>
                      </a:lnTo>
                      <a:lnTo>
                        <a:pt x="13" y="206"/>
                      </a:lnTo>
                      <a:lnTo>
                        <a:pt x="27" y="292"/>
                      </a:lnTo>
                      <a:lnTo>
                        <a:pt x="44" y="375"/>
                      </a:lnTo>
                      <a:lnTo>
                        <a:pt x="65" y="489"/>
                      </a:lnTo>
                      <a:lnTo>
                        <a:pt x="82" y="554"/>
                      </a:lnTo>
                      <a:lnTo>
                        <a:pt x="96" y="637"/>
                      </a:lnTo>
                      <a:lnTo>
                        <a:pt x="175" y="904"/>
                      </a:lnTo>
                      <a:lnTo>
                        <a:pt x="216" y="804"/>
                      </a:lnTo>
                      <a:lnTo>
                        <a:pt x="164" y="582"/>
                      </a:lnTo>
                      <a:lnTo>
                        <a:pt x="137" y="454"/>
                      </a:lnTo>
                      <a:lnTo>
                        <a:pt x="127" y="337"/>
                      </a:lnTo>
                      <a:lnTo>
                        <a:pt x="123" y="193"/>
                      </a:lnTo>
                      <a:lnTo>
                        <a:pt x="120" y="107"/>
                      </a:lnTo>
                      <a:lnTo>
                        <a:pt x="130" y="72"/>
                      </a:lnTo>
                      <a:lnTo>
                        <a:pt x="113" y="41"/>
                      </a:lnTo>
                      <a:lnTo>
                        <a:pt x="106" y="24"/>
                      </a:lnTo>
                      <a:lnTo>
                        <a:pt x="99"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 name="Freeform 94"/>
                <p:cNvSpPr>
                  <a:spLocks/>
                </p:cNvSpPr>
                <p:nvPr/>
              </p:nvSpPr>
              <p:spPr bwMode="auto">
                <a:xfrm>
                  <a:off x="7021" y="1901"/>
                  <a:ext cx="154" cy="449"/>
                </a:xfrm>
                <a:custGeom>
                  <a:avLst/>
                  <a:gdLst>
                    <a:gd name="T0" fmla="*/ 254 w 309"/>
                    <a:gd name="T1" fmla="*/ 0 h 897"/>
                    <a:gd name="T2" fmla="*/ 257 w 309"/>
                    <a:gd name="T3" fmla="*/ 17 h 897"/>
                    <a:gd name="T4" fmla="*/ 309 w 309"/>
                    <a:gd name="T5" fmla="*/ 44 h 897"/>
                    <a:gd name="T6" fmla="*/ 288 w 309"/>
                    <a:gd name="T7" fmla="*/ 100 h 897"/>
                    <a:gd name="T8" fmla="*/ 278 w 309"/>
                    <a:gd name="T9" fmla="*/ 165 h 897"/>
                    <a:gd name="T10" fmla="*/ 223 w 309"/>
                    <a:gd name="T11" fmla="*/ 162 h 897"/>
                    <a:gd name="T12" fmla="*/ 271 w 309"/>
                    <a:gd name="T13" fmla="*/ 217 h 897"/>
                    <a:gd name="T14" fmla="*/ 230 w 309"/>
                    <a:gd name="T15" fmla="*/ 251 h 897"/>
                    <a:gd name="T16" fmla="*/ 182 w 309"/>
                    <a:gd name="T17" fmla="*/ 330 h 897"/>
                    <a:gd name="T18" fmla="*/ 151 w 309"/>
                    <a:gd name="T19" fmla="*/ 427 h 897"/>
                    <a:gd name="T20" fmla="*/ 127 w 309"/>
                    <a:gd name="T21" fmla="*/ 533 h 897"/>
                    <a:gd name="T22" fmla="*/ 106 w 309"/>
                    <a:gd name="T23" fmla="*/ 644 h 897"/>
                    <a:gd name="T24" fmla="*/ 55 w 309"/>
                    <a:gd name="T25" fmla="*/ 897 h 897"/>
                    <a:gd name="T26" fmla="*/ 0 w 309"/>
                    <a:gd name="T27" fmla="*/ 794 h 897"/>
                    <a:gd name="T28" fmla="*/ 51 w 309"/>
                    <a:gd name="T29" fmla="*/ 625 h 897"/>
                    <a:gd name="T30" fmla="*/ 61 w 309"/>
                    <a:gd name="T31" fmla="*/ 526 h 897"/>
                    <a:gd name="T32" fmla="*/ 79 w 309"/>
                    <a:gd name="T33" fmla="*/ 420 h 897"/>
                    <a:gd name="T34" fmla="*/ 96 w 309"/>
                    <a:gd name="T35" fmla="*/ 330 h 897"/>
                    <a:gd name="T36" fmla="*/ 127 w 309"/>
                    <a:gd name="T37" fmla="*/ 234 h 897"/>
                    <a:gd name="T38" fmla="*/ 165 w 309"/>
                    <a:gd name="T39" fmla="*/ 158 h 897"/>
                    <a:gd name="T40" fmla="*/ 213 w 309"/>
                    <a:gd name="T41" fmla="*/ 79 h 897"/>
                    <a:gd name="T42" fmla="*/ 254 w 309"/>
                    <a:gd name="T43" fmla="*/ 0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9" h="897">
                      <a:moveTo>
                        <a:pt x="254" y="0"/>
                      </a:moveTo>
                      <a:lnTo>
                        <a:pt x="257" y="17"/>
                      </a:lnTo>
                      <a:lnTo>
                        <a:pt x="309" y="44"/>
                      </a:lnTo>
                      <a:lnTo>
                        <a:pt x="288" y="100"/>
                      </a:lnTo>
                      <a:lnTo>
                        <a:pt x="278" y="165"/>
                      </a:lnTo>
                      <a:lnTo>
                        <a:pt x="223" y="162"/>
                      </a:lnTo>
                      <a:lnTo>
                        <a:pt x="271" y="217"/>
                      </a:lnTo>
                      <a:lnTo>
                        <a:pt x="230" y="251"/>
                      </a:lnTo>
                      <a:lnTo>
                        <a:pt x="182" y="330"/>
                      </a:lnTo>
                      <a:lnTo>
                        <a:pt x="151" y="427"/>
                      </a:lnTo>
                      <a:lnTo>
                        <a:pt x="127" y="533"/>
                      </a:lnTo>
                      <a:lnTo>
                        <a:pt x="106" y="644"/>
                      </a:lnTo>
                      <a:lnTo>
                        <a:pt x="55" y="897"/>
                      </a:lnTo>
                      <a:lnTo>
                        <a:pt x="0" y="794"/>
                      </a:lnTo>
                      <a:lnTo>
                        <a:pt x="51" y="625"/>
                      </a:lnTo>
                      <a:lnTo>
                        <a:pt x="61" y="526"/>
                      </a:lnTo>
                      <a:lnTo>
                        <a:pt x="79" y="420"/>
                      </a:lnTo>
                      <a:lnTo>
                        <a:pt x="96" y="330"/>
                      </a:lnTo>
                      <a:lnTo>
                        <a:pt x="127" y="234"/>
                      </a:lnTo>
                      <a:lnTo>
                        <a:pt x="165" y="158"/>
                      </a:lnTo>
                      <a:lnTo>
                        <a:pt x="213" y="79"/>
                      </a:lnTo>
                      <a:lnTo>
                        <a:pt x="254"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0" name="Freeform 95"/>
                <p:cNvSpPr>
                  <a:spLocks/>
                </p:cNvSpPr>
                <p:nvPr/>
              </p:nvSpPr>
              <p:spPr bwMode="auto">
                <a:xfrm>
                  <a:off x="7019" y="1925"/>
                  <a:ext cx="253" cy="734"/>
                </a:xfrm>
                <a:custGeom>
                  <a:avLst/>
                  <a:gdLst>
                    <a:gd name="T0" fmla="*/ 320 w 505"/>
                    <a:gd name="T1" fmla="*/ 0 h 1469"/>
                    <a:gd name="T2" fmla="*/ 306 w 505"/>
                    <a:gd name="T3" fmla="*/ 62 h 1469"/>
                    <a:gd name="T4" fmla="*/ 306 w 505"/>
                    <a:gd name="T5" fmla="*/ 120 h 1469"/>
                    <a:gd name="T6" fmla="*/ 292 w 505"/>
                    <a:gd name="T7" fmla="*/ 131 h 1469"/>
                    <a:gd name="T8" fmla="*/ 251 w 505"/>
                    <a:gd name="T9" fmla="*/ 124 h 1469"/>
                    <a:gd name="T10" fmla="*/ 272 w 505"/>
                    <a:gd name="T11" fmla="*/ 144 h 1469"/>
                    <a:gd name="T12" fmla="*/ 285 w 505"/>
                    <a:gd name="T13" fmla="*/ 165 h 1469"/>
                    <a:gd name="T14" fmla="*/ 282 w 505"/>
                    <a:gd name="T15" fmla="*/ 179 h 1469"/>
                    <a:gd name="T16" fmla="*/ 261 w 505"/>
                    <a:gd name="T17" fmla="*/ 186 h 1469"/>
                    <a:gd name="T18" fmla="*/ 223 w 505"/>
                    <a:gd name="T19" fmla="*/ 248 h 1469"/>
                    <a:gd name="T20" fmla="*/ 199 w 505"/>
                    <a:gd name="T21" fmla="*/ 286 h 1469"/>
                    <a:gd name="T22" fmla="*/ 179 w 505"/>
                    <a:gd name="T23" fmla="*/ 355 h 1469"/>
                    <a:gd name="T24" fmla="*/ 158 w 505"/>
                    <a:gd name="T25" fmla="*/ 437 h 1469"/>
                    <a:gd name="T26" fmla="*/ 141 w 505"/>
                    <a:gd name="T27" fmla="*/ 537 h 1469"/>
                    <a:gd name="T28" fmla="*/ 110 w 505"/>
                    <a:gd name="T29" fmla="*/ 605 h 1469"/>
                    <a:gd name="T30" fmla="*/ 72 w 505"/>
                    <a:gd name="T31" fmla="*/ 677 h 1469"/>
                    <a:gd name="T32" fmla="*/ 4 w 505"/>
                    <a:gd name="T33" fmla="*/ 839 h 1469"/>
                    <a:gd name="T34" fmla="*/ 0 w 505"/>
                    <a:gd name="T35" fmla="*/ 973 h 1469"/>
                    <a:gd name="T36" fmla="*/ 11 w 505"/>
                    <a:gd name="T37" fmla="*/ 1270 h 1469"/>
                    <a:gd name="T38" fmla="*/ 47 w 505"/>
                    <a:gd name="T39" fmla="*/ 1469 h 1469"/>
                    <a:gd name="T40" fmla="*/ 172 w 505"/>
                    <a:gd name="T41" fmla="*/ 1468 h 1469"/>
                    <a:gd name="T42" fmla="*/ 378 w 505"/>
                    <a:gd name="T43" fmla="*/ 1451 h 1469"/>
                    <a:gd name="T44" fmla="*/ 505 w 505"/>
                    <a:gd name="T45" fmla="*/ 1377 h 1469"/>
                    <a:gd name="T46" fmla="*/ 488 w 505"/>
                    <a:gd name="T47" fmla="*/ 1111 h 1469"/>
                    <a:gd name="T48" fmla="*/ 359 w 505"/>
                    <a:gd name="T49" fmla="*/ 1086 h 1469"/>
                    <a:gd name="T50" fmla="*/ 365 w 505"/>
                    <a:gd name="T51" fmla="*/ 1019 h 1469"/>
                    <a:gd name="T52" fmla="*/ 399 w 505"/>
                    <a:gd name="T53" fmla="*/ 831 h 1469"/>
                    <a:gd name="T54" fmla="*/ 409 w 505"/>
                    <a:gd name="T55" fmla="*/ 690 h 1469"/>
                    <a:gd name="T56" fmla="*/ 409 w 505"/>
                    <a:gd name="T57" fmla="*/ 641 h 1469"/>
                    <a:gd name="T58" fmla="*/ 388 w 505"/>
                    <a:gd name="T59" fmla="*/ 607 h 1469"/>
                    <a:gd name="T60" fmla="*/ 402 w 505"/>
                    <a:gd name="T61" fmla="*/ 590 h 1469"/>
                    <a:gd name="T62" fmla="*/ 388 w 505"/>
                    <a:gd name="T63" fmla="*/ 542 h 1469"/>
                    <a:gd name="T64" fmla="*/ 364 w 505"/>
                    <a:gd name="T65" fmla="*/ 442 h 1469"/>
                    <a:gd name="T66" fmla="*/ 347 w 505"/>
                    <a:gd name="T67" fmla="*/ 368 h 1469"/>
                    <a:gd name="T68" fmla="*/ 320 w 505"/>
                    <a:gd name="T69" fmla="*/ 317 h 1469"/>
                    <a:gd name="T70" fmla="*/ 347 w 505"/>
                    <a:gd name="T71" fmla="*/ 334 h 1469"/>
                    <a:gd name="T72" fmla="*/ 347 w 505"/>
                    <a:gd name="T73" fmla="*/ 268 h 1469"/>
                    <a:gd name="T74" fmla="*/ 361 w 505"/>
                    <a:gd name="T75" fmla="*/ 196 h 1469"/>
                    <a:gd name="T76" fmla="*/ 388 w 505"/>
                    <a:gd name="T77" fmla="*/ 138 h 1469"/>
                    <a:gd name="T78" fmla="*/ 419 w 505"/>
                    <a:gd name="T79" fmla="*/ 96 h 1469"/>
                    <a:gd name="T80" fmla="*/ 443 w 505"/>
                    <a:gd name="T81" fmla="*/ 69 h 1469"/>
                    <a:gd name="T82" fmla="*/ 464 w 505"/>
                    <a:gd name="T83" fmla="*/ 52 h 1469"/>
                    <a:gd name="T84" fmla="*/ 426 w 505"/>
                    <a:gd name="T85" fmla="*/ 38 h 1469"/>
                    <a:gd name="T86" fmla="*/ 378 w 505"/>
                    <a:gd name="T87" fmla="*/ 24 h 1469"/>
                    <a:gd name="T88" fmla="*/ 320 w 505"/>
                    <a:gd name="T89" fmla="*/ 0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5" h="1469">
                      <a:moveTo>
                        <a:pt x="320" y="0"/>
                      </a:moveTo>
                      <a:lnTo>
                        <a:pt x="306" y="62"/>
                      </a:lnTo>
                      <a:lnTo>
                        <a:pt x="306" y="120"/>
                      </a:lnTo>
                      <a:lnTo>
                        <a:pt x="292" y="131"/>
                      </a:lnTo>
                      <a:lnTo>
                        <a:pt x="251" y="124"/>
                      </a:lnTo>
                      <a:lnTo>
                        <a:pt x="272" y="144"/>
                      </a:lnTo>
                      <a:lnTo>
                        <a:pt x="285" y="165"/>
                      </a:lnTo>
                      <a:lnTo>
                        <a:pt x="282" y="179"/>
                      </a:lnTo>
                      <a:lnTo>
                        <a:pt x="261" y="186"/>
                      </a:lnTo>
                      <a:lnTo>
                        <a:pt x="223" y="248"/>
                      </a:lnTo>
                      <a:lnTo>
                        <a:pt x="199" y="286"/>
                      </a:lnTo>
                      <a:lnTo>
                        <a:pt x="179" y="355"/>
                      </a:lnTo>
                      <a:lnTo>
                        <a:pt x="158" y="437"/>
                      </a:lnTo>
                      <a:lnTo>
                        <a:pt x="141" y="537"/>
                      </a:lnTo>
                      <a:lnTo>
                        <a:pt x="110" y="605"/>
                      </a:lnTo>
                      <a:lnTo>
                        <a:pt x="72" y="677"/>
                      </a:lnTo>
                      <a:lnTo>
                        <a:pt x="4" y="839"/>
                      </a:lnTo>
                      <a:lnTo>
                        <a:pt x="0" y="973"/>
                      </a:lnTo>
                      <a:lnTo>
                        <a:pt x="11" y="1270"/>
                      </a:lnTo>
                      <a:lnTo>
                        <a:pt x="47" y="1469"/>
                      </a:lnTo>
                      <a:lnTo>
                        <a:pt x="172" y="1468"/>
                      </a:lnTo>
                      <a:lnTo>
                        <a:pt x="378" y="1451"/>
                      </a:lnTo>
                      <a:lnTo>
                        <a:pt x="505" y="1377"/>
                      </a:lnTo>
                      <a:lnTo>
                        <a:pt x="488" y="1111"/>
                      </a:lnTo>
                      <a:lnTo>
                        <a:pt x="359" y="1086"/>
                      </a:lnTo>
                      <a:lnTo>
                        <a:pt x="365" y="1019"/>
                      </a:lnTo>
                      <a:lnTo>
                        <a:pt x="399" y="831"/>
                      </a:lnTo>
                      <a:lnTo>
                        <a:pt x="409" y="690"/>
                      </a:lnTo>
                      <a:lnTo>
                        <a:pt x="409" y="641"/>
                      </a:lnTo>
                      <a:lnTo>
                        <a:pt x="388" y="607"/>
                      </a:lnTo>
                      <a:lnTo>
                        <a:pt x="402" y="590"/>
                      </a:lnTo>
                      <a:lnTo>
                        <a:pt x="388" y="542"/>
                      </a:lnTo>
                      <a:lnTo>
                        <a:pt x="364" y="442"/>
                      </a:lnTo>
                      <a:lnTo>
                        <a:pt x="347" y="368"/>
                      </a:lnTo>
                      <a:lnTo>
                        <a:pt x="320" y="317"/>
                      </a:lnTo>
                      <a:lnTo>
                        <a:pt x="347" y="334"/>
                      </a:lnTo>
                      <a:lnTo>
                        <a:pt x="347" y="268"/>
                      </a:lnTo>
                      <a:lnTo>
                        <a:pt x="361" y="196"/>
                      </a:lnTo>
                      <a:lnTo>
                        <a:pt x="388" y="138"/>
                      </a:lnTo>
                      <a:lnTo>
                        <a:pt x="419" y="96"/>
                      </a:lnTo>
                      <a:lnTo>
                        <a:pt x="443" y="69"/>
                      </a:lnTo>
                      <a:lnTo>
                        <a:pt x="464" y="52"/>
                      </a:lnTo>
                      <a:lnTo>
                        <a:pt x="426" y="38"/>
                      </a:lnTo>
                      <a:lnTo>
                        <a:pt x="378" y="24"/>
                      </a:lnTo>
                      <a:lnTo>
                        <a:pt x="3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1" name="Freeform 96"/>
                <p:cNvSpPr>
                  <a:spLocks/>
                </p:cNvSpPr>
                <p:nvPr/>
              </p:nvSpPr>
              <p:spPr bwMode="auto">
                <a:xfrm>
                  <a:off x="7198" y="1952"/>
                  <a:ext cx="141" cy="543"/>
                </a:xfrm>
                <a:custGeom>
                  <a:avLst/>
                  <a:gdLst>
                    <a:gd name="T0" fmla="*/ 117 w 282"/>
                    <a:gd name="T1" fmla="*/ 0 h 1086"/>
                    <a:gd name="T2" fmla="*/ 69 w 282"/>
                    <a:gd name="T3" fmla="*/ 52 h 1086"/>
                    <a:gd name="T4" fmla="*/ 35 w 282"/>
                    <a:gd name="T5" fmla="*/ 103 h 1086"/>
                    <a:gd name="T6" fmla="*/ 11 w 282"/>
                    <a:gd name="T7" fmla="*/ 148 h 1086"/>
                    <a:gd name="T8" fmla="*/ 4 w 282"/>
                    <a:gd name="T9" fmla="*/ 193 h 1086"/>
                    <a:gd name="T10" fmla="*/ 0 w 282"/>
                    <a:gd name="T11" fmla="*/ 234 h 1086"/>
                    <a:gd name="T12" fmla="*/ 4 w 282"/>
                    <a:gd name="T13" fmla="*/ 279 h 1086"/>
                    <a:gd name="T14" fmla="*/ 14 w 282"/>
                    <a:gd name="T15" fmla="*/ 308 h 1086"/>
                    <a:gd name="T16" fmla="*/ 28 w 282"/>
                    <a:gd name="T17" fmla="*/ 387 h 1086"/>
                    <a:gd name="T18" fmla="*/ 42 w 282"/>
                    <a:gd name="T19" fmla="*/ 459 h 1086"/>
                    <a:gd name="T20" fmla="*/ 62 w 282"/>
                    <a:gd name="T21" fmla="*/ 523 h 1086"/>
                    <a:gd name="T22" fmla="*/ 152 w 282"/>
                    <a:gd name="T23" fmla="*/ 545 h 1086"/>
                    <a:gd name="T24" fmla="*/ 62 w 282"/>
                    <a:gd name="T25" fmla="*/ 552 h 1086"/>
                    <a:gd name="T26" fmla="*/ 73 w 282"/>
                    <a:gd name="T27" fmla="*/ 569 h 1086"/>
                    <a:gd name="T28" fmla="*/ 128 w 282"/>
                    <a:gd name="T29" fmla="*/ 583 h 1086"/>
                    <a:gd name="T30" fmla="*/ 186 w 282"/>
                    <a:gd name="T31" fmla="*/ 611 h 1086"/>
                    <a:gd name="T32" fmla="*/ 103 w 282"/>
                    <a:gd name="T33" fmla="*/ 604 h 1086"/>
                    <a:gd name="T34" fmla="*/ 66 w 282"/>
                    <a:gd name="T35" fmla="*/ 600 h 1086"/>
                    <a:gd name="T36" fmla="*/ 73 w 282"/>
                    <a:gd name="T37" fmla="*/ 635 h 1086"/>
                    <a:gd name="T38" fmla="*/ 66 w 282"/>
                    <a:gd name="T39" fmla="*/ 704 h 1086"/>
                    <a:gd name="T40" fmla="*/ 55 w 282"/>
                    <a:gd name="T41" fmla="*/ 810 h 1086"/>
                    <a:gd name="T42" fmla="*/ 10 w 282"/>
                    <a:gd name="T43" fmla="*/ 1024 h 1086"/>
                    <a:gd name="T44" fmla="*/ 70 w 282"/>
                    <a:gd name="T45" fmla="*/ 1025 h 1086"/>
                    <a:gd name="T46" fmla="*/ 147 w 282"/>
                    <a:gd name="T47" fmla="*/ 1031 h 1086"/>
                    <a:gd name="T48" fmla="*/ 191 w 282"/>
                    <a:gd name="T49" fmla="*/ 1051 h 1086"/>
                    <a:gd name="T50" fmla="*/ 228 w 282"/>
                    <a:gd name="T51" fmla="*/ 1086 h 1086"/>
                    <a:gd name="T52" fmla="*/ 255 w 282"/>
                    <a:gd name="T53" fmla="*/ 914 h 1086"/>
                    <a:gd name="T54" fmla="*/ 258 w 282"/>
                    <a:gd name="T55" fmla="*/ 769 h 1086"/>
                    <a:gd name="T56" fmla="*/ 282 w 282"/>
                    <a:gd name="T57" fmla="*/ 614 h 1086"/>
                    <a:gd name="T58" fmla="*/ 272 w 282"/>
                    <a:gd name="T59" fmla="*/ 535 h 1086"/>
                    <a:gd name="T60" fmla="*/ 244 w 282"/>
                    <a:gd name="T61" fmla="*/ 428 h 1086"/>
                    <a:gd name="T62" fmla="*/ 210 w 282"/>
                    <a:gd name="T63" fmla="*/ 308 h 1086"/>
                    <a:gd name="T64" fmla="*/ 193 w 282"/>
                    <a:gd name="T65" fmla="*/ 225 h 1086"/>
                    <a:gd name="T66" fmla="*/ 182 w 282"/>
                    <a:gd name="T67" fmla="*/ 165 h 1086"/>
                    <a:gd name="T68" fmla="*/ 172 w 282"/>
                    <a:gd name="T69" fmla="*/ 100 h 1086"/>
                    <a:gd name="T70" fmla="*/ 169 w 282"/>
                    <a:gd name="T71" fmla="*/ 55 h 1086"/>
                    <a:gd name="T72" fmla="*/ 155 w 282"/>
                    <a:gd name="T73" fmla="*/ 28 h 1086"/>
                    <a:gd name="T74" fmla="*/ 117 w 282"/>
                    <a:gd name="T75" fmla="*/ 0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2" h="1086">
                      <a:moveTo>
                        <a:pt x="117" y="0"/>
                      </a:moveTo>
                      <a:lnTo>
                        <a:pt x="69" y="52"/>
                      </a:lnTo>
                      <a:lnTo>
                        <a:pt x="35" y="103"/>
                      </a:lnTo>
                      <a:lnTo>
                        <a:pt x="11" y="148"/>
                      </a:lnTo>
                      <a:lnTo>
                        <a:pt x="4" y="193"/>
                      </a:lnTo>
                      <a:lnTo>
                        <a:pt x="0" y="234"/>
                      </a:lnTo>
                      <a:lnTo>
                        <a:pt x="4" y="279"/>
                      </a:lnTo>
                      <a:lnTo>
                        <a:pt x="14" y="308"/>
                      </a:lnTo>
                      <a:lnTo>
                        <a:pt x="28" y="387"/>
                      </a:lnTo>
                      <a:lnTo>
                        <a:pt x="42" y="459"/>
                      </a:lnTo>
                      <a:lnTo>
                        <a:pt x="62" y="523"/>
                      </a:lnTo>
                      <a:lnTo>
                        <a:pt x="152" y="545"/>
                      </a:lnTo>
                      <a:lnTo>
                        <a:pt x="62" y="552"/>
                      </a:lnTo>
                      <a:lnTo>
                        <a:pt x="73" y="569"/>
                      </a:lnTo>
                      <a:lnTo>
                        <a:pt x="128" y="583"/>
                      </a:lnTo>
                      <a:lnTo>
                        <a:pt x="186" y="611"/>
                      </a:lnTo>
                      <a:lnTo>
                        <a:pt x="103" y="604"/>
                      </a:lnTo>
                      <a:lnTo>
                        <a:pt x="66" y="600"/>
                      </a:lnTo>
                      <a:lnTo>
                        <a:pt x="73" y="635"/>
                      </a:lnTo>
                      <a:lnTo>
                        <a:pt x="66" y="704"/>
                      </a:lnTo>
                      <a:lnTo>
                        <a:pt x="55" y="810"/>
                      </a:lnTo>
                      <a:lnTo>
                        <a:pt x="10" y="1024"/>
                      </a:lnTo>
                      <a:lnTo>
                        <a:pt x="70" y="1025"/>
                      </a:lnTo>
                      <a:lnTo>
                        <a:pt x="147" y="1031"/>
                      </a:lnTo>
                      <a:lnTo>
                        <a:pt x="191" y="1051"/>
                      </a:lnTo>
                      <a:lnTo>
                        <a:pt x="228" y="1086"/>
                      </a:lnTo>
                      <a:lnTo>
                        <a:pt x="255" y="914"/>
                      </a:lnTo>
                      <a:lnTo>
                        <a:pt x="258" y="769"/>
                      </a:lnTo>
                      <a:lnTo>
                        <a:pt x="282" y="614"/>
                      </a:lnTo>
                      <a:lnTo>
                        <a:pt x="272" y="535"/>
                      </a:lnTo>
                      <a:lnTo>
                        <a:pt x="244" y="428"/>
                      </a:lnTo>
                      <a:lnTo>
                        <a:pt x="210" y="308"/>
                      </a:lnTo>
                      <a:lnTo>
                        <a:pt x="193" y="225"/>
                      </a:lnTo>
                      <a:lnTo>
                        <a:pt x="182" y="165"/>
                      </a:lnTo>
                      <a:lnTo>
                        <a:pt x="172" y="100"/>
                      </a:lnTo>
                      <a:lnTo>
                        <a:pt x="169" y="55"/>
                      </a:lnTo>
                      <a:lnTo>
                        <a:pt x="155" y="28"/>
                      </a:lnTo>
                      <a:lnTo>
                        <a:pt x="11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2" name="Freeform 97"/>
                <p:cNvSpPr>
                  <a:spLocks/>
                </p:cNvSpPr>
                <p:nvPr/>
              </p:nvSpPr>
              <p:spPr bwMode="auto">
                <a:xfrm>
                  <a:off x="6567" y="1935"/>
                  <a:ext cx="354" cy="287"/>
                </a:xfrm>
                <a:custGeom>
                  <a:avLst/>
                  <a:gdLst>
                    <a:gd name="T0" fmla="*/ 706 w 706"/>
                    <a:gd name="T1" fmla="*/ 0 h 574"/>
                    <a:gd name="T2" fmla="*/ 683 w 706"/>
                    <a:gd name="T3" fmla="*/ 64 h 574"/>
                    <a:gd name="T4" fmla="*/ 670 w 706"/>
                    <a:gd name="T5" fmla="*/ 153 h 574"/>
                    <a:gd name="T6" fmla="*/ 670 w 706"/>
                    <a:gd name="T7" fmla="*/ 229 h 574"/>
                    <a:gd name="T8" fmla="*/ 666 w 706"/>
                    <a:gd name="T9" fmla="*/ 329 h 574"/>
                    <a:gd name="T10" fmla="*/ 673 w 706"/>
                    <a:gd name="T11" fmla="*/ 370 h 574"/>
                    <a:gd name="T12" fmla="*/ 673 w 706"/>
                    <a:gd name="T13" fmla="*/ 432 h 574"/>
                    <a:gd name="T14" fmla="*/ 501 w 706"/>
                    <a:gd name="T15" fmla="*/ 552 h 574"/>
                    <a:gd name="T16" fmla="*/ 417 w 706"/>
                    <a:gd name="T17" fmla="*/ 574 h 574"/>
                    <a:gd name="T18" fmla="*/ 362 w 706"/>
                    <a:gd name="T19" fmla="*/ 554 h 574"/>
                    <a:gd name="T20" fmla="*/ 286 w 706"/>
                    <a:gd name="T21" fmla="*/ 519 h 574"/>
                    <a:gd name="T22" fmla="*/ 172 w 706"/>
                    <a:gd name="T23" fmla="*/ 404 h 574"/>
                    <a:gd name="T24" fmla="*/ 80 w 706"/>
                    <a:gd name="T25" fmla="*/ 323 h 574"/>
                    <a:gd name="T26" fmla="*/ 57 w 706"/>
                    <a:gd name="T27" fmla="*/ 299 h 574"/>
                    <a:gd name="T28" fmla="*/ 0 w 706"/>
                    <a:gd name="T29" fmla="*/ 247 h 574"/>
                    <a:gd name="T30" fmla="*/ 23 w 706"/>
                    <a:gd name="T31" fmla="*/ 245 h 574"/>
                    <a:gd name="T32" fmla="*/ 51 w 706"/>
                    <a:gd name="T33" fmla="*/ 233 h 574"/>
                    <a:gd name="T34" fmla="*/ 80 w 706"/>
                    <a:gd name="T35" fmla="*/ 204 h 574"/>
                    <a:gd name="T36" fmla="*/ 103 w 706"/>
                    <a:gd name="T37" fmla="*/ 153 h 574"/>
                    <a:gd name="T38" fmla="*/ 98 w 706"/>
                    <a:gd name="T39" fmla="*/ 120 h 574"/>
                    <a:gd name="T40" fmla="*/ 323 w 706"/>
                    <a:gd name="T41" fmla="*/ 287 h 574"/>
                    <a:gd name="T42" fmla="*/ 330 w 706"/>
                    <a:gd name="T43" fmla="*/ 322 h 574"/>
                    <a:gd name="T44" fmla="*/ 336 w 706"/>
                    <a:gd name="T45" fmla="*/ 387 h 574"/>
                    <a:gd name="T46" fmla="*/ 347 w 706"/>
                    <a:gd name="T47" fmla="*/ 322 h 574"/>
                    <a:gd name="T48" fmla="*/ 357 w 706"/>
                    <a:gd name="T49" fmla="*/ 311 h 574"/>
                    <a:gd name="T50" fmla="*/ 398 w 706"/>
                    <a:gd name="T51" fmla="*/ 311 h 574"/>
                    <a:gd name="T52" fmla="*/ 405 w 706"/>
                    <a:gd name="T53" fmla="*/ 349 h 574"/>
                    <a:gd name="T54" fmla="*/ 443 w 706"/>
                    <a:gd name="T55" fmla="*/ 394 h 574"/>
                    <a:gd name="T56" fmla="*/ 422 w 706"/>
                    <a:gd name="T57" fmla="*/ 353 h 574"/>
                    <a:gd name="T58" fmla="*/ 419 w 706"/>
                    <a:gd name="T59" fmla="*/ 305 h 574"/>
                    <a:gd name="T60" fmla="*/ 436 w 706"/>
                    <a:gd name="T61" fmla="*/ 298 h 574"/>
                    <a:gd name="T62" fmla="*/ 460 w 706"/>
                    <a:gd name="T63" fmla="*/ 318 h 574"/>
                    <a:gd name="T64" fmla="*/ 501 w 706"/>
                    <a:gd name="T65" fmla="*/ 342 h 574"/>
                    <a:gd name="T66" fmla="*/ 484 w 706"/>
                    <a:gd name="T67" fmla="*/ 315 h 574"/>
                    <a:gd name="T68" fmla="*/ 457 w 706"/>
                    <a:gd name="T69" fmla="*/ 287 h 574"/>
                    <a:gd name="T70" fmla="*/ 488 w 706"/>
                    <a:gd name="T71" fmla="*/ 249 h 574"/>
                    <a:gd name="T72" fmla="*/ 512 w 706"/>
                    <a:gd name="T73" fmla="*/ 243 h 574"/>
                    <a:gd name="T74" fmla="*/ 560 w 706"/>
                    <a:gd name="T75" fmla="*/ 163 h 574"/>
                    <a:gd name="T76" fmla="*/ 577 w 706"/>
                    <a:gd name="T77" fmla="*/ 146 h 574"/>
                    <a:gd name="T78" fmla="*/ 622 w 706"/>
                    <a:gd name="T79" fmla="*/ 167 h 574"/>
                    <a:gd name="T80" fmla="*/ 604 w 706"/>
                    <a:gd name="T81" fmla="*/ 139 h 574"/>
                    <a:gd name="T82" fmla="*/ 594 w 706"/>
                    <a:gd name="T83" fmla="*/ 112 h 574"/>
                    <a:gd name="T84" fmla="*/ 611 w 706"/>
                    <a:gd name="T85" fmla="*/ 81 h 574"/>
                    <a:gd name="T86" fmla="*/ 628 w 706"/>
                    <a:gd name="T87" fmla="*/ 91 h 574"/>
                    <a:gd name="T88" fmla="*/ 632 w 706"/>
                    <a:gd name="T89" fmla="*/ 60 h 574"/>
                    <a:gd name="T90" fmla="*/ 652 w 706"/>
                    <a:gd name="T91" fmla="*/ 22 h 574"/>
                    <a:gd name="T92" fmla="*/ 706 w 706"/>
                    <a:gd name="T93" fmla="*/ 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6" h="574">
                      <a:moveTo>
                        <a:pt x="706" y="0"/>
                      </a:moveTo>
                      <a:lnTo>
                        <a:pt x="683" y="64"/>
                      </a:lnTo>
                      <a:lnTo>
                        <a:pt x="670" y="153"/>
                      </a:lnTo>
                      <a:lnTo>
                        <a:pt x="670" y="229"/>
                      </a:lnTo>
                      <a:lnTo>
                        <a:pt x="666" y="329"/>
                      </a:lnTo>
                      <a:lnTo>
                        <a:pt x="673" y="370"/>
                      </a:lnTo>
                      <a:lnTo>
                        <a:pt x="673" y="432"/>
                      </a:lnTo>
                      <a:lnTo>
                        <a:pt x="501" y="552"/>
                      </a:lnTo>
                      <a:lnTo>
                        <a:pt x="417" y="574"/>
                      </a:lnTo>
                      <a:lnTo>
                        <a:pt x="362" y="554"/>
                      </a:lnTo>
                      <a:lnTo>
                        <a:pt x="286" y="519"/>
                      </a:lnTo>
                      <a:lnTo>
                        <a:pt x="172" y="404"/>
                      </a:lnTo>
                      <a:lnTo>
                        <a:pt x="80" y="323"/>
                      </a:lnTo>
                      <a:lnTo>
                        <a:pt x="57" y="299"/>
                      </a:lnTo>
                      <a:lnTo>
                        <a:pt x="0" y="247"/>
                      </a:lnTo>
                      <a:lnTo>
                        <a:pt x="23" y="245"/>
                      </a:lnTo>
                      <a:lnTo>
                        <a:pt x="51" y="233"/>
                      </a:lnTo>
                      <a:lnTo>
                        <a:pt x="80" y="204"/>
                      </a:lnTo>
                      <a:lnTo>
                        <a:pt x="103" y="153"/>
                      </a:lnTo>
                      <a:lnTo>
                        <a:pt x="98" y="120"/>
                      </a:lnTo>
                      <a:lnTo>
                        <a:pt x="323" y="287"/>
                      </a:lnTo>
                      <a:lnTo>
                        <a:pt x="330" y="322"/>
                      </a:lnTo>
                      <a:lnTo>
                        <a:pt x="336" y="387"/>
                      </a:lnTo>
                      <a:lnTo>
                        <a:pt x="347" y="322"/>
                      </a:lnTo>
                      <a:lnTo>
                        <a:pt x="357" y="311"/>
                      </a:lnTo>
                      <a:lnTo>
                        <a:pt x="398" y="311"/>
                      </a:lnTo>
                      <a:lnTo>
                        <a:pt x="405" y="349"/>
                      </a:lnTo>
                      <a:lnTo>
                        <a:pt x="443" y="394"/>
                      </a:lnTo>
                      <a:lnTo>
                        <a:pt x="422" y="353"/>
                      </a:lnTo>
                      <a:lnTo>
                        <a:pt x="419" y="305"/>
                      </a:lnTo>
                      <a:lnTo>
                        <a:pt x="436" y="298"/>
                      </a:lnTo>
                      <a:lnTo>
                        <a:pt x="460" y="318"/>
                      </a:lnTo>
                      <a:lnTo>
                        <a:pt x="501" y="342"/>
                      </a:lnTo>
                      <a:lnTo>
                        <a:pt x="484" y="315"/>
                      </a:lnTo>
                      <a:lnTo>
                        <a:pt x="457" y="287"/>
                      </a:lnTo>
                      <a:lnTo>
                        <a:pt x="488" y="249"/>
                      </a:lnTo>
                      <a:lnTo>
                        <a:pt x="512" y="243"/>
                      </a:lnTo>
                      <a:lnTo>
                        <a:pt x="560" y="163"/>
                      </a:lnTo>
                      <a:lnTo>
                        <a:pt x="577" y="146"/>
                      </a:lnTo>
                      <a:lnTo>
                        <a:pt x="622" y="167"/>
                      </a:lnTo>
                      <a:lnTo>
                        <a:pt x="604" y="139"/>
                      </a:lnTo>
                      <a:lnTo>
                        <a:pt x="594" y="112"/>
                      </a:lnTo>
                      <a:lnTo>
                        <a:pt x="611" y="81"/>
                      </a:lnTo>
                      <a:lnTo>
                        <a:pt x="628" y="91"/>
                      </a:lnTo>
                      <a:lnTo>
                        <a:pt x="632" y="60"/>
                      </a:lnTo>
                      <a:lnTo>
                        <a:pt x="652" y="22"/>
                      </a:lnTo>
                      <a:lnTo>
                        <a:pt x="706"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3" name="Freeform 98"/>
                <p:cNvSpPr>
                  <a:spLocks/>
                </p:cNvSpPr>
                <p:nvPr/>
              </p:nvSpPr>
              <p:spPr bwMode="auto">
                <a:xfrm>
                  <a:off x="6883" y="1930"/>
                  <a:ext cx="145" cy="724"/>
                </a:xfrm>
                <a:custGeom>
                  <a:avLst/>
                  <a:gdLst>
                    <a:gd name="T0" fmla="*/ 120 w 288"/>
                    <a:gd name="T1" fmla="*/ 0 h 1450"/>
                    <a:gd name="T2" fmla="*/ 96 w 288"/>
                    <a:gd name="T3" fmla="*/ 53 h 1450"/>
                    <a:gd name="T4" fmla="*/ 69 w 288"/>
                    <a:gd name="T5" fmla="*/ 111 h 1450"/>
                    <a:gd name="T6" fmla="*/ 117 w 288"/>
                    <a:gd name="T7" fmla="*/ 135 h 1450"/>
                    <a:gd name="T8" fmla="*/ 82 w 288"/>
                    <a:gd name="T9" fmla="*/ 187 h 1450"/>
                    <a:gd name="T10" fmla="*/ 96 w 288"/>
                    <a:gd name="T11" fmla="*/ 211 h 1450"/>
                    <a:gd name="T12" fmla="*/ 120 w 288"/>
                    <a:gd name="T13" fmla="*/ 352 h 1450"/>
                    <a:gd name="T14" fmla="*/ 148 w 288"/>
                    <a:gd name="T15" fmla="*/ 476 h 1450"/>
                    <a:gd name="T16" fmla="*/ 178 w 288"/>
                    <a:gd name="T17" fmla="*/ 590 h 1450"/>
                    <a:gd name="T18" fmla="*/ 288 w 288"/>
                    <a:gd name="T19" fmla="*/ 823 h 1450"/>
                    <a:gd name="T20" fmla="*/ 223 w 288"/>
                    <a:gd name="T21" fmla="*/ 1450 h 1450"/>
                    <a:gd name="T22" fmla="*/ 71 w 288"/>
                    <a:gd name="T23" fmla="*/ 1412 h 1450"/>
                    <a:gd name="T24" fmla="*/ 0 w 288"/>
                    <a:gd name="T25" fmla="*/ 1318 h 1450"/>
                    <a:gd name="T26" fmla="*/ 65 w 288"/>
                    <a:gd name="T27" fmla="*/ 816 h 1450"/>
                    <a:gd name="T28" fmla="*/ 48 w 288"/>
                    <a:gd name="T29" fmla="*/ 580 h 1450"/>
                    <a:gd name="T30" fmla="*/ 51 w 288"/>
                    <a:gd name="T31" fmla="*/ 487 h 1450"/>
                    <a:gd name="T32" fmla="*/ 58 w 288"/>
                    <a:gd name="T33" fmla="*/ 380 h 1450"/>
                    <a:gd name="T34" fmla="*/ 45 w 288"/>
                    <a:gd name="T35" fmla="*/ 311 h 1450"/>
                    <a:gd name="T36" fmla="*/ 45 w 288"/>
                    <a:gd name="T37" fmla="*/ 211 h 1450"/>
                    <a:gd name="T38" fmla="*/ 48 w 288"/>
                    <a:gd name="T39" fmla="*/ 146 h 1450"/>
                    <a:gd name="T40" fmla="*/ 55 w 288"/>
                    <a:gd name="T41" fmla="*/ 77 h 1450"/>
                    <a:gd name="T42" fmla="*/ 54 w 288"/>
                    <a:gd name="T43" fmla="*/ 25 h 1450"/>
                    <a:gd name="T44" fmla="*/ 75 w 288"/>
                    <a:gd name="T45" fmla="*/ 5 h 1450"/>
                    <a:gd name="T46" fmla="*/ 120 w 288"/>
                    <a:gd name="T47" fmla="*/ 0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8" h="1450">
                      <a:moveTo>
                        <a:pt x="120" y="0"/>
                      </a:moveTo>
                      <a:lnTo>
                        <a:pt x="96" y="53"/>
                      </a:lnTo>
                      <a:lnTo>
                        <a:pt x="69" y="111"/>
                      </a:lnTo>
                      <a:lnTo>
                        <a:pt x="117" y="135"/>
                      </a:lnTo>
                      <a:lnTo>
                        <a:pt x="82" y="187"/>
                      </a:lnTo>
                      <a:lnTo>
                        <a:pt x="96" y="211"/>
                      </a:lnTo>
                      <a:lnTo>
                        <a:pt x="120" y="352"/>
                      </a:lnTo>
                      <a:lnTo>
                        <a:pt x="148" y="476"/>
                      </a:lnTo>
                      <a:lnTo>
                        <a:pt x="178" y="590"/>
                      </a:lnTo>
                      <a:lnTo>
                        <a:pt x="288" y="823"/>
                      </a:lnTo>
                      <a:lnTo>
                        <a:pt x="223" y="1450"/>
                      </a:lnTo>
                      <a:lnTo>
                        <a:pt x="71" y="1412"/>
                      </a:lnTo>
                      <a:lnTo>
                        <a:pt x="0" y="1318"/>
                      </a:lnTo>
                      <a:lnTo>
                        <a:pt x="65" y="816"/>
                      </a:lnTo>
                      <a:lnTo>
                        <a:pt x="48" y="580"/>
                      </a:lnTo>
                      <a:lnTo>
                        <a:pt x="51" y="487"/>
                      </a:lnTo>
                      <a:lnTo>
                        <a:pt x="58" y="380"/>
                      </a:lnTo>
                      <a:lnTo>
                        <a:pt x="45" y="311"/>
                      </a:lnTo>
                      <a:lnTo>
                        <a:pt x="45" y="211"/>
                      </a:lnTo>
                      <a:lnTo>
                        <a:pt x="48" y="146"/>
                      </a:lnTo>
                      <a:lnTo>
                        <a:pt x="55" y="77"/>
                      </a:lnTo>
                      <a:lnTo>
                        <a:pt x="54" y="25"/>
                      </a:lnTo>
                      <a:lnTo>
                        <a:pt x="75" y="5"/>
                      </a:lnTo>
                      <a:lnTo>
                        <a:pt x="1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4" name="Freeform 99"/>
                <p:cNvSpPr>
                  <a:spLocks/>
                </p:cNvSpPr>
                <p:nvPr/>
              </p:nvSpPr>
              <p:spPr bwMode="auto">
                <a:xfrm>
                  <a:off x="7051" y="1873"/>
                  <a:ext cx="87" cy="126"/>
                </a:xfrm>
                <a:custGeom>
                  <a:avLst/>
                  <a:gdLst>
                    <a:gd name="T0" fmla="*/ 0 w 175"/>
                    <a:gd name="T1" fmla="*/ 152 h 253"/>
                    <a:gd name="T2" fmla="*/ 31 w 175"/>
                    <a:gd name="T3" fmla="*/ 177 h 253"/>
                    <a:gd name="T4" fmla="*/ 33 w 175"/>
                    <a:gd name="T5" fmla="*/ 205 h 253"/>
                    <a:gd name="T6" fmla="*/ 37 w 175"/>
                    <a:gd name="T7" fmla="*/ 235 h 253"/>
                    <a:gd name="T8" fmla="*/ 54 w 175"/>
                    <a:gd name="T9" fmla="*/ 253 h 253"/>
                    <a:gd name="T10" fmla="*/ 75 w 175"/>
                    <a:gd name="T11" fmla="*/ 219 h 253"/>
                    <a:gd name="T12" fmla="*/ 95 w 175"/>
                    <a:gd name="T13" fmla="*/ 173 h 253"/>
                    <a:gd name="T14" fmla="*/ 114 w 175"/>
                    <a:gd name="T15" fmla="*/ 138 h 253"/>
                    <a:gd name="T16" fmla="*/ 147 w 175"/>
                    <a:gd name="T17" fmla="*/ 90 h 253"/>
                    <a:gd name="T18" fmla="*/ 167 w 175"/>
                    <a:gd name="T19" fmla="*/ 57 h 253"/>
                    <a:gd name="T20" fmla="*/ 175 w 175"/>
                    <a:gd name="T21" fmla="*/ 43 h 253"/>
                    <a:gd name="T22" fmla="*/ 163 w 175"/>
                    <a:gd name="T23" fmla="*/ 0 h 253"/>
                    <a:gd name="T24" fmla="*/ 131 w 175"/>
                    <a:gd name="T25" fmla="*/ 56 h 253"/>
                    <a:gd name="T26" fmla="*/ 103 w 175"/>
                    <a:gd name="T27" fmla="*/ 95 h 253"/>
                    <a:gd name="T28" fmla="*/ 73 w 175"/>
                    <a:gd name="T29" fmla="*/ 124 h 253"/>
                    <a:gd name="T30" fmla="*/ 45 w 175"/>
                    <a:gd name="T31" fmla="*/ 139 h 253"/>
                    <a:gd name="T32" fmla="*/ 0 w 175"/>
                    <a:gd name="T33" fmla="*/ 15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253">
                      <a:moveTo>
                        <a:pt x="0" y="152"/>
                      </a:moveTo>
                      <a:lnTo>
                        <a:pt x="31" y="177"/>
                      </a:lnTo>
                      <a:lnTo>
                        <a:pt x="33" y="205"/>
                      </a:lnTo>
                      <a:lnTo>
                        <a:pt x="37" y="235"/>
                      </a:lnTo>
                      <a:lnTo>
                        <a:pt x="54" y="253"/>
                      </a:lnTo>
                      <a:lnTo>
                        <a:pt x="75" y="219"/>
                      </a:lnTo>
                      <a:lnTo>
                        <a:pt x="95" y="173"/>
                      </a:lnTo>
                      <a:lnTo>
                        <a:pt x="114" y="138"/>
                      </a:lnTo>
                      <a:lnTo>
                        <a:pt x="147" y="90"/>
                      </a:lnTo>
                      <a:lnTo>
                        <a:pt x="167" y="57"/>
                      </a:lnTo>
                      <a:lnTo>
                        <a:pt x="175" y="43"/>
                      </a:lnTo>
                      <a:lnTo>
                        <a:pt x="163" y="0"/>
                      </a:lnTo>
                      <a:lnTo>
                        <a:pt x="131" y="56"/>
                      </a:lnTo>
                      <a:lnTo>
                        <a:pt x="103" y="95"/>
                      </a:lnTo>
                      <a:lnTo>
                        <a:pt x="73" y="124"/>
                      </a:lnTo>
                      <a:lnTo>
                        <a:pt x="45" y="139"/>
                      </a:lnTo>
                      <a:lnTo>
                        <a:pt x="0" y="152"/>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5" name="Freeform 100"/>
                <p:cNvSpPr>
                  <a:spLocks/>
                </p:cNvSpPr>
                <p:nvPr/>
              </p:nvSpPr>
              <p:spPr bwMode="auto">
                <a:xfrm>
                  <a:off x="7006" y="1934"/>
                  <a:ext cx="38" cy="60"/>
                </a:xfrm>
                <a:custGeom>
                  <a:avLst/>
                  <a:gdLst>
                    <a:gd name="T0" fmla="*/ 77 w 77"/>
                    <a:gd name="T1" fmla="*/ 30 h 121"/>
                    <a:gd name="T2" fmla="*/ 54 w 77"/>
                    <a:gd name="T3" fmla="*/ 47 h 121"/>
                    <a:gd name="T4" fmla="*/ 43 w 77"/>
                    <a:gd name="T5" fmla="*/ 71 h 121"/>
                    <a:gd name="T6" fmla="*/ 38 w 77"/>
                    <a:gd name="T7" fmla="*/ 90 h 121"/>
                    <a:gd name="T8" fmla="*/ 34 w 77"/>
                    <a:gd name="T9" fmla="*/ 121 h 121"/>
                    <a:gd name="T10" fmla="*/ 16 w 77"/>
                    <a:gd name="T11" fmla="*/ 102 h 121"/>
                    <a:gd name="T12" fmla="*/ 0 w 77"/>
                    <a:gd name="T13" fmla="*/ 82 h 121"/>
                    <a:gd name="T14" fmla="*/ 0 w 77"/>
                    <a:gd name="T15" fmla="*/ 44 h 121"/>
                    <a:gd name="T16" fmla="*/ 0 w 77"/>
                    <a:gd name="T17" fmla="*/ 2 h 121"/>
                    <a:gd name="T18" fmla="*/ 18 w 77"/>
                    <a:gd name="T19" fmla="*/ 0 h 121"/>
                    <a:gd name="T20" fmla="*/ 48 w 77"/>
                    <a:gd name="T21" fmla="*/ 0 h 121"/>
                    <a:gd name="T22" fmla="*/ 77 w 77"/>
                    <a:gd name="T23" fmla="*/ 3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 h="121">
                      <a:moveTo>
                        <a:pt x="77" y="30"/>
                      </a:moveTo>
                      <a:lnTo>
                        <a:pt x="54" y="47"/>
                      </a:lnTo>
                      <a:lnTo>
                        <a:pt x="43" y="71"/>
                      </a:lnTo>
                      <a:lnTo>
                        <a:pt x="38" y="90"/>
                      </a:lnTo>
                      <a:lnTo>
                        <a:pt x="34" y="121"/>
                      </a:lnTo>
                      <a:lnTo>
                        <a:pt x="16" y="102"/>
                      </a:lnTo>
                      <a:lnTo>
                        <a:pt x="0" y="82"/>
                      </a:lnTo>
                      <a:lnTo>
                        <a:pt x="0" y="44"/>
                      </a:lnTo>
                      <a:lnTo>
                        <a:pt x="0" y="2"/>
                      </a:lnTo>
                      <a:lnTo>
                        <a:pt x="18" y="0"/>
                      </a:lnTo>
                      <a:lnTo>
                        <a:pt x="48" y="0"/>
                      </a:lnTo>
                      <a:lnTo>
                        <a:pt x="77" y="3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6" name="Freeform 101"/>
                <p:cNvSpPr>
                  <a:spLocks/>
                </p:cNvSpPr>
                <p:nvPr/>
              </p:nvSpPr>
              <p:spPr bwMode="auto">
                <a:xfrm>
                  <a:off x="7053" y="1993"/>
                  <a:ext cx="23" cy="82"/>
                </a:xfrm>
                <a:custGeom>
                  <a:avLst/>
                  <a:gdLst>
                    <a:gd name="T0" fmla="*/ 45 w 45"/>
                    <a:gd name="T1" fmla="*/ 21 h 163"/>
                    <a:gd name="T2" fmla="*/ 27 w 45"/>
                    <a:gd name="T3" fmla="*/ 0 h 163"/>
                    <a:gd name="T4" fmla="*/ 1 w 45"/>
                    <a:gd name="T5" fmla="*/ 12 h 163"/>
                    <a:gd name="T6" fmla="*/ 1 w 45"/>
                    <a:gd name="T7" fmla="*/ 59 h 163"/>
                    <a:gd name="T8" fmla="*/ 0 w 45"/>
                    <a:gd name="T9" fmla="*/ 112 h 163"/>
                    <a:gd name="T10" fmla="*/ 0 w 45"/>
                    <a:gd name="T11" fmla="*/ 163 h 163"/>
                    <a:gd name="T12" fmla="*/ 4 w 45"/>
                    <a:gd name="T13" fmla="*/ 126 h 163"/>
                    <a:gd name="T14" fmla="*/ 21 w 45"/>
                    <a:gd name="T15" fmla="*/ 84 h 163"/>
                    <a:gd name="T16" fmla="*/ 45 w 45"/>
                    <a:gd name="T17" fmla="*/ 2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63">
                      <a:moveTo>
                        <a:pt x="45" y="21"/>
                      </a:moveTo>
                      <a:lnTo>
                        <a:pt x="27" y="0"/>
                      </a:lnTo>
                      <a:lnTo>
                        <a:pt x="1" y="12"/>
                      </a:lnTo>
                      <a:lnTo>
                        <a:pt x="1" y="59"/>
                      </a:lnTo>
                      <a:lnTo>
                        <a:pt x="0" y="112"/>
                      </a:lnTo>
                      <a:lnTo>
                        <a:pt x="0" y="163"/>
                      </a:lnTo>
                      <a:lnTo>
                        <a:pt x="4" y="126"/>
                      </a:lnTo>
                      <a:lnTo>
                        <a:pt x="21" y="84"/>
                      </a:lnTo>
                      <a:lnTo>
                        <a:pt x="45" y="21"/>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7" name="Freeform 102"/>
                <p:cNvSpPr>
                  <a:spLocks/>
                </p:cNvSpPr>
                <p:nvPr/>
              </p:nvSpPr>
              <p:spPr bwMode="auto">
                <a:xfrm>
                  <a:off x="7004" y="1978"/>
                  <a:ext cx="23" cy="89"/>
                </a:xfrm>
                <a:custGeom>
                  <a:avLst/>
                  <a:gdLst>
                    <a:gd name="T0" fmla="*/ 3 w 45"/>
                    <a:gd name="T1" fmla="*/ 0 h 180"/>
                    <a:gd name="T2" fmla="*/ 24 w 45"/>
                    <a:gd name="T3" fmla="*/ 31 h 180"/>
                    <a:gd name="T4" fmla="*/ 37 w 45"/>
                    <a:gd name="T5" fmla="*/ 39 h 180"/>
                    <a:gd name="T6" fmla="*/ 45 w 45"/>
                    <a:gd name="T7" fmla="*/ 43 h 180"/>
                    <a:gd name="T8" fmla="*/ 35 w 45"/>
                    <a:gd name="T9" fmla="*/ 74 h 180"/>
                    <a:gd name="T10" fmla="*/ 23 w 45"/>
                    <a:gd name="T11" fmla="*/ 118 h 180"/>
                    <a:gd name="T12" fmla="*/ 7 w 45"/>
                    <a:gd name="T13" fmla="*/ 180 h 180"/>
                    <a:gd name="T14" fmla="*/ 6 w 45"/>
                    <a:gd name="T15" fmla="*/ 160 h 180"/>
                    <a:gd name="T16" fmla="*/ 3 w 45"/>
                    <a:gd name="T17" fmla="*/ 112 h 180"/>
                    <a:gd name="T18" fmla="*/ 0 w 45"/>
                    <a:gd name="T19" fmla="*/ 57 h 180"/>
                    <a:gd name="T20" fmla="*/ 3 w 45"/>
                    <a:gd name="T2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180">
                      <a:moveTo>
                        <a:pt x="3" y="0"/>
                      </a:moveTo>
                      <a:lnTo>
                        <a:pt x="24" y="31"/>
                      </a:lnTo>
                      <a:lnTo>
                        <a:pt x="37" y="39"/>
                      </a:lnTo>
                      <a:lnTo>
                        <a:pt x="45" y="43"/>
                      </a:lnTo>
                      <a:lnTo>
                        <a:pt x="35" y="74"/>
                      </a:lnTo>
                      <a:lnTo>
                        <a:pt x="23" y="118"/>
                      </a:lnTo>
                      <a:lnTo>
                        <a:pt x="7" y="180"/>
                      </a:lnTo>
                      <a:lnTo>
                        <a:pt x="6" y="160"/>
                      </a:lnTo>
                      <a:lnTo>
                        <a:pt x="3" y="112"/>
                      </a:lnTo>
                      <a:lnTo>
                        <a:pt x="0" y="57"/>
                      </a:lnTo>
                      <a:lnTo>
                        <a:pt x="3"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8" name="Freeform 103"/>
                <p:cNvSpPr>
                  <a:spLocks/>
                </p:cNvSpPr>
                <p:nvPr/>
              </p:nvSpPr>
              <p:spPr bwMode="auto">
                <a:xfrm>
                  <a:off x="7243" y="2075"/>
                  <a:ext cx="48" cy="78"/>
                </a:xfrm>
                <a:custGeom>
                  <a:avLst/>
                  <a:gdLst>
                    <a:gd name="T0" fmla="*/ 96 w 96"/>
                    <a:gd name="T1" fmla="*/ 0 h 155"/>
                    <a:gd name="T2" fmla="*/ 48 w 96"/>
                    <a:gd name="T3" fmla="*/ 99 h 155"/>
                    <a:gd name="T4" fmla="*/ 0 w 96"/>
                    <a:gd name="T5" fmla="*/ 155 h 155"/>
                    <a:gd name="T6" fmla="*/ 34 w 96"/>
                    <a:gd name="T7" fmla="*/ 89 h 155"/>
                    <a:gd name="T8" fmla="*/ 51 w 96"/>
                    <a:gd name="T9" fmla="*/ 62 h 155"/>
                    <a:gd name="T10" fmla="*/ 96 w 96"/>
                    <a:gd name="T11" fmla="*/ 0 h 155"/>
                  </a:gdLst>
                  <a:ahLst/>
                  <a:cxnLst>
                    <a:cxn ang="0">
                      <a:pos x="T0" y="T1"/>
                    </a:cxn>
                    <a:cxn ang="0">
                      <a:pos x="T2" y="T3"/>
                    </a:cxn>
                    <a:cxn ang="0">
                      <a:pos x="T4" y="T5"/>
                    </a:cxn>
                    <a:cxn ang="0">
                      <a:pos x="T6" y="T7"/>
                    </a:cxn>
                    <a:cxn ang="0">
                      <a:pos x="T8" y="T9"/>
                    </a:cxn>
                    <a:cxn ang="0">
                      <a:pos x="T10" y="T11"/>
                    </a:cxn>
                  </a:cxnLst>
                  <a:rect l="0" t="0" r="r" b="b"/>
                  <a:pathLst>
                    <a:path w="96" h="155">
                      <a:moveTo>
                        <a:pt x="96" y="0"/>
                      </a:moveTo>
                      <a:lnTo>
                        <a:pt x="48" y="99"/>
                      </a:lnTo>
                      <a:lnTo>
                        <a:pt x="0" y="155"/>
                      </a:lnTo>
                      <a:lnTo>
                        <a:pt x="34" y="89"/>
                      </a:lnTo>
                      <a:lnTo>
                        <a:pt x="51" y="62"/>
                      </a:lnTo>
                      <a:lnTo>
                        <a:pt x="9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9" name="Oval 104"/>
                <p:cNvSpPr>
                  <a:spLocks noChangeArrowheads="1"/>
                </p:cNvSpPr>
                <p:nvPr/>
              </p:nvSpPr>
              <p:spPr bwMode="auto">
                <a:xfrm>
                  <a:off x="7021" y="2313"/>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0" name="Oval 105"/>
                <p:cNvSpPr>
                  <a:spLocks noChangeArrowheads="1"/>
                </p:cNvSpPr>
                <p:nvPr/>
              </p:nvSpPr>
              <p:spPr bwMode="auto">
                <a:xfrm>
                  <a:off x="7021" y="2382"/>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1" name="Freeform 106"/>
                <p:cNvSpPr>
                  <a:spLocks/>
                </p:cNvSpPr>
                <p:nvPr/>
              </p:nvSpPr>
              <p:spPr bwMode="auto">
                <a:xfrm>
                  <a:off x="6916" y="2489"/>
                  <a:ext cx="327" cy="856"/>
                </a:xfrm>
                <a:custGeom>
                  <a:avLst/>
                  <a:gdLst>
                    <a:gd name="T0" fmla="*/ 214 w 654"/>
                    <a:gd name="T1" fmla="*/ 562 h 1712"/>
                    <a:gd name="T2" fmla="*/ 276 w 654"/>
                    <a:gd name="T3" fmla="*/ 1010 h 1712"/>
                    <a:gd name="T4" fmla="*/ 297 w 654"/>
                    <a:gd name="T5" fmla="*/ 1203 h 1712"/>
                    <a:gd name="T6" fmla="*/ 352 w 654"/>
                    <a:gd name="T7" fmla="*/ 1533 h 1712"/>
                    <a:gd name="T8" fmla="*/ 345 w 654"/>
                    <a:gd name="T9" fmla="*/ 1623 h 1712"/>
                    <a:gd name="T10" fmla="*/ 379 w 654"/>
                    <a:gd name="T11" fmla="*/ 1712 h 1712"/>
                    <a:gd name="T12" fmla="*/ 448 w 654"/>
                    <a:gd name="T13" fmla="*/ 1712 h 1712"/>
                    <a:gd name="T14" fmla="*/ 565 w 654"/>
                    <a:gd name="T15" fmla="*/ 1664 h 1712"/>
                    <a:gd name="T16" fmla="*/ 585 w 654"/>
                    <a:gd name="T17" fmla="*/ 1533 h 1712"/>
                    <a:gd name="T18" fmla="*/ 530 w 654"/>
                    <a:gd name="T19" fmla="*/ 1533 h 1712"/>
                    <a:gd name="T20" fmla="*/ 448 w 654"/>
                    <a:gd name="T21" fmla="*/ 1513 h 1712"/>
                    <a:gd name="T22" fmla="*/ 537 w 654"/>
                    <a:gd name="T23" fmla="*/ 1513 h 1712"/>
                    <a:gd name="T24" fmla="*/ 578 w 654"/>
                    <a:gd name="T25" fmla="*/ 1499 h 1712"/>
                    <a:gd name="T26" fmla="*/ 592 w 654"/>
                    <a:gd name="T27" fmla="*/ 1196 h 1712"/>
                    <a:gd name="T28" fmla="*/ 620 w 654"/>
                    <a:gd name="T29" fmla="*/ 934 h 1712"/>
                    <a:gd name="T30" fmla="*/ 631 w 654"/>
                    <a:gd name="T31" fmla="*/ 779 h 1712"/>
                    <a:gd name="T32" fmla="*/ 634 w 654"/>
                    <a:gd name="T33" fmla="*/ 595 h 1712"/>
                    <a:gd name="T34" fmla="*/ 654 w 654"/>
                    <a:gd name="T35" fmla="*/ 328 h 1712"/>
                    <a:gd name="T36" fmla="*/ 555 w 654"/>
                    <a:gd name="T37" fmla="*/ 338 h 1712"/>
                    <a:gd name="T38" fmla="*/ 368 w 654"/>
                    <a:gd name="T39" fmla="*/ 349 h 1712"/>
                    <a:gd name="T40" fmla="*/ 239 w 654"/>
                    <a:gd name="T41" fmla="*/ 349 h 1712"/>
                    <a:gd name="T42" fmla="*/ 206 w 654"/>
                    <a:gd name="T43" fmla="*/ 145 h 1712"/>
                    <a:gd name="T44" fmla="*/ 199 w 654"/>
                    <a:gd name="T45" fmla="*/ 0 h 1712"/>
                    <a:gd name="T46" fmla="*/ 192 w 654"/>
                    <a:gd name="T47" fmla="*/ 108 h 1712"/>
                    <a:gd name="T48" fmla="*/ 167 w 654"/>
                    <a:gd name="T49" fmla="*/ 344 h 1712"/>
                    <a:gd name="T50" fmla="*/ 6 w 654"/>
                    <a:gd name="T51" fmla="*/ 303 h 1712"/>
                    <a:gd name="T52" fmla="*/ 0 w 654"/>
                    <a:gd name="T53" fmla="*/ 475 h 1712"/>
                    <a:gd name="T54" fmla="*/ 15 w 654"/>
                    <a:gd name="T55" fmla="*/ 748 h 1712"/>
                    <a:gd name="T56" fmla="*/ 1 w 654"/>
                    <a:gd name="T57" fmla="*/ 907 h 1712"/>
                    <a:gd name="T58" fmla="*/ 29 w 654"/>
                    <a:gd name="T59" fmla="*/ 1058 h 1712"/>
                    <a:gd name="T60" fmla="*/ 91 w 654"/>
                    <a:gd name="T61" fmla="*/ 1444 h 1712"/>
                    <a:gd name="T62" fmla="*/ 159 w 654"/>
                    <a:gd name="T63" fmla="*/ 1485 h 1712"/>
                    <a:gd name="T64" fmla="*/ 97 w 654"/>
                    <a:gd name="T65" fmla="*/ 1492 h 1712"/>
                    <a:gd name="T66" fmla="*/ 97 w 654"/>
                    <a:gd name="T67" fmla="*/ 1589 h 1712"/>
                    <a:gd name="T68" fmla="*/ 166 w 654"/>
                    <a:gd name="T69" fmla="*/ 1644 h 1712"/>
                    <a:gd name="T70" fmla="*/ 310 w 654"/>
                    <a:gd name="T71" fmla="*/ 1651 h 1712"/>
                    <a:gd name="T72" fmla="*/ 317 w 654"/>
                    <a:gd name="T73" fmla="*/ 1589 h 1712"/>
                    <a:gd name="T74" fmla="*/ 331 w 654"/>
                    <a:gd name="T75" fmla="*/ 1561 h 1712"/>
                    <a:gd name="T76" fmla="*/ 283 w 654"/>
                    <a:gd name="T77" fmla="*/ 1258 h 1712"/>
                    <a:gd name="T78" fmla="*/ 255 w 654"/>
                    <a:gd name="T79" fmla="*/ 1051 h 1712"/>
                    <a:gd name="T80" fmla="*/ 235 w 654"/>
                    <a:gd name="T81" fmla="*/ 872 h 1712"/>
                    <a:gd name="T82" fmla="*/ 214 w 654"/>
                    <a:gd name="T83" fmla="*/ 562 h 1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54" h="1712">
                      <a:moveTo>
                        <a:pt x="214" y="562"/>
                      </a:moveTo>
                      <a:lnTo>
                        <a:pt x="276" y="1010"/>
                      </a:lnTo>
                      <a:lnTo>
                        <a:pt x="297" y="1203"/>
                      </a:lnTo>
                      <a:lnTo>
                        <a:pt x="352" y="1533"/>
                      </a:lnTo>
                      <a:lnTo>
                        <a:pt x="345" y="1623"/>
                      </a:lnTo>
                      <a:lnTo>
                        <a:pt x="379" y="1712"/>
                      </a:lnTo>
                      <a:lnTo>
                        <a:pt x="448" y="1712"/>
                      </a:lnTo>
                      <a:lnTo>
                        <a:pt x="565" y="1664"/>
                      </a:lnTo>
                      <a:lnTo>
                        <a:pt x="585" y="1533"/>
                      </a:lnTo>
                      <a:lnTo>
                        <a:pt x="530" y="1533"/>
                      </a:lnTo>
                      <a:lnTo>
                        <a:pt x="448" y="1513"/>
                      </a:lnTo>
                      <a:lnTo>
                        <a:pt x="537" y="1513"/>
                      </a:lnTo>
                      <a:lnTo>
                        <a:pt x="578" y="1499"/>
                      </a:lnTo>
                      <a:lnTo>
                        <a:pt x="592" y="1196"/>
                      </a:lnTo>
                      <a:lnTo>
                        <a:pt x="620" y="934"/>
                      </a:lnTo>
                      <a:lnTo>
                        <a:pt x="631" y="779"/>
                      </a:lnTo>
                      <a:lnTo>
                        <a:pt x="634" y="595"/>
                      </a:lnTo>
                      <a:lnTo>
                        <a:pt x="654" y="328"/>
                      </a:lnTo>
                      <a:lnTo>
                        <a:pt x="555" y="338"/>
                      </a:lnTo>
                      <a:lnTo>
                        <a:pt x="368" y="349"/>
                      </a:lnTo>
                      <a:lnTo>
                        <a:pt x="239" y="349"/>
                      </a:lnTo>
                      <a:lnTo>
                        <a:pt x="206" y="145"/>
                      </a:lnTo>
                      <a:lnTo>
                        <a:pt x="199" y="0"/>
                      </a:lnTo>
                      <a:lnTo>
                        <a:pt x="192" y="108"/>
                      </a:lnTo>
                      <a:lnTo>
                        <a:pt x="167" y="344"/>
                      </a:lnTo>
                      <a:lnTo>
                        <a:pt x="6" y="303"/>
                      </a:lnTo>
                      <a:lnTo>
                        <a:pt x="0" y="475"/>
                      </a:lnTo>
                      <a:lnTo>
                        <a:pt x="15" y="748"/>
                      </a:lnTo>
                      <a:lnTo>
                        <a:pt x="1" y="907"/>
                      </a:lnTo>
                      <a:lnTo>
                        <a:pt x="29" y="1058"/>
                      </a:lnTo>
                      <a:lnTo>
                        <a:pt x="91" y="1444"/>
                      </a:lnTo>
                      <a:lnTo>
                        <a:pt x="159" y="1485"/>
                      </a:lnTo>
                      <a:lnTo>
                        <a:pt x="97" y="1492"/>
                      </a:lnTo>
                      <a:lnTo>
                        <a:pt x="97" y="1589"/>
                      </a:lnTo>
                      <a:lnTo>
                        <a:pt x="166" y="1644"/>
                      </a:lnTo>
                      <a:lnTo>
                        <a:pt x="310" y="1651"/>
                      </a:lnTo>
                      <a:lnTo>
                        <a:pt x="317" y="1589"/>
                      </a:lnTo>
                      <a:lnTo>
                        <a:pt x="331" y="1561"/>
                      </a:lnTo>
                      <a:lnTo>
                        <a:pt x="283" y="1258"/>
                      </a:lnTo>
                      <a:lnTo>
                        <a:pt x="255" y="1051"/>
                      </a:lnTo>
                      <a:lnTo>
                        <a:pt x="235" y="872"/>
                      </a:lnTo>
                      <a:lnTo>
                        <a:pt x="214" y="56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2" name="Freeform 107"/>
                <p:cNvSpPr>
                  <a:spLocks/>
                </p:cNvSpPr>
                <p:nvPr/>
              </p:nvSpPr>
              <p:spPr bwMode="auto">
                <a:xfrm>
                  <a:off x="7021" y="2673"/>
                  <a:ext cx="42" cy="56"/>
                </a:xfrm>
                <a:custGeom>
                  <a:avLst/>
                  <a:gdLst>
                    <a:gd name="T0" fmla="*/ 84 w 84"/>
                    <a:gd name="T1" fmla="*/ 0 h 111"/>
                    <a:gd name="T2" fmla="*/ 12 w 84"/>
                    <a:gd name="T3" fmla="*/ 41 h 111"/>
                    <a:gd name="T4" fmla="*/ 0 w 84"/>
                    <a:gd name="T5" fmla="*/ 111 h 111"/>
                    <a:gd name="T6" fmla="*/ 20 w 84"/>
                    <a:gd name="T7" fmla="*/ 55 h 111"/>
                    <a:gd name="T8" fmla="*/ 84 w 84"/>
                    <a:gd name="T9" fmla="*/ 0 h 111"/>
                  </a:gdLst>
                  <a:ahLst/>
                  <a:cxnLst>
                    <a:cxn ang="0">
                      <a:pos x="T0" y="T1"/>
                    </a:cxn>
                    <a:cxn ang="0">
                      <a:pos x="T2" y="T3"/>
                    </a:cxn>
                    <a:cxn ang="0">
                      <a:pos x="T4" y="T5"/>
                    </a:cxn>
                    <a:cxn ang="0">
                      <a:pos x="T6" y="T7"/>
                    </a:cxn>
                    <a:cxn ang="0">
                      <a:pos x="T8" y="T9"/>
                    </a:cxn>
                  </a:cxnLst>
                  <a:rect l="0" t="0" r="r" b="b"/>
                  <a:pathLst>
                    <a:path w="84" h="111">
                      <a:moveTo>
                        <a:pt x="84" y="0"/>
                      </a:moveTo>
                      <a:lnTo>
                        <a:pt x="12" y="41"/>
                      </a:lnTo>
                      <a:lnTo>
                        <a:pt x="0" y="111"/>
                      </a:lnTo>
                      <a:lnTo>
                        <a:pt x="20" y="55"/>
                      </a:lnTo>
                      <a:lnTo>
                        <a:pt x="84"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3" name="Freeform 108"/>
                <p:cNvSpPr>
                  <a:spLocks/>
                </p:cNvSpPr>
                <p:nvPr/>
              </p:nvSpPr>
              <p:spPr bwMode="auto">
                <a:xfrm>
                  <a:off x="7076" y="2837"/>
                  <a:ext cx="32" cy="404"/>
                </a:xfrm>
                <a:custGeom>
                  <a:avLst/>
                  <a:gdLst>
                    <a:gd name="T0" fmla="*/ 6 w 65"/>
                    <a:gd name="T1" fmla="*/ 0 h 809"/>
                    <a:gd name="T2" fmla="*/ 34 w 65"/>
                    <a:gd name="T3" fmla="*/ 454 h 809"/>
                    <a:gd name="T4" fmla="*/ 65 w 65"/>
                    <a:gd name="T5" fmla="*/ 671 h 809"/>
                    <a:gd name="T6" fmla="*/ 65 w 65"/>
                    <a:gd name="T7" fmla="*/ 809 h 809"/>
                    <a:gd name="T8" fmla="*/ 48 w 65"/>
                    <a:gd name="T9" fmla="*/ 664 h 809"/>
                    <a:gd name="T10" fmla="*/ 24 w 65"/>
                    <a:gd name="T11" fmla="*/ 454 h 809"/>
                    <a:gd name="T12" fmla="*/ 0 w 65"/>
                    <a:gd name="T13" fmla="*/ 210 h 809"/>
                    <a:gd name="T14" fmla="*/ 6 w 65"/>
                    <a:gd name="T15" fmla="*/ 0 h 8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09">
                      <a:moveTo>
                        <a:pt x="6" y="0"/>
                      </a:moveTo>
                      <a:lnTo>
                        <a:pt x="34" y="454"/>
                      </a:lnTo>
                      <a:lnTo>
                        <a:pt x="65" y="671"/>
                      </a:lnTo>
                      <a:lnTo>
                        <a:pt x="65" y="809"/>
                      </a:lnTo>
                      <a:lnTo>
                        <a:pt x="48" y="664"/>
                      </a:lnTo>
                      <a:lnTo>
                        <a:pt x="24" y="454"/>
                      </a:lnTo>
                      <a:lnTo>
                        <a:pt x="0" y="210"/>
                      </a:lnTo>
                      <a:lnTo>
                        <a:pt x="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3" name="Group 121"/>
              <p:cNvGrpSpPr>
                <a:grpSpLocks/>
              </p:cNvGrpSpPr>
              <p:nvPr/>
            </p:nvGrpSpPr>
            <p:grpSpPr bwMode="auto">
              <a:xfrm>
                <a:off x="6427" y="1938"/>
                <a:ext cx="190" cy="119"/>
                <a:chOff x="6427" y="1938"/>
                <a:chExt cx="190" cy="119"/>
              </a:xfrm>
            </p:grpSpPr>
            <p:grpSp>
              <p:nvGrpSpPr>
                <p:cNvPr id="44" name="Group 119"/>
                <p:cNvGrpSpPr>
                  <a:grpSpLocks/>
                </p:cNvGrpSpPr>
                <p:nvPr/>
              </p:nvGrpSpPr>
              <p:grpSpPr bwMode="auto">
                <a:xfrm>
                  <a:off x="6427" y="1938"/>
                  <a:ext cx="172" cy="105"/>
                  <a:chOff x="6427" y="1938"/>
                  <a:chExt cx="172" cy="105"/>
                </a:xfrm>
              </p:grpSpPr>
              <p:sp>
                <p:nvSpPr>
                  <p:cNvPr id="46" name="Freeform 110"/>
                  <p:cNvSpPr>
                    <a:spLocks/>
                  </p:cNvSpPr>
                  <p:nvPr/>
                </p:nvSpPr>
                <p:spPr bwMode="auto">
                  <a:xfrm>
                    <a:off x="6427" y="1938"/>
                    <a:ext cx="172" cy="105"/>
                  </a:xfrm>
                  <a:custGeom>
                    <a:avLst/>
                    <a:gdLst>
                      <a:gd name="T0" fmla="*/ 325 w 346"/>
                      <a:gd name="T1" fmla="*/ 102 h 211"/>
                      <a:gd name="T2" fmla="*/ 313 w 346"/>
                      <a:gd name="T3" fmla="*/ 76 h 211"/>
                      <a:gd name="T4" fmla="*/ 296 w 346"/>
                      <a:gd name="T5" fmla="*/ 60 h 211"/>
                      <a:gd name="T6" fmla="*/ 251 w 346"/>
                      <a:gd name="T7" fmla="*/ 32 h 211"/>
                      <a:gd name="T8" fmla="*/ 197 w 346"/>
                      <a:gd name="T9" fmla="*/ 12 h 211"/>
                      <a:gd name="T10" fmla="*/ 164 w 346"/>
                      <a:gd name="T11" fmla="*/ 6 h 211"/>
                      <a:gd name="T12" fmla="*/ 140 w 346"/>
                      <a:gd name="T13" fmla="*/ 6 h 211"/>
                      <a:gd name="T14" fmla="*/ 104 w 346"/>
                      <a:gd name="T15" fmla="*/ 0 h 211"/>
                      <a:gd name="T16" fmla="*/ 76 w 346"/>
                      <a:gd name="T17" fmla="*/ 2 h 211"/>
                      <a:gd name="T18" fmla="*/ 44 w 346"/>
                      <a:gd name="T19" fmla="*/ 4 h 211"/>
                      <a:gd name="T20" fmla="*/ 24 w 346"/>
                      <a:gd name="T21" fmla="*/ 10 h 211"/>
                      <a:gd name="T22" fmla="*/ 6 w 346"/>
                      <a:gd name="T23" fmla="*/ 18 h 211"/>
                      <a:gd name="T24" fmla="*/ 0 w 346"/>
                      <a:gd name="T25" fmla="*/ 27 h 211"/>
                      <a:gd name="T26" fmla="*/ 2 w 346"/>
                      <a:gd name="T27" fmla="*/ 38 h 211"/>
                      <a:gd name="T28" fmla="*/ 9 w 346"/>
                      <a:gd name="T29" fmla="*/ 43 h 211"/>
                      <a:gd name="T30" fmla="*/ 28 w 346"/>
                      <a:gd name="T31" fmla="*/ 44 h 211"/>
                      <a:gd name="T32" fmla="*/ 47 w 346"/>
                      <a:gd name="T33" fmla="*/ 39 h 211"/>
                      <a:gd name="T34" fmla="*/ 86 w 346"/>
                      <a:gd name="T35" fmla="*/ 40 h 211"/>
                      <a:gd name="T36" fmla="*/ 108 w 346"/>
                      <a:gd name="T37" fmla="*/ 46 h 211"/>
                      <a:gd name="T38" fmla="*/ 125 w 346"/>
                      <a:gd name="T39" fmla="*/ 58 h 211"/>
                      <a:gd name="T40" fmla="*/ 102 w 346"/>
                      <a:gd name="T41" fmla="*/ 71 h 211"/>
                      <a:gd name="T42" fmla="*/ 96 w 346"/>
                      <a:gd name="T43" fmla="*/ 82 h 211"/>
                      <a:gd name="T44" fmla="*/ 101 w 346"/>
                      <a:gd name="T45" fmla="*/ 95 h 211"/>
                      <a:gd name="T46" fmla="*/ 105 w 346"/>
                      <a:gd name="T47" fmla="*/ 101 h 211"/>
                      <a:gd name="T48" fmla="*/ 99 w 346"/>
                      <a:gd name="T49" fmla="*/ 116 h 211"/>
                      <a:gd name="T50" fmla="*/ 107 w 346"/>
                      <a:gd name="T51" fmla="*/ 132 h 211"/>
                      <a:gd name="T52" fmla="*/ 103 w 346"/>
                      <a:gd name="T53" fmla="*/ 147 h 211"/>
                      <a:gd name="T54" fmla="*/ 112 w 346"/>
                      <a:gd name="T55" fmla="*/ 163 h 211"/>
                      <a:gd name="T56" fmla="*/ 124 w 346"/>
                      <a:gd name="T57" fmla="*/ 191 h 211"/>
                      <a:gd name="T58" fmla="*/ 151 w 346"/>
                      <a:gd name="T59" fmla="*/ 195 h 211"/>
                      <a:gd name="T60" fmla="*/ 185 w 346"/>
                      <a:gd name="T61" fmla="*/ 195 h 211"/>
                      <a:gd name="T62" fmla="*/ 198 w 346"/>
                      <a:gd name="T63" fmla="*/ 184 h 211"/>
                      <a:gd name="T64" fmla="*/ 217 w 346"/>
                      <a:gd name="T65" fmla="*/ 201 h 211"/>
                      <a:gd name="T66" fmla="*/ 251 w 346"/>
                      <a:gd name="T67" fmla="*/ 202 h 211"/>
                      <a:gd name="T68" fmla="*/ 268 w 346"/>
                      <a:gd name="T69" fmla="*/ 208 h 211"/>
                      <a:gd name="T70" fmla="*/ 291 w 346"/>
                      <a:gd name="T71" fmla="*/ 211 h 211"/>
                      <a:gd name="T72" fmla="*/ 315 w 346"/>
                      <a:gd name="T73" fmla="*/ 193 h 211"/>
                      <a:gd name="T74" fmla="*/ 333 w 346"/>
                      <a:gd name="T75" fmla="*/ 175 h 211"/>
                      <a:gd name="T76" fmla="*/ 346 w 346"/>
                      <a:gd name="T77" fmla="*/ 139 h 211"/>
                      <a:gd name="T78" fmla="*/ 331 w 346"/>
                      <a:gd name="T79" fmla="*/ 123 h 211"/>
                      <a:gd name="T80" fmla="*/ 325 w 346"/>
                      <a:gd name="T81" fmla="*/ 10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6" h="211">
                        <a:moveTo>
                          <a:pt x="325" y="102"/>
                        </a:moveTo>
                        <a:lnTo>
                          <a:pt x="313" y="76"/>
                        </a:lnTo>
                        <a:lnTo>
                          <a:pt x="296" y="60"/>
                        </a:lnTo>
                        <a:lnTo>
                          <a:pt x="251" y="32"/>
                        </a:lnTo>
                        <a:lnTo>
                          <a:pt x="197" y="12"/>
                        </a:lnTo>
                        <a:lnTo>
                          <a:pt x="164" y="6"/>
                        </a:lnTo>
                        <a:lnTo>
                          <a:pt x="140" y="6"/>
                        </a:lnTo>
                        <a:lnTo>
                          <a:pt x="104" y="0"/>
                        </a:lnTo>
                        <a:lnTo>
                          <a:pt x="76" y="2"/>
                        </a:lnTo>
                        <a:lnTo>
                          <a:pt x="44" y="4"/>
                        </a:lnTo>
                        <a:lnTo>
                          <a:pt x="24" y="10"/>
                        </a:lnTo>
                        <a:lnTo>
                          <a:pt x="6" y="18"/>
                        </a:lnTo>
                        <a:lnTo>
                          <a:pt x="0" y="27"/>
                        </a:lnTo>
                        <a:lnTo>
                          <a:pt x="2" y="38"/>
                        </a:lnTo>
                        <a:lnTo>
                          <a:pt x="9" y="43"/>
                        </a:lnTo>
                        <a:lnTo>
                          <a:pt x="28" y="44"/>
                        </a:lnTo>
                        <a:lnTo>
                          <a:pt x="47" y="39"/>
                        </a:lnTo>
                        <a:lnTo>
                          <a:pt x="86" y="40"/>
                        </a:lnTo>
                        <a:lnTo>
                          <a:pt x="108" y="46"/>
                        </a:lnTo>
                        <a:lnTo>
                          <a:pt x="125" y="58"/>
                        </a:lnTo>
                        <a:lnTo>
                          <a:pt x="102" y="71"/>
                        </a:lnTo>
                        <a:lnTo>
                          <a:pt x="96" y="82"/>
                        </a:lnTo>
                        <a:lnTo>
                          <a:pt x="101" y="95"/>
                        </a:lnTo>
                        <a:lnTo>
                          <a:pt x="105" y="101"/>
                        </a:lnTo>
                        <a:lnTo>
                          <a:pt x="99" y="116"/>
                        </a:lnTo>
                        <a:lnTo>
                          <a:pt x="107" y="132"/>
                        </a:lnTo>
                        <a:lnTo>
                          <a:pt x="103" y="147"/>
                        </a:lnTo>
                        <a:lnTo>
                          <a:pt x="112" y="163"/>
                        </a:lnTo>
                        <a:lnTo>
                          <a:pt x="124" y="191"/>
                        </a:lnTo>
                        <a:lnTo>
                          <a:pt x="151" y="195"/>
                        </a:lnTo>
                        <a:lnTo>
                          <a:pt x="185" y="195"/>
                        </a:lnTo>
                        <a:lnTo>
                          <a:pt x="198" y="184"/>
                        </a:lnTo>
                        <a:lnTo>
                          <a:pt x="217" y="201"/>
                        </a:lnTo>
                        <a:lnTo>
                          <a:pt x="251" y="202"/>
                        </a:lnTo>
                        <a:lnTo>
                          <a:pt x="268" y="208"/>
                        </a:lnTo>
                        <a:lnTo>
                          <a:pt x="291" y="211"/>
                        </a:lnTo>
                        <a:lnTo>
                          <a:pt x="315" y="193"/>
                        </a:lnTo>
                        <a:lnTo>
                          <a:pt x="333" y="175"/>
                        </a:lnTo>
                        <a:lnTo>
                          <a:pt x="346" y="139"/>
                        </a:lnTo>
                        <a:lnTo>
                          <a:pt x="331" y="123"/>
                        </a:lnTo>
                        <a:lnTo>
                          <a:pt x="325" y="102"/>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7" name="Freeform 111"/>
                  <p:cNvSpPr>
                    <a:spLocks/>
                  </p:cNvSpPr>
                  <p:nvPr/>
                </p:nvSpPr>
                <p:spPr bwMode="auto">
                  <a:xfrm>
                    <a:off x="6494" y="1950"/>
                    <a:ext cx="57" cy="49"/>
                  </a:xfrm>
                  <a:custGeom>
                    <a:avLst/>
                    <a:gdLst>
                      <a:gd name="T0" fmla="*/ 115 w 115"/>
                      <a:gd name="T1" fmla="*/ 36 h 98"/>
                      <a:gd name="T2" fmla="*/ 59 w 115"/>
                      <a:gd name="T3" fmla="*/ 39 h 98"/>
                      <a:gd name="T4" fmla="*/ 47 w 115"/>
                      <a:gd name="T5" fmla="*/ 36 h 98"/>
                      <a:gd name="T6" fmla="*/ 27 w 115"/>
                      <a:gd name="T7" fmla="*/ 38 h 98"/>
                      <a:gd name="T8" fmla="*/ 23 w 115"/>
                      <a:gd name="T9" fmla="*/ 53 h 98"/>
                      <a:gd name="T10" fmla="*/ 4 w 115"/>
                      <a:gd name="T11" fmla="*/ 82 h 98"/>
                      <a:gd name="T12" fmla="*/ 9 w 115"/>
                      <a:gd name="T13" fmla="*/ 94 h 98"/>
                      <a:gd name="T14" fmla="*/ 35 w 115"/>
                      <a:gd name="T15" fmla="*/ 93 h 98"/>
                      <a:gd name="T16" fmla="*/ 45 w 115"/>
                      <a:gd name="T17" fmla="*/ 80 h 98"/>
                      <a:gd name="T18" fmla="*/ 58 w 115"/>
                      <a:gd name="T19" fmla="*/ 72 h 98"/>
                      <a:gd name="T20" fmla="*/ 79 w 115"/>
                      <a:gd name="T21" fmla="*/ 76 h 98"/>
                      <a:gd name="T22" fmla="*/ 83 w 115"/>
                      <a:gd name="T23" fmla="*/ 92 h 98"/>
                      <a:gd name="T24" fmla="*/ 56 w 115"/>
                      <a:gd name="T25" fmla="*/ 80 h 98"/>
                      <a:gd name="T26" fmla="*/ 39 w 115"/>
                      <a:gd name="T27" fmla="*/ 91 h 98"/>
                      <a:gd name="T28" fmla="*/ 21 w 115"/>
                      <a:gd name="T29" fmla="*/ 98 h 98"/>
                      <a:gd name="T30" fmla="*/ 5 w 115"/>
                      <a:gd name="T31" fmla="*/ 96 h 98"/>
                      <a:gd name="T32" fmla="*/ 1 w 115"/>
                      <a:gd name="T33" fmla="*/ 88 h 98"/>
                      <a:gd name="T34" fmla="*/ 0 w 115"/>
                      <a:gd name="T35" fmla="*/ 77 h 98"/>
                      <a:gd name="T36" fmla="*/ 11 w 115"/>
                      <a:gd name="T37" fmla="*/ 66 h 98"/>
                      <a:gd name="T38" fmla="*/ 20 w 115"/>
                      <a:gd name="T39" fmla="*/ 53 h 98"/>
                      <a:gd name="T40" fmla="*/ 21 w 115"/>
                      <a:gd name="T41" fmla="*/ 46 h 98"/>
                      <a:gd name="T42" fmla="*/ 24 w 115"/>
                      <a:gd name="T43" fmla="*/ 33 h 98"/>
                      <a:gd name="T44" fmla="*/ 39 w 115"/>
                      <a:gd name="T45" fmla="*/ 33 h 98"/>
                      <a:gd name="T46" fmla="*/ 67 w 115"/>
                      <a:gd name="T47" fmla="*/ 36 h 98"/>
                      <a:gd name="T48" fmla="*/ 61 w 115"/>
                      <a:gd name="T49" fmla="*/ 15 h 98"/>
                      <a:gd name="T50" fmla="*/ 58 w 115"/>
                      <a:gd name="T51" fmla="*/ 0 h 98"/>
                      <a:gd name="T52" fmla="*/ 62 w 115"/>
                      <a:gd name="T53" fmla="*/ 12 h 98"/>
                      <a:gd name="T54" fmla="*/ 72 w 115"/>
                      <a:gd name="T55" fmla="*/ 34 h 98"/>
                      <a:gd name="T56" fmla="*/ 86 w 115"/>
                      <a:gd name="T57" fmla="*/ 34 h 98"/>
                      <a:gd name="T58" fmla="*/ 102 w 115"/>
                      <a:gd name="T59" fmla="*/ 34 h 98"/>
                      <a:gd name="T60" fmla="*/ 115 w 115"/>
                      <a:gd name="T61" fmla="*/ 3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5" h="98">
                        <a:moveTo>
                          <a:pt x="115" y="36"/>
                        </a:moveTo>
                        <a:lnTo>
                          <a:pt x="59" y="39"/>
                        </a:lnTo>
                        <a:lnTo>
                          <a:pt x="47" y="36"/>
                        </a:lnTo>
                        <a:lnTo>
                          <a:pt x="27" y="38"/>
                        </a:lnTo>
                        <a:lnTo>
                          <a:pt x="23" y="53"/>
                        </a:lnTo>
                        <a:lnTo>
                          <a:pt x="4" y="82"/>
                        </a:lnTo>
                        <a:lnTo>
                          <a:pt x="9" y="94"/>
                        </a:lnTo>
                        <a:lnTo>
                          <a:pt x="35" y="93"/>
                        </a:lnTo>
                        <a:lnTo>
                          <a:pt x="45" y="80"/>
                        </a:lnTo>
                        <a:lnTo>
                          <a:pt x="58" y="72"/>
                        </a:lnTo>
                        <a:lnTo>
                          <a:pt x="79" y="76"/>
                        </a:lnTo>
                        <a:lnTo>
                          <a:pt x="83" y="92"/>
                        </a:lnTo>
                        <a:lnTo>
                          <a:pt x="56" y="80"/>
                        </a:lnTo>
                        <a:lnTo>
                          <a:pt x="39" y="91"/>
                        </a:lnTo>
                        <a:lnTo>
                          <a:pt x="21" y="98"/>
                        </a:lnTo>
                        <a:lnTo>
                          <a:pt x="5" y="96"/>
                        </a:lnTo>
                        <a:lnTo>
                          <a:pt x="1" y="88"/>
                        </a:lnTo>
                        <a:lnTo>
                          <a:pt x="0" y="77"/>
                        </a:lnTo>
                        <a:lnTo>
                          <a:pt x="11" y="66"/>
                        </a:lnTo>
                        <a:lnTo>
                          <a:pt x="20" y="53"/>
                        </a:lnTo>
                        <a:lnTo>
                          <a:pt x="21" y="46"/>
                        </a:lnTo>
                        <a:lnTo>
                          <a:pt x="24" y="33"/>
                        </a:lnTo>
                        <a:lnTo>
                          <a:pt x="39" y="33"/>
                        </a:lnTo>
                        <a:lnTo>
                          <a:pt x="67" y="36"/>
                        </a:lnTo>
                        <a:lnTo>
                          <a:pt x="61" y="15"/>
                        </a:lnTo>
                        <a:lnTo>
                          <a:pt x="58" y="0"/>
                        </a:lnTo>
                        <a:lnTo>
                          <a:pt x="62" y="12"/>
                        </a:lnTo>
                        <a:lnTo>
                          <a:pt x="72" y="34"/>
                        </a:lnTo>
                        <a:lnTo>
                          <a:pt x="86" y="34"/>
                        </a:lnTo>
                        <a:lnTo>
                          <a:pt x="102" y="34"/>
                        </a:lnTo>
                        <a:lnTo>
                          <a:pt x="115" y="3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8" name="Freeform 112"/>
                  <p:cNvSpPr>
                    <a:spLocks/>
                  </p:cNvSpPr>
                  <p:nvPr/>
                </p:nvSpPr>
                <p:spPr bwMode="auto">
                  <a:xfrm>
                    <a:off x="6523" y="1994"/>
                    <a:ext cx="16" cy="36"/>
                  </a:xfrm>
                  <a:custGeom>
                    <a:avLst/>
                    <a:gdLst>
                      <a:gd name="T0" fmla="*/ 0 w 31"/>
                      <a:gd name="T1" fmla="*/ 0 h 72"/>
                      <a:gd name="T2" fmla="*/ 11 w 31"/>
                      <a:gd name="T3" fmla="*/ 6 h 72"/>
                      <a:gd name="T4" fmla="*/ 13 w 31"/>
                      <a:gd name="T5" fmla="*/ 15 h 72"/>
                      <a:gd name="T6" fmla="*/ 12 w 31"/>
                      <a:gd name="T7" fmla="*/ 23 h 72"/>
                      <a:gd name="T8" fmla="*/ 20 w 31"/>
                      <a:gd name="T9" fmla="*/ 25 h 72"/>
                      <a:gd name="T10" fmla="*/ 25 w 31"/>
                      <a:gd name="T11" fmla="*/ 31 h 72"/>
                      <a:gd name="T12" fmla="*/ 25 w 31"/>
                      <a:gd name="T13" fmla="*/ 40 h 72"/>
                      <a:gd name="T14" fmla="*/ 21 w 31"/>
                      <a:gd name="T15" fmla="*/ 44 h 72"/>
                      <a:gd name="T16" fmla="*/ 3 w 31"/>
                      <a:gd name="T17" fmla="*/ 50 h 72"/>
                      <a:gd name="T18" fmla="*/ 7 w 31"/>
                      <a:gd name="T19" fmla="*/ 55 h 72"/>
                      <a:gd name="T20" fmla="*/ 7 w 31"/>
                      <a:gd name="T21" fmla="*/ 62 h 72"/>
                      <a:gd name="T22" fmla="*/ 0 w 31"/>
                      <a:gd name="T23" fmla="*/ 70 h 72"/>
                      <a:gd name="T24" fmla="*/ 10 w 31"/>
                      <a:gd name="T25" fmla="*/ 72 h 72"/>
                      <a:gd name="T26" fmla="*/ 10 w 31"/>
                      <a:gd name="T27" fmla="*/ 60 h 72"/>
                      <a:gd name="T28" fmla="*/ 18 w 31"/>
                      <a:gd name="T29" fmla="*/ 51 h 72"/>
                      <a:gd name="T30" fmla="*/ 27 w 31"/>
                      <a:gd name="T31" fmla="*/ 46 h 72"/>
                      <a:gd name="T32" fmla="*/ 31 w 31"/>
                      <a:gd name="T33" fmla="*/ 33 h 72"/>
                      <a:gd name="T34" fmla="*/ 26 w 31"/>
                      <a:gd name="T35" fmla="*/ 26 h 72"/>
                      <a:gd name="T36" fmla="*/ 17 w 31"/>
                      <a:gd name="T37" fmla="*/ 21 h 72"/>
                      <a:gd name="T38" fmla="*/ 17 w 31"/>
                      <a:gd name="T39" fmla="*/ 12 h 72"/>
                      <a:gd name="T40" fmla="*/ 15 w 31"/>
                      <a:gd name="T41" fmla="*/ 3 h 72"/>
                      <a:gd name="T42" fmla="*/ 0 w 31"/>
                      <a:gd name="T4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72">
                        <a:moveTo>
                          <a:pt x="0" y="0"/>
                        </a:moveTo>
                        <a:lnTo>
                          <a:pt x="11" y="6"/>
                        </a:lnTo>
                        <a:lnTo>
                          <a:pt x="13" y="15"/>
                        </a:lnTo>
                        <a:lnTo>
                          <a:pt x="12" y="23"/>
                        </a:lnTo>
                        <a:lnTo>
                          <a:pt x="20" y="25"/>
                        </a:lnTo>
                        <a:lnTo>
                          <a:pt x="25" y="31"/>
                        </a:lnTo>
                        <a:lnTo>
                          <a:pt x="25" y="40"/>
                        </a:lnTo>
                        <a:lnTo>
                          <a:pt x="21" y="44"/>
                        </a:lnTo>
                        <a:lnTo>
                          <a:pt x="3" y="50"/>
                        </a:lnTo>
                        <a:lnTo>
                          <a:pt x="7" y="55"/>
                        </a:lnTo>
                        <a:lnTo>
                          <a:pt x="7" y="62"/>
                        </a:lnTo>
                        <a:lnTo>
                          <a:pt x="0" y="70"/>
                        </a:lnTo>
                        <a:lnTo>
                          <a:pt x="10" y="72"/>
                        </a:lnTo>
                        <a:lnTo>
                          <a:pt x="10" y="60"/>
                        </a:lnTo>
                        <a:lnTo>
                          <a:pt x="18" y="51"/>
                        </a:lnTo>
                        <a:lnTo>
                          <a:pt x="27" y="46"/>
                        </a:lnTo>
                        <a:lnTo>
                          <a:pt x="31" y="33"/>
                        </a:lnTo>
                        <a:lnTo>
                          <a:pt x="26" y="26"/>
                        </a:lnTo>
                        <a:lnTo>
                          <a:pt x="17" y="21"/>
                        </a:lnTo>
                        <a:lnTo>
                          <a:pt x="17" y="12"/>
                        </a:lnTo>
                        <a:lnTo>
                          <a:pt x="15" y="3"/>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9" name="Freeform 113"/>
                  <p:cNvSpPr>
                    <a:spLocks/>
                  </p:cNvSpPr>
                  <p:nvPr/>
                </p:nvSpPr>
                <p:spPr bwMode="auto">
                  <a:xfrm>
                    <a:off x="6514" y="1997"/>
                    <a:ext cx="8" cy="8"/>
                  </a:xfrm>
                  <a:custGeom>
                    <a:avLst/>
                    <a:gdLst>
                      <a:gd name="T0" fmla="*/ 7 w 16"/>
                      <a:gd name="T1" fmla="*/ 0 h 17"/>
                      <a:gd name="T2" fmla="*/ 6 w 16"/>
                      <a:gd name="T3" fmla="*/ 6 h 17"/>
                      <a:gd name="T4" fmla="*/ 7 w 16"/>
                      <a:gd name="T5" fmla="*/ 13 h 17"/>
                      <a:gd name="T6" fmla="*/ 16 w 16"/>
                      <a:gd name="T7" fmla="*/ 17 h 17"/>
                      <a:gd name="T8" fmla="*/ 0 w 16"/>
                      <a:gd name="T9" fmla="*/ 14 h 17"/>
                      <a:gd name="T10" fmla="*/ 7 w 16"/>
                      <a:gd name="T11" fmla="*/ 0 h 17"/>
                    </a:gdLst>
                    <a:ahLst/>
                    <a:cxnLst>
                      <a:cxn ang="0">
                        <a:pos x="T0" y="T1"/>
                      </a:cxn>
                      <a:cxn ang="0">
                        <a:pos x="T2" y="T3"/>
                      </a:cxn>
                      <a:cxn ang="0">
                        <a:pos x="T4" y="T5"/>
                      </a:cxn>
                      <a:cxn ang="0">
                        <a:pos x="T6" y="T7"/>
                      </a:cxn>
                      <a:cxn ang="0">
                        <a:pos x="T8" y="T9"/>
                      </a:cxn>
                      <a:cxn ang="0">
                        <a:pos x="T10" y="T11"/>
                      </a:cxn>
                    </a:cxnLst>
                    <a:rect l="0" t="0" r="r" b="b"/>
                    <a:pathLst>
                      <a:path w="16" h="17">
                        <a:moveTo>
                          <a:pt x="7" y="0"/>
                        </a:moveTo>
                        <a:lnTo>
                          <a:pt x="6" y="6"/>
                        </a:lnTo>
                        <a:lnTo>
                          <a:pt x="7" y="13"/>
                        </a:lnTo>
                        <a:lnTo>
                          <a:pt x="16" y="17"/>
                        </a:lnTo>
                        <a:lnTo>
                          <a:pt x="0" y="14"/>
                        </a:lnTo>
                        <a:lnTo>
                          <a:pt x="7"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0" name="Freeform 114"/>
                  <p:cNvSpPr>
                    <a:spLocks/>
                  </p:cNvSpPr>
                  <p:nvPr/>
                </p:nvSpPr>
                <p:spPr bwMode="auto">
                  <a:xfrm>
                    <a:off x="6522" y="2009"/>
                    <a:ext cx="9" cy="7"/>
                  </a:xfrm>
                  <a:custGeom>
                    <a:avLst/>
                    <a:gdLst>
                      <a:gd name="T0" fmla="*/ 4 w 20"/>
                      <a:gd name="T1" fmla="*/ 0 h 12"/>
                      <a:gd name="T2" fmla="*/ 0 w 20"/>
                      <a:gd name="T3" fmla="*/ 5 h 12"/>
                      <a:gd name="T4" fmla="*/ 7 w 20"/>
                      <a:gd name="T5" fmla="*/ 12 h 12"/>
                      <a:gd name="T6" fmla="*/ 11 w 20"/>
                      <a:gd name="T7" fmla="*/ 12 h 12"/>
                      <a:gd name="T8" fmla="*/ 20 w 20"/>
                      <a:gd name="T9" fmla="*/ 12 h 12"/>
                      <a:gd name="T10" fmla="*/ 12 w 20"/>
                      <a:gd name="T11" fmla="*/ 10 h 12"/>
                      <a:gd name="T12" fmla="*/ 4 w 2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0" h="12">
                        <a:moveTo>
                          <a:pt x="4" y="0"/>
                        </a:moveTo>
                        <a:lnTo>
                          <a:pt x="0" y="5"/>
                        </a:lnTo>
                        <a:lnTo>
                          <a:pt x="7" y="12"/>
                        </a:lnTo>
                        <a:lnTo>
                          <a:pt x="11" y="12"/>
                        </a:lnTo>
                        <a:lnTo>
                          <a:pt x="20" y="12"/>
                        </a:lnTo>
                        <a:lnTo>
                          <a:pt x="12" y="10"/>
                        </a:lnTo>
                        <a:lnTo>
                          <a:pt x="4"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1" name="Freeform 115"/>
                  <p:cNvSpPr>
                    <a:spLocks/>
                  </p:cNvSpPr>
                  <p:nvPr/>
                </p:nvSpPr>
                <p:spPr bwMode="auto">
                  <a:xfrm>
                    <a:off x="6520" y="2022"/>
                    <a:ext cx="3" cy="9"/>
                  </a:xfrm>
                  <a:custGeom>
                    <a:avLst/>
                    <a:gdLst>
                      <a:gd name="T0" fmla="*/ 2 w 6"/>
                      <a:gd name="T1" fmla="*/ 0 h 18"/>
                      <a:gd name="T2" fmla="*/ 0 w 6"/>
                      <a:gd name="T3" fmla="*/ 6 h 18"/>
                      <a:gd name="T4" fmla="*/ 2 w 6"/>
                      <a:gd name="T5" fmla="*/ 18 h 18"/>
                      <a:gd name="T6" fmla="*/ 6 w 6"/>
                      <a:gd name="T7" fmla="*/ 12 h 18"/>
                      <a:gd name="T8" fmla="*/ 2 w 6"/>
                      <a:gd name="T9" fmla="*/ 0 h 18"/>
                    </a:gdLst>
                    <a:ahLst/>
                    <a:cxnLst>
                      <a:cxn ang="0">
                        <a:pos x="T0" y="T1"/>
                      </a:cxn>
                      <a:cxn ang="0">
                        <a:pos x="T2" y="T3"/>
                      </a:cxn>
                      <a:cxn ang="0">
                        <a:pos x="T4" y="T5"/>
                      </a:cxn>
                      <a:cxn ang="0">
                        <a:pos x="T6" y="T7"/>
                      </a:cxn>
                      <a:cxn ang="0">
                        <a:pos x="T8" y="T9"/>
                      </a:cxn>
                    </a:cxnLst>
                    <a:rect l="0" t="0" r="r" b="b"/>
                    <a:pathLst>
                      <a:path w="6" h="18">
                        <a:moveTo>
                          <a:pt x="2" y="0"/>
                        </a:moveTo>
                        <a:lnTo>
                          <a:pt x="0" y="6"/>
                        </a:lnTo>
                        <a:lnTo>
                          <a:pt x="2" y="18"/>
                        </a:lnTo>
                        <a:lnTo>
                          <a:pt x="6" y="12"/>
                        </a:lnTo>
                        <a:lnTo>
                          <a:pt x="2"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2" name="Freeform 116"/>
                  <p:cNvSpPr>
                    <a:spLocks/>
                  </p:cNvSpPr>
                  <p:nvPr/>
                </p:nvSpPr>
                <p:spPr bwMode="auto">
                  <a:xfrm>
                    <a:off x="6491" y="2017"/>
                    <a:ext cx="27" cy="5"/>
                  </a:xfrm>
                  <a:custGeom>
                    <a:avLst/>
                    <a:gdLst>
                      <a:gd name="T0" fmla="*/ 54 w 54"/>
                      <a:gd name="T1" fmla="*/ 4 h 10"/>
                      <a:gd name="T2" fmla="*/ 35 w 54"/>
                      <a:gd name="T3" fmla="*/ 4 h 10"/>
                      <a:gd name="T4" fmla="*/ 0 w 54"/>
                      <a:gd name="T5" fmla="*/ 0 h 10"/>
                      <a:gd name="T6" fmla="*/ 16 w 54"/>
                      <a:gd name="T7" fmla="*/ 4 h 10"/>
                      <a:gd name="T8" fmla="*/ 40 w 54"/>
                      <a:gd name="T9" fmla="*/ 10 h 10"/>
                      <a:gd name="T10" fmla="*/ 54 w 54"/>
                      <a:gd name="T11" fmla="*/ 4 h 10"/>
                    </a:gdLst>
                    <a:ahLst/>
                    <a:cxnLst>
                      <a:cxn ang="0">
                        <a:pos x="T0" y="T1"/>
                      </a:cxn>
                      <a:cxn ang="0">
                        <a:pos x="T2" y="T3"/>
                      </a:cxn>
                      <a:cxn ang="0">
                        <a:pos x="T4" y="T5"/>
                      </a:cxn>
                      <a:cxn ang="0">
                        <a:pos x="T6" y="T7"/>
                      </a:cxn>
                      <a:cxn ang="0">
                        <a:pos x="T8" y="T9"/>
                      </a:cxn>
                      <a:cxn ang="0">
                        <a:pos x="T10" y="T11"/>
                      </a:cxn>
                    </a:cxnLst>
                    <a:rect l="0" t="0" r="r" b="b"/>
                    <a:pathLst>
                      <a:path w="54" h="10">
                        <a:moveTo>
                          <a:pt x="54" y="4"/>
                        </a:moveTo>
                        <a:lnTo>
                          <a:pt x="35" y="4"/>
                        </a:lnTo>
                        <a:lnTo>
                          <a:pt x="0" y="0"/>
                        </a:lnTo>
                        <a:lnTo>
                          <a:pt x="16" y="4"/>
                        </a:lnTo>
                        <a:lnTo>
                          <a:pt x="40" y="10"/>
                        </a:lnTo>
                        <a:lnTo>
                          <a:pt x="54" y="4"/>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3" name="Freeform 117"/>
                  <p:cNvSpPr>
                    <a:spLocks/>
                  </p:cNvSpPr>
                  <p:nvPr/>
                </p:nvSpPr>
                <p:spPr bwMode="auto">
                  <a:xfrm>
                    <a:off x="6486" y="2004"/>
                    <a:ext cx="41" cy="7"/>
                  </a:xfrm>
                  <a:custGeom>
                    <a:avLst/>
                    <a:gdLst>
                      <a:gd name="T0" fmla="*/ 84 w 84"/>
                      <a:gd name="T1" fmla="*/ 6 h 14"/>
                      <a:gd name="T2" fmla="*/ 65 w 84"/>
                      <a:gd name="T3" fmla="*/ 11 h 14"/>
                      <a:gd name="T4" fmla="*/ 48 w 84"/>
                      <a:gd name="T5" fmla="*/ 12 h 14"/>
                      <a:gd name="T6" fmla="*/ 25 w 84"/>
                      <a:gd name="T7" fmla="*/ 5 h 14"/>
                      <a:gd name="T8" fmla="*/ 0 w 84"/>
                      <a:gd name="T9" fmla="*/ 0 h 14"/>
                      <a:gd name="T10" fmla="*/ 30 w 84"/>
                      <a:gd name="T11" fmla="*/ 11 h 14"/>
                      <a:gd name="T12" fmla="*/ 50 w 84"/>
                      <a:gd name="T13" fmla="*/ 14 h 14"/>
                      <a:gd name="T14" fmla="*/ 68 w 84"/>
                      <a:gd name="T15" fmla="*/ 14 h 14"/>
                      <a:gd name="T16" fmla="*/ 84 w 84"/>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14">
                        <a:moveTo>
                          <a:pt x="84" y="6"/>
                        </a:moveTo>
                        <a:lnTo>
                          <a:pt x="65" y="11"/>
                        </a:lnTo>
                        <a:lnTo>
                          <a:pt x="48" y="12"/>
                        </a:lnTo>
                        <a:lnTo>
                          <a:pt x="25" y="5"/>
                        </a:lnTo>
                        <a:lnTo>
                          <a:pt x="0" y="0"/>
                        </a:lnTo>
                        <a:lnTo>
                          <a:pt x="30" y="11"/>
                        </a:lnTo>
                        <a:lnTo>
                          <a:pt x="50" y="14"/>
                        </a:lnTo>
                        <a:lnTo>
                          <a:pt x="68" y="14"/>
                        </a:lnTo>
                        <a:lnTo>
                          <a:pt x="84" y="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4" name="Freeform 118"/>
                  <p:cNvSpPr>
                    <a:spLocks/>
                  </p:cNvSpPr>
                  <p:nvPr/>
                </p:nvSpPr>
                <p:spPr bwMode="auto">
                  <a:xfrm>
                    <a:off x="6499" y="1983"/>
                    <a:ext cx="12" cy="11"/>
                  </a:xfrm>
                  <a:custGeom>
                    <a:avLst/>
                    <a:gdLst>
                      <a:gd name="T0" fmla="*/ 13 w 22"/>
                      <a:gd name="T1" fmla="*/ 0 h 23"/>
                      <a:gd name="T2" fmla="*/ 19 w 22"/>
                      <a:gd name="T3" fmla="*/ 11 h 23"/>
                      <a:gd name="T4" fmla="*/ 10 w 22"/>
                      <a:gd name="T5" fmla="*/ 19 h 23"/>
                      <a:gd name="T6" fmla="*/ 0 w 22"/>
                      <a:gd name="T7" fmla="*/ 23 h 23"/>
                      <a:gd name="T8" fmla="*/ 10 w 22"/>
                      <a:gd name="T9" fmla="*/ 22 h 23"/>
                      <a:gd name="T10" fmla="*/ 20 w 22"/>
                      <a:gd name="T11" fmla="*/ 17 h 23"/>
                      <a:gd name="T12" fmla="*/ 22 w 22"/>
                      <a:gd name="T13" fmla="*/ 10 h 23"/>
                      <a:gd name="T14" fmla="*/ 13 w 22"/>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3">
                        <a:moveTo>
                          <a:pt x="13" y="0"/>
                        </a:moveTo>
                        <a:lnTo>
                          <a:pt x="19" y="11"/>
                        </a:lnTo>
                        <a:lnTo>
                          <a:pt x="10" y="19"/>
                        </a:lnTo>
                        <a:lnTo>
                          <a:pt x="0" y="23"/>
                        </a:lnTo>
                        <a:lnTo>
                          <a:pt x="10" y="22"/>
                        </a:lnTo>
                        <a:lnTo>
                          <a:pt x="20" y="17"/>
                        </a:lnTo>
                        <a:lnTo>
                          <a:pt x="22" y="10"/>
                        </a:lnTo>
                        <a:lnTo>
                          <a:pt x="13"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45" name="Freeform 120"/>
                <p:cNvSpPr>
                  <a:spLocks/>
                </p:cNvSpPr>
                <p:nvPr/>
              </p:nvSpPr>
              <p:spPr bwMode="auto">
                <a:xfrm>
                  <a:off x="6559" y="1993"/>
                  <a:ext cx="58" cy="64"/>
                </a:xfrm>
                <a:custGeom>
                  <a:avLst/>
                  <a:gdLst>
                    <a:gd name="T0" fmla="*/ 8 w 114"/>
                    <a:gd name="T1" fmla="*/ 116 h 128"/>
                    <a:gd name="T2" fmla="*/ 22 w 114"/>
                    <a:gd name="T3" fmla="*/ 128 h 128"/>
                    <a:gd name="T4" fmla="*/ 89 w 114"/>
                    <a:gd name="T5" fmla="*/ 96 h 128"/>
                    <a:gd name="T6" fmla="*/ 114 w 114"/>
                    <a:gd name="T7" fmla="*/ 49 h 128"/>
                    <a:gd name="T8" fmla="*/ 110 w 114"/>
                    <a:gd name="T9" fmla="*/ 17 h 128"/>
                    <a:gd name="T10" fmla="*/ 83 w 114"/>
                    <a:gd name="T11" fmla="*/ 0 h 128"/>
                    <a:gd name="T12" fmla="*/ 68 w 114"/>
                    <a:gd name="T13" fmla="*/ 2 h 128"/>
                    <a:gd name="T14" fmla="*/ 74 w 114"/>
                    <a:gd name="T15" fmla="*/ 21 h 128"/>
                    <a:gd name="T16" fmla="*/ 73 w 114"/>
                    <a:gd name="T17" fmla="*/ 38 h 128"/>
                    <a:gd name="T18" fmla="*/ 64 w 114"/>
                    <a:gd name="T19" fmla="*/ 56 h 128"/>
                    <a:gd name="T20" fmla="*/ 42 w 114"/>
                    <a:gd name="T21" fmla="*/ 76 h 128"/>
                    <a:gd name="T22" fmla="*/ 22 w 114"/>
                    <a:gd name="T23" fmla="*/ 96 h 128"/>
                    <a:gd name="T24" fmla="*/ 0 w 114"/>
                    <a:gd name="T25" fmla="*/ 99 h 128"/>
                    <a:gd name="T26" fmla="*/ 2 w 114"/>
                    <a:gd name="T27" fmla="*/ 108 h 128"/>
                    <a:gd name="T28" fmla="*/ 8 w 114"/>
                    <a:gd name="T29" fmla="*/ 1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 h="128">
                      <a:moveTo>
                        <a:pt x="8" y="116"/>
                      </a:moveTo>
                      <a:lnTo>
                        <a:pt x="22" y="128"/>
                      </a:lnTo>
                      <a:lnTo>
                        <a:pt x="89" y="96"/>
                      </a:lnTo>
                      <a:lnTo>
                        <a:pt x="114" y="49"/>
                      </a:lnTo>
                      <a:lnTo>
                        <a:pt x="110" y="17"/>
                      </a:lnTo>
                      <a:lnTo>
                        <a:pt x="83" y="0"/>
                      </a:lnTo>
                      <a:lnTo>
                        <a:pt x="68" y="2"/>
                      </a:lnTo>
                      <a:lnTo>
                        <a:pt x="74" y="21"/>
                      </a:lnTo>
                      <a:lnTo>
                        <a:pt x="73" y="38"/>
                      </a:lnTo>
                      <a:lnTo>
                        <a:pt x="64" y="56"/>
                      </a:lnTo>
                      <a:lnTo>
                        <a:pt x="42" y="76"/>
                      </a:lnTo>
                      <a:lnTo>
                        <a:pt x="22" y="96"/>
                      </a:lnTo>
                      <a:lnTo>
                        <a:pt x="0" y="99"/>
                      </a:lnTo>
                      <a:lnTo>
                        <a:pt x="2" y="108"/>
                      </a:lnTo>
                      <a:lnTo>
                        <a:pt x="8" y="116"/>
                      </a:lnTo>
                      <a:close/>
                    </a:path>
                  </a:pathLst>
                </a:custGeom>
                <a:solidFill>
                  <a:srgbClr val="E0E0E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14" name="Group 141"/>
              <p:cNvGrpSpPr>
                <a:grpSpLocks/>
              </p:cNvGrpSpPr>
              <p:nvPr/>
            </p:nvGrpSpPr>
            <p:grpSpPr bwMode="auto">
              <a:xfrm>
                <a:off x="6949" y="1674"/>
                <a:ext cx="193" cy="267"/>
                <a:chOff x="6949" y="1674"/>
                <a:chExt cx="193" cy="267"/>
              </a:xfrm>
            </p:grpSpPr>
            <p:sp>
              <p:nvSpPr>
                <p:cNvPr id="25" name="Freeform 122"/>
                <p:cNvSpPr>
                  <a:spLocks/>
                </p:cNvSpPr>
                <p:nvPr/>
              </p:nvSpPr>
              <p:spPr bwMode="auto">
                <a:xfrm>
                  <a:off x="6954" y="1700"/>
                  <a:ext cx="180" cy="241"/>
                </a:xfrm>
                <a:custGeom>
                  <a:avLst/>
                  <a:gdLst>
                    <a:gd name="T0" fmla="*/ 155 w 360"/>
                    <a:gd name="T1" fmla="*/ 18 h 482"/>
                    <a:gd name="T2" fmla="*/ 74 w 360"/>
                    <a:gd name="T3" fmla="*/ 46 h 482"/>
                    <a:gd name="T4" fmla="*/ 2 w 360"/>
                    <a:gd name="T5" fmla="*/ 89 h 482"/>
                    <a:gd name="T6" fmla="*/ 2 w 360"/>
                    <a:gd name="T7" fmla="*/ 145 h 482"/>
                    <a:gd name="T8" fmla="*/ 0 w 360"/>
                    <a:gd name="T9" fmla="*/ 204 h 482"/>
                    <a:gd name="T10" fmla="*/ 5 w 360"/>
                    <a:gd name="T11" fmla="*/ 220 h 482"/>
                    <a:gd name="T12" fmla="*/ 18 w 360"/>
                    <a:gd name="T13" fmla="*/ 236 h 482"/>
                    <a:gd name="T14" fmla="*/ 26 w 360"/>
                    <a:gd name="T15" fmla="*/ 289 h 482"/>
                    <a:gd name="T16" fmla="*/ 39 w 360"/>
                    <a:gd name="T17" fmla="*/ 331 h 482"/>
                    <a:gd name="T18" fmla="*/ 55 w 360"/>
                    <a:gd name="T19" fmla="*/ 367 h 482"/>
                    <a:gd name="T20" fmla="*/ 65 w 360"/>
                    <a:gd name="T21" fmla="*/ 399 h 482"/>
                    <a:gd name="T22" fmla="*/ 74 w 360"/>
                    <a:gd name="T23" fmla="*/ 420 h 482"/>
                    <a:gd name="T24" fmla="*/ 91 w 360"/>
                    <a:gd name="T25" fmla="*/ 453 h 482"/>
                    <a:gd name="T26" fmla="*/ 122 w 360"/>
                    <a:gd name="T27" fmla="*/ 459 h 482"/>
                    <a:gd name="T28" fmla="*/ 142 w 360"/>
                    <a:gd name="T29" fmla="*/ 457 h 482"/>
                    <a:gd name="T30" fmla="*/ 168 w 360"/>
                    <a:gd name="T31" fmla="*/ 466 h 482"/>
                    <a:gd name="T32" fmla="*/ 198 w 360"/>
                    <a:gd name="T33" fmla="*/ 482 h 482"/>
                    <a:gd name="T34" fmla="*/ 265 w 360"/>
                    <a:gd name="T35" fmla="*/ 453 h 482"/>
                    <a:gd name="T36" fmla="*/ 325 w 360"/>
                    <a:gd name="T37" fmla="*/ 374 h 482"/>
                    <a:gd name="T38" fmla="*/ 350 w 360"/>
                    <a:gd name="T39" fmla="*/ 327 h 482"/>
                    <a:gd name="T40" fmla="*/ 355 w 360"/>
                    <a:gd name="T41" fmla="*/ 303 h 482"/>
                    <a:gd name="T42" fmla="*/ 341 w 360"/>
                    <a:gd name="T43" fmla="*/ 269 h 482"/>
                    <a:gd name="T44" fmla="*/ 357 w 360"/>
                    <a:gd name="T45" fmla="*/ 233 h 482"/>
                    <a:gd name="T46" fmla="*/ 360 w 360"/>
                    <a:gd name="T47" fmla="*/ 190 h 482"/>
                    <a:gd name="T48" fmla="*/ 348 w 360"/>
                    <a:gd name="T49" fmla="*/ 146 h 482"/>
                    <a:gd name="T50" fmla="*/ 325 w 360"/>
                    <a:gd name="T51" fmla="*/ 138 h 482"/>
                    <a:gd name="T52" fmla="*/ 305 w 360"/>
                    <a:gd name="T53" fmla="*/ 149 h 482"/>
                    <a:gd name="T54" fmla="*/ 295 w 360"/>
                    <a:gd name="T55" fmla="*/ 178 h 482"/>
                    <a:gd name="T56" fmla="*/ 293 w 360"/>
                    <a:gd name="T57" fmla="*/ 208 h 482"/>
                    <a:gd name="T58" fmla="*/ 282 w 360"/>
                    <a:gd name="T59" fmla="*/ 243 h 482"/>
                    <a:gd name="T60" fmla="*/ 253 w 360"/>
                    <a:gd name="T61" fmla="*/ 233 h 482"/>
                    <a:gd name="T62" fmla="*/ 249 w 360"/>
                    <a:gd name="T63" fmla="*/ 184 h 482"/>
                    <a:gd name="T64" fmla="*/ 221 w 360"/>
                    <a:gd name="T65" fmla="*/ 131 h 482"/>
                    <a:gd name="T66" fmla="*/ 192 w 360"/>
                    <a:gd name="T67" fmla="*/ 89 h 482"/>
                    <a:gd name="T68" fmla="*/ 182 w 360"/>
                    <a:gd name="T69" fmla="*/ 34 h 482"/>
                    <a:gd name="T70" fmla="*/ 166 w 360"/>
                    <a:gd name="T71" fmla="*/ 28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0" h="482">
                      <a:moveTo>
                        <a:pt x="192" y="0"/>
                      </a:moveTo>
                      <a:lnTo>
                        <a:pt x="155" y="18"/>
                      </a:lnTo>
                      <a:lnTo>
                        <a:pt x="113" y="34"/>
                      </a:lnTo>
                      <a:lnTo>
                        <a:pt x="74" y="46"/>
                      </a:lnTo>
                      <a:lnTo>
                        <a:pt x="32" y="69"/>
                      </a:lnTo>
                      <a:lnTo>
                        <a:pt x="2" y="89"/>
                      </a:lnTo>
                      <a:lnTo>
                        <a:pt x="0" y="112"/>
                      </a:lnTo>
                      <a:lnTo>
                        <a:pt x="2" y="145"/>
                      </a:lnTo>
                      <a:lnTo>
                        <a:pt x="0" y="172"/>
                      </a:lnTo>
                      <a:lnTo>
                        <a:pt x="0" y="204"/>
                      </a:lnTo>
                      <a:lnTo>
                        <a:pt x="2" y="213"/>
                      </a:lnTo>
                      <a:lnTo>
                        <a:pt x="5" y="220"/>
                      </a:lnTo>
                      <a:lnTo>
                        <a:pt x="15" y="226"/>
                      </a:lnTo>
                      <a:lnTo>
                        <a:pt x="18" y="236"/>
                      </a:lnTo>
                      <a:lnTo>
                        <a:pt x="19" y="269"/>
                      </a:lnTo>
                      <a:lnTo>
                        <a:pt x="26" y="289"/>
                      </a:lnTo>
                      <a:lnTo>
                        <a:pt x="34" y="302"/>
                      </a:lnTo>
                      <a:lnTo>
                        <a:pt x="39" y="331"/>
                      </a:lnTo>
                      <a:lnTo>
                        <a:pt x="44" y="345"/>
                      </a:lnTo>
                      <a:lnTo>
                        <a:pt x="55" y="367"/>
                      </a:lnTo>
                      <a:lnTo>
                        <a:pt x="58" y="384"/>
                      </a:lnTo>
                      <a:lnTo>
                        <a:pt x="65" y="399"/>
                      </a:lnTo>
                      <a:lnTo>
                        <a:pt x="71" y="407"/>
                      </a:lnTo>
                      <a:lnTo>
                        <a:pt x="74" y="420"/>
                      </a:lnTo>
                      <a:lnTo>
                        <a:pt x="80" y="440"/>
                      </a:lnTo>
                      <a:lnTo>
                        <a:pt x="91" y="453"/>
                      </a:lnTo>
                      <a:lnTo>
                        <a:pt x="104" y="459"/>
                      </a:lnTo>
                      <a:lnTo>
                        <a:pt x="122" y="459"/>
                      </a:lnTo>
                      <a:lnTo>
                        <a:pt x="136" y="459"/>
                      </a:lnTo>
                      <a:lnTo>
                        <a:pt x="142" y="457"/>
                      </a:lnTo>
                      <a:lnTo>
                        <a:pt x="158" y="456"/>
                      </a:lnTo>
                      <a:lnTo>
                        <a:pt x="168" y="466"/>
                      </a:lnTo>
                      <a:lnTo>
                        <a:pt x="181" y="477"/>
                      </a:lnTo>
                      <a:lnTo>
                        <a:pt x="198" y="482"/>
                      </a:lnTo>
                      <a:lnTo>
                        <a:pt x="234" y="471"/>
                      </a:lnTo>
                      <a:lnTo>
                        <a:pt x="265" y="453"/>
                      </a:lnTo>
                      <a:lnTo>
                        <a:pt x="293" y="422"/>
                      </a:lnTo>
                      <a:lnTo>
                        <a:pt x="325" y="374"/>
                      </a:lnTo>
                      <a:lnTo>
                        <a:pt x="337" y="353"/>
                      </a:lnTo>
                      <a:lnTo>
                        <a:pt x="350" y="327"/>
                      </a:lnTo>
                      <a:lnTo>
                        <a:pt x="355" y="312"/>
                      </a:lnTo>
                      <a:lnTo>
                        <a:pt x="355" y="303"/>
                      </a:lnTo>
                      <a:lnTo>
                        <a:pt x="355" y="289"/>
                      </a:lnTo>
                      <a:lnTo>
                        <a:pt x="341" y="269"/>
                      </a:lnTo>
                      <a:lnTo>
                        <a:pt x="348" y="256"/>
                      </a:lnTo>
                      <a:lnTo>
                        <a:pt x="357" y="233"/>
                      </a:lnTo>
                      <a:lnTo>
                        <a:pt x="360" y="210"/>
                      </a:lnTo>
                      <a:lnTo>
                        <a:pt x="360" y="190"/>
                      </a:lnTo>
                      <a:lnTo>
                        <a:pt x="355" y="164"/>
                      </a:lnTo>
                      <a:lnTo>
                        <a:pt x="348" y="146"/>
                      </a:lnTo>
                      <a:lnTo>
                        <a:pt x="337" y="138"/>
                      </a:lnTo>
                      <a:lnTo>
                        <a:pt x="325" y="138"/>
                      </a:lnTo>
                      <a:lnTo>
                        <a:pt x="315" y="141"/>
                      </a:lnTo>
                      <a:lnTo>
                        <a:pt x="305" y="149"/>
                      </a:lnTo>
                      <a:lnTo>
                        <a:pt x="299" y="168"/>
                      </a:lnTo>
                      <a:lnTo>
                        <a:pt x="295" y="178"/>
                      </a:lnTo>
                      <a:lnTo>
                        <a:pt x="295" y="190"/>
                      </a:lnTo>
                      <a:lnTo>
                        <a:pt x="293" y="208"/>
                      </a:lnTo>
                      <a:lnTo>
                        <a:pt x="293" y="220"/>
                      </a:lnTo>
                      <a:lnTo>
                        <a:pt x="282" y="243"/>
                      </a:lnTo>
                      <a:lnTo>
                        <a:pt x="263" y="247"/>
                      </a:lnTo>
                      <a:lnTo>
                        <a:pt x="253" y="233"/>
                      </a:lnTo>
                      <a:lnTo>
                        <a:pt x="256" y="204"/>
                      </a:lnTo>
                      <a:lnTo>
                        <a:pt x="249" y="184"/>
                      </a:lnTo>
                      <a:lnTo>
                        <a:pt x="230" y="154"/>
                      </a:lnTo>
                      <a:lnTo>
                        <a:pt x="221" y="131"/>
                      </a:lnTo>
                      <a:lnTo>
                        <a:pt x="201" y="103"/>
                      </a:lnTo>
                      <a:lnTo>
                        <a:pt x="192" y="89"/>
                      </a:lnTo>
                      <a:lnTo>
                        <a:pt x="182" y="50"/>
                      </a:lnTo>
                      <a:lnTo>
                        <a:pt x="182" y="34"/>
                      </a:lnTo>
                      <a:lnTo>
                        <a:pt x="184" y="18"/>
                      </a:lnTo>
                      <a:lnTo>
                        <a:pt x="166" y="28"/>
                      </a:lnTo>
                      <a:lnTo>
                        <a:pt x="192"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6" name="Freeform 123"/>
                <p:cNvSpPr>
                  <a:spLocks/>
                </p:cNvSpPr>
                <p:nvPr/>
              </p:nvSpPr>
              <p:spPr bwMode="auto">
                <a:xfrm>
                  <a:off x="6994" y="1904"/>
                  <a:ext cx="32" cy="21"/>
                </a:xfrm>
                <a:custGeom>
                  <a:avLst/>
                  <a:gdLst>
                    <a:gd name="T0" fmla="*/ 0 w 64"/>
                    <a:gd name="T1" fmla="*/ 11 h 41"/>
                    <a:gd name="T2" fmla="*/ 10 w 64"/>
                    <a:gd name="T3" fmla="*/ 1 h 41"/>
                    <a:gd name="T4" fmla="*/ 20 w 64"/>
                    <a:gd name="T5" fmla="*/ 0 h 41"/>
                    <a:gd name="T6" fmla="*/ 40 w 64"/>
                    <a:gd name="T7" fmla="*/ 1 h 41"/>
                    <a:gd name="T8" fmla="*/ 44 w 64"/>
                    <a:gd name="T9" fmla="*/ 2 h 41"/>
                    <a:gd name="T10" fmla="*/ 50 w 64"/>
                    <a:gd name="T11" fmla="*/ 2 h 41"/>
                    <a:gd name="T12" fmla="*/ 58 w 64"/>
                    <a:gd name="T13" fmla="*/ 11 h 41"/>
                    <a:gd name="T14" fmla="*/ 64 w 64"/>
                    <a:gd name="T15" fmla="*/ 24 h 41"/>
                    <a:gd name="T16" fmla="*/ 63 w 64"/>
                    <a:gd name="T17" fmla="*/ 28 h 41"/>
                    <a:gd name="T18" fmla="*/ 55 w 64"/>
                    <a:gd name="T19" fmla="*/ 34 h 41"/>
                    <a:gd name="T20" fmla="*/ 47 w 64"/>
                    <a:gd name="T21" fmla="*/ 29 h 41"/>
                    <a:gd name="T22" fmla="*/ 32 w 64"/>
                    <a:gd name="T23" fmla="*/ 33 h 41"/>
                    <a:gd name="T24" fmla="*/ 24 w 64"/>
                    <a:gd name="T25" fmla="*/ 41 h 41"/>
                    <a:gd name="T26" fmla="*/ 14 w 64"/>
                    <a:gd name="T27" fmla="*/ 40 h 41"/>
                    <a:gd name="T28" fmla="*/ 3 w 64"/>
                    <a:gd name="T29" fmla="*/ 28 h 41"/>
                    <a:gd name="T30" fmla="*/ 0 w 64"/>
                    <a:gd name="T31" fmla="*/ 1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41">
                      <a:moveTo>
                        <a:pt x="0" y="11"/>
                      </a:moveTo>
                      <a:lnTo>
                        <a:pt x="10" y="1"/>
                      </a:lnTo>
                      <a:lnTo>
                        <a:pt x="20" y="0"/>
                      </a:lnTo>
                      <a:lnTo>
                        <a:pt x="40" y="1"/>
                      </a:lnTo>
                      <a:lnTo>
                        <a:pt x="44" y="2"/>
                      </a:lnTo>
                      <a:lnTo>
                        <a:pt x="50" y="2"/>
                      </a:lnTo>
                      <a:lnTo>
                        <a:pt x="58" y="11"/>
                      </a:lnTo>
                      <a:lnTo>
                        <a:pt x="64" y="24"/>
                      </a:lnTo>
                      <a:lnTo>
                        <a:pt x="63" y="28"/>
                      </a:lnTo>
                      <a:lnTo>
                        <a:pt x="55" y="34"/>
                      </a:lnTo>
                      <a:lnTo>
                        <a:pt x="47" y="29"/>
                      </a:lnTo>
                      <a:lnTo>
                        <a:pt x="32" y="33"/>
                      </a:lnTo>
                      <a:lnTo>
                        <a:pt x="24" y="41"/>
                      </a:lnTo>
                      <a:lnTo>
                        <a:pt x="14" y="40"/>
                      </a:lnTo>
                      <a:lnTo>
                        <a:pt x="3" y="28"/>
                      </a:lnTo>
                      <a:lnTo>
                        <a:pt x="0" y="11"/>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7" name="Freeform 124"/>
                <p:cNvSpPr>
                  <a:spLocks/>
                </p:cNvSpPr>
                <p:nvPr/>
              </p:nvSpPr>
              <p:spPr bwMode="auto">
                <a:xfrm>
                  <a:off x="6985" y="1884"/>
                  <a:ext cx="38" cy="19"/>
                </a:xfrm>
                <a:custGeom>
                  <a:avLst/>
                  <a:gdLst>
                    <a:gd name="T0" fmla="*/ 11 w 75"/>
                    <a:gd name="T1" fmla="*/ 37 h 37"/>
                    <a:gd name="T2" fmla="*/ 18 w 75"/>
                    <a:gd name="T3" fmla="*/ 35 h 37"/>
                    <a:gd name="T4" fmla="*/ 10 w 75"/>
                    <a:gd name="T5" fmla="*/ 21 h 37"/>
                    <a:gd name="T6" fmla="*/ 17 w 75"/>
                    <a:gd name="T7" fmla="*/ 19 h 37"/>
                    <a:gd name="T8" fmla="*/ 29 w 75"/>
                    <a:gd name="T9" fmla="*/ 20 h 37"/>
                    <a:gd name="T10" fmla="*/ 37 w 75"/>
                    <a:gd name="T11" fmla="*/ 18 h 37"/>
                    <a:gd name="T12" fmla="*/ 44 w 75"/>
                    <a:gd name="T13" fmla="*/ 14 h 37"/>
                    <a:gd name="T14" fmla="*/ 58 w 75"/>
                    <a:gd name="T15" fmla="*/ 10 h 37"/>
                    <a:gd name="T16" fmla="*/ 64 w 75"/>
                    <a:gd name="T17" fmla="*/ 4 h 37"/>
                    <a:gd name="T18" fmla="*/ 75 w 75"/>
                    <a:gd name="T19" fmla="*/ 0 h 37"/>
                    <a:gd name="T20" fmla="*/ 61 w 75"/>
                    <a:gd name="T21" fmla="*/ 0 h 37"/>
                    <a:gd name="T22" fmla="*/ 50 w 75"/>
                    <a:gd name="T23" fmla="*/ 0 h 37"/>
                    <a:gd name="T24" fmla="*/ 44 w 75"/>
                    <a:gd name="T25" fmla="*/ 3 h 37"/>
                    <a:gd name="T26" fmla="*/ 28 w 75"/>
                    <a:gd name="T27" fmla="*/ 4 h 37"/>
                    <a:gd name="T28" fmla="*/ 21 w 75"/>
                    <a:gd name="T29" fmla="*/ 12 h 37"/>
                    <a:gd name="T30" fmla="*/ 16 w 75"/>
                    <a:gd name="T31" fmla="*/ 4 h 37"/>
                    <a:gd name="T32" fmla="*/ 9 w 75"/>
                    <a:gd name="T33" fmla="*/ 0 h 37"/>
                    <a:gd name="T34" fmla="*/ 2 w 75"/>
                    <a:gd name="T35" fmla="*/ 4 h 37"/>
                    <a:gd name="T36" fmla="*/ 0 w 75"/>
                    <a:gd name="T37" fmla="*/ 10 h 37"/>
                    <a:gd name="T38" fmla="*/ 2 w 75"/>
                    <a:gd name="T39" fmla="*/ 19 h 37"/>
                    <a:gd name="T40" fmla="*/ 3 w 75"/>
                    <a:gd name="T41" fmla="*/ 26 h 37"/>
                    <a:gd name="T42" fmla="*/ 11 w 75"/>
                    <a:gd name="T43"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37">
                      <a:moveTo>
                        <a:pt x="11" y="37"/>
                      </a:moveTo>
                      <a:lnTo>
                        <a:pt x="18" y="35"/>
                      </a:lnTo>
                      <a:lnTo>
                        <a:pt x="10" y="21"/>
                      </a:lnTo>
                      <a:lnTo>
                        <a:pt x="17" y="19"/>
                      </a:lnTo>
                      <a:lnTo>
                        <a:pt x="29" y="20"/>
                      </a:lnTo>
                      <a:lnTo>
                        <a:pt x="37" y="18"/>
                      </a:lnTo>
                      <a:lnTo>
                        <a:pt x="44" y="14"/>
                      </a:lnTo>
                      <a:lnTo>
                        <a:pt x="58" y="10"/>
                      </a:lnTo>
                      <a:lnTo>
                        <a:pt x="64" y="4"/>
                      </a:lnTo>
                      <a:lnTo>
                        <a:pt x="75" y="0"/>
                      </a:lnTo>
                      <a:lnTo>
                        <a:pt x="61" y="0"/>
                      </a:lnTo>
                      <a:lnTo>
                        <a:pt x="50" y="0"/>
                      </a:lnTo>
                      <a:lnTo>
                        <a:pt x="44" y="3"/>
                      </a:lnTo>
                      <a:lnTo>
                        <a:pt x="28" y="4"/>
                      </a:lnTo>
                      <a:lnTo>
                        <a:pt x="21" y="12"/>
                      </a:lnTo>
                      <a:lnTo>
                        <a:pt x="16" y="4"/>
                      </a:lnTo>
                      <a:lnTo>
                        <a:pt x="9" y="0"/>
                      </a:lnTo>
                      <a:lnTo>
                        <a:pt x="2" y="4"/>
                      </a:lnTo>
                      <a:lnTo>
                        <a:pt x="0" y="10"/>
                      </a:lnTo>
                      <a:lnTo>
                        <a:pt x="2" y="19"/>
                      </a:lnTo>
                      <a:lnTo>
                        <a:pt x="3" y="26"/>
                      </a:lnTo>
                      <a:lnTo>
                        <a:pt x="11" y="37"/>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8" name="Freeform 125"/>
                <p:cNvSpPr>
                  <a:spLocks/>
                </p:cNvSpPr>
                <p:nvPr/>
              </p:nvSpPr>
              <p:spPr bwMode="auto">
                <a:xfrm>
                  <a:off x="6964" y="1808"/>
                  <a:ext cx="108" cy="76"/>
                </a:xfrm>
                <a:custGeom>
                  <a:avLst/>
                  <a:gdLst>
                    <a:gd name="T0" fmla="*/ 30 w 217"/>
                    <a:gd name="T1" fmla="*/ 88 h 151"/>
                    <a:gd name="T2" fmla="*/ 59 w 217"/>
                    <a:gd name="T3" fmla="*/ 81 h 151"/>
                    <a:gd name="T4" fmla="*/ 56 w 217"/>
                    <a:gd name="T5" fmla="*/ 61 h 151"/>
                    <a:gd name="T6" fmla="*/ 60 w 217"/>
                    <a:gd name="T7" fmla="*/ 39 h 151"/>
                    <a:gd name="T8" fmla="*/ 40 w 217"/>
                    <a:gd name="T9" fmla="*/ 0 h 151"/>
                    <a:gd name="T10" fmla="*/ 33 w 217"/>
                    <a:gd name="T11" fmla="*/ 31 h 151"/>
                    <a:gd name="T12" fmla="*/ 32 w 217"/>
                    <a:gd name="T13" fmla="*/ 52 h 151"/>
                    <a:gd name="T14" fmla="*/ 31 w 217"/>
                    <a:gd name="T15" fmla="*/ 45 h 151"/>
                    <a:gd name="T16" fmla="*/ 15 w 217"/>
                    <a:gd name="T17" fmla="*/ 34 h 151"/>
                    <a:gd name="T18" fmla="*/ 6 w 217"/>
                    <a:gd name="T19" fmla="*/ 15 h 151"/>
                    <a:gd name="T20" fmla="*/ 1 w 217"/>
                    <a:gd name="T21" fmla="*/ 42 h 151"/>
                    <a:gd name="T22" fmla="*/ 13 w 217"/>
                    <a:gd name="T23" fmla="*/ 77 h 151"/>
                    <a:gd name="T24" fmla="*/ 20 w 217"/>
                    <a:gd name="T25" fmla="*/ 108 h 151"/>
                    <a:gd name="T26" fmla="*/ 37 w 217"/>
                    <a:gd name="T27" fmla="*/ 148 h 151"/>
                    <a:gd name="T28" fmla="*/ 53 w 217"/>
                    <a:gd name="T29" fmla="*/ 147 h 151"/>
                    <a:gd name="T30" fmla="*/ 85 w 217"/>
                    <a:gd name="T31" fmla="*/ 147 h 151"/>
                    <a:gd name="T32" fmla="*/ 109 w 217"/>
                    <a:gd name="T33" fmla="*/ 148 h 151"/>
                    <a:gd name="T34" fmla="*/ 112 w 217"/>
                    <a:gd name="T35" fmla="*/ 124 h 151"/>
                    <a:gd name="T36" fmla="*/ 135 w 217"/>
                    <a:gd name="T37" fmla="*/ 111 h 151"/>
                    <a:gd name="T38" fmla="*/ 112 w 217"/>
                    <a:gd name="T39" fmla="*/ 100 h 151"/>
                    <a:gd name="T40" fmla="*/ 142 w 217"/>
                    <a:gd name="T41" fmla="*/ 104 h 151"/>
                    <a:gd name="T42" fmla="*/ 134 w 217"/>
                    <a:gd name="T43" fmla="*/ 89 h 151"/>
                    <a:gd name="T44" fmla="*/ 148 w 217"/>
                    <a:gd name="T45" fmla="*/ 74 h 151"/>
                    <a:gd name="T46" fmla="*/ 130 w 217"/>
                    <a:gd name="T47" fmla="*/ 64 h 151"/>
                    <a:gd name="T48" fmla="*/ 153 w 217"/>
                    <a:gd name="T49" fmla="*/ 58 h 151"/>
                    <a:gd name="T50" fmla="*/ 217 w 217"/>
                    <a:gd name="T51" fmla="*/ 3 h 151"/>
                    <a:gd name="T52" fmla="*/ 166 w 217"/>
                    <a:gd name="T53" fmla="*/ 0 h 151"/>
                    <a:gd name="T54" fmla="*/ 130 w 217"/>
                    <a:gd name="T55" fmla="*/ 35 h 151"/>
                    <a:gd name="T56" fmla="*/ 108 w 217"/>
                    <a:gd name="T57" fmla="*/ 38 h 151"/>
                    <a:gd name="T58" fmla="*/ 98 w 217"/>
                    <a:gd name="T59" fmla="*/ 18 h 151"/>
                    <a:gd name="T60" fmla="*/ 77 w 217"/>
                    <a:gd name="T61" fmla="*/ 17 h 151"/>
                    <a:gd name="T62" fmla="*/ 74 w 217"/>
                    <a:gd name="T63" fmla="*/ 34 h 151"/>
                    <a:gd name="T64" fmla="*/ 80 w 217"/>
                    <a:gd name="T65" fmla="*/ 52 h 151"/>
                    <a:gd name="T66" fmla="*/ 99 w 217"/>
                    <a:gd name="T67" fmla="*/ 70 h 151"/>
                    <a:gd name="T68" fmla="*/ 102 w 217"/>
                    <a:gd name="T69" fmla="*/ 94 h 151"/>
                    <a:gd name="T70" fmla="*/ 62 w 217"/>
                    <a:gd name="T71" fmla="*/ 103 h 151"/>
                    <a:gd name="T72" fmla="*/ 30 w 217"/>
                    <a:gd name="T73" fmla="*/ 9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7" h="151">
                      <a:moveTo>
                        <a:pt x="30" y="93"/>
                      </a:moveTo>
                      <a:lnTo>
                        <a:pt x="30" y="88"/>
                      </a:lnTo>
                      <a:lnTo>
                        <a:pt x="47" y="87"/>
                      </a:lnTo>
                      <a:lnTo>
                        <a:pt x="59" y="81"/>
                      </a:lnTo>
                      <a:lnTo>
                        <a:pt x="63" y="68"/>
                      </a:lnTo>
                      <a:lnTo>
                        <a:pt x="56" y="61"/>
                      </a:lnTo>
                      <a:lnTo>
                        <a:pt x="60" y="52"/>
                      </a:lnTo>
                      <a:lnTo>
                        <a:pt x="60" y="39"/>
                      </a:lnTo>
                      <a:lnTo>
                        <a:pt x="60" y="8"/>
                      </a:lnTo>
                      <a:lnTo>
                        <a:pt x="40" y="0"/>
                      </a:lnTo>
                      <a:lnTo>
                        <a:pt x="37" y="22"/>
                      </a:lnTo>
                      <a:lnTo>
                        <a:pt x="33" y="31"/>
                      </a:lnTo>
                      <a:lnTo>
                        <a:pt x="36" y="47"/>
                      </a:lnTo>
                      <a:lnTo>
                        <a:pt x="32" y="52"/>
                      </a:lnTo>
                      <a:lnTo>
                        <a:pt x="25" y="47"/>
                      </a:lnTo>
                      <a:lnTo>
                        <a:pt x="31" y="45"/>
                      </a:lnTo>
                      <a:lnTo>
                        <a:pt x="29" y="34"/>
                      </a:lnTo>
                      <a:lnTo>
                        <a:pt x="15" y="34"/>
                      </a:lnTo>
                      <a:lnTo>
                        <a:pt x="13" y="27"/>
                      </a:lnTo>
                      <a:lnTo>
                        <a:pt x="6" y="15"/>
                      </a:lnTo>
                      <a:lnTo>
                        <a:pt x="0" y="15"/>
                      </a:lnTo>
                      <a:lnTo>
                        <a:pt x="1" y="42"/>
                      </a:lnTo>
                      <a:lnTo>
                        <a:pt x="3" y="56"/>
                      </a:lnTo>
                      <a:lnTo>
                        <a:pt x="13" y="77"/>
                      </a:lnTo>
                      <a:lnTo>
                        <a:pt x="17" y="85"/>
                      </a:lnTo>
                      <a:lnTo>
                        <a:pt x="20" y="108"/>
                      </a:lnTo>
                      <a:lnTo>
                        <a:pt x="25" y="126"/>
                      </a:lnTo>
                      <a:lnTo>
                        <a:pt x="37" y="148"/>
                      </a:lnTo>
                      <a:lnTo>
                        <a:pt x="42" y="151"/>
                      </a:lnTo>
                      <a:lnTo>
                        <a:pt x="53" y="147"/>
                      </a:lnTo>
                      <a:lnTo>
                        <a:pt x="67" y="143"/>
                      </a:lnTo>
                      <a:lnTo>
                        <a:pt x="85" y="147"/>
                      </a:lnTo>
                      <a:lnTo>
                        <a:pt x="100" y="148"/>
                      </a:lnTo>
                      <a:lnTo>
                        <a:pt x="109" y="148"/>
                      </a:lnTo>
                      <a:lnTo>
                        <a:pt x="119" y="138"/>
                      </a:lnTo>
                      <a:lnTo>
                        <a:pt x="112" y="124"/>
                      </a:lnTo>
                      <a:lnTo>
                        <a:pt x="129" y="119"/>
                      </a:lnTo>
                      <a:lnTo>
                        <a:pt x="135" y="111"/>
                      </a:lnTo>
                      <a:lnTo>
                        <a:pt x="125" y="102"/>
                      </a:lnTo>
                      <a:lnTo>
                        <a:pt x="112" y="100"/>
                      </a:lnTo>
                      <a:lnTo>
                        <a:pt x="132" y="95"/>
                      </a:lnTo>
                      <a:lnTo>
                        <a:pt x="142" y="104"/>
                      </a:lnTo>
                      <a:lnTo>
                        <a:pt x="156" y="104"/>
                      </a:lnTo>
                      <a:lnTo>
                        <a:pt x="134" y="89"/>
                      </a:lnTo>
                      <a:lnTo>
                        <a:pt x="148" y="80"/>
                      </a:lnTo>
                      <a:lnTo>
                        <a:pt x="148" y="74"/>
                      </a:lnTo>
                      <a:lnTo>
                        <a:pt x="133" y="68"/>
                      </a:lnTo>
                      <a:lnTo>
                        <a:pt x="130" y="64"/>
                      </a:lnTo>
                      <a:lnTo>
                        <a:pt x="133" y="61"/>
                      </a:lnTo>
                      <a:lnTo>
                        <a:pt x="153" y="58"/>
                      </a:lnTo>
                      <a:lnTo>
                        <a:pt x="198" y="45"/>
                      </a:lnTo>
                      <a:lnTo>
                        <a:pt x="217" y="3"/>
                      </a:lnTo>
                      <a:lnTo>
                        <a:pt x="196" y="1"/>
                      </a:lnTo>
                      <a:lnTo>
                        <a:pt x="166" y="0"/>
                      </a:lnTo>
                      <a:lnTo>
                        <a:pt x="151" y="18"/>
                      </a:lnTo>
                      <a:lnTo>
                        <a:pt x="130" y="35"/>
                      </a:lnTo>
                      <a:lnTo>
                        <a:pt x="115" y="41"/>
                      </a:lnTo>
                      <a:lnTo>
                        <a:pt x="108" y="38"/>
                      </a:lnTo>
                      <a:lnTo>
                        <a:pt x="98" y="27"/>
                      </a:lnTo>
                      <a:lnTo>
                        <a:pt x="98" y="18"/>
                      </a:lnTo>
                      <a:lnTo>
                        <a:pt x="91" y="3"/>
                      </a:lnTo>
                      <a:lnTo>
                        <a:pt x="77" y="17"/>
                      </a:lnTo>
                      <a:lnTo>
                        <a:pt x="79" y="23"/>
                      </a:lnTo>
                      <a:lnTo>
                        <a:pt x="74" y="34"/>
                      </a:lnTo>
                      <a:lnTo>
                        <a:pt x="76" y="41"/>
                      </a:lnTo>
                      <a:lnTo>
                        <a:pt x="80" y="52"/>
                      </a:lnTo>
                      <a:lnTo>
                        <a:pt x="94" y="62"/>
                      </a:lnTo>
                      <a:lnTo>
                        <a:pt x="99" y="70"/>
                      </a:lnTo>
                      <a:lnTo>
                        <a:pt x="104" y="86"/>
                      </a:lnTo>
                      <a:lnTo>
                        <a:pt x="102" y="94"/>
                      </a:lnTo>
                      <a:lnTo>
                        <a:pt x="83" y="100"/>
                      </a:lnTo>
                      <a:lnTo>
                        <a:pt x="62" y="103"/>
                      </a:lnTo>
                      <a:lnTo>
                        <a:pt x="42" y="100"/>
                      </a:lnTo>
                      <a:lnTo>
                        <a:pt x="30" y="93"/>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 name="Freeform 126"/>
                <p:cNvSpPr>
                  <a:spLocks/>
                </p:cNvSpPr>
                <p:nvPr/>
              </p:nvSpPr>
              <p:spPr bwMode="auto">
                <a:xfrm>
                  <a:off x="7013" y="1812"/>
                  <a:ext cx="31" cy="18"/>
                </a:xfrm>
                <a:custGeom>
                  <a:avLst/>
                  <a:gdLst>
                    <a:gd name="T0" fmla="*/ 0 w 60"/>
                    <a:gd name="T1" fmla="*/ 19 h 36"/>
                    <a:gd name="T2" fmla="*/ 3 w 60"/>
                    <a:gd name="T3" fmla="*/ 24 h 36"/>
                    <a:gd name="T4" fmla="*/ 10 w 60"/>
                    <a:gd name="T5" fmla="*/ 29 h 36"/>
                    <a:gd name="T6" fmla="*/ 17 w 60"/>
                    <a:gd name="T7" fmla="*/ 30 h 36"/>
                    <a:gd name="T8" fmla="*/ 26 w 60"/>
                    <a:gd name="T9" fmla="*/ 27 h 36"/>
                    <a:gd name="T10" fmla="*/ 36 w 60"/>
                    <a:gd name="T11" fmla="*/ 19 h 36"/>
                    <a:gd name="T12" fmla="*/ 47 w 60"/>
                    <a:gd name="T13" fmla="*/ 10 h 36"/>
                    <a:gd name="T14" fmla="*/ 55 w 60"/>
                    <a:gd name="T15" fmla="*/ 0 h 36"/>
                    <a:gd name="T16" fmla="*/ 60 w 60"/>
                    <a:gd name="T17" fmla="*/ 6 h 36"/>
                    <a:gd name="T18" fmla="*/ 47 w 60"/>
                    <a:gd name="T19" fmla="*/ 16 h 36"/>
                    <a:gd name="T20" fmla="*/ 38 w 60"/>
                    <a:gd name="T21" fmla="*/ 27 h 36"/>
                    <a:gd name="T22" fmla="*/ 31 w 60"/>
                    <a:gd name="T23" fmla="*/ 34 h 36"/>
                    <a:gd name="T24" fmla="*/ 23 w 60"/>
                    <a:gd name="T25" fmla="*/ 36 h 36"/>
                    <a:gd name="T26" fmla="*/ 16 w 60"/>
                    <a:gd name="T27" fmla="*/ 36 h 36"/>
                    <a:gd name="T28" fmla="*/ 3 w 60"/>
                    <a:gd name="T29" fmla="*/ 31 h 36"/>
                    <a:gd name="T30" fmla="*/ 0 w 60"/>
                    <a:gd name="T31"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36">
                      <a:moveTo>
                        <a:pt x="0" y="19"/>
                      </a:moveTo>
                      <a:lnTo>
                        <a:pt x="3" y="24"/>
                      </a:lnTo>
                      <a:lnTo>
                        <a:pt x="10" y="29"/>
                      </a:lnTo>
                      <a:lnTo>
                        <a:pt x="17" y="30"/>
                      </a:lnTo>
                      <a:lnTo>
                        <a:pt x="26" y="27"/>
                      </a:lnTo>
                      <a:lnTo>
                        <a:pt x="36" y="19"/>
                      </a:lnTo>
                      <a:lnTo>
                        <a:pt x="47" y="10"/>
                      </a:lnTo>
                      <a:lnTo>
                        <a:pt x="55" y="0"/>
                      </a:lnTo>
                      <a:lnTo>
                        <a:pt x="60" y="6"/>
                      </a:lnTo>
                      <a:lnTo>
                        <a:pt x="47" y="16"/>
                      </a:lnTo>
                      <a:lnTo>
                        <a:pt x="38" y="27"/>
                      </a:lnTo>
                      <a:lnTo>
                        <a:pt x="31" y="34"/>
                      </a:lnTo>
                      <a:lnTo>
                        <a:pt x="23" y="36"/>
                      </a:lnTo>
                      <a:lnTo>
                        <a:pt x="16" y="36"/>
                      </a:lnTo>
                      <a:lnTo>
                        <a:pt x="3" y="31"/>
                      </a:lnTo>
                      <a:lnTo>
                        <a:pt x="0" y="1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 name="Freeform 127"/>
                <p:cNvSpPr>
                  <a:spLocks/>
                </p:cNvSpPr>
                <p:nvPr/>
              </p:nvSpPr>
              <p:spPr bwMode="auto">
                <a:xfrm>
                  <a:off x="6954" y="1724"/>
                  <a:ext cx="59" cy="80"/>
                </a:xfrm>
                <a:custGeom>
                  <a:avLst/>
                  <a:gdLst>
                    <a:gd name="T0" fmla="*/ 4 w 117"/>
                    <a:gd name="T1" fmla="*/ 160 h 160"/>
                    <a:gd name="T2" fmla="*/ 17 w 117"/>
                    <a:gd name="T3" fmla="*/ 156 h 160"/>
                    <a:gd name="T4" fmla="*/ 27 w 117"/>
                    <a:gd name="T5" fmla="*/ 156 h 160"/>
                    <a:gd name="T6" fmla="*/ 41 w 117"/>
                    <a:gd name="T7" fmla="*/ 154 h 160"/>
                    <a:gd name="T8" fmla="*/ 48 w 117"/>
                    <a:gd name="T9" fmla="*/ 144 h 160"/>
                    <a:gd name="T10" fmla="*/ 56 w 117"/>
                    <a:gd name="T11" fmla="*/ 148 h 160"/>
                    <a:gd name="T12" fmla="*/ 63 w 117"/>
                    <a:gd name="T13" fmla="*/ 131 h 160"/>
                    <a:gd name="T14" fmla="*/ 64 w 117"/>
                    <a:gd name="T15" fmla="*/ 124 h 160"/>
                    <a:gd name="T16" fmla="*/ 74 w 117"/>
                    <a:gd name="T17" fmla="*/ 125 h 160"/>
                    <a:gd name="T18" fmla="*/ 75 w 117"/>
                    <a:gd name="T19" fmla="*/ 138 h 160"/>
                    <a:gd name="T20" fmla="*/ 88 w 117"/>
                    <a:gd name="T21" fmla="*/ 138 h 160"/>
                    <a:gd name="T22" fmla="*/ 89 w 117"/>
                    <a:gd name="T23" fmla="*/ 145 h 160"/>
                    <a:gd name="T24" fmla="*/ 104 w 117"/>
                    <a:gd name="T25" fmla="*/ 142 h 160"/>
                    <a:gd name="T26" fmla="*/ 106 w 117"/>
                    <a:gd name="T27" fmla="*/ 136 h 160"/>
                    <a:gd name="T28" fmla="*/ 117 w 117"/>
                    <a:gd name="T29" fmla="*/ 142 h 160"/>
                    <a:gd name="T30" fmla="*/ 113 w 117"/>
                    <a:gd name="T31" fmla="*/ 128 h 160"/>
                    <a:gd name="T32" fmla="*/ 107 w 117"/>
                    <a:gd name="T33" fmla="*/ 116 h 160"/>
                    <a:gd name="T34" fmla="*/ 107 w 117"/>
                    <a:gd name="T35" fmla="*/ 101 h 160"/>
                    <a:gd name="T36" fmla="*/ 112 w 117"/>
                    <a:gd name="T37" fmla="*/ 82 h 160"/>
                    <a:gd name="T38" fmla="*/ 115 w 117"/>
                    <a:gd name="T39" fmla="*/ 70 h 160"/>
                    <a:gd name="T40" fmla="*/ 115 w 117"/>
                    <a:gd name="T41" fmla="*/ 50 h 160"/>
                    <a:gd name="T42" fmla="*/ 110 w 117"/>
                    <a:gd name="T43" fmla="*/ 36 h 160"/>
                    <a:gd name="T44" fmla="*/ 96 w 117"/>
                    <a:gd name="T45" fmla="*/ 32 h 160"/>
                    <a:gd name="T46" fmla="*/ 80 w 117"/>
                    <a:gd name="T47" fmla="*/ 22 h 160"/>
                    <a:gd name="T48" fmla="*/ 74 w 117"/>
                    <a:gd name="T49" fmla="*/ 16 h 160"/>
                    <a:gd name="T50" fmla="*/ 77 w 117"/>
                    <a:gd name="T51" fmla="*/ 0 h 160"/>
                    <a:gd name="T52" fmla="*/ 54 w 117"/>
                    <a:gd name="T53" fmla="*/ 8 h 160"/>
                    <a:gd name="T54" fmla="*/ 23 w 117"/>
                    <a:gd name="T55" fmla="*/ 25 h 160"/>
                    <a:gd name="T56" fmla="*/ 8 w 117"/>
                    <a:gd name="T57" fmla="*/ 38 h 160"/>
                    <a:gd name="T58" fmla="*/ 0 w 117"/>
                    <a:gd name="T59" fmla="*/ 40 h 160"/>
                    <a:gd name="T60" fmla="*/ 3 w 117"/>
                    <a:gd name="T61" fmla="*/ 59 h 160"/>
                    <a:gd name="T62" fmla="*/ 3 w 117"/>
                    <a:gd name="T63" fmla="*/ 76 h 160"/>
                    <a:gd name="T64" fmla="*/ 4 w 117"/>
                    <a:gd name="T65" fmla="*/ 93 h 160"/>
                    <a:gd name="T66" fmla="*/ 4 w 117"/>
                    <a:gd name="T67" fmla="*/ 108 h 160"/>
                    <a:gd name="T68" fmla="*/ 3 w 117"/>
                    <a:gd name="T69" fmla="*/ 124 h 160"/>
                    <a:gd name="T70" fmla="*/ 3 w 117"/>
                    <a:gd name="T71" fmla="*/ 142 h 160"/>
                    <a:gd name="T72" fmla="*/ 4 w 117"/>
                    <a:gd name="T73"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 h="160">
                      <a:moveTo>
                        <a:pt x="4" y="160"/>
                      </a:moveTo>
                      <a:lnTo>
                        <a:pt x="17" y="156"/>
                      </a:lnTo>
                      <a:lnTo>
                        <a:pt x="27" y="156"/>
                      </a:lnTo>
                      <a:lnTo>
                        <a:pt x="41" y="154"/>
                      </a:lnTo>
                      <a:lnTo>
                        <a:pt x="48" y="144"/>
                      </a:lnTo>
                      <a:lnTo>
                        <a:pt x="56" y="148"/>
                      </a:lnTo>
                      <a:lnTo>
                        <a:pt x="63" y="131"/>
                      </a:lnTo>
                      <a:lnTo>
                        <a:pt x="64" y="124"/>
                      </a:lnTo>
                      <a:lnTo>
                        <a:pt x="74" y="125"/>
                      </a:lnTo>
                      <a:lnTo>
                        <a:pt x="75" y="138"/>
                      </a:lnTo>
                      <a:lnTo>
                        <a:pt x="88" y="138"/>
                      </a:lnTo>
                      <a:lnTo>
                        <a:pt x="89" y="145"/>
                      </a:lnTo>
                      <a:lnTo>
                        <a:pt x="104" y="142"/>
                      </a:lnTo>
                      <a:lnTo>
                        <a:pt x="106" y="136"/>
                      </a:lnTo>
                      <a:lnTo>
                        <a:pt x="117" y="142"/>
                      </a:lnTo>
                      <a:lnTo>
                        <a:pt x="113" y="128"/>
                      </a:lnTo>
                      <a:lnTo>
                        <a:pt x="107" y="116"/>
                      </a:lnTo>
                      <a:lnTo>
                        <a:pt x="107" y="101"/>
                      </a:lnTo>
                      <a:lnTo>
                        <a:pt x="112" y="82"/>
                      </a:lnTo>
                      <a:lnTo>
                        <a:pt x="115" y="70"/>
                      </a:lnTo>
                      <a:lnTo>
                        <a:pt x="115" y="50"/>
                      </a:lnTo>
                      <a:lnTo>
                        <a:pt x="110" y="36"/>
                      </a:lnTo>
                      <a:lnTo>
                        <a:pt x="96" y="32"/>
                      </a:lnTo>
                      <a:lnTo>
                        <a:pt x="80" y="22"/>
                      </a:lnTo>
                      <a:lnTo>
                        <a:pt x="74" y="16"/>
                      </a:lnTo>
                      <a:lnTo>
                        <a:pt x="77" y="0"/>
                      </a:lnTo>
                      <a:lnTo>
                        <a:pt x="54" y="8"/>
                      </a:lnTo>
                      <a:lnTo>
                        <a:pt x="23" y="25"/>
                      </a:lnTo>
                      <a:lnTo>
                        <a:pt x="8" y="38"/>
                      </a:lnTo>
                      <a:lnTo>
                        <a:pt x="0" y="40"/>
                      </a:lnTo>
                      <a:lnTo>
                        <a:pt x="3" y="59"/>
                      </a:lnTo>
                      <a:lnTo>
                        <a:pt x="3" y="76"/>
                      </a:lnTo>
                      <a:lnTo>
                        <a:pt x="4" y="93"/>
                      </a:lnTo>
                      <a:lnTo>
                        <a:pt x="4" y="108"/>
                      </a:lnTo>
                      <a:lnTo>
                        <a:pt x="3" y="124"/>
                      </a:lnTo>
                      <a:lnTo>
                        <a:pt x="3" y="142"/>
                      </a:lnTo>
                      <a:lnTo>
                        <a:pt x="4" y="160"/>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 name="Freeform 128"/>
                <p:cNvSpPr>
                  <a:spLocks/>
                </p:cNvSpPr>
                <p:nvPr/>
              </p:nvSpPr>
              <p:spPr bwMode="auto">
                <a:xfrm>
                  <a:off x="6992" y="1800"/>
                  <a:ext cx="59" cy="17"/>
                </a:xfrm>
                <a:custGeom>
                  <a:avLst/>
                  <a:gdLst>
                    <a:gd name="T0" fmla="*/ 58 w 118"/>
                    <a:gd name="T1" fmla="*/ 17 h 34"/>
                    <a:gd name="T2" fmla="*/ 62 w 118"/>
                    <a:gd name="T3" fmla="*/ 33 h 34"/>
                    <a:gd name="T4" fmla="*/ 51 w 118"/>
                    <a:gd name="T5" fmla="*/ 31 h 34"/>
                    <a:gd name="T6" fmla="*/ 43 w 118"/>
                    <a:gd name="T7" fmla="*/ 20 h 34"/>
                    <a:gd name="T8" fmla="*/ 34 w 118"/>
                    <a:gd name="T9" fmla="*/ 26 h 34"/>
                    <a:gd name="T10" fmla="*/ 27 w 118"/>
                    <a:gd name="T11" fmla="*/ 26 h 34"/>
                    <a:gd name="T12" fmla="*/ 28 w 118"/>
                    <a:gd name="T13" fmla="*/ 34 h 34"/>
                    <a:gd name="T14" fmla="*/ 15 w 118"/>
                    <a:gd name="T15" fmla="*/ 31 h 34"/>
                    <a:gd name="T16" fmla="*/ 11 w 118"/>
                    <a:gd name="T17" fmla="*/ 24 h 34"/>
                    <a:gd name="T18" fmla="*/ 0 w 118"/>
                    <a:gd name="T19" fmla="*/ 23 h 34"/>
                    <a:gd name="T20" fmla="*/ 7 w 118"/>
                    <a:gd name="T21" fmla="*/ 13 h 34"/>
                    <a:gd name="T22" fmla="*/ 5 w 118"/>
                    <a:gd name="T23" fmla="*/ 10 h 34"/>
                    <a:gd name="T24" fmla="*/ 34 w 118"/>
                    <a:gd name="T25" fmla="*/ 10 h 34"/>
                    <a:gd name="T26" fmla="*/ 43 w 118"/>
                    <a:gd name="T27" fmla="*/ 1 h 34"/>
                    <a:gd name="T28" fmla="*/ 54 w 118"/>
                    <a:gd name="T29" fmla="*/ 0 h 34"/>
                    <a:gd name="T30" fmla="*/ 82 w 118"/>
                    <a:gd name="T31" fmla="*/ 0 h 34"/>
                    <a:gd name="T32" fmla="*/ 99 w 118"/>
                    <a:gd name="T33" fmla="*/ 7 h 34"/>
                    <a:gd name="T34" fmla="*/ 108 w 118"/>
                    <a:gd name="T35" fmla="*/ 13 h 34"/>
                    <a:gd name="T36" fmla="*/ 118 w 118"/>
                    <a:gd name="T37" fmla="*/ 15 h 34"/>
                    <a:gd name="T38" fmla="*/ 102 w 118"/>
                    <a:gd name="T39" fmla="*/ 19 h 34"/>
                    <a:gd name="T40" fmla="*/ 85 w 118"/>
                    <a:gd name="T41" fmla="*/ 17 h 34"/>
                    <a:gd name="T42" fmla="*/ 99 w 118"/>
                    <a:gd name="T43" fmla="*/ 13 h 34"/>
                    <a:gd name="T44" fmla="*/ 92 w 118"/>
                    <a:gd name="T45" fmla="*/ 8 h 34"/>
                    <a:gd name="T46" fmla="*/ 77 w 118"/>
                    <a:gd name="T47" fmla="*/ 3 h 34"/>
                    <a:gd name="T48" fmla="*/ 43 w 118"/>
                    <a:gd name="T49" fmla="*/ 8 h 34"/>
                    <a:gd name="T50" fmla="*/ 58 w 118"/>
                    <a:gd name="T51"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34">
                      <a:moveTo>
                        <a:pt x="58" y="17"/>
                      </a:moveTo>
                      <a:lnTo>
                        <a:pt x="62" y="33"/>
                      </a:lnTo>
                      <a:lnTo>
                        <a:pt x="51" y="31"/>
                      </a:lnTo>
                      <a:lnTo>
                        <a:pt x="43" y="20"/>
                      </a:lnTo>
                      <a:lnTo>
                        <a:pt x="34" y="26"/>
                      </a:lnTo>
                      <a:lnTo>
                        <a:pt x="27" y="26"/>
                      </a:lnTo>
                      <a:lnTo>
                        <a:pt x="28" y="34"/>
                      </a:lnTo>
                      <a:lnTo>
                        <a:pt x="15" y="31"/>
                      </a:lnTo>
                      <a:lnTo>
                        <a:pt x="11" y="24"/>
                      </a:lnTo>
                      <a:lnTo>
                        <a:pt x="0" y="23"/>
                      </a:lnTo>
                      <a:lnTo>
                        <a:pt x="7" y="13"/>
                      </a:lnTo>
                      <a:lnTo>
                        <a:pt x="5" y="10"/>
                      </a:lnTo>
                      <a:lnTo>
                        <a:pt x="34" y="10"/>
                      </a:lnTo>
                      <a:lnTo>
                        <a:pt x="43" y="1"/>
                      </a:lnTo>
                      <a:lnTo>
                        <a:pt x="54" y="0"/>
                      </a:lnTo>
                      <a:lnTo>
                        <a:pt x="82" y="0"/>
                      </a:lnTo>
                      <a:lnTo>
                        <a:pt x="99" y="7"/>
                      </a:lnTo>
                      <a:lnTo>
                        <a:pt x="108" y="13"/>
                      </a:lnTo>
                      <a:lnTo>
                        <a:pt x="118" y="15"/>
                      </a:lnTo>
                      <a:lnTo>
                        <a:pt x="102" y="19"/>
                      </a:lnTo>
                      <a:lnTo>
                        <a:pt x="85" y="17"/>
                      </a:lnTo>
                      <a:lnTo>
                        <a:pt x="99" y="13"/>
                      </a:lnTo>
                      <a:lnTo>
                        <a:pt x="92" y="8"/>
                      </a:lnTo>
                      <a:lnTo>
                        <a:pt x="77" y="3"/>
                      </a:lnTo>
                      <a:lnTo>
                        <a:pt x="43" y="8"/>
                      </a:lnTo>
                      <a:lnTo>
                        <a:pt x="58" y="17"/>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 name="Freeform 129"/>
                <p:cNvSpPr>
                  <a:spLocks/>
                </p:cNvSpPr>
                <p:nvPr/>
              </p:nvSpPr>
              <p:spPr bwMode="auto">
                <a:xfrm>
                  <a:off x="6962" y="1805"/>
                  <a:ext cx="22" cy="13"/>
                </a:xfrm>
                <a:custGeom>
                  <a:avLst/>
                  <a:gdLst>
                    <a:gd name="T0" fmla="*/ 3 w 44"/>
                    <a:gd name="T1" fmla="*/ 16 h 26"/>
                    <a:gd name="T2" fmla="*/ 10 w 44"/>
                    <a:gd name="T3" fmla="*/ 26 h 26"/>
                    <a:gd name="T4" fmla="*/ 19 w 44"/>
                    <a:gd name="T5" fmla="*/ 26 h 26"/>
                    <a:gd name="T6" fmla="*/ 25 w 44"/>
                    <a:gd name="T7" fmla="*/ 21 h 26"/>
                    <a:gd name="T8" fmla="*/ 33 w 44"/>
                    <a:gd name="T9" fmla="*/ 20 h 26"/>
                    <a:gd name="T10" fmla="*/ 39 w 44"/>
                    <a:gd name="T11" fmla="*/ 26 h 26"/>
                    <a:gd name="T12" fmla="*/ 44 w 44"/>
                    <a:gd name="T13" fmla="*/ 26 h 26"/>
                    <a:gd name="T14" fmla="*/ 44 w 44"/>
                    <a:gd name="T15" fmla="*/ 16 h 26"/>
                    <a:gd name="T16" fmla="*/ 41 w 44"/>
                    <a:gd name="T17" fmla="*/ 5 h 26"/>
                    <a:gd name="T18" fmla="*/ 25 w 44"/>
                    <a:gd name="T19" fmla="*/ 0 h 26"/>
                    <a:gd name="T20" fmla="*/ 0 w 44"/>
                    <a:gd name="T21" fmla="*/ 0 h 26"/>
                    <a:gd name="T22" fmla="*/ 19 w 44"/>
                    <a:gd name="T23" fmla="*/ 9 h 26"/>
                    <a:gd name="T24" fmla="*/ 3 w 44"/>
                    <a:gd name="T25"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26">
                      <a:moveTo>
                        <a:pt x="3" y="16"/>
                      </a:moveTo>
                      <a:lnTo>
                        <a:pt x="10" y="26"/>
                      </a:lnTo>
                      <a:lnTo>
                        <a:pt x="19" y="26"/>
                      </a:lnTo>
                      <a:lnTo>
                        <a:pt x="25" y="21"/>
                      </a:lnTo>
                      <a:lnTo>
                        <a:pt x="33" y="20"/>
                      </a:lnTo>
                      <a:lnTo>
                        <a:pt x="39" y="26"/>
                      </a:lnTo>
                      <a:lnTo>
                        <a:pt x="44" y="26"/>
                      </a:lnTo>
                      <a:lnTo>
                        <a:pt x="44" y="16"/>
                      </a:lnTo>
                      <a:lnTo>
                        <a:pt x="41" y="5"/>
                      </a:lnTo>
                      <a:lnTo>
                        <a:pt x="25" y="0"/>
                      </a:lnTo>
                      <a:lnTo>
                        <a:pt x="0" y="0"/>
                      </a:lnTo>
                      <a:lnTo>
                        <a:pt x="19" y="9"/>
                      </a:lnTo>
                      <a:lnTo>
                        <a:pt x="3" y="16"/>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 name="Freeform 130"/>
                <p:cNvSpPr>
                  <a:spLocks/>
                </p:cNvSpPr>
                <p:nvPr/>
              </p:nvSpPr>
              <p:spPr bwMode="auto">
                <a:xfrm>
                  <a:off x="6980" y="1841"/>
                  <a:ext cx="42" cy="24"/>
                </a:xfrm>
                <a:custGeom>
                  <a:avLst/>
                  <a:gdLst>
                    <a:gd name="T0" fmla="*/ 0 w 85"/>
                    <a:gd name="T1" fmla="*/ 29 h 47"/>
                    <a:gd name="T2" fmla="*/ 9 w 85"/>
                    <a:gd name="T3" fmla="*/ 34 h 47"/>
                    <a:gd name="T4" fmla="*/ 29 w 85"/>
                    <a:gd name="T5" fmla="*/ 32 h 47"/>
                    <a:gd name="T6" fmla="*/ 33 w 85"/>
                    <a:gd name="T7" fmla="*/ 27 h 47"/>
                    <a:gd name="T8" fmla="*/ 46 w 85"/>
                    <a:gd name="T9" fmla="*/ 24 h 47"/>
                    <a:gd name="T10" fmla="*/ 55 w 85"/>
                    <a:gd name="T11" fmla="*/ 27 h 47"/>
                    <a:gd name="T12" fmla="*/ 56 w 85"/>
                    <a:gd name="T13" fmla="*/ 29 h 47"/>
                    <a:gd name="T14" fmla="*/ 67 w 85"/>
                    <a:gd name="T15" fmla="*/ 28 h 47"/>
                    <a:gd name="T16" fmla="*/ 71 w 85"/>
                    <a:gd name="T17" fmla="*/ 23 h 47"/>
                    <a:gd name="T18" fmla="*/ 70 w 85"/>
                    <a:gd name="T19" fmla="*/ 13 h 47"/>
                    <a:gd name="T20" fmla="*/ 67 w 85"/>
                    <a:gd name="T21" fmla="*/ 3 h 47"/>
                    <a:gd name="T22" fmla="*/ 65 w 85"/>
                    <a:gd name="T23" fmla="*/ 0 h 47"/>
                    <a:gd name="T24" fmla="*/ 73 w 85"/>
                    <a:gd name="T25" fmla="*/ 7 h 47"/>
                    <a:gd name="T26" fmla="*/ 76 w 85"/>
                    <a:gd name="T27" fmla="*/ 13 h 47"/>
                    <a:gd name="T28" fmla="*/ 77 w 85"/>
                    <a:gd name="T29" fmla="*/ 21 h 47"/>
                    <a:gd name="T30" fmla="*/ 85 w 85"/>
                    <a:gd name="T31" fmla="*/ 29 h 47"/>
                    <a:gd name="T32" fmla="*/ 77 w 85"/>
                    <a:gd name="T33" fmla="*/ 29 h 47"/>
                    <a:gd name="T34" fmla="*/ 63 w 85"/>
                    <a:gd name="T35" fmla="*/ 35 h 47"/>
                    <a:gd name="T36" fmla="*/ 51 w 85"/>
                    <a:gd name="T37" fmla="*/ 44 h 47"/>
                    <a:gd name="T38" fmla="*/ 36 w 85"/>
                    <a:gd name="T39" fmla="*/ 45 h 47"/>
                    <a:gd name="T40" fmla="*/ 31 w 85"/>
                    <a:gd name="T41" fmla="*/ 47 h 47"/>
                    <a:gd name="T42" fmla="*/ 23 w 85"/>
                    <a:gd name="T43" fmla="*/ 40 h 47"/>
                    <a:gd name="T44" fmla="*/ 14 w 85"/>
                    <a:gd name="T45" fmla="*/ 39 h 47"/>
                    <a:gd name="T46" fmla="*/ 0 w 85"/>
                    <a:gd name="T47" fmla="*/ 2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5" h="47">
                      <a:moveTo>
                        <a:pt x="0" y="29"/>
                      </a:moveTo>
                      <a:lnTo>
                        <a:pt x="9" y="34"/>
                      </a:lnTo>
                      <a:lnTo>
                        <a:pt x="29" y="32"/>
                      </a:lnTo>
                      <a:lnTo>
                        <a:pt x="33" y="27"/>
                      </a:lnTo>
                      <a:lnTo>
                        <a:pt x="46" y="24"/>
                      </a:lnTo>
                      <a:lnTo>
                        <a:pt x="55" y="27"/>
                      </a:lnTo>
                      <a:lnTo>
                        <a:pt x="56" y="29"/>
                      </a:lnTo>
                      <a:lnTo>
                        <a:pt x="67" y="28"/>
                      </a:lnTo>
                      <a:lnTo>
                        <a:pt x="71" y="23"/>
                      </a:lnTo>
                      <a:lnTo>
                        <a:pt x="70" y="13"/>
                      </a:lnTo>
                      <a:lnTo>
                        <a:pt x="67" y="3"/>
                      </a:lnTo>
                      <a:lnTo>
                        <a:pt x="65" y="0"/>
                      </a:lnTo>
                      <a:lnTo>
                        <a:pt x="73" y="7"/>
                      </a:lnTo>
                      <a:lnTo>
                        <a:pt x="76" y="13"/>
                      </a:lnTo>
                      <a:lnTo>
                        <a:pt x="77" y="21"/>
                      </a:lnTo>
                      <a:lnTo>
                        <a:pt x="85" y="29"/>
                      </a:lnTo>
                      <a:lnTo>
                        <a:pt x="77" y="29"/>
                      </a:lnTo>
                      <a:lnTo>
                        <a:pt x="63" y="35"/>
                      </a:lnTo>
                      <a:lnTo>
                        <a:pt x="51" y="44"/>
                      </a:lnTo>
                      <a:lnTo>
                        <a:pt x="36" y="45"/>
                      </a:lnTo>
                      <a:lnTo>
                        <a:pt x="31" y="47"/>
                      </a:lnTo>
                      <a:lnTo>
                        <a:pt x="23" y="40"/>
                      </a:lnTo>
                      <a:lnTo>
                        <a:pt x="14" y="39"/>
                      </a:lnTo>
                      <a:lnTo>
                        <a:pt x="0" y="29"/>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 name="Freeform 131"/>
                <p:cNvSpPr>
                  <a:spLocks/>
                </p:cNvSpPr>
                <p:nvPr/>
              </p:nvSpPr>
              <p:spPr bwMode="auto">
                <a:xfrm>
                  <a:off x="6983" y="1878"/>
                  <a:ext cx="43" cy="12"/>
                </a:xfrm>
                <a:custGeom>
                  <a:avLst/>
                  <a:gdLst>
                    <a:gd name="T0" fmla="*/ 0 w 86"/>
                    <a:gd name="T1" fmla="*/ 3 h 23"/>
                    <a:gd name="T2" fmla="*/ 5 w 86"/>
                    <a:gd name="T3" fmla="*/ 10 h 23"/>
                    <a:gd name="T4" fmla="*/ 15 w 86"/>
                    <a:gd name="T5" fmla="*/ 1 h 23"/>
                    <a:gd name="T6" fmla="*/ 22 w 86"/>
                    <a:gd name="T7" fmla="*/ 3 h 23"/>
                    <a:gd name="T8" fmla="*/ 30 w 86"/>
                    <a:gd name="T9" fmla="*/ 0 h 23"/>
                    <a:gd name="T10" fmla="*/ 36 w 86"/>
                    <a:gd name="T11" fmla="*/ 1 h 23"/>
                    <a:gd name="T12" fmla="*/ 40 w 86"/>
                    <a:gd name="T13" fmla="*/ 5 h 23"/>
                    <a:gd name="T14" fmla="*/ 56 w 86"/>
                    <a:gd name="T15" fmla="*/ 7 h 23"/>
                    <a:gd name="T16" fmla="*/ 70 w 86"/>
                    <a:gd name="T17" fmla="*/ 9 h 23"/>
                    <a:gd name="T18" fmla="*/ 83 w 86"/>
                    <a:gd name="T19" fmla="*/ 7 h 23"/>
                    <a:gd name="T20" fmla="*/ 84 w 86"/>
                    <a:gd name="T21" fmla="*/ 6 h 23"/>
                    <a:gd name="T22" fmla="*/ 86 w 86"/>
                    <a:gd name="T23" fmla="*/ 9 h 23"/>
                    <a:gd name="T24" fmla="*/ 73 w 86"/>
                    <a:gd name="T25" fmla="*/ 10 h 23"/>
                    <a:gd name="T26" fmla="*/ 58 w 86"/>
                    <a:gd name="T27" fmla="*/ 10 h 23"/>
                    <a:gd name="T28" fmla="*/ 46 w 86"/>
                    <a:gd name="T29" fmla="*/ 14 h 23"/>
                    <a:gd name="T30" fmla="*/ 37 w 86"/>
                    <a:gd name="T31" fmla="*/ 17 h 23"/>
                    <a:gd name="T32" fmla="*/ 29 w 86"/>
                    <a:gd name="T33" fmla="*/ 23 h 23"/>
                    <a:gd name="T34" fmla="*/ 21 w 86"/>
                    <a:gd name="T35" fmla="*/ 17 h 23"/>
                    <a:gd name="T36" fmla="*/ 15 w 86"/>
                    <a:gd name="T37" fmla="*/ 13 h 23"/>
                    <a:gd name="T38" fmla="*/ 0 w 86"/>
                    <a:gd name="T39"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23">
                      <a:moveTo>
                        <a:pt x="0" y="3"/>
                      </a:moveTo>
                      <a:lnTo>
                        <a:pt x="5" y="10"/>
                      </a:lnTo>
                      <a:lnTo>
                        <a:pt x="15" y="1"/>
                      </a:lnTo>
                      <a:lnTo>
                        <a:pt x="22" y="3"/>
                      </a:lnTo>
                      <a:lnTo>
                        <a:pt x="30" y="0"/>
                      </a:lnTo>
                      <a:lnTo>
                        <a:pt x="36" y="1"/>
                      </a:lnTo>
                      <a:lnTo>
                        <a:pt x="40" y="5"/>
                      </a:lnTo>
                      <a:lnTo>
                        <a:pt x="56" y="7"/>
                      </a:lnTo>
                      <a:lnTo>
                        <a:pt x="70" y="9"/>
                      </a:lnTo>
                      <a:lnTo>
                        <a:pt x="83" y="7"/>
                      </a:lnTo>
                      <a:lnTo>
                        <a:pt x="84" y="6"/>
                      </a:lnTo>
                      <a:lnTo>
                        <a:pt x="86" y="9"/>
                      </a:lnTo>
                      <a:lnTo>
                        <a:pt x="73" y="10"/>
                      </a:lnTo>
                      <a:lnTo>
                        <a:pt x="58" y="10"/>
                      </a:lnTo>
                      <a:lnTo>
                        <a:pt x="46" y="14"/>
                      </a:lnTo>
                      <a:lnTo>
                        <a:pt x="37" y="17"/>
                      </a:lnTo>
                      <a:lnTo>
                        <a:pt x="29" y="23"/>
                      </a:lnTo>
                      <a:lnTo>
                        <a:pt x="21" y="17"/>
                      </a:lnTo>
                      <a:lnTo>
                        <a:pt x="15" y="13"/>
                      </a:lnTo>
                      <a:lnTo>
                        <a:pt x="0" y="3"/>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5" name="Freeform 132"/>
                <p:cNvSpPr>
                  <a:spLocks/>
                </p:cNvSpPr>
                <p:nvPr/>
              </p:nvSpPr>
              <p:spPr bwMode="auto">
                <a:xfrm>
                  <a:off x="7012" y="1713"/>
                  <a:ext cx="123" cy="210"/>
                </a:xfrm>
                <a:custGeom>
                  <a:avLst/>
                  <a:gdLst>
                    <a:gd name="T0" fmla="*/ 21 w 246"/>
                    <a:gd name="T1" fmla="*/ 209 h 420"/>
                    <a:gd name="T2" fmla="*/ 30 w 246"/>
                    <a:gd name="T3" fmla="*/ 192 h 420"/>
                    <a:gd name="T4" fmla="*/ 16 w 246"/>
                    <a:gd name="T5" fmla="*/ 179 h 420"/>
                    <a:gd name="T6" fmla="*/ 51 w 246"/>
                    <a:gd name="T7" fmla="*/ 171 h 420"/>
                    <a:gd name="T8" fmla="*/ 51 w 246"/>
                    <a:gd name="T9" fmla="*/ 157 h 420"/>
                    <a:gd name="T10" fmla="*/ 83 w 246"/>
                    <a:gd name="T11" fmla="*/ 155 h 420"/>
                    <a:gd name="T12" fmla="*/ 53 w 246"/>
                    <a:gd name="T13" fmla="*/ 149 h 420"/>
                    <a:gd name="T14" fmla="*/ 68 w 246"/>
                    <a:gd name="T15" fmla="*/ 137 h 420"/>
                    <a:gd name="T16" fmla="*/ 45 w 246"/>
                    <a:gd name="T17" fmla="*/ 122 h 420"/>
                    <a:gd name="T18" fmla="*/ 45 w 246"/>
                    <a:gd name="T19" fmla="*/ 90 h 420"/>
                    <a:gd name="T20" fmla="*/ 47 w 246"/>
                    <a:gd name="T21" fmla="*/ 42 h 420"/>
                    <a:gd name="T22" fmla="*/ 68 w 246"/>
                    <a:gd name="T23" fmla="*/ 30 h 420"/>
                    <a:gd name="T24" fmla="*/ 109 w 246"/>
                    <a:gd name="T25" fmla="*/ 117 h 420"/>
                    <a:gd name="T26" fmla="*/ 139 w 246"/>
                    <a:gd name="T27" fmla="*/ 199 h 420"/>
                    <a:gd name="T28" fmla="*/ 164 w 246"/>
                    <a:gd name="T29" fmla="*/ 217 h 420"/>
                    <a:gd name="T30" fmla="*/ 179 w 246"/>
                    <a:gd name="T31" fmla="*/ 149 h 420"/>
                    <a:gd name="T32" fmla="*/ 219 w 246"/>
                    <a:gd name="T33" fmla="*/ 110 h 420"/>
                    <a:gd name="T34" fmla="*/ 246 w 246"/>
                    <a:gd name="T35" fmla="*/ 168 h 420"/>
                    <a:gd name="T36" fmla="*/ 229 w 246"/>
                    <a:gd name="T37" fmla="*/ 239 h 420"/>
                    <a:gd name="T38" fmla="*/ 209 w 246"/>
                    <a:gd name="T39" fmla="*/ 269 h 420"/>
                    <a:gd name="T40" fmla="*/ 186 w 246"/>
                    <a:gd name="T41" fmla="*/ 270 h 420"/>
                    <a:gd name="T42" fmla="*/ 178 w 246"/>
                    <a:gd name="T43" fmla="*/ 288 h 420"/>
                    <a:gd name="T44" fmla="*/ 192 w 246"/>
                    <a:gd name="T45" fmla="*/ 306 h 420"/>
                    <a:gd name="T46" fmla="*/ 192 w 246"/>
                    <a:gd name="T47" fmla="*/ 322 h 420"/>
                    <a:gd name="T48" fmla="*/ 206 w 246"/>
                    <a:gd name="T49" fmla="*/ 326 h 420"/>
                    <a:gd name="T50" fmla="*/ 150 w 246"/>
                    <a:gd name="T51" fmla="*/ 420 h 420"/>
                    <a:gd name="T52" fmla="*/ 173 w 246"/>
                    <a:gd name="T53" fmla="*/ 351 h 420"/>
                    <a:gd name="T54" fmla="*/ 158 w 246"/>
                    <a:gd name="T55" fmla="*/ 306 h 420"/>
                    <a:gd name="T56" fmla="*/ 122 w 246"/>
                    <a:gd name="T57" fmla="*/ 343 h 420"/>
                    <a:gd name="T58" fmla="*/ 98 w 246"/>
                    <a:gd name="T59" fmla="*/ 381 h 420"/>
                    <a:gd name="T60" fmla="*/ 58 w 246"/>
                    <a:gd name="T61" fmla="*/ 364 h 420"/>
                    <a:gd name="T62" fmla="*/ 74 w 246"/>
                    <a:gd name="T63" fmla="*/ 347 h 420"/>
                    <a:gd name="T64" fmla="*/ 64 w 246"/>
                    <a:gd name="T65" fmla="*/ 320 h 420"/>
                    <a:gd name="T66" fmla="*/ 90 w 246"/>
                    <a:gd name="T67" fmla="*/ 312 h 420"/>
                    <a:gd name="T68" fmla="*/ 86 w 246"/>
                    <a:gd name="T69" fmla="*/ 283 h 420"/>
                    <a:gd name="T70" fmla="*/ 78 w 246"/>
                    <a:gd name="T71" fmla="*/ 260 h 420"/>
                    <a:gd name="T72" fmla="*/ 46 w 246"/>
                    <a:gd name="T73" fmla="*/ 252 h 420"/>
                    <a:gd name="T74" fmla="*/ 86 w 246"/>
                    <a:gd name="T75" fmla="*/ 232 h 420"/>
                    <a:gd name="T76" fmla="*/ 103 w 246"/>
                    <a:gd name="T77" fmla="*/ 214 h 420"/>
                    <a:gd name="T78" fmla="*/ 108 w 246"/>
                    <a:gd name="T79" fmla="*/ 171 h 420"/>
                    <a:gd name="T80" fmla="*/ 85 w 246"/>
                    <a:gd name="T81" fmla="*/ 184 h 420"/>
                    <a:gd name="T82" fmla="*/ 51 w 246"/>
                    <a:gd name="T83" fmla="*/ 199 h 420"/>
                    <a:gd name="T84" fmla="*/ 34 w 246"/>
                    <a:gd name="T85" fmla="*/ 218 h 420"/>
                    <a:gd name="T86" fmla="*/ 0 w 246"/>
                    <a:gd name="T87" fmla="*/ 205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6" h="420">
                      <a:moveTo>
                        <a:pt x="0" y="205"/>
                      </a:moveTo>
                      <a:lnTo>
                        <a:pt x="9" y="209"/>
                      </a:lnTo>
                      <a:lnTo>
                        <a:pt x="21" y="209"/>
                      </a:lnTo>
                      <a:lnTo>
                        <a:pt x="34" y="203"/>
                      </a:lnTo>
                      <a:lnTo>
                        <a:pt x="37" y="196"/>
                      </a:lnTo>
                      <a:lnTo>
                        <a:pt x="30" y="192"/>
                      </a:lnTo>
                      <a:lnTo>
                        <a:pt x="16" y="190"/>
                      </a:lnTo>
                      <a:lnTo>
                        <a:pt x="16" y="184"/>
                      </a:lnTo>
                      <a:lnTo>
                        <a:pt x="16" y="179"/>
                      </a:lnTo>
                      <a:lnTo>
                        <a:pt x="37" y="175"/>
                      </a:lnTo>
                      <a:lnTo>
                        <a:pt x="37" y="172"/>
                      </a:lnTo>
                      <a:lnTo>
                        <a:pt x="51" y="171"/>
                      </a:lnTo>
                      <a:lnTo>
                        <a:pt x="46" y="167"/>
                      </a:lnTo>
                      <a:lnTo>
                        <a:pt x="44" y="161"/>
                      </a:lnTo>
                      <a:lnTo>
                        <a:pt x="51" y="157"/>
                      </a:lnTo>
                      <a:lnTo>
                        <a:pt x="66" y="160"/>
                      </a:lnTo>
                      <a:lnTo>
                        <a:pt x="68" y="156"/>
                      </a:lnTo>
                      <a:lnTo>
                        <a:pt x="83" y="155"/>
                      </a:lnTo>
                      <a:lnTo>
                        <a:pt x="71" y="151"/>
                      </a:lnTo>
                      <a:lnTo>
                        <a:pt x="58" y="151"/>
                      </a:lnTo>
                      <a:lnTo>
                        <a:pt x="53" y="149"/>
                      </a:lnTo>
                      <a:lnTo>
                        <a:pt x="59" y="143"/>
                      </a:lnTo>
                      <a:lnTo>
                        <a:pt x="67" y="139"/>
                      </a:lnTo>
                      <a:lnTo>
                        <a:pt x="68" y="137"/>
                      </a:lnTo>
                      <a:lnTo>
                        <a:pt x="54" y="124"/>
                      </a:lnTo>
                      <a:lnTo>
                        <a:pt x="44" y="124"/>
                      </a:lnTo>
                      <a:lnTo>
                        <a:pt x="45" y="122"/>
                      </a:lnTo>
                      <a:lnTo>
                        <a:pt x="54" y="117"/>
                      </a:lnTo>
                      <a:lnTo>
                        <a:pt x="43" y="106"/>
                      </a:lnTo>
                      <a:lnTo>
                        <a:pt x="45" y="90"/>
                      </a:lnTo>
                      <a:lnTo>
                        <a:pt x="66" y="85"/>
                      </a:lnTo>
                      <a:lnTo>
                        <a:pt x="48" y="70"/>
                      </a:lnTo>
                      <a:lnTo>
                        <a:pt x="47" y="42"/>
                      </a:lnTo>
                      <a:lnTo>
                        <a:pt x="48" y="6"/>
                      </a:lnTo>
                      <a:lnTo>
                        <a:pt x="66" y="0"/>
                      </a:lnTo>
                      <a:lnTo>
                        <a:pt x="68" y="30"/>
                      </a:lnTo>
                      <a:lnTo>
                        <a:pt x="78" y="64"/>
                      </a:lnTo>
                      <a:lnTo>
                        <a:pt x="102" y="97"/>
                      </a:lnTo>
                      <a:lnTo>
                        <a:pt x="109" y="117"/>
                      </a:lnTo>
                      <a:lnTo>
                        <a:pt x="133" y="155"/>
                      </a:lnTo>
                      <a:lnTo>
                        <a:pt x="140" y="175"/>
                      </a:lnTo>
                      <a:lnTo>
                        <a:pt x="139" y="199"/>
                      </a:lnTo>
                      <a:lnTo>
                        <a:pt x="137" y="207"/>
                      </a:lnTo>
                      <a:lnTo>
                        <a:pt x="147" y="221"/>
                      </a:lnTo>
                      <a:lnTo>
                        <a:pt x="164" y="217"/>
                      </a:lnTo>
                      <a:lnTo>
                        <a:pt x="178" y="193"/>
                      </a:lnTo>
                      <a:lnTo>
                        <a:pt x="179" y="167"/>
                      </a:lnTo>
                      <a:lnTo>
                        <a:pt x="179" y="149"/>
                      </a:lnTo>
                      <a:lnTo>
                        <a:pt x="189" y="123"/>
                      </a:lnTo>
                      <a:lnTo>
                        <a:pt x="205" y="113"/>
                      </a:lnTo>
                      <a:lnTo>
                        <a:pt x="219" y="110"/>
                      </a:lnTo>
                      <a:lnTo>
                        <a:pt x="234" y="120"/>
                      </a:lnTo>
                      <a:lnTo>
                        <a:pt x="238" y="137"/>
                      </a:lnTo>
                      <a:lnTo>
                        <a:pt x="246" y="168"/>
                      </a:lnTo>
                      <a:lnTo>
                        <a:pt x="244" y="196"/>
                      </a:lnTo>
                      <a:lnTo>
                        <a:pt x="236" y="229"/>
                      </a:lnTo>
                      <a:lnTo>
                        <a:pt x="229" y="239"/>
                      </a:lnTo>
                      <a:lnTo>
                        <a:pt x="226" y="248"/>
                      </a:lnTo>
                      <a:lnTo>
                        <a:pt x="220" y="254"/>
                      </a:lnTo>
                      <a:lnTo>
                        <a:pt x="209" y="269"/>
                      </a:lnTo>
                      <a:lnTo>
                        <a:pt x="203" y="275"/>
                      </a:lnTo>
                      <a:lnTo>
                        <a:pt x="190" y="275"/>
                      </a:lnTo>
                      <a:lnTo>
                        <a:pt x="186" y="270"/>
                      </a:lnTo>
                      <a:lnTo>
                        <a:pt x="180" y="268"/>
                      </a:lnTo>
                      <a:lnTo>
                        <a:pt x="180" y="281"/>
                      </a:lnTo>
                      <a:lnTo>
                        <a:pt x="178" y="288"/>
                      </a:lnTo>
                      <a:lnTo>
                        <a:pt x="181" y="295"/>
                      </a:lnTo>
                      <a:lnTo>
                        <a:pt x="192" y="293"/>
                      </a:lnTo>
                      <a:lnTo>
                        <a:pt x="192" y="306"/>
                      </a:lnTo>
                      <a:lnTo>
                        <a:pt x="193" y="306"/>
                      </a:lnTo>
                      <a:lnTo>
                        <a:pt x="192" y="315"/>
                      </a:lnTo>
                      <a:lnTo>
                        <a:pt x="192" y="322"/>
                      </a:lnTo>
                      <a:lnTo>
                        <a:pt x="202" y="323"/>
                      </a:lnTo>
                      <a:lnTo>
                        <a:pt x="206" y="311"/>
                      </a:lnTo>
                      <a:lnTo>
                        <a:pt x="206" y="326"/>
                      </a:lnTo>
                      <a:lnTo>
                        <a:pt x="209" y="339"/>
                      </a:lnTo>
                      <a:lnTo>
                        <a:pt x="173" y="394"/>
                      </a:lnTo>
                      <a:lnTo>
                        <a:pt x="150" y="420"/>
                      </a:lnTo>
                      <a:lnTo>
                        <a:pt x="126" y="418"/>
                      </a:lnTo>
                      <a:lnTo>
                        <a:pt x="159" y="378"/>
                      </a:lnTo>
                      <a:lnTo>
                        <a:pt x="173" y="351"/>
                      </a:lnTo>
                      <a:lnTo>
                        <a:pt x="174" y="331"/>
                      </a:lnTo>
                      <a:lnTo>
                        <a:pt x="171" y="309"/>
                      </a:lnTo>
                      <a:lnTo>
                        <a:pt x="158" y="306"/>
                      </a:lnTo>
                      <a:lnTo>
                        <a:pt x="141" y="310"/>
                      </a:lnTo>
                      <a:lnTo>
                        <a:pt x="130" y="322"/>
                      </a:lnTo>
                      <a:lnTo>
                        <a:pt x="122" y="343"/>
                      </a:lnTo>
                      <a:lnTo>
                        <a:pt x="109" y="367"/>
                      </a:lnTo>
                      <a:lnTo>
                        <a:pt x="106" y="377"/>
                      </a:lnTo>
                      <a:lnTo>
                        <a:pt x="98" y="381"/>
                      </a:lnTo>
                      <a:lnTo>
                        <a:pt x="71" y="385"/>
                      </a:lnTo>
                      <a:lnTo>
                        <a:pt x="67" y="373"/>
                      </a:lnTo>
                      <a:lnTo>
                        <a:pt x="58" y="364"/>
                      </a:lnTo>
                      <a:lnTo>
                        <a:pt x="58" y="351"/>
                      </a:lnTo>
                      <a:lnTo>
                        <a:pt x="60" y="348"/>
                      </a:lnTo>
                      <a:lnTo>
                        <a:pt x="74" y="347"/>
                      </a:lnTo>
                      <a:lnTo>
                        <a:pt x="64" y="340"/>
                      </a:lnTo>
                      <a:lnTo>
                        <a:pt x="68" y="330"/>
                      </a:lnTo>
                      <a:lnTo>
                        <a:pt x="64" y="320"/>
                      </a:lnTo>
                      <a:lnTo>
                        <a:pt x="74" y="311"/>
                      </a:lnTo>
                      <a:lnTo>
                        <a:pt x="82" y="310"/>
                      </a:lnTo>
                      <a:lnTo>
                        <a:pt x="90" y="312"/>
                      </a:lnTo>
                      <a:lnTo>
                        <a:pt x="85" y="302"/>
                      </a:lnTo>
                      <a:lnTo>
                        <a:pt x="86" y="293"/>
                      </a:lnTo>
                      <a:lnTo>
                        <a:pt x="86" y="283"/>
                      </a:lnTo>
                      <a:lnTo>
                        <a:pt x="99" y="278"/>
                      </a:lnTo>
                      <a:lnTo>
                        <a:pt x="82" y="271"/>
                      </a:lnTo>
                      <a:lnTo>
                        <a:pt x="78" y="260"/>
                      </a:lnTo>
                      <a:lnTo>
                        <a:pt x="71" y="250"/>
                      </a:lnTo>
                      <a:lnTo>
                        <a:pt x="60" y="254"/>
                      </a:lnTo>
                      <a:lnTo>
                        <a:pt x="46" y="252"/>
                      </a:lnTo>
                      <a:lnTo>
                        <a:pt x="61" y="247"/>
                      </a:lnTo>
                      <a:lnTo>
                        <a:pt x="74" y="236"/>
                      </a:lnTo>
                      <a:lnTo>
                        <a:pt x="86" y="232"/>
                      </a:lnTo>
                      <a:lnTo>
                        <a:pt x="99" y="232"/>
                      </a:lnTo>
                      <a:lnTo>
                        <a:pt x="92" y="219"/>
                      </a:lnTo>
                      <a:lnTo>
                        <a:pt x="103" y="214"/>
                      </a:lnTo>
                      <a:lnTo>
                        <a:pt x="100" y="201"/>
                      </a:lnTo>
                      <a:lnTo>
                        <a:pt x="111" y="193"/>
                      </a:lnTo>
                      <a:lnTo>
                        <a:pt x="108" y="171"/>
                      </a:lnTo>
                      <a:lnTo>
                        <a:pt x="103" y="156"/>
                      </a:lnTo>
                      <a:lnTo>
                        <a:pt x="93" y="167"/>
                      </a:lnTo>
                      <a:lnTo>
                        <a:pt x="85" y="184"/>
                      </a:lnTo>
                      <a:lnTo>
                        <a:pt x="75" y="195"/>
                      </a:lnTo>
                      <a:lnTo>
                        <a:pt x="64" y="206"/>
                      </a:lnTo>
                      <a:lnTo>
                        <a:pt x="51" y="199"/>
                      </a:lnTo>
                      <a:lnTo>
                        <a:pt x="47" y="195"/>
                      </a:lnTo>
                      <a:lnTo>
                        <a:pt x="42" y="208"/>
                      </a:lnTo>
                      <a:lnTo>
                        <a:pt x="34" y="218"/>
                      </a:lnTo>
                      <a:lnTo>
                        <a:pt x="14" y="221"/>
                      </a:lnTo>
                      <a:lnTo>
                        <a:pt x="0" y="219"/>
                      </a:lnTo>
                      <a:lnTo>
                        <a:pt x="0" y="205"/>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6" name="Freeform 133"/>
                <p:cNvSpPr>
                  <a:spLocks/>
                </p:cNvSpPr>
                <p:nvPr/>
              </p:nvSpPr>
              <p:spPr bwMode="auto">
                <a:xfrm>
                  <a:off x="6969" y="1817"/>
                  <a:ext cx="15" cy="18"/>
                </a:xfrm>
                <a:custGeom>
                  <a:avLst/>
                  <a:gdLst>
                    <a:gd name="T0" fmla="*/ 0 w 31"/>
                    <a:gd name="T1" fmla="*/ 9 h 37"/>
                    <a:gd name="T2" fmla="*/ 7 w 31"/>
                    <a:gd name="T3" fmla="*/ 10 h 37"/>
                    <a:gd name="T4" fmla="*/ 16 w 31"/>
                    <a:gd name="T5" fmla="*/ 9 h 37"/>
                    <a:gd name="T6" fmla="*/ 21 w 31"/>
                    <a:gd name="T7" fmla="*/ 6 h 37"/>
                    <a:gd name="T8" fmla="*/ 23 w 31"/>
                    <a:gd name="T9" fmla="*/ 0 h 37"/>
                    <a:gd name="T10" fmla="*/ 31 w 31"/>
                    <a:gd name="T11" fmla="*/ 1 h 37"/>
                    <a:gd name="T12" fmla="*/ 27 w 31"/>
                    <a:gd name="T13" fmla="*/ 14 h 37"/>
                    <a:gd name="T14" fmla="*/ 27 w 31"/>
                    <a:gd name="T15" fmla="*/ 20 h 37"/>
                    <a:gd name="T16" fmla="*/ 27 w 31"/>
                    <a:gd name="T17" fmla="*/ 31 h 37"/>
                    <a:gd name="T18" fmla="*/ 23 w 31"/>
                    <a:gd name="T19" fmla="*/ 37 h 37"/>
                    <a:gd name="T20" fmla="*/ 20 w 31"/>
                    <a:gd name="T21" fmla="*/ 37 h 37"/>
                    <a:gd name="T22" fmla="*/ 16 w 31"/>
                    <a:gd name="T23" fmla="*/ 32 h 37"/>
                    <a:gd name="T24" fmla="*/ 12 w 31"/>
                    <a:gd name="T25" fmla="*/ 29 h 37"/>
                    <a:gd name="T26" fmla="*/ 20 w 31"/>
                    <a:gd name="T27" fmla="*/ 25 h 37"/>
                    <a:gd name="T28" fmla="*/ 18 w 31"/>
                    <a:gd name="T29" fmla="*/ 20 h 37"/>
                    <a:gd name="T30" fmla="*/ 5 w 31"/>
                    <a:gd name="T31" fmla="*/ 20 h 37"/>
                    <a:gd name="T32" fmla="*/ 0 w 31"/>
                    <a:gd name="T33" fmla="*/ 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37">
                      <a:moveTo>
                        <a:pt x="0" y="9"/>
                      </a:moveTo>
                      <a:lnTo>
                        <a:pt x="7" y="10"/>
                      </a:lnTo>
                      <a:lnTo>
                        <a:pt x="16" y="9"/>
                      </a:lnTo>
                      <a:lnTo>
                        <a:pt x="21" y="6"/>
                      </a:lnTo>
                      <a:lnTo>
                        <a:pt x="23" y="0"/>
                      </a:lnTo>
                      <a:lnTo>
                        <a:pt x="31" y="1"/>
                      </a:lnTo>
                      <a:lnTo>
                        <a:pt x="27" y="14"/>
                      </a:lnTo>
                      <a:lnTo>
                        <a:pt x="27" y="20"/>
                      </a:lnTo>
                      <a:lnTo>
                        <a:pt x="27" y="31"/>
                      </a:lnTo>
                      <a:lnTo>
                        <a:pt x="23" y="37"/>
                      </a:lnTo>
                      <a:lnTo>
                        <a:pt x="20" y="37"/>
                      </a:lnTo>
                      <a:lnTo>
                        <a:pt x="16" y="32"/>
                      </a:lnTo>
                      <a:lnTo>
                        <a:pt x="12" y="29"/>
                      </a:lnTo>
                      <a:lnTo>
                        <a:pt x="20" y="25"/>
                      </a:lnTo>
                      <a:lnTo>
                        <a:pt x="18" y="20"/>
                      </a:lnTo>
                      <a:lnTo>
                        <a:pt x="5" y="20"/>
                      </a:lnTo>
                      <a:lnTo>
                        <a:pt x="0" y="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 name="Freeform 134"/>
                <p:cNvSpPr>
                  <a:spLocks/>
                </p:cNvSpPr>
                <p:nvPr/>
              </p:nvSpPr>
              <p:spPr bwMode="auto">
                <a:xfrm>
                  <a:off x="6991" y="1884"/>
                  <a:ext cx="37" cy="19"/>
                </a:xfrm>
                <a:custGeom>
                  <a:avLst/>
                  <a:gdLst>
                    <a:gd name="T0" fmla="*/ 0 w 73"/>
                    <a:gd name="T1" fmla="*/ 20 h 38"/>
                    <a:gd name="T2" fmla="*/ 13 w 73"/>
                    <a:gd name="T3" fmla="*/ 18 h 38"/>
                    <a:gd name="T4" fmla="*/ 23 w 73"/>
                    <a:gd name="T5" fmla="*/ 19 h 38"/>
                    <a:gd name="T6" fmla="*/ 32 w 73"/>
                    <a:gd name="T7" fmla="*/ 14 h 38"/>
                    <a:gd name="T8" fmla="*/ 47 w 73"/>
                    <a:gd name="T9" fmla="*/ 7 h 38"/>
                    <a:gd name="T10" fmla="*/ 52 w 73"/>
                    <a:gd name="T11" fmla="*/ 2 h 38"/>
                    <a:gd name="T12" fmla="*/ 64 w 73"/>
                    <a:gd name="T13" fmla="*/ 0 h 38"/>
                    <a:gd name="T14" fmla="*/ 72 w 73"/>
                    <a:gd name="T15" fmla="*/ 0 h 38"/>
                    <a:gd name="T16" fmla="*/ 73 w 73"/>
                    <a:gd name="T17" fmla="*/ 7 h 38"/>
                    <a:gd name="T18" fmla="*/ 64 w 73"/>
                    <a:gd name="T19" fmla="*/ 8 h 38"/>
                    <a:gd name="T20" fmla="*/ 54 w 73"/>
                    <a:gd name="T21" fmla="*/ 20 h 38"/>
                    <a:gd name="T22" fmla="*/ 45 w 73"/>
                    <a:gd name="T23" fmla="*/ 27 h 38"/>
                    <a:gd name="T24" fmla="*/ 41 w 73"/>
                    <a:gd name="T25" fmla="*/ 34 h 38"/>
                    <a:gd name="T26" fmla="*/ 37 w 73"/>
                    <a:gd name="T27" fmla="*/ 37 h 38"/>
                    <a:gd name="T28" fmla="*/ 20 w 73"/>
                    <a:gd name="T29" fmla="*/ 38 h 38"/>
                    <a:gd name="T30" fmla="*/ 9 w 73"/>
                    <a:gd name="T31" fmla="*/ 38 h 38"/>
                    <a:gd name="T32" fmla="*/ 6 w 73"/>
                    <a:gd name="T33" fmla="*/ 31 h 38"/>
                    <a:gd name="T34" fmla="*/ 0 w 73"/>
                    <a:gd name="T35"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38">
                      <a:moveTo>
                        <a:pt x="0" y="20"/>
                      </a:moveTo>
                      <a:lnTo>
                        <a:pt x="13" y="18"/>
                      </a:lnTo>
                      <a:lnTo>
                        <a:pt x="23" y="19"/>
                      </a:lnTo>
                      <a:lnTo>
                        <a:pt x="32" y="14"/>
                      </a:lnTo>
                      <a:lnTo>
                        <a:pt x="47" y="7"/>
                      </a:lnTo>
                      <a:lnTo>
                        <a:pt x="52" y="2"/>
                      </a:lnTo>
                      <a:lnTo>
                        <a:pt x="64" y="0"/>
                      </a:lnTo>
                      <a:lnTo>
                        <a:pt x="72" y="0"/>
                      </a:lnTo>
                      <a:lnTo>
                        <a:pt x="73" y="7"/>
                      </a:lnTo>
                      <a:lnTo>
                        <a:pt x="64" y="8"/>
                      </a:lnTo>
                      <a:lnTo>
                        <a:pt x="54" y="20"/>
                      </a:lnTo>
                      <a:lnTo>
                        <a:pt x="45" y="27"/>
                      </a:lnTo>
                      <a:lnTo>
                        <a:pt x="41" y="34"/>
                      </a:lnTo>
                      <a:lnTo>
                        <a:pt x="37" y="37"/>
                      </a:lnTo>
                      <a:lnTo>
                        <a:pt x="20" y="38"/>
                      </a:lnTo>
                      <a:lnTo>
                        <a:pt x="9" y="38"/>
                      </a:lnTo>
                      <a:lnTo>
                        <a:pt x="6" y="31"/>
                      </a:lnTo>
                      <a:lnTo>
                        <a:pt x="0" y="20"/>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8" name="Freeform 135"/>
                <p:cNvSpPr>
                  <a:spLocks/>
                </p:cNvSpPr>
                <p:nvPr/>
              </p:nvSpPr>
              <p:spPr bwMode="auto">
                <a:xfrm>
                  <a:off x="7108" y="1792"/>
                  <a:ext cx="14" cy="30"/>
                </a:xfrm>
                <a:custGeom>
                  <a:avLst/>
                  <a:gdLst>
                    <a:gd name="T0" fmla="*/ 3 w 27"/>
                    <a:gd name="T1" fmla="*/ 0 h 59"/>
                    <a:gd name="T2" fmla="*/ 0 w 27"/>
                    <a:gd name="T3" fmla="*/ 12 h 59"/>
                    <a:gd name="T4" fmla="*/ 1 w 27"/>
                    <a:gd name="T5" fmla="*/ 25 h 59"/>
                    <a:gd name="T6" fmla="*/ 9 w 27"/>
                    <a:gd name="T7" fmla="*/ 34 h 59"/>
                    <a:gd name="T8" fmla="*/ 16 w 27"/>
                    <a:gd name="T9" fmla="*/ 34 h 59"/>
                    <a:gd name="T10" fmla="*/ 18 w 27"/>
                    <a:gd name="T11" fmla="*/ 44 h 59"/>
                    <a:gd name="T12" fmla="*/ 15 w 27"/>
                    <a:gd name="T13" fmla="*/ 59 h 59"/>
                    <a:gd name="T14" fmla="*/ 25 w 27"/>
                    <a:gd name="T15" fmla="*/ 58 h 59"/>
                    <a:gd name="T16" fmla="*/ 27 w 27"/>
                    <a:gd name="T17" fmla="*/ 46 h 59"/>
                    <a:gd name="T18" fmla="*/ 26 w 27"/>
                    <a:gd name="T19" fmla="*/ 31 h 59"/>
                    <a:gd name="T20" fmla="*/ 18 w 27"/>
                    <a:gd name="T21" fmla="*/ 23 h 59"/>
                    <a:gd name="T22" fmla="*/ 12 w 27"/>
                    <a:gd name="T23" fmla="*/ 23 h 59"/>
                    <a:gd name="T24" fmla="*/ 7 w 27"/>
                    <a:gd name="T25" fmla="*/ 18 h 59"/>
                    <a:gd name="T26" fmla="*/ 3 w 27"/>
                    <a:gd name="T2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59">
                      <a:moveTo>
                        <a:pt x="3" y="0"/>
                      </a:moveTo>
                      <a:lnTo>
                        <a:pt x="0" y="12"/>
                      </a:lnTo>
                      <a:lnTo>
                        <a:pt x="1" y="25"/>
                      </a:lnTo>
                      <a:lnTo>
                        <a:pt x="9" y="34"/>
                      </a:lnTo>
                      <a:lnTo>
                        <a:pt x="16" y="34"/>
                      </a:lnTo>
                      <a:lnTo>
                        <a:pt x="18" y="44"/>
                      </a:lnTo>
                      <a:lnTo>
                        <a:pt x="15" y="59"/>
                      </a:lnTo>
                      <a:lnTo>
                        <a:pt x="25" y="58"/>
                      </a:lnTo>
                      <a:lnTo>
                        <a:pt x="27" y="46"/>
                      </a:lnTo>
                      <a:lnTo>
                        <a:pt x="26" y="31"/>
                      </a:lnTo>
                      <a:lnTo>
                        <a:pt x="18" y="23"/>
                      </a:lnTo>
                      <a:lnTo>
                        <a:pt x="12" y="23"/>
                      </a:lnTo>
                      <a:lnTo>
                        <a:pt x="7" y="18"/>
                      </a:lnTo>
                      <a:lnTo>
                        <a:pt x="3" y="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9" name="Freeform 136"/>
                <p:cNvSpPr>
                  <a:spLocks/>
                </p:cNvSpPr>
                <p:nvPr/>
              </p:nvSpPr>
              <p:spPr bwMode="auto">
                <a:xfrm>
                  <a:off x="7115" y="1779"/>
                  <a:ext cx="15" cy="47"/>
                </a:xfrm>
                <a:custGeom>
                  <a:avLst/>
                  <a:gdLst>
                    <a:gd name="T0" fmla="*/ 0 w 31"/>
                    <a:gd name="T1" fmla="*/ 10 h 93"/>
                    <a:gd name="T2" fmla="*/ 7 w 31"/>
                    <a:gd name="T3" fmla="*/ 0 h 93"/>
                    <a:gd name="T4" fmla="*/ 14 w 31"/>
                    <a:gd name="T5" fmla="*/ 2 h 93"/>
                    <a:gd name="T6" fmla="*/ 19 w 31"/>
                    <a:gd name="T7" fmla="*/ 6 h 93"/>
                    <a:gd name="T8" fmla="*/ 28 w 31"/>
                    <a:gd name="T9" fmla="*/ 22 h 93"/>
                    <a:gd name="T10" fmla="*/ 31 w 31"/>
                    <a:gd name="T11" fmla="*/ 47 h 93"/>
                    <a:gd name="T12" fmla="*/ 30 w 31"/>
                    <a:gd name="T13" fmla="*/ 65 h 93"/>
                    <a:gd name="T14" fmla="*/ 26 w 31"/>
                    <a:gd name="T15" fmla="*/ 83 h 93"/>
                    <a:gd name="T16" fmla="*/ 8 w 31"/>
                    <a:gd name="T17" fmla="*/ 93 h 93"/>
                    <a:gd name="T18" fmla="*/ 20 w 31"/>
                    <a:gd name="T19" fmla="*/ 83 h 93"/>
                    <a:gd name="T20" fmla="*/ 26 w 31"/>
                    <a:gd name="T21" fmla="*/ 63 h 93"/>
                    <a:gd name="T22" fmla="*/ 23 w 31"/>
                    <a:gd name="T23" fmla="*/ 43 h 93"/>
                    <a:gd name="T24" fmla="*/ 21 w 31"/>
                    <a:gd name="T25" fmla="*/ 22 h 93"/>
                    <a:gd name="T26" fmla="*/ 15 w 31"/>
                    <a:gd name="T27" fmla="*/ 15 h 93"/>
                    <a:gd name="T28" fmla="*/ 0 w 31"/>
                    <a:gd name="T29" fmla="*/ 1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93">
                      <a:moveTo>
                        <a:pt x="0" y="10"/>
                      </a:moveTo>
                      <a:lnTo>
                        <a:pt x="7" y="0"/>
                      </a:lnTo>
                      <a:lnTo>
                        <a:pt x="14" y="2"/>
                      </a:lnTo>
                      <a:lnTo>
                        <a:pt x="19" y="6"/>
                      </a:lnTo>
                      <a:lnTo>
                        <a:pt x="28" y="22"/>
                      </a:lnTo>
                      <a:lnTo>
                        <a:pt x="31" y="47"/>
                      </a:lnTo>
                      <a:lnTo>
                        <a:pt x="30" y="65"/>
                      </a:lnTo>
                      <a:lnTo>
                        <a:pt x="26" y="83"/>
                      </a:lnTo>
                      <a:lnTo>
                        <a:pt x="8" y="93"/>
                      </a:lnTo>
                      <a:lnTo>
                        <a:pt x="20" y="83"/>
                      </a:lnTo>
                      <a:lnTo>
                        <a:pt x="26" y="63"/>
                      </a:lnTo>
                      <a:lnTo>
                        <a:pt x="23" y="43"/>
                      </a:lnTo>
                      <a:lnTo>
                        <a:pt x="21" y="22"/>
                      </a:lnTo>
                      <a:lnTo>
                        <a:pt x="15" y="15"/>
                      </a:lnTo>
                      <a:lnTo>
                        <a:pt x="0" y="1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0" name="Freeform 137"/>
                <p:cNvSpPr>
                  <a:spLocks/>
                </p:cNvSpPr>
                <p:nvPr/>
              </p:nvSpPr>
              <p:spPr bwMode="auto">
                <a:xfrm>
                  <a:off x="6949" y="1674"/>
                  <a:ext cx="193" cy="176"/>
                </a:xfrm>
                <a:custGeom>
                  <a:avLst/>
                  <a:gdLst>
                    <a:gd name="T0" fmla="*/ 8 w 385"/>
                    <a:gd name="T1" fmla="*/ 152 h 354"/>
                    <a:gd name="T2" fmla="*/ 30 w 385"/>
                    <a:gd name="T3" fmla="*/ 131 h 354"/>
                    <a:gd name="T4" fmla="*/ 76 w 385"/>
                    <a:gd name="T5" fmla="*/ 109 h 354"/>
                    <a:gd name="T6" fmla="*/ 100 w 385"/>
                    <a:gd name="T7" fmla="*/ 97 h 354"/>
                    <a:gd name="T8" fmla="*/ 144 w 385"/>
                    <a:gd name="T9" fmla="*/ 83 h 354"/>
                    <a:gd name="T10" fmla="*/ 178 w 385"/>
                    <a:gd name="T11" fmla="*/ 68 h 354"/>
                    <a:gd name="T12" fmla="*/ 200 w 385"/>
                    <a:gd name="T13" fmla="*/ 54 h 354"/>
                    <a:gd name="T14" fmla="*/ 169 w 385"/>
                    <a:gd name="T15" fmla="*/ 82 h 354"/>
                    <a:gd name="T16" fmla="*/ 188 w 385"/>
                    <a:gd name="T17" fmla="*/ 82 h 354"/>
                    <a:gd name="T18" fmla="*/ 186 w 385"/>
                    <a:gd name="T19" fmla="*/ 106 h 354"/>
                    <a:gd name="T20" fmla="*/ 196 w 385"/>
                    <a:gd name="T21" fmla="*/ 134 h 354"/>
                    <a:gd name="T22" fmla="*/ 208 w 385"/>
                    <a:gd name="T23" fmla="*/ 159 h 354"/>
                    <a:gd name="T24" fmla="*/ 225 w 385"/>
                    <a:gd name="T25" fmla="*/ 178 h 354"/>
                    <a:gd name="T26" fmla="*/ 227 w 385"/>
                    <a:gd name="T27" fmla="*/ 193 h 354"/>
                    <a:gd name="T28" fmla="*/ 237 w 385"/>
                    <a:gd name="T29" fmla="*/ 207 h 354"/>
                    <a:gd name="T30" fmla="*/ 251 w 385"/>
                    <a:gd name="T31" fmla="*/ 229 h 354"/>
                    <a:gd name="T32" fmla="*/ 258 w 385"/>
                    <a:gd name="T33" fmla="*/ 246 h 354"/>
                    <a:gd name="T34" fmla="*/ 261 w 385"/>
                    <a:gd name="T35" fmla="*/ 263 h 354"/>
                    <a:gd name="T36" fmla="*/ 261 w 385"/>
                    <a:gd name="T37" fmla="*/ 281 h 354"/>
                    <a:gd name="T38" fmla="*/ 258 w 385"/>
                    <a:gd name="T39" fmla="*/ 287 h 354"/>
                    <a:gd name="T40" fmla="*/ 272 w 385"/>
                    <a:gd name="T41" fmla="*/ 301 h 354"/>
                    <a:gd name="T42" fmla="*/ 291 w 385"/>
                    <a:gd name="T43" fmla="*/ 296 h 354"/>
                    <a:gd name="T44" fmla="*/ 302 w 385"/>
                    <a:gd name="T45" fmla="*/ 273 h 354"/>
                    <a:gd name="T46" fmla="*/ 304 w 385"/>
                    <a:gd name="T47" fmla="*/ 246 h 354"/>
                    <a:gd name="T48" fmla="*/ 308 w 385"/>
                    <a:gd name="T49" fmla="*/ 221 h 354"/>
                    <a:gd name="T50" fmla="*/ 320 w 385"/>
                    <a:gd name="T51" fmla="*/ 200 h 354"/>
                    <a:gd name="T52" fmla="*/ 338 w 385"/>
                    <a:gd name="T53" fmla="*/ 192 h 354"/>
                    <a:gd name="T54" fmla="*/ 356 w 385"/>
                    <a:gd name="T55" fmla="*/ 199 h 354"/>
                    <a:gd name="T56" fmla="*/ 361 w 385"/>
                    <a:gd name="T57" fmla="*/ 215 h 354"/>
                    <a:gd name="T58" fmla="*/ 365 w 385"/>
                    <a:gd name="T59" fmla="*/ 233 h 354"/>
                    <a:gd name="T60" fmla="*/ 368 w 385"/>
                    <a:gd name="T61" fmla="*/ 248 h 354"/>
                    <a:gd name="T62" fmla="*/ 368 w 385"/>
                    <a:gd name="T63" fmla="*/ 269 h 354"/>
                    <a:gd name="T64" fmla="*/ 365 w 385"/>
                    <a:gd name="T65" fmla="*/ 288 h 354"/>
                    <a:gd name="T66" fmla="*/ 359 w 385"/>
                    <a:gd name="T67" fmla="*/ 307 h 354"/>
                    <a:gd name="T68" fmla="*/ 350 w 385"/>
                    <a:gd name="T69" fmla="*/ 324 h 354"/>
                    <a:gd name="T70" fmla="*/ 361 w 385"/>
                    <a:gd name="T71" fmla="*/ 354 h 354"/>
                    <a:gd name="T72" fmla="*/ 379 w 385"/>
                    <a:gd name="T73" fmla="*/ 323 h 354"/>
                    <a:gd name="T74" fmla="*/ 381 w 385"/>
                    <a:gd name="T75" fmla="*/ 295 h 354"/>
                    <a:gd name="T76" fmla="*/ 379 w 385"/>
                    <a:gd name="T77" fmla="*/ 247 h 354"/>
                    <a:gd name="T78" fmla="*/ 385 w 385"/>
                    <a:gd name="T79" fmla="*/ 217 h 354"/>
                    <a:gd name="T80" fmla="*/ 385 w 385"/>
                    <a:gd name="T81" fmla="*/ 168 h 354"/>
                    <a:gd name="T82" fmla="*/ 379 w 385"/>
                    <a:gd name="T83" fmla="*/ 120 h 354"/>
                    <a:gd name="T84" fmla="*/ 372 w 385"/>
                    <a:gd name="T85" fmla="*/ 82 h 354"/>
                    <a:gd name="T86" fmla="*/ 353 w 385"/>
                    <a:gd name="T87" fmla="*/ 54 h 354"/>
                    <a:gd name="T88" fmla="*/ 330 w 385"/>
                    <a:gd name="T89" fmla="*/ 33 h 354"/>
                    <a:gd name="T90" fmla="*/ 295 w 385"/>
                    <a:gd name="T91" fmla="*/ 17 h 354"/>
                    <a:gd name="T92" fmla="*/ 269 w 385"/>
                    <a:gd name="T93" fmla="*/ 13 h 354"/>
                    <a:gd name="T94" fmla="*/ 250 w 385"/>
                    <a:gd name="T95" fmla="*/ 14 h 354"/>
                    <a:gd name="T96" fmla="*/ 226 w 385"/>
                    <a:gd name="T97" fmla="*/ 2 h 354"/>
                    <a:gd name="T98" fmla="*/ 192 w 385"/>
                    <a:gd name="T99" fmla="*/ 0 h 354"/>
                    <a:gd name="T100" fmla="*/ 131 w 385"/>
                    <a:gd name="T101" fmla="*/ 14 h 354"/>
                    <a:gd name="T102" fmla="*/ 89 w 385"/>
                    <a:gd name="T103" fmla="*/ 27 h 354"/>
                    <a:gd name="T104" fmla="*/ 54 w 385"/>
                    <a:gd name="T105" fmla="*/ 40 h 354"/>
                    <a:gd name="T106" fmla="*/ 30 w 385"/>
                    <a:gd name="T107" fmla="*/ 62 h 354"/>
                    <a:gd name="T108" fmla="*/ 10 w 385"/>
                    <a:gd name="T109" fmla="*/ 89 h 354"/>
                    <a:gd name="T110" fmla="*/ 0 w 385"/>
                    <a:gd name="T111" fmla="*/ 124 h 354"/>
                    <a:gd name="T112" fmla="*/ 8 w 385"/>
                    <a:gd name="T113" fmla="*/ 1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5" h="354">
                      <a:moveTo>
                        <a:pt x="8" y="152"/>
                      </a:moveTo>
                      <a:lnTo>
                        <a:pt x="30" y="131"/>
                      </a:lnTo>
                      <a:lnTo>
                        <a:pt x="76" y="109"/>
                      </a:lnTo>
                      <a:lnTo>
                        <a:pt x="100" y="97"/>
                      </a:lnTo>
                      <a:lnTo>
                        <a:pt x="144" y="83"/>
                      </a:lnTo>
                      <a:lnTo>
                        <a:pt x="178" y="68"/>
                      </a:lnTo>
                      <a:lnTo>
                        <a:pt x="200" y="54"/>
                      </a:lnTo>
                      <a:lnTo>
                        <a:pt x="169" y="82"/>
                      </a:lnTo>
                      <a:lnTo>
                        <a:pt x="188" y="82"/>
                      </a:lnTo>
                      <a:lnTo>
                        <a:pt x="186" y="106"/>
                      </a:lnTo>
                      <a:lnTo>
                        <a:pt x="196" y="134"/>
                      </a:lnTo>
                      <a:lnTo>
                        <a:pt x="208" y="159"/>
                      </a:lnTo>
                      <a:lnTo>
                        <a:pt x="225" y="178"/>
                      </a:lnTo>
                      <a:lnTo>
                        <a:pt x="227" y="193"/>
                      </a:lnTo>
                      <a:lnTo>
                        <a:pt x="237" y="207"/>
                      </a:lnTo>
                      <a:lnTo>
                        <a:pt x="251" y="229"/>
                      </a:lnTo>
                      <a:lnTo>
                        <a:pt x="258" y="246"/>
                      </a:lnTo>
                      <a:lnTo>
                        <a:pt x="261" y="263"/>
                      </a:lnTo>
                      <a:lnTo>
                        <a:pt x="261" y="281"/>
                      </a:lnTo>
                      <a:lnTo>
                        <a:pt x="258" y="287"/>
                      </a:lnTo>
                      <a:lnTo>
                        <a:pt x="272" y="301"/>
                      </a:lnTo>
                      <a:lnTo>
                        <a:pt x="291" y="296"/>
                      </a:lnTo>
                      <a:lnTo>
                        <a:pt x="302" y="273"/>
                      </a:lnTo>
                      <a:lnTo>
                        <a:pt x="304" y="246"/>
                      </a:lnTo>
                      <a:lnTo>
                        <a:pt x="308" y="221"/>
                      </a:lnTo>
                      <a:lnTo>
                        <a:pt x="320" y="200"/>
                      </a:lnTo>
                      <a:lnTo>
                        <a:pt x="338" y="192"/>
                      </a:lnTo>
                      <a:lnTo>
                        <a:pt x="356" y="199"/>
                      </a:lnTo>
                      <a:lnTo>
                        <a:pt x="361" y="215"/>
                      </a:lnTo>
                      <a:lnTo>
                        <a:pt x="365" y="233"/>
                      </a:lnTo>
                      <a:lnTo>
                        <a:pt x="368" y="248"/>
                      </a:lnTo>
                      <a:lnTo>
                        <a:pt x="368" y="269"/>
                      </a:lnTo>
                      <a:lnTo>
                        <a:pt x="365" y="288"/>
                      </a:lnTo>
                      <a:lnTo>
                        <a:pt x="359" y="307"/>
                      </a:lnTo>
                      <a:lnTo>
                        <a:pt x="350" y="324"/>
                      </a:lnTo>
                      <a:lnTo>
                        <a:pt x="361" y="354"/>
                      </a:lnTo>
                      <a:lnTo>
                        <a:pt x="379" y="323"/>
                      </a:lnTo>
                      <a:lnTo>
                        <a:pt x="381" y="295"/>
                      </a:lnTo>
                      <a:lnTo>
                        <a:pt x="379" y="247"/>
                      </a:lnTo>
                      <a:lnTo>
                        <a:pt x="385" y="217"/>
                      </a:lnTo>
                      <a:lnTo>
                        <a:pt x="385" y="168"/>
                      </a:lnTo>
                      <a:lnTo>
                        <a:pt x="379" y="120"/>
                      </a:lnTo>
                      <a:lnTo>
                        <a:pt x="372" y="82"/>
                      </a:lnTo>
                      <a:lnTo>
                        <a:pt x="353" y="54"/>
                      </a:lnTo>
                      <a:lnTo>
                        <a:pt x="330" y="33"/>
                      </a:lnTo>
                      <a:lnTo>
                        <a:pt x="295" y="17"/>
                      </a:lnTo>
                      <a:lnTo>
                        <a:pt x="269" y="13"/>
                      </a:lnTo>
                      <a:lnTo>
                        <a:pt x="250" y="14"/>
                      </a:lnTo>
                      <a:lnTo>
                        <a:pt x="226" y="2"/>
                      </a:lnTo>
                      <a:lnTo>
                        <a:pt x="192" y="0"/>
                      </a:lnTo>
                      <a:lnTo>
                        <a:pt x="131" y="14"/>
                      </a:lnTo>
                      <a:lnTo>
                        <a:pt x="89" y="27"/>
                      </a:lnTo>
                      <a:lnTo>
                        <a:pt x="54" y="40"/>
                      </a:lnTo>
                      <a:lnTo>
                        <a:pt x="30" y="62"/>
                      </a:lnTo>
                      <a:lnTo>
                        <a:pt x="10" y="89"/>
                      </a:lnTo>
                      <a:lnTo>
                        <a:pt x="0" y="124"/>
                      </a:lnTo>
                      <a:lnTo>
                        <a:pt x="8" y="152"/>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1" name="Freeform 138"/>
                <p:cNvSpPr>
                  <a:spLocks/>
                </p:cNvSpPr>
                <p:nvPr/>
              </p:nvSpPr>
              <p:spPr bwMode="auto">
                <a:xfrm>
                  <a:off x="6956" y="1676"/>
                  <a:ext cx="105" cy="51"/>
                </a:xfrm>
                <a:custGeom>
                  <a:avLst/>
                  <a:gdLst>
                    <a:gd name="T0" fmla="*/ 210 w 210"/>
                    <a:gd name="T1" fmla="*/ 8 h 101"/>
                    <a:gd name="T2" fmla="*/ 186 w 210"/>
                    <a:gd name="T3" fmla="*/ 31 h 101"/>
                    <a:gd name="T4" fmla="*/ 159 w 210"/>
                    <a:gd name="T5" fmla="*/ 53 h 101"/>
                    <a:gd name="T6" fmla="*/ 107 w 210"/>
                    <a:gd name="T7" fmla="*/ 70 h 101"/>
                    <a:gd name="T8" fmla="*/ 52 w 210"/>
                    <a:gd name="T9" fmla="*/ 76 h 101"/>
                    <a:gd name="T10" fmla="*/ 14 w 210"/>
                    <a:gd name="T11" fmla="*/ 89 h 101"/>
                    <a:gd name="T12" fmla="*/ 0 w 210"/>
                    <a:gd name="T13" fmla="*/ 101 h 101"/>
                    <a:gd name="T14" fmla="*/ 24 w 210"/>
                    <a:gd name="T15" fmla="*/ 77 h 101"/>
                    <a:gd name="T16" fmla="*/ 52 w 210"/>
                    <a:gd name="T17" fmla="*/ 62 h 101"/>
                    <a:gd name="T18" fmla="*/ 84 w 210"/>
                    <a:gd name="T19" fmla="*/ 48 h 101"/>
                    <a:gd name="T20" fmla="*/ 70 w 210"/>
                    <a:gd name="T21" fmla="*/ 48 h 101"/>
                    <a:gd name="T22" fmla="*/ 39 w 210"/>
                    <a:gd name="T23" fmla="*/ 55 h 101"/>
                    <a:gd name="T24" fmla="*/ 22 w 210"/>
                    <a:gd name="T25" fmla="*/ 63 h 101"/>
                    <a:gd name="T26" fmla="*/ 56 w 210"/>
                    <a:gd name="T27" fmla="*/ 42 h 101"/>
                    <a:gd name="T28" fmla="*/ 84 w 210"/>
                    <a:gd name="T29" fmla="*/ 31 h 101"/>
                    <a:gd name="T30" fmla="*/ 122 w 210"/>
                    <a:gd name="T31" fmla="*/ 21 h 101"/>
                    <a:gd name="T32" fmla="*/ 120 w 210"/>
                    <a:gd name="T33" fmla="*/ 15 h 101"/>
                    <a:gd name="T34" fmla="*/ 153 w 210"/>
                    <a:gd name="T35" fmla="*/ 11 h 101"/>
                    <a:gd name="T36" fmla="*/ 149 w 210"/>
                    <a:gd name="T37" fmla="*/ 7 h 101"/>
                    <a:gd name="T38" fmla="*/ 169 w 210"/>
                    <a:gd name="T39" fmla="*/ 1 h 101"/>
                    <a:gd name="T40" fmla="*/ 186 w 210"/>
                    <a:gd name="T41" fmla="*/ 0 h 101"/>
                    <a:gd name="T42" fmla="*/ 210 w 210"/>
                    <a:gd name="T43" fmla="*/ 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0" h="101">
                      <a:moveTo>
                        <a:pt x="210" y="8"/>
                      </a:moveTo>
                      <a:lnTo>
                        <a:pt x="186" y="31"/>
                      </a:lnTo>
                      <a:lnTo>
                        <a:pt x="159" y="53"/>
                      </a:lnTo>
                      <a:lnTo>
                        <a:pt x="107" y="70"/>
                      </a:lnTo>
                      <a:lnTo>
                        <a:pt x="52" y="76"/>
                      </a:lnTo>
                      <a:lnTo>
                        <a:pt x="14" y="89"/>
                      </a:lnTo>
                      <a:lnTo>
                        <a:pt x="0" y="101"/>
                      </a:lnTo>
                      <a:lnTo>
                        <a:pt x="24" y="77"/>
                      </a:lnTo>
                      <a:lnTo>
                        <a:pt x="52" y="62"/>
                      </a:lnTo>
                      <a:lnTo>
                        <a:pt x="84" y="48"/>
                      </a:lnTo>
                      <a:lnTo>
                        <a:pt x="70" y="48"/>
                      </a:lnTo>
                      <a:lnTo>
                        <a:pt x="39" y="55"/>
                      </a:lnTo>
                      <a:lnTo>
                        <a:pt x="22" y="63"/>
                      </a:lnTo>
                      <a:lnTo>
                        <a:pt x="56" y="42"/>
                      </a:lnTo>
                      <a:lnTo>
                        <a:pt x="84" y="31"/>
                      </a:lnTo>
                      <a:lnTo>
                        <a:pt x="122" y="21"/>
                      </a:lnTo>
                      <a:lnTo>
                        <a:pt x="120" y="15"/>
                      </a:lnTo>
                      <a:lnTo>
                        <a:pt x="153" y="11"/>
                      </a:lnTo>
                      <a:lnTo>
                        <a:pt x="149" y="7"/>
                      </a:lnTo>
                      <a:lnTo>
                        <a:pt x="169" y="1"/>
                      </a:lnTo>
                      <a:lnTo>
                        <a:pt x="186" y="0"/>
                      </a:lnTo>
                      <a:lnTo>
                        <a:pt x="210" y="8"/>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 name="Freeform 139"/>
                <p:cNvSpPr>
                  <a:spLocks/>
                </p:cNvSpPr>
                <p:nvPr/>
              </p:nvSpPr>
              <p:spPr bwMode="auto">
                <a:xfrm>
                  <a:off x="7046" y="1683"/>
                  <a:ext cx="85" cy="97"/>
                </a:xfrm>
                <a:custGeom>
                  <a:avLst/>
                  <a:gdLst>
                    <a:gd name="T0" fmla="*/ 57 w 171"/>
                    <a:gd name="T1" fmla="*/ 0 h 193"/>
                    <a:gd name="T2" fmla="*/ 24 w 171"/>
                    <a:gd name="T3" fmla="*/ 27 h 193"/>
                    <a:gd name="T4" fmla="*/ 0 w 171"/>
                    <a:gd name="T5" fmla="*/ 49 h 193"/>
                    <a:gd name="T6" fmla="*/ 10 w 171"/>
                    <a:gd name="T7" fmla="*/ 46 h 193"/>
                    <a:gd name="T8" fmla="*/ 3 w 171"/>
                    <a:gd name="T9" fmla="*/ 58 h 193"/>
                    <a:gd name="T10" fmla="*/ 2 w 171"/>
                    <a:gd name="T11" fmla="*/ 72 h 193"/>
                    <a:gd name="T12" fmla="*/ 7 w 171"/>
                    <a:gd name="T13" fmla="*/ 93 h 193"/>
                    <a:gd name="T14" fmla="*/ 14 w 171"/>
                    <a:gd name="T15" fmla="*/ 118 h 193"/>
                    <a:gd name="T16" fmla="*/ 33 w 171"/>
                    <a:gd name="T17" fmla="*/ 132 h 193"/>
                    <a:gd name="T18" fmla="*/ 54 w 171"/>
                    <a:gd name="T19" fmla="*/ 159 h 193"/>
                    <a:gd name="T20" fmla="*/ 44 w 171"/>
                    <a:gd name="T21" fmla="*/ 124 h 193"/>
                    <a:gd name="T22" fmla="*/ 71 w 171"/>
                    <a:gd name="T23" fmla="*/ 132 h 193"/>
                    <a:gd name="T24" fmla="*/ 78 w 171"/>
                    <a:gd name="T25" fmla="*/ 151 h 193"/>
                    <a:gd name="T26" fmla="*/ 82 w 171"/>
                    <a:gd name="T27" fmla="*/ 193 h 193"/>
                    <a:gd name="T28" fmla="*/ 88 w 171"/>
                    <a:gd name="T29" fmla="*/ 159 h 193"/>
                    <a:gd name="T30" fmla="*/ 88 w 171"/>
                    <a:gd name="T31" fmla="*/ 135 h 193"/>
                    <a:gd name="T32" fmla="*/ 105 w 171"/>
                    <a:gd name="T33" fmla="*/ 158 h 193"/>
                    <a:gd name="T34" fmla="*/ 105 w 171"/>
                    <a:gd name="T35" fmla="*/ 189 h 193"/>
                    <a:gd name="T36" fmla="*/ 120 w 171"/>
                    <a:gd name="T37" fmla="*/ 155 h 193"/>
                    <a:gd name="T38" fmla="*/ 120 w 171"/>
                    <a:gd name="T39" fmla="*/ 118 h 193"/>
                    <a:gd name="T40" fmla="*/ 133 w 171"/>
                    <a:gd name="T41" fmla="*/ 132 h 193"/>
                    <a:gd name="T42" fmla="*/ 133 w 171"/>
                    <a:gd name="T43" fmla="*/ 158 h 193"/>
                    <a:gd name="T44" fmla="*/ 141 w 171"/>
                    <a:gd name="T45" fmla="*/ 104 h 193"/>
                    <a:gd name="T46" fmla="*/ 136 w 171"/>
                    <a:gd name="T47" fmla="*/ 79 h 193"/>
                    <a:gd name="T48" fmla="*/ 153 w 171"/>
                    <a:gd name="T49" fmla="*/ 86 h 193"/>
                    <a:gd name="T50" fmla="*/ 157 w 171"/>
                    <a:gd name="T51" fmla="*/ 103 h 193"/>
                    <a:gd name="T52" fmla="*/ 160 w 171"/>
                    <a:gd name="T53" fmla="*/ 80 h 193"/>
                    <a:gd name="T54" fmla="*/ 158 w 171"/>
                    <a:gd name="T55" fmla="*/ 65 h 193"/>
                    <a:gd name="T56" fmla="*/ 171 w 171"/>
                    <a:gd name="T57" fmla="*/ 66 h 193"/>
                    <a:gd name="T58" fmla="*/ 164 w 171"/>
                    <a:gd name="T59" fmla="*/ 51 h 193"/>
                    <a:gd name="T60" fmla="*/ 148 w 171"/>
                    <a:gd name="T61" fmla="*/ 35 h 193"/>
                    <a:gd name="T62" fmla="*/ 129 w 171"/>
                    <a:gd name="T63" fmla="*/ 20 h 193"/>
                    <a:gd name="T64" fmla="*/ 102 w 171"/>
                    <a:gd name="T65" fmla="*/ 8 h 193"/>
                    <a:gd name="T66" fmla="*/ 79 w 171"/>
                    <a:gd name="T67" fmla="*/ 1 h 193"/>
                    <a:gd name="T68" fmla="*/ 57 w 171"/>
                    <a:gd name="T6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193">
                      <a:moveTo>
                        <a:pt x="57" y="0"/>
                      </a:moveTo>
                      <a:lnTo>
                        <a:pt x="24" y="27"/>
                      </a:lnTo>
                      <a:lnTo>
                        <a:pt x="0" y="49"/>
                      </a:lnTo>
                      <a:lnTo>
                        <a:pt x="10" y="46"/>
                      </a:lnTo>
                      <a:lnTo>
                        <a:pt x="3" y="58"/>
                      </a:lnTo>
                      <a:lnTo>
                        <a:pt x="2" y="72"/>
                      </a:lnTo>
                      <a:lnTo>
                        <a:pt x="7" y="93"/>
                      </a:lnTo>
                      <a:lnTo>
                        <a:pt x="14" y="118"/>
                      </a:lnTo>
                      <a:lnTo>
                        <a:pt x="33" y="132"/>
                      </a:lnTo>
                      <a:lnTo>
                        <a:pt x="54" y="159"/>
                      </a:lnTo>
                      <a:lnTo>
                        <a:pt x="44" y="124"/>
                      </a:lnTo>
                      <a:lnTo>
                        <a:pt x="71" y="132"/>
                      </a:lnTo>
                      <a:lnTo>
                        <a:pt x="78" y="151"/>
                      </a:lnTo>
                      <a:lnTo>
                        <a:pt x="82" y="193"/>
                      </a:lnTo>
                      <a:lnTo>
                        <a:pt x="88" y="159"/>
                      </a:lnTo>
                      <a:lnTo>
                        <a:pt x="88" y="135"/>
                      </a:lnTo>
                      <a:lnTo>
                        <a:pt x="105" y="158"/>
                      </a:lnTo>
                      <a:lnTo>
                        <a:pt x="105" y="189"/>
                      </a:lnTo>
                      <a:lnTo>
                        <a:pt x="120" y="155"/>
                      </a:lnTo>
                      <a:lnTo>
                        <a:pt x="120" y="118"/>
                      </a:lnTo>
                      <a:lnTo>
                        <a:pt x="133" y="132"/>
                      </a:lnTo>
                      <a:lnTo>
                        <a:pt x="133" y="158"/>
                      </a:lnTo>
                      <a:lnTo>
                        <a:pt x="141" y="104"/>
                      </a:lnTo>
                      <a:lnTo>
                        <a:pt x="136" y="79"/>
                      </a:lnTo>
                      <a:lnTo>
                        <a:pt x="153" y="86"/>
                      </a:lnTo>
                      <a:lnTo>
                        <a:pt x="157" y="103"/>
                      </a:lnTo>
                      <a:lnTo>
                        <a:pt x="160" y="80"/>
                      </a:lnTo>
                      <a:lnTo>
                        <a:pt x="158" y="65"/>
                      </a:lnTo>
                      <a:lnTo>
                        <a:pt x="171" y="66"/>
                      </a:lnTo>
                      <a:lnTo>
                        <a:pt x="164" y="51"/>
                      </a:lnTo>
                      <a:lnTo>
                        <a:pt x="148" y="35"/>
                      </a:lnTo>
                      <a:lnTo>
                        <a:pt x="129" y="20"/>
                      </a:lnTo>
                      <a:lnTo>
                        <a:pt x="102" y="8"/>
                      </a:lnTo>
                      <a:lnTo>
                        <a:pt x="79" y="1"/>
                      </a:lnTo>
                      <a:lnTo>
                        <a:pt x="5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 name="Freeform 140"/>
                <p:cNvSpPr>
                  <a:spLocks/>
                </p:cNvSpPr>
                <p:nvPr/>
              </p:nvSpPr>
              <p:spPr bwMode="auto">
                <a:xfrm>
                  <a:off x="7106" y="1827"/>
                  <a:ext cx="16" cy="16"/>
                </a:xfrm>
                <a:custGeom>
                  <a:avLst/>
                  <a:gdLst>
                    <a:gd name="T0" fmla="*/ 5 w 32"/>
                    <a:gd name="T1" fmla="*/ 12 h 31"/>
                    <a:gd name="T2" fmla="*/ 17 w 32"/>
                    <a:gd name="T3" fmla="*/ 10 h 31"/>
                    <a:gd name="T4" fmla="*/ 32 w 32"/>
                    <a:gd name="T5" fmla="*/ 0 h 31"/>
                    <a:gd name="T6" fmla="*/ 27 w 32"/>
                    <a:gd name="T7" fmla="*/ 20 h 31"/>
                    <a:gd name="T8" fmla="*/ 14 w 32"/>
                    <a:gd name="T9" fmla="*/ 31 h 31"/>
                    <a:gd name="T10" fmla="*/ 0 w 32"/>
                    <a:gd name="T11" fmla="*/ 28 h 31"/>
                    <a:gd name="T12" fmla="*/ 0 w 32"/>
                    <a:gd name="T13" fmla="*/ 18 h 31"/>
                    <a:gd name="T14" fmla="*/ 5 w 32"/>
                    <a:gd name="T15" fmla="*/ 12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1">
                      <a:moveTo>
                        <a:pt x="5" y="12"/>
                      </a:moveTo>
                      <a:lnTo>
                        <a:pt x="17" y="10"/>
                      </a:lnTo>
                      <a:lnTo>
                        <a:pt x="32" y="0"/>
                      </a:lnTo>
                      <a:lnTo>
                        <a:pt x="27" y="20"/>
                      </a:lnTo>
                      <a:lnTo>
                        <a:pt x="14" y="31"/>
                      </a:lnTo>
                      <a:lnTo>
                        <a:pt x="0" y="28"/>
                      </a:lnTo>
                      <a:lnTo>
                        <a:pt x="0" y="18"/>
                      </a:lnTo>
                      <a:lnTo>
                        <a:pt x="5" y="12"/>
                      </a:lnTo>
                      <a:close/>
                    </a:path>
                  </a:pathLst>
                </a:custGeom>
                <a:solidFill>
                  <a:srgbClr val="FFA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5" name="Group 151"/>
              <p:cNvGrpSpPr>
                <a:grpSpLocks/>
              </p:cNvGrpSpPr>
              <p:nvPr/>
            </p:nvGrpSpPr>
            <p:grpSpPr bwMode="auto">
              <a:xfrm>
                <a:off x="7183" y="2468"/>
                <a:ext cx="107" cy="181"/>
                <a:chOff x="7183" y="2468"/>
                <a:chExt cx="107" cy="181"/>
              </a:xfrm>
            </p:grpSpPr>
            <p:grpSp>
              <p:nvGrpSpPr>
                <p:cNvPr id="16" name="Group 149"/>
                <p:cNvGrpSpPr>
                  <a:grpSpLocks/>
                </p:cNvGrpSpPr>
                <p:nvPr/>
              </p:nvGrpSpPr>
              <p:grpSpPr bwMode="auto">
                <a:xfrm>
                  <a:off x="7183" y="2484"/>
                  <a:ext cx="96" cy="165"/>
                  <a:chOff x="7183" y="2484"/>
                  <a:chExt cx="96" cy="165"/>
                </a:xfrm>
              </p:grpSpPr>
              <p:sp>
                <p:nvSpPr>
                  <p:cNvPr id="18" name="Freeform 142"/>
                  <p:cNvSpPr>
                    <a:spLocks/>
                  </p:cNvSpPr>
                  <p:nvPr/>
                </p:nvSpPr>
                <p:spPr bwMode="auto">
                  <a:xfrm>
                    <a:off x="7183" y="2484"/>
                    <a:ext cx="96" cy="165"/>
                  </a:xfrm>
                  <a:custGeom>
                    <a:avLst/>
                    <a:gdLst>
                      <a:gd name="T0" fmla="*/ 104 w 191"/>
                      <a:gd name="T1" fmla="*/ 0 h 329"/>
                      <a:gd name="T2" fmla="*/ 74 w 191"/>
                      <a:gd name="T3" fmla="*/ 54 h 329"/>
                      <a:gd name="T4" fmla="*/ 50 w 191"/>
                      <a:gd name="T5" fmla="*/ 81 h 329"/>
                      <a:gd name="T6" fmla="*/ 38 w 191"/>
                      <a:gd name="T7" fmla="*/ 103 h 329"/>
                      <a:gd name="T8" fmla="*/ 24 w 191"/>
                      <a:gd name="T9" fmla="*/ 120 h 329"/>
                      <a:gd name="T10" fmla="*/ 15 w 191"/>
                      <a:gd name="T11" fmla="*/ 143 h 329"/>
                      <a:gd name="T12" fmla="*/ 10 w 191"/>
                      <a:gd name="T13" fmla="*/ 165 h 329"/>
                      <a:gd name="T14" fmla="*/ 0 w 191"/>
                      <a:gd name="T15" fmla="*/ 194 h 329"/>
                      <a:gd name="T16" fmla="*/ 8 w 191"/>
                      <a:gd name="T17" fmla="*/ 219 h 329"/>
                      <a:gd name="T18" fmla="*/ 8 w 191"/>
                      <a:gd name="T19" fmla="*/ 253 h 329"/>
                      <a:gd name="T20" fmla="*/ 19 w 191"/>
                      <a:gd name="T21" fmla="*/ 255 h 329"/>
                      <a:gd name="T22" fmla="*/ 33 w 191"/>
                      <a:gd name="T23" fmla="*/ 245 h 329"/>
                      <a:gd name="T24" fmla="*/ 42 w 191"/>
                      <a:gd name="T25" fmla="*/ 228 h 329"/>
                      <a:gd name="T26" fmla="*/ 42 w 191"/>
                      <a:gd name="T27" fmla="*/ 206 h 329"/>
                      <a:gd name="T28" fmla="*/ 49 w 191"/>
                      <a:gd name="T29" fmla="*/ 183 h 329"/>
                      <a:gd name="T30" fmla="*/ 59 w 191"/>
                      <a:gd name="T31" fmla="*/ 202 h 329"/>
                      <a:gd name="T32" fmla="*/ 62 w 191"/>
                      <a:gd name="T33" fmla="*/ 229 h 329"/>
                      <a:gd name="T34" fmla="*/ 50 w 191"/>
                      <a:gd name="T35" fmla="*/ 255 h 329"/>
                      <a:gd name="T36" fmla="*/ 38 w 191"/>
                      <a:gd name="T37" fmla="*/ 274 h 329"/>
                      <a:gd name="T38" fmla="*/ 26 w 191"/>
                      <a:gd name="T39" fmla="*/ 288 h 329"/>
                      <a:gd name="T40" fmla="*/ 23 w 191"/>
                      <a:gd name="T41" fmla="*/ 303 h 329"/>
                      <a:gd name="T42" fmla="*/ 30 w 191"/>
                      <a:gd name="T43" fmla="*/ 312 h 329"/>
                      <a:gd name="T44" fmla="*/ 36 w 191"/>
                      <a:gd name="T45" fmla="*/ 311 h 329"/>
                      <a:gd name="T46" fmla="*/ 33 w 191"/>
                      <a:gd name="T47" fmla="*/ 321 h 329"/>
                      <a:gd name="T48" fmla="*/ 39 w 191"/>
                      <a:gd name="T49" fmla="*/ 329 h 329"/>
                      <a:gd name="T50" fmla="*/ 50 w 191"/>
                      <a:gd name="T51" fmla="*/ 329 h 329"/>
                      <a:gd name="T52" fmla="*/ 66 w 191"/>
                      <a:gd name="T53" fmla="*/ 322 h 329"/>
                      <a:gd name="T54" fmla="*/ 81 w 191"/>
                      <a:gd name="T55" fmla="*/ 321 h 329"/>
                      <a:gd name="T56" fmla="*/ 101 w 191"/>
                      <a:gd name="T57" fmla="*/ 311 h 329"/>
                      <a:gd name="T58" fmla="*/ 119 w 191"/>
                      <a:gd name="T59" fmla="*/ 305 h 329"/>
                      <a:gd name="T60" fmla="*/ 129 w 191"/>
                      <a:gd name="T61" fmla="*/ 294 h 329"/>
                      <a:gd name="T62" fmla="*/ 149 w 191"/>
                      <a:gd name="T63" fmla="*/ 268 h 329"/>
                      <a:gd name="T64" fmla="*/ 180 w 191"/>
                      <a:gd name="T65" fmla="*/ 233 h 329"/>
                      <a:gd name="T66" fmla="*/ 183 w 191"/>
                      <a:gd name="T67" fmla="*/ 188 h 329"/>
                      <a:gd name="T68" fmla="*/ 190 w 191"/>
                      <a:gd name="T69" fmla="*/ 147 h 329"/>
                      <a:gd name="T70" fmla="*/ 186 w 191"/>
                      <a:gd name="T71" fmla="*/ 110 h 329"/>
                      <a:gd name="T72" fmla="*/ 184 w 191"/>
                      <a:gd name="T73" fmla="*/ 82 h 329"/>
                      <a:gd name="T74" fmla="*/ 191 w 191"/>
                      <a:gd name="T75" fmla="*/ 17 h 329"/>
                      <a:gd name="T76" fmla="*/ 162 w 191"/>
                      <a:gd name="T77" fmla="*/ 2 h 329"/>
                      <a:gd name="T78" fmla="*/ 104 w 191"/>
                      <a:gd name="T79"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 h="329">
                        <a:moveTo>
                          <a:pt x="104" y="0"/>
                        </a:moveTo>
                        <a:lnTo>
                          <a:pt x="74" y="54"/>
                        </a:lnTo>
                        <a:lnTo>
                          <a:pt x="50" y="81"/>
                        </a:lnTo>
                        <a:lnTo>
                          <a:pt x="38" y="103"/>
                        </a:lnTo>
                        <a:lnTo>
                          <a:pt x="24" y="120"/>
                        </a:lnTo>
                        <a:lnTo>
                          <a:pt x="15" y="143"/>
                        </a:lnTo>
                        <a:lnTo>
                          <a:pt x="10" y="165"/>
                        </a:lnTo>
                        <a:lnTo>
                          <a:pt x="0" y="194"/>
                        </a:lnTo>
                        <a:lnTo>
                          <a:pt x="8" y="219"/>
                        </a:lnTo>
                        <a:lnTo>
                          <a:pt x="8" y="253"/>
                        </a:lnTo>
                        <a:lnTo>
                          <a:pt x="19" y="255"/>
                        </a:lnTo>
                        <a:lnTo>
                          <a:pt x="33" y="245"/>
                        </a:lnTo>
                        <a:lnTo>
                          <a:pt x="42" y="228"/>
                        </a:lnTo>
                        <a:lnTo>
                          <a:pt x="42" y="206"/>
                        </a:lnTo>
                        <a:lnTo>
                          <a:pt x="49" y="183"/>
                        </a:lnTo>
                        <a:lnTo>
                          <a:pt x="59" y="202"/>
                        </a:lnTo>
                        <a:lnTo>
                          <a:pt x="62" y="229"/>
                        </a:lnTo>
                        <a:lnTo>
                          <a:pt x="50" y="255"/>
                        </a:lnTo>
                        <a:lnTo>
                          <a:pt x="38" y="274"/>
                        </a:lnTo>
                        <a:lnTo>
                          <a:pt x="26" y="288"/>
                        </a:lnTo>
                        <a:lnTo>
                          <a:pt x="23" y="303"/>
                        </a:lnTo>
                        <a:lnTo>
                          <a:pt x="30" y="312"/>
                        </a:lnTo>
                        <a:lnTo>
                          <a:pt x="36" y="311"/>
                        </a:lnTo>
                        <a:lnTo>
                          <a:pt x="33" y="321"/>
                        </a:lnTo>
                        <a:lnTo>
                          <a:pt x="39" y="329"/>
                        </a:lnTo>
                        <a:lnTo>
                          <a:pt x="50" y="329"/>
                        </a:lnTo>
                        <a:lnTo>
                          <a:pt x="66" y="322"/>
                        </a:lnTo>
                        <a:lnTo>
                          <a:pt x="81" y="321"/>
                        </a:lnTo>
                        <a:lnTo>
                          <a:pt x="101" y="311"/>
                        </a:lnTo>
                        <a:lnTo>
                          <a:pt x="119" y="305"/>
                        </a:lnTo>
                        <a:lnTo>
                          <a:pt x="129" y="294"/>
                        </a:lnTo>
                        <a:lnTo>
                          <a:pt x="149" y="268"/>
                        </a:lnTo>
                        <a:lnTo>
                          <a:pt x="180" y="233"/>
                        </a:lnTo>
                        <a:lnTo>
                          <a:pt x="183" y="188"/>
                        </a:lnTo>
                        <a:lnTo>
                          <a:pt x="190" y="147"/>
                        </a:lnTo>
                        <a:lnTo>
                          <a:pt x="186" y="110"/>
                        </a:lnTo>
                        <a:lnTo>
                          <a:pt x="184" y="82"/>
                        </a:lnTo>
                        <a:lnTo>
                          <a:pt x="191" y="17"/>
                        </a:lnTo>
                        <a:lnTo>
                          <a:pt x="162" y="2"/>
                        </a:lnTo>
                        <a:lnTo>
                          <a:pt x="104"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9" name="Freeform 143"/>
                  <p:cNvSpPr>
                    <a:spLocks/>
                  </p:cNvSpPr>
                  <p:nvPr/>
                </p:nvSpPr>
                <p:spPr bwMode="auto">
                  <a:xfrm>
                    <a:off x="7210" y="2597"/>
                    <a:ext cx="28" cy="37"/>
                  </a:xfrm>
                  <a:custGeom>
                    <a:avLst/>
                    <a:gdLst>
                      <a:gd name="T0" fmla="*/ 55 w 55"/>
                      <a:gd name="T1" fmla="*/ 0 h 73"/>
                      <a:gd name="T2" fmla="*/ 43 w 55"/>
                      <a:gd name="T3" fmla="*/ 30 h 73"/>
                      <a:gd name="T4" fmla="*/ 33 w 55"/>
                      <a:gd name="T5" fmla="*/ 43 h 73"/>
                      <a:gd name="T6" fmla="*/ 23 w 55"/>
                      <a:gd name="T7" fmla="*/ 57 h 73"/>
                      <a:gd name="T8" fmla="*/ 0 w 55"/>
                      <a:gd name="T9" fmla="*/ 73 h 73"/>
                      <a:gd name="T10" fmla="*/ 29 w 55"/>
                      <a:gd name="T11" fmla="*/ 58 h 73"/>
                      <a:gd name="T12" fmla="*/ 47 w 55"/>
                      <a:gd name="T13" fmla="*/ 33 h 73"/>
                      <a:gd name="T14" fmla="*/ 55 w 55"/>
                      <a:gd name="T15" fmla="*/ 0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73">
                        <a:moveTo>
                          <a:pt x="55" y="0"/>
                        </a:moveTo>
                        <a:lnTo>
                          <a:pt x="43" y="30"/>
                        </a:lnTo>
                        <a:lnTo>
                          <a:pt x="33" y="43"/>
                        </a:lnTo>
                        <a:lnTo>
                          <a:pt x="23" y="57"/>
                        </a:lnTo>
                        <a:lnTo>
                          <a:pt x="0" y="73"/>
                        </a:lnTo>
                        <a:lnTo>
                          <a:pt x="29" y="58"/>
                        </a:lnTo>
                        <a:lnTo>
                          <a:pt x="47" y="33"/>
                        </a:lnTo>
                        <a:lnTo>
                          <a:pt x="55"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 name="Freeform 144"/>
                  <p:cNvSpPr>
                    <a:spLocks/>
                  </p:cNvSpPr>
                  <p:nvPr/>
                </p:nvSpPr>
                <p:spPr bwMode="auto">
                  <a:xfrm>
                    <a:off x="7241" y="2598"/>
                    <a:ext cx="17" cy="33"/>
                  </a:xfrm>
                  <a:custGeom>
                    <a:avLst/>
                    <a:gdLst>
                      <a:gd name="T0" fmla="*/ 36 w 36"/>
                      <a:gd name="T1" fmla="*/ 0 h 67"/>
                      <a:gd name="T2" fmla="*/ 22 w 36"/>
                      <a:gd name="T3" fmla="*/ 26 h 67"/>
                      <a:gd name="T4" fmla="*/ 12 w 36"/>
                      <a:gd name="T5" fmla="*/ 42 h 67"/>
                      <a:gd name="T6" fmla="*/ 0 w 36"/>
                      <a:gd name="T7" fmla="*/ 67 h 67"/>
                      <a:gd name="T8" fmla="*/ 27 w 36"/>
                      <a:gd name="T9" fmla="*/ 29 h 67"/>
                      <a:gd name="T10" fmla="*/ 36 w 36"/>
                      <a:gd name="T11" fmla="*/ 0 h 67"/>
                    </a:gdLst>
                    <a:ahLst/>
                    <a:cxnLst>
                      <a:cxn ang="0">
                        <a:pos x="T0" y="T1"/>
                      </a:cxn>
                      <a:cxn ang="0">
                        <a:pos x="T2" y="T3"/>
                      </a:cxn>
                      <a:cxn ang="0">
                        <a:pos x="T4" y="T5"/>
                      </a:cxn>
                      <a:cxn ang="0">
                        <a:pos x="T6" y="T7"/>
                      </a:cxn>
                      <a:cxn ang="0">
                        <a:pos x="T8" y="T9"/>
                      </a:cxn>
                      <a:cxn ang="0">
                        <a:pos x="T10" y="T11"/>
                      </a:cxn>
                    </a:cxnLst>
                    <a:rect l="0" t="0" r="r" b="b"/>
                    <a:pathLst>
                      <a:path w="36" h="67">
                        <a:moveTo>
                          <a:pt x="36" y="0"/>
                        </a:moveTo>
                        <a:lnTo>
                          <a:pt x="22" y="26"/>
                        </a:lnTo>
                        <a:lnTo>
                          <a:pt x="12" y="42"/>
                        </a:lnTo>
                        <a:lnTo>
                          <a:pt x="0" y="67"/>
                        </a:lnTo>
                        <a:lnTo>
                          <a:pt x="27" y="29"/>
                        </a:lnTo>
                        <a:lnTo>
                          <a:pt x="36"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 name="Freeform 145"/>
                  <p:cNvSpPr>
                    <a:spLocks/>
                  </p:cNvSpPr>
                  <p:nvPr/>
                </p:nvSpPr>
                <p:spPr bwMode="auto">
                  <a:xfrm>
                    <a:off x="7205" y="2556"/>
                    <a:ext cx="5" cy="20"/>
                  </a:xfrm>
                  <a:custGeom>
                    <a:avLst/>
                    <a:gdLst>
                      <a:gd name="T0" fmla="*/ 0 w 9"/>
                      <a:gd name="T1" fmla="*/ 0 h 42"/>
                      <a:gd name="T2" fmla="*/ 1 w 9"/>
                      <a:gd name="T3" fmla="*/ 20 h 42"/>
                      <a:gd name="T4" fmla="*/ 0 w 9"/>
                      <a:gd name="T5" fmla="*/ 42 h 42"/>
                      <a:gd name="T6" fmla="*/ 9 w 9"/>
                      <a:gd name="T7" fmla="*/ 40 h 42"/>
                      <a:gd name="T8" fmla="*/ 4 w 9"/>
                      <a:gd name="T9" fmla="*/ 24 h 42"/>
                      <a:gd name="T10" fmla="*/ 0 w 9"/>
                      <a:gd name="T11" fmla="*/ 0 h 42"/>
                    </a:gdLst>
                    <a:ahLst/>
                    <a:cxnLst>
                      <a:cxn ang="0">
                        <a:pos x="T0" y="T1"/>
                      </a:cxn>
                      <a:cxn ang="0">
                        <a:pos x="T2" y="T3"/>
                      </a:cxn>
                      <a:cxn ang="0">
                        <a:pos x="T4" y="T5"/>
                      </a:cxn>
                      <a:cxn ang="0">
                        <a:pos x="T6" y="T7"/>
                      </a:cxn>
                      <a:cxn ang="0">
                        <a:pos x="T8" y="T9"/>
                      </a:cxn>
                      <a:cxn ang="0">
                        <a:pos x="T10" y="T11"/>
                      </a:cxn>
                    </a:cxnLst>
                    <a:rect l="0" t="0" r="r" b="b"/>
                    <a:pathLst>
                      <a:path w="9" h="42">
                        <a:moveTo>
                          <a:pt x="0" y="0"/>
                        </a:moveTo>
                        <a:lnTo>
                          <a:pt x="1" y="20"/>
                        </a:lnTo>
                        <a:lnTo>
                          <a:pt x="0" y="42"/>
                        </a:lnTo>
                        <a:lnTo>
                          <a:pt x="9" y="40"/>
                        </a:lnTo>
                        <a:lnTo>
                          <a:pt x="4" y="24"/>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 name="Freeform 146"/>
                  <p:cNvSpPr>
                    <a:spLocks/>
                  </p:cNvSpPr>
                  <p:nvPr/>
                </p:nvSpPr>
                <p:spPr bwMode="auto">
                  <a:xfrm>
                    <a:off x="7238" y="2576"/>
                    <a:ext cx="7" cy="23"/>
                  </a:xfrm>
                  <a:custGeom>
                    <a:avLst/>
                    <a:gdLst>
                      <a:gd name="T0" fmla="*/ 3 w 13"/>
                      <a:gd name="T1" fmla="*/ 2 h 45"/>
                      <a:gd name="T2" fmla="*/ 0 w 13"/>
                      <a:gd name="T3" fmla="*/ 16 h 45"/>
                      <a:gd name="T4" fmla="*/ 0 w 13"/>
                      <a:gd name="T5" fmla="*/ 45 h 45"/>
                      <a:gd name="T6" fmla="*/ 4 w 13"/>
                      <a:gd name="T7" fmla="*/ 33 h 45"/>
                      <a:gd name="T8" fmla="*/ 13 w 13"/>
                      <a:gd name="T9" fmla="*/ 0 h 45"/>
                      <a:gd name="T10" fmla="*/ 3 w 13"/>
                      <a:gd name="T11" fmla="*/ 2 h 45"/>
                    </a:gdLst>
                    <a:ahLst/>
                    <a:cxnLst>
                      <a:cxn ang="0">
                        <a:pos x="T0" y="T1"/>
                      </a:cxn>
                      <a:cxn ang="0">
                        <a:pos x="T2" y="T3"/>
                      </a:cxn>
                      <a:cxn ang="0">
                        <a:pos x="T4" y="T5"/>
                      </a:cxn>
                      <a:cxn ang="0">
                        <a:pos x="T6" y="T7"/>
                      </a:cxn>
                      <a:cxn ang="0">
                        <a:pos x="T8" y="T9"/>
                      </a:cxn>
                      <a:cxn ang="0">
                        <a:pos x="T10" y="T11"/>
                      </a:cxn>
                    </a:cxnLst>
                    <a:rect l="0" t="0" r="r" b="b"/>
                    <a:pathLst>
                      <a:path w="13" h="45">
                        <a:moveTo>
                          <a:pt x="3" y="2"/>
                        </a:moveTo>
                        <a:lnTo>
                          <a:pt x="0" y="16"/>
                        </a:lnTo>
                        <a:lnTo>
                          <a:pt x="0" y="45"/>
                        </a:lnTo>
                        <a:lnTo>
                          <a:pt x="4" y="33"/>
                        </a:lnTo>
                        <a:lnTo>
                          <a:pt x="13" y="0"/>
                        </a:lnTo>
                        <a:lnTo>
                          <a:pt x="3" y="2"/>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3" name="Freeform 147"/>
                  <p:cNvSpPr>
                    <a:spLocks/>
                  </p:cNvSpPr>
                  <p:nvPr/>
                </p:nvSpPr>
                <p:spPr bwMode="auto">
                  <a:xfrm>
                    <a:off x="7258" y="2579"/>
                    <a:ext cx="4" cy="20"/>
                  </a:xfrm>
                  <a:custGeom>
                    <a:avLst/>
                    <a:gdLst>
                      <a:gd name="T0" fmla="*/ 9 w 9"/>
                      <a:gd name="T1" fmla="*/ 0 h 40"/>
                      <a:gd name="T2" fmla="*/ 1 w 9"/>
                      <a:gd name="T3" fmla="*/ 8 h 40"/>
                      <a:gd name="T4" fmla="*/ 0 w 9"/>
                      <a:gd name="T5" fmla="*/ 40 h 40"/>
                      <a:gd name="T6" fmla="*/ 9 w 9"/>
                      <a:gd name="T7" fmla="*/ 0 h 40"/>
                    </a:gdLst>
                    <a:ahLst/>
                    <a:cxnLst>
                      <a:cxn ang="0">
                        <a:pos x="T0" y="T1"/>
                      </a:cxn>
                      <a:cxn ang="0">
                        <a:pos x="T2" y="T3"/>
                      </a:cxn>
                      <a:cxn ang="0">
                        <a:pos x="T4" y="T5"/>
                      </a:cxn>
                      <a:cxn ang="0">
                        <a:pos x="T6" y="T7"/>
                      </a:cxn>
                    </a:cxnLst>
                    <a:rect l="0" t="0" r="r" b="b"/>
                    <a:pathLst>
                      <a:path w="9" h="40">
                        <a:moveTo>
                          <a:pt x="9" y="0"/>
                        </a:moveTo>
                        <a:lnTo>
                          <a:pt x="1" y="8"/>
                        </a:lnTo>
                        <a:lnTo>
                          <a:pt x="0" y="40"/>
                        </a:lnTo>
                        <a:lnTo>
                          <a:pt x="9"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 name="Freeform 148"/>
                  <p:cNvSpPr>
                    <a:spLocks/>
                  </p:cNvSpPr>
                  <p:nvPr/>
                </p:nvSpPr>
                <p:spPr bwMode="auto">
                  <a:xfrm>
                    <a:off x="7192" y="2593"/>
                    <a:ext cx="6" cy="9"/>
                  </a:xfrm>
                  <a:custGeom>
                    <a:avLst/>
                    <a:gdLst>
                      <a:gd name="T0" fmla="*/ 0 w 11"/>
                      <a:gd name="T1" fmla="*/ 1 h 17"/>
                      <a:gd name="T2" fmla="*/ 6 w 11"/>
                      <a:gd name="T3" fmla="*/ 5 h 17"/>
                      <a:gd name="T4" fmla="*/ 7 w 11"/>
                      <a:gd name="T5" fmla="*/ 17 h 17"/>
                      <a:gd name="T6" fmla="*/ 11 w 11"/>
                      <a:gd name="T7" fmla="*/ 0 h 17"/>
                      <a:gd name="T8" fmla="*/ 0 w 11"/>
                      <a:gd name="T9" fmla="*/ 1 h 17"/>
                    </a:gdLst>
                    <a:ahLst/>
                    <a:cxnLst>
                      <a:cxn ang="0">
                        <a:pos x="T0" y="T1"/>
                      </a:cxn>
                      <a:cxn ang="0">
                        <a:pos x="T2" y="T3"/>
                      </a:cxn>
                      <a:cxn ang="0">
                        <a:pos x="T4" y="T5"/>
                      </a:cxn>
                      <a:cxn ang="0">
                        <a:pos x="T6" y="T7"/>
                      </a:cxn>
                      <a:cxn ang="0">
                        <a:pos x="T8" y="T9"/>
                      </a:cxn>
                    </a:cxnLst>
                    <a:rect l="0" t="0" r="r" b="b"/>
                    <a:pathLst>
                      <a:path w="11" h="17">
                        <a:moveTo>
                          <a:pt x="0" y="1"/>
                        </a:moveTo>
                        <a:lnTo>
                          <a:pt x="6" y="5"/>
                        </a:lnTo>
                        <a:lnTo>
                          <a:pt x="7" y="17"/>
                        </a:lnTo>
                        <a:lnTo>
                          <a:pt x="11" y="0"/>
                        </a:lnTo>
                        <a:lnTo>
                          <a:pt x="0" y="1"/>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7" name="Freeform 150"/>
                <p:cNvSpPr>
                  <a:spLocks/>
                </p:cNvSpPr>
                <p:nvPr/>
              </p:nvSpPr>
              <p:spPr bwMode="auto">
                <a:xfrm>
                  <a:off x="7221" y="2468"/>
                  <a:ext cx="69" cy="46"/>
                </a:xfrm>
                <a:custGeom>
                  <a:avLst/>
                  <a:gdLst>
                    <a:gd name="T0" fmla="*/ 0 w 140"/>
                    <a:gd name="T1" fmla="*/ 63 h 92"/>
                    <a:gd name="T2" fmla="*/ 19 w 140"/>
                    <a:gd name="T3" fmla="*/ 59 h 92"/>
                    <a:gd name="T4" fmla="*/ 44 w 140"/>
                    <a:gd name="T5" fmla="*/ 61 h 92"/>
                    <a:gd name="T6" fmla="*/ 64 w 140"/>
                    <a:gd name="T7" fmla="*/ 64 h 92"/>
                    <a:gd name="T8" fmla="*/ 99 w 140"/>
                    <a:gd name="T9" fmla="*/ 74 h 92"/>
                    <a:gd name="T10" fmla="*/ 122 w 140"/>
                    <a:gd name="T11" fmla="*/ 87 h 92"/>
                    <a:gd name="T12" fmla="*/ 128 w 140"/>
                    <a:gd name="T13" fmla="*/ 92 h 92"/>
                    <a:gd name="T14" fmla="*/ 140 w 140"/>
                    <a:gd name="T15" fmla="*/ 41 h 92"/>
                    <a:gd name="T16" fmla="*/ 119 w 140"/>
                    <a:gd name="T17" fmla="*/ 22 h 92"/>
                    <a:gd name="T18" fmla="*/ 92 w 140"/>
                    <a:gd name="T19" fmla="*/ 8 h 92"/>
                    <a:gd name="T20" fmla="*/ 64 w 140"/>
                    <a:gd name="T21" fmla="*/ 0 h 92"/>
                    <a:gd name="T22" fmla="*/ 40 w 140"/>
                    <a:gd name="T23" fmla="*/ 0 h 92"/>
                    <a:gd name="T24" fmla="*/ 16 w 140"/>
                    <a:gd name="T25" fmla="*/ 2 h 92"/>
                    <a:gd name="T26" fmla="*/ 0 w 140"/>
                    <a:gd name="T27" fmla="*/ 6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 h="92">
                      <a:moveTo>
                        <a:pt x="0" y="63"/>
                      </a:moveTo>
                      <a:lnTo>
                        <a:pt x="19" y="59"/>
                      </a:lnTo>
                      <a:lnTo>
                        <a:pt x="44" y="61"/>
                      </a:lnTo>
                      <a:lnTo>
                        <a:pt x="64" y="64"/>
                      </a:lnTo>
                      <a:lnTo>
                        <a:pt x="99" y="74"/>
                      </a:lnTo>
                      <a:lnTo>
                        <a:pt x="122" y="87"/>
                      </a:lnTo>
                      <a:lnTo>
                        <a:pt x="128" y="92"/>
                      </a:lnTo>
                      <a:lnTo>
                        <a:pt x="140" y="41"/>
                      </a:lnTo>
                      <a:lnTo>
                        <a:pt x="119" y="22"/>
                      </a:lnTo>
                      <a:lnTo>
                        <a:pt x="92" y="8"/>
                      </a:lnTo>
                      <a:lnTo>
                        <a:pt x="64" y="0"/>
                      </a:lnTo>
                      <a:lnTo>
                        <a:pt x="40" y="0"/>
                      </a:lnTo>
                      <a:lnTo>
                        <a:pt x="16" y="2"/>
                      </a:lnTo>
                      <a:lnTo>
                        <a:pt x="0" y="63"/>
                      </a:lnTo>
                      <a:close/>
                    </a:path>
                  </a:pathLst>
                </a:custGeom>
                <a:solidFill>
                  <a:srgbClr val="FFFFFF"/>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grpSp>
      <p:sp>
        <p:nvSpPr>
          <p:cNvPr id="80" name="角丸四角形吹き出し 79"/>
          <p:cNvSpPr/>
          <p:nvPr/>
        </p:nvSpPr>
        <p:spPr>
          <a:xfrm>
            <a:off x="10268478" y="874899"/>
            <a:ext cx="1659104" cy="575441"/>
          </a:xfrm>
          <a:prstGeom prst="wedgeRoundRectCallout">
            <a:avLst>
              <a:gd name="adj1" fmla="val -5238"/>
              <a:gd name="adj2" fmla="val 89897"/>
              <a:gd name="adj3" fmla="val 16667"/>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けしからんな</a:t>
            </a:r>
          </a:p>
        </p:txBody>
      </p:sp>
      <p:pic>
        <p:nvPicPr>
          <p:cNvPr id="6" name="図 5"/>
          <p:cNvPicPr>
            <a:picLocks noChangeAspect="1"/>
          </p:cNvPicPr>
          <p:nvPr/>
        </p:nvPicPr>
        <p:blipFill>
          <a:blip r:embed="rId3"/>
          <a:stretch>
            <a:fillRect/>
          </a:stretch>
        </p:blipFill>
        <p:spPr>
          <a:xfrm>
            <a:off x="7723443" y="4166121"/>
            <a:ext cx="4204139" cy="2364828"/>
          </a:xfrm>
          <a:prstGeom prst="rect">
            <a:avLst/>
          </a:prstGeom>
          <a:ln w="38100">
            <a:solidFill>
              <a:schemeClr val="bg1"/>
            </a:solidFill>
          </a:ln>
        </p:spPr>
      </p:pic>
      <p:sp>
        <p:nvSpPr>
          <p:cNvPr id="82" name="テキスト ボックス 81">
            <a:extLst>
              <a:ext uri="{FF2B5EF4-FFF2-40B4-BE49-F238E27FC236}">
                <a16:creationId xmlns:a16="http://schemas.microsoft.com/office/drawing/2014/main" id="{41EAC167-2E15-48E4-8C13-C7EDE9477A31}"/>
              </a:ext>
            </a:extLst>
          </p:cNvPr>
          <p:cNvSpPr txBox="1"/>
          <p:nvPr/>
        </p:nvSpPr>
        <p:spPr>
          <a:xfrm>
            <a:off x="137159" y="90766"/>
            <a:ext cx="10835641" cy="707886"/>
          </a:xfrm>
          <a:prstGeom prst="rect">
            <a:avLst/>
          </a:prstGeom>
          <a:noFill/>
        </p:spPr>
        <p:txBody>
          <a:bodyPr wrap="square" rtlCol="0">
            <a:spAutoFit/>
          </a:bodyPr>
          <a:lstStyle/>
          <a:p>
            <a:r>
              <a:rPr kumimoji="1" lang="ja-JP" altLang="en-US" sz="2000" b="1" dirty="0">
                <a:highlight>
                  <a:srgbClr val="FFFF00"/>
                </a:highlight>
              </a:rPr>
              <a:t>独立行政法人 情報処理推進機構 </a:t>
            </a:r>
            <a:r>
              <a:rPr kumimoji="1" lang="en-US" altLang="ja-JP" sz="2000" b="1" dirty="0">
                <a:highlight>
                  <a:srgbClr val="FFFF00"/>
                </a:highlight>
              </a:rPr>
              <a:t>(IPA) </a:t>
            </a:r>
            <a:r>
              <a:rPr kumimoji="1" lang="ja-JP" altLang="en-US" sz="2000" b="1" dirty="0">
                <a:highlight>
                  <a:srgbClr val="FFFF00"/>
                </a:highlight>
              </a:rPr>
              <a:t>サイバー技術研究室 のけしからんサーバー・ＮＷ実験部屋</a:t>
            </a:r>
            <a:endParaRPr kumimoji="1" lang="en-US" altLang="ja-JP" sz="2000" b="1" dirty="0">
              <a:highlight>
                <a:srgbClr val="FFFF00"/>
              </a:highlight>
            </a:endParaRPr>
          </a:p>
          <a:p>
            <a:r>
              <a:rPr kumimoji="1" lang="ja-JP" altLang="en-US" sz="2000" b="1" dirty="0">
                <a:highlight>
                  <a:srgbClr val="FFFF00"/>
                </a:highlight>
              </a:rPr>
              <a:t>あの「シン・テレワーク」、「自治体テレワークシステム </a:t>
            </a:r>
            <a:r>
              <a:rPr lang="en-US" altLang="ja-JP" sz="2000" b="1" dirty="0">
                <a:highlight>
                  <a:srgbClr val="FFFF00"/>
                </a:highlight>
              </a:rPr>
              <a:t>for LGWAN</a:t>
            </a:r>
            <a:r>
              <a:rPr lang="ja-JP" altLang="en-US" sz="2000" b="1" dirty="0">
                <a:highlight>
                  <a:srgbClr val="FFFF00"/>
                </a:highlight>
              </a:rPr>
              <a:t>」もぜんぶこのやばい部屋で動いている</a:t>
            </a:r>
            <a:r>
              <a:rPr lang="en-US" altLang="ja-JP" sz="2000" b="1" dirty="0">
                <a:highlight>
                  <a:srgbClr val="FFFF00"/>
                </a:highlight>
              </a:rPr>
              <a:t>!</a:t>
            </a:r>
            <a:endParaRPr kumimoji="1" lang="ja-JP" altLang="en-US" sz="2000" b="1" dirty="0">
              <a:highlight>
                <a:srgbClr val="FFFF00"/>
              </a:highlight>
            </a:endParaRPr>
          </a:p>
        </p:txBody>
      </p:sp>
      <p:sp>
        <p:nvSpPr>
          <p:cNvPr id="83" name="テキスト ボックス 82">
            <a:extLst>
              <a:ext uri="{FF2B5EF4-FFF2-40B4-BE49-F238E27FC236}">
                <a16:creationId xmlns:a16="http://schemas.microsoft.com/office/drawing/2014/main" id="{78DDABF3-7616-48BE-9870-0753AF95BE20}"/>
              </a:ext>
            </a:extLst>
          </p:cNvPr>
          <p:cNvSpPr txBox="1"/>
          <p:nvPr/>
        </p:nvSpPr>
        <p:spPr>
          <a:xfrm>
            <a:off x="746751" y="5062662"/>
            <a:ext cx="8997275" cy="1638910"/>
          </a:xfrm>
          <a:prstGeom prst="rect">
            <a:avLst/>
          </a:prstGeom>
          <a:noFill/>
        </p:spPr>
        <p:txBody>
          <a:bodyPr wrap="square" rtlCol="0">
            <a:spAutoFit/>
          </a:bodyPr>
          <a:lstStyle/>
          <a:p>
            <a:r>
              <a:rPr kumimoji="1" lang="en-US" altLang="ja-JP" b="1" dirty="0">
                <a:highlight>
                  <a:srgbClr val="FFFF00"/>
                </a:highlight>
              </a:rPr>
              <a:t>IPA </a:t>
            </a:r>
            <a:r>
              <a:rPr kumimoji="1" lang="ja-JP" altLang="en-US" b="1" dirty="0">
                <a:highlight>
                  <a:srgbClr val="FFFF00"/>
                </a:highlight>
              </a:rPr>
              <a:t>では、</a:t>
            </a:r>
            <a:r>
              <a:rPr kumimoji="1" lang="en-US" altLang="ja-JP" b="1" dirty="0">
                <a:highlight>
                  <a:srgbClr val="FFFF00"/>
                </a:highlight>
              </a:rPr>
              <a:t>2017 </a:t>
            </a:r>
            <a:r>
              <a:rPr kumimoji="1" lang="ja-JP" altLang="en-US" b="1" dirty="0">
                <a:highlight>
                  <a:srgbClr val="FFFF00"/>
                </a:highlight>
              </a:rPr>
              <a:t>年より市販のファイアウォール等なしで、グローバル </a:t>
            </a:r>
            <a:r>
              <a:rPr kumimoji="1" lang="en-US" altLang="ja-JP" b="1" dirty="0">
                <a:highlight>
                  <a:srgbClr val="FFFF00"/>
                </a:highlight>
              </a:rPr>
              <a:t>IPv4 </a:t>
            </a:r>
            <a:r>
              <a:rPr kumimoji="1" lang="ja-JP" altLang="en-US" b="1" dirty="0">
                <a:highlight>
                  <a:srgbClr val="FFFF00"/>
                </a:highlight>
              </a:rPr>
              <a:t>アドレス </a:t>
            </a:r>
            <a:r>
              <a:rPr kumimoji="1" lang="en-US" altLang="ja-JP" b="1" dirty="0">
                <a:highlight>
                  <a:srgbClr val="FFFF00"/>
                </a:highlight>
              </a:rPr>
              <a:t>(16,000 </a:t>
            </a:r>
            <a:r>
              <a:rPr kumimoji="1" lang="ja-JP" altLang="en-US" b="1" dirty="0">
                <a:highlight>
                  <a:srgbClr val="FFFF00"/>
                </a:highlight>
              </a:rPr>
              <a:t>個</a:t>
            </a:r>
            <a:r>
              <a:rPr kumimoji="1" lang="en-US" altLang="ja-JP" b="1" dirty="0">
                <a:highlight>
                  <a:srgbClr val="FFFF00"/>
                </a:highlight>
              </a:rPr>
              <a:t>) </a:t>
            </a:r>
            <a:r>
              <a:rPr kumimoji="1" lang="ja-JP" altLang="en-US" b="1" dirty="0">
                <a:highlight>
                  <a:srgbClr val="FFFF00"/>
                </a:highlight>
              </a:rPr>
              <a:t>を </a:t>
            </a:r>
            <a:r>
              <a:rPr kumimoji="1" lang="en-US" altLang="ja-JP" b="1" dirty="0">
                <a:highlight>
                  <a:srgbClr val="FFFF00"/>
                </a:highlight>
              </a:rPr>
              <a:t>BGP </a:t>
            </a:r>
            <a:r>
              <a:rPr kumimoji="1" lang="ja-JP" altLang="en-US" b="1" dirty="0">
                <a:highlight>
                  <a:srgbClr val="FFFF00"/>
                </a:highlight>
              </a:rPr>
              <a:t>でインターネット直結し、自分たちで管理・監視システム等も自作して運用。</a:t>
            </a:r>
            <a:endParaRPr kumimoji="1" lang="en-US" altLang="ja-JP" b="1" dirty="0">
              <a:highlight>
                <a:srgbClr val="FFFF00"/>
              </a:highlight>
            </a:endParaRPr>
          </a:p>
          <a:p>
            <a:r>
              <a:rPr kumimoji="1" lang="ja-JP" altLang="en-US" b="1" dirty="0">
                <a:highlight>
                  <a:srgbClr val="FFFF00"/>
                </a:highlight>
              </a:rPr>
              <a:t>この環境により極めて高いセキュリティが実現され、結果的に </a:t>
            </a:r>
            <a:r>
              <a:rPr kumimoji="1" lang="en-US" altLang="ja-JP" b="1" dirty="0">
                <a:highlight>
                  <a:srgbClr val="FFFF00"/>
                </a:highlight>
              </a:rPr>
              <a:t>5 </a:t>
            </a:r>
            <a:r>
              <a:rPr kumimoji="1" lang="ja-JP" altLang="en-US" b="1" dirty="0">
                <a:highlight>
                  <a:srgbClr val="FFFF00"/>
                </a:highlight>
              </a:rPr>
              <a:t>年間でセキュリティ事故ゼロ。</a:t>
            </a:r>
            <a:endParaRPr kumimoji="1" lang="en-US" altLang="ja-JP" b="1" dirty="0">
              <a:highlight>
                <a:srgbClr val="FFFF00"/>
              </a:highlight>
            </a:endParaRPr>
          </a:p>
          <a:p>
            <a:r>
              <a:rPr kumimoji="1" lang="en-US" altLang="ja-JP" sz="1050" b="1" dirty="0">
                <a:highlight>
                  <a:srgbClr val="FFFF00"/>
                </a:highlight>
              </a:rPr>
              <a:t>(</a:t>
            </a:r>
            <a:r>
              <a:rPr kumimoji="1" lang="ja-JP" altLang="en-US" sz="1050" b="1" dirty="0">
                <a:highlight>
                  <a:srgbClr val="FFFF00"/>
                </a:highlight>
              </a:rPr>
              <a:t>ただし、メールアドレス打ち間違いのメール誤送信 </a:t>
            </a:r>
            <a:r>
              <a:rPr kumimoji="1" lang="en-US" altLang="ja-JP" sz="1050" b="1" dirty="0">
                <a:highlight>
                  <a:srgbClr val="FFFF00"/>
                </a:highlight>
              </a:rPr>
              <a:t>1 </a:t>
            </a:r>
            <a:r>
              <a:rPr kumimoji="1" lang="ja-JP" altLang="en-US" sz="1050" b="1" dirty="0">
                <a:highlight>
                  <a:srgbClr val="FFFF00"/>
                </a:highlight>
              </a:rPr>
              <a:t>件だけあった。</a:t>
            </a:r>
            <a:r>
              <a:rPr kumimoji="1" lang="en-US" altLang="ja-JP" sz="1050" b="1" dirty="0">
                <a:highlight>
                  <a:srgbClr val="FFFF00"/>
                </a:highlight>
              </a:rPr>
              <a:t>)</a:t>
            </a:r>
            <a:br>
              <a:rPr kumimoji="1" lang="en-US" altLang="ja-JP" sz="1050" b="1" dirty="0">
                <a:highlight>
                  <a:srgbClr val="FFFF00"/>
                </a:highlight>
              </a:rPr>
            </a:br>
            <a:r>
              <a:rPr kumimoji="1" lang="ja-JP" altLang="en-US" b="1" u="sng" dirty="0">
                <a:solidFill>
                  <a:srgbClr val="0000FF"/>
                </a:solidFill>
                <a:highlight>
                  <a:srgbClr val="FFFF00"/>
                </a:highlight>
              </a:rPr>
              <a:t>そして、今や、なんと数十万人の一般人、数万人の行政職員のテレワークのセキュアな通信は、</a:t>
            </a:r>
            <a:br>
              <a:rPr kumimoji="1" lang="en-US" altLang="ja-JP" b="1" u="sng" dirty="0">
                <a:solidFill>
                  <a:srgbClr val="0000FF"/>
                </a:solidFill>
                <a:highlight>
                  <a:srgbClr val="FFFF00"/>
                </a:highlight>
              </a:rPr>
            </a:br>
            <a:r>
              <a:rPr kumimoji="1" lang="ja-JP" altLang="en-US" b="1" u="sng" dirty="0">
                <a:solidFill>
                  <a:srgbClr val="0000FF"/>
                </a:solidFill>
                <a:highlight>
                  <a:srgbClr val="FFFF00"/>
                </a:highlight>
              </a:rPr>
              <a:t>全部この部屋を流れているのである。</a:t>
            </a:r>
            <a:endParaRPr kumimoji="1" lang="en-US" altLang="ja-JP" b="1" u="sng" dirty="0">
              <a:solidFill>
                <a:srgbClr val="0000FF"/>
              </a:solidFill>
              <a:highlight>
                <a:srgbClr val="FFFF00"/>
              </a:highlight>
            </a:endParaRPr>
          </a:p>
        </p:txBody>
      </p:sp>
    </p:spTree>
    <p:extLst>
      <p:ext uri="{BB962C8B-B14F-4D97-AF65-F5344CB8AC3E}">
        <p14:creationId xmlns:p14="http://schemas.microsoft.com/office/powerpoint/2010/main" val="4166272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8404" y="38722"/>
            <a:ext cx="11435255" cy="870830"/>
          </a:xfrm>
        </p:spPr>
        <p:txBody>
          <a:bodyPr>
            <a:normAutofit/>
          </a:bodyPr>
          <a:lstStyle/>
          <a:p>
            <a:r>
              <a:rPr kumimoji="1" lang="en-US" altLang="ja-JP" sz="3200" b="1" dirty="0"/>
              <a:t>2004 </a:t>
            </a:r>
            <a:r>
              <a:rPr kumimoji="1" lang="ja-JP" altLang="en-US" sz="3200" b="1" dirty="0"/>
              <a:t>年 </a:t>
            </a:r>
            <a:r>
              <a:rPr kumimoji="1" lang="en-US" altLang="ja-JP" sz="3200" b="1" dirty="0"/>
              <a:t>(</a:t>
            </a:r>
            <a:r>
              <a:rPr kumimoji="1" lang="ja-JP" altLang="en-US" sz="3200" b="1" dirty="0"/>
              <a:t>大学２年</a:t>
            </a:r>
            <a:r>
              <a:rPr kumimoji="1" lang="en-US" altLang="ja-JP" sz="3200" b="1" dirty="0"/>
              <a:t>) </a:t>
            </a:r>
            <a:r>
              <a:rPr kumimoji="1" lang="ja-JP" altLang="en-US" sz="2800" dirty="0"/>
              <a:t>筑波大学内に実験ネットワーク設備を構築開始。</a:t>
            </a:r>
          </a:p>
        </p:txBody>
      </p:sp>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13</a:t>
            </a:fld>
            <a:endParaRPr kumimoji="1" lang="ja-JP" altLang="en-US" dirty="0"/>
          </a:p>
        </p:txBody>
      </p:sp>
      <p:pic>
        <p:nvPicPr>
          <p:cNvPr id="21" name="Picture 2" descr="IMG_215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089" y="2740858"/>
            <a:ext cx="2468274" cy="2227382"/>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00088" y="1055158"/>
            <a:ext cx="3557512" cy="1569660"/>
          </a:xfrm>
          <a:prstGeom prst="rect">
            <a:avLst/>
          </a:prstGeom>
          <a:noFill/>
        </p:spPr>
        <p:txBody>
          <a:bodyPr wrap="square" rtlCol="0">
            <a:spAutoFit/>
          </a:bodyPr>
          <a:lstStyle/>
          <a:p>
            <a:r>
              <a:rPr kumimoji="1" lang="en-US" altLang="ja-JP" sz="2400" dirty="0"/>
              <a:t>1. </a:t>
            </a:r>
            <a:r>
              <a:rPr kumimoji="1" lang="en-US" altLang="ja-JP" sz="2400" b="1" u="sng" dirty="0">
                <a:solidFill>
                  <a:srgbClr val="FF0000"/>
                </a:solidFill>
              </a:rPr>
              <a:t>2003 </a:t>
            </a:r>
            <a:r>
              <a:rPr kumimoji="1" lang="ja-JP" altLang="en-US" sz="2400" b="1" u="sng" dirty="0">
                <a:solidFill>
                  <a:srgbClr val="FF0000"/>
                </a:solidFill>
              </a:rPr>
              <a:t>年の調達機材を継続利用できる仕組み</a:t>
            </a:r>
            <a:r>
              <a:rPr kumimoji="1" lang="ja-JP" altLang="en-US" sz="2400" dirty="0"/>
              <a:t>を利用。自宅から、全部大学に運び込む。</a:t>
            </a:r>
          </a:p>
        </p:txBody>
      </p:sp>
      <p:pic>
        <p:nvPicPr>
          <p:cNvPr id="22" name="Picture 2" descr="IMG_0043"/>
          <p:cNvPicPr>
            <a:picLocks noChangeAspect="1" noChangeArrowheads="1"/>
          </p:cNvPicPr>
          <p:nvPr/>
        </p:nvPicPr>
        <p:blipFill>
          <a:blip r:embed="rId3" cstate="print">
            <a:lum bright="24000" contrast="20000"/>
            <a:extLst>
              <a:ext uri="{28A0092B-C50C-407E-A947-70E740481C1C}">
                <a14:useLocalDpi xmlns:a14="http://schemas.microsoft.com/office/drawing/2010/main" val="0"/>
              </a:ext>
            </a:extLst>
          </a:blip>
          <a:srcRect/>
          <a:stretch>
            <a:fillRect/>
          </a:stretch>
        </p:blipFill>
        <p:spPr bwMode="auto">
          <a:xfrm>
            <a:off x="8440980" y="4891268"/>
            <a:ext cx="2361031" cy="177077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23" name="Picture 4" descr="NEC_013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33445" y="3061333"/>
            <a:ext cx="2858815" cy="214411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4" name="テキスト ボックス 23"/>
          <p:cNvSpPr txBox="1"/>
          <p:nvPr/>
        </p:nvSpPr>
        <p:spPr>
          <a:xfrm>
            <a:off x="4093778" y="964117"/>
            <a:ext cx="3591911" cy="1569660"/>
          </a:xfrm>
          <a:prstGeom prst="rect">
            <a:avLst/>
          </a:prstGeom>
          <a:noFill/>
        </p:spPr>
        <p:txBody>
          <a:bodyPr wrap="square" rtlCol="0">
            <a:spAutoFit/>
          </a:bodyPr>
          <a:lstStyle/>
          <a:p>
            <a:r>
              <a:rPr kumimoji="1" lang="en-US" altLang="ja-JP" sz="2400" dirty="0"/>
              <a:t>2. </a:t>
            </a:r>
            <a:r>
              <a:rPr kumimoji="1" lang="ja-JP" altLang="en-US" sz="2400" dirty="0"/>
              <a:t>大学内に</a:t>
            </a:r>
            <a:r>
              <a:rPr kumimoji="1" lang="ja-JP" altLang="en-US" sz="2400" b="1" u="sng" dirty="0">
                <a:solidFill>
                  <a:srgbClr val="FF0000"/>
                </a:solidFill>
              </a:rPr>
              <a:t>「物品廃棄日」</a:t>
            </a:r>
            <a:r>
              <a:rPr kumimoji="1" lang="ja-JP" altLang="en-US" sz="2400" dirty="0"/>
              <a:t>があることを知り、多数のサーバー、</a:t>
            </a:r>
            <a:r>
              <a:rPr kumimoji="1" lang="en-US" altLang="ja-JP" sz="2400" dirty="0"/>
              <a:t>NW </a:t>
            </a:r>
            <a:r>
              <a:rPr kumimoji="1" lang="ja-JP" altLang="en-US" sz="2400" dirty="0"/>
              <a:t>機器を拾い集める。</a:t>
            </a:r>
          </a:p>
        </p:txBody>
      </p:sp>
      <p:pic>
        <p:nvPicPr>
          <p:cNvPr id="25" name="Picture 5" descr="IMG_095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29554" y="2431374"/>
            <a:ext cx="4348215" cy="4308454"/>
          </a:xfrm>
          <a:prstGeom prst="rect">
            <a:avLst/>
          </a:prstGeom>
          <a:noFill/>
          <a:extLst>
            <a:ext uri="{909E8E84-426E-40DD-AFC4-6F175D3DCCD1}">
              <a14:hiddenFill xmlns:a14="http://schemas.microsoft.com/office/drawing/2010/main">
                <a:solidFill>
                  <a:srgbClr val="FFFFFF"/>
                </a:solidFill>
              </a14:hiddenFill>
            </a:ext>
          </a:extLst>
        </p:spPr>
      </p:pic>
      <p:sp>
        <p:nvSpPr>
          <p:cNvPr id="7" name="加算 6"/>
          <p:cNvSpPr/>
          <p:nvPr/>
        </p:nvSpPr>
        <p:spPr>
          <a:xfrm>
            <a:off x="2647294" y="2705985"/>
            <a:ext cx="693683" cy="89089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等号 12"/>
          <p:cNvSpPr/>
          <p:nvPr/>
        </p:nvSpPr>
        <p:spPr>
          <a:xfrm>
            <a:off x="7746126" y="2764243"/>
            <a:ext cx="864474" cy="732658"/>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6" name="テキスト ボックス 25"/>
          <p:cNvSpPr txBox="1"/>
          <p:nvPr/>
        </p:nvSpPr>
        <p:spPr>
          <a:xfrm>
            <a:off x="8440980" y="968986"/>
            <a:ext cx="3450021" cy="1938992"/>
          </a:xfrm>
          <a:prstGeom prst="rect">
            <a:avLst/>
          </a:prstGeom>
          <a:noFill/>
        </p:spPr>
        <p:txBody>
          <a:bodyPr wrap="square" rtlCol="0">
            <a:spAutoFit/>
          </a:bodyPr>
          <a:lstStyle/>
          <a:p>
            <a:r>
              <a:rPr kumimoji="1" lang="en-US" altLang="ja-JP" sz="2400" dirty="0"/>
              <a:t>3. </a:t>
            </a:r>
            <a:r>
              <a:rPr kumimoji="1" lang="ja-JP" altLang="en-US" sz="2400" dirty="0"/>
              <a:t>大学の「学情センター」のヘンな先生方にお願いして</a:t>
            </a:r>
            <a:r>
              <a:rPr kumimoji="1" lang="ja-JP" altLang="en-US" sz="2400" b="1" u="sng" dirty="0">
                <a:solidFill>
                  <a:srgbClr val="FF0000"/>
                </a:solidFill>
              </a:rPr>
              <a:t>機材・</a:t>
            </a:r>
            <a:r>
              <a:rPr kumimoji="1" lang="en-US" altLang="ja-JP" sz="2400" b="1" u="sng" dirty="0">
                <a:solidFill>
                  <a:srgbClr val="FF0000"/>
                </a:solidFill>
              </a:rPr>
              <a:t>NW </a:t>
            </a:r>
            <a:r>
              <a:rPr kumimoji="1" lang="ja-JP" altLang="en-US" sz="2400" b="1" u="sng" dirty="0">
                <a:solidFill>
                  <a:srgbClr val="FF0000"/>
                </a:solidFill>
              </a:rPr>
              <a:t>構築スペースとインターネットまでの直結回線を入手。</a:t>
            </a:r>
          </a:p>
        </p:txBody>
      </p:sp>
      <p:sp>
        <p:nvSpPr>
          <p:cNvPr id="14" name="角丸四角形 13"/>
          <p:cNvSpPr/>
          <p:nvPr/>
        </p:nvSpPr>
        <p:spPr>
          <a:xfrm>
            <a:off x="2041634" y="6337996"/>
            <a:ext cx="6251027" cy="40183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t>☛ </a:t>
            </a:r>
            <a:r>
              <a:rPr kumimoji="1" lang="ja-JP" altLang="en-US" b="1" dirty="0"/>
              <a:t>決して、大学の </a:t>
            </a:r>
            <a:r>
              <a:rPr kumimoji="1" lang="en-US" altLang="ja-JP" b="1" dirty="0"/>
              <a:t>FW </a:t>
            </a:r>
            <a:r>
              <a:rPr kumimoji="1" lang="ja-JP" altLang="en-US" b="1" dirty="0"/>
              <a:t>規則には従わない。</a:t>
            </a:r>
            <a:r>
              <a:rPr kumimoji="1" lang="en-US" altLang="ja-JP" b="1" dirty="0"/>
              <a:t>FW </a:t>
            </a:r>
            <a:r>
              <a:rPr kumimoji="1" lang="ja-JP" altLang="en-US" b="1" dirty="0"/>
              <a:t>の外側に直結する。</a:t>
            </a:r>
          </a:p>
        </p:txBody>
      </p:sp>
    </p:spTree>
    <p:extLst>
      <p:ext uri="{BB962C8B-B14F-4D97-AF65-F5344CB8AC3E}">
        <p14:creationId xmlns:p14="http://schemas.microsoft.com/office/powerpoint/2010/main" val="281996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a:extLst>
              <a:ext uri="{FF2B5EF4-FFF2-40B4-BE49-F238E27FC236}">
                <a16:creationId xmlns:a16="http://schemas.microsoft.com/office/drawing/2014/main" id="{5C3D56B3-46DD-46CA-897F-C0F837EE41AD}"/>
              </a:ext>
            </a:extLst>
          </p:cNvPr>
          <p:cNvPicPr>
            <a:picLocks noChangeAspect="1"/>
          </p:cNvPicPr>
          <p:nvPr/>
        </p:nvPicPr>
        <p:blipFill>
          <a:blip r:embed="rId2"/>
          <a:stretch>
            <a:fillRect/>
          </a:stretch>
        </p:blipFill>
        <p:spPr>
          <a:xfrm>
            <a:off x="72798" y="845109"/>
            <a:ext cx="2397443" cy="3147628"/>
          </a:xfrm>
          <a:prstGeom prst="rect">
            <a:avLst/>
          </a:prstGeom>
          <a:ln w="19050">
            <a:solidFill>
              <a:schemeClr val="tx1"/>
            </a:solidFill>
          </a:ln>
        </p:spPr>
      </p:pic>
      <p:sp>
        <p:nvSpPr>
          <p:cNvPr id="4" name="スライド番号プレースホルダー 3">
            <a:extLst>
              <a:ext uri="{FF2B5EF4-FFF2-40B4-BE49-F238E27FC236}">
                <a16:creationId xmlns:a16="http://schemas.microsoft.com/office/drawing/2014/main" id="{26BAA90A-6241-437C-BB04-DB35E045F736}"/>
              </a:ext>
            </a:extLst>
          </p:cNvPr>
          <p:cNvSpPr>
            <a:spLocks noGrp="1"/>
          </p:cNvSpPr>
          <p:nvPr>
            <p:ph type="sldNum" sz="quarter" idx="12"/>
          </p:nvPr>
        </p:nvSpPr>
        <p:spPr/>
        <p:txBody>
          <a:bodyPr/>
          <a:lstStyle/>
          <a:p>
            <a:fld id="{63DCA85F-F225-44A4-AEA8-9083CAE61796}" type="slidenum">
              <a:rPr kumimoji="1" lang="ja-JP" altLang="en-US" smtClean="0"/>
              <a:t>14</a:t>
            </a:fld>
            <a:endParaRPr kumimoji="1" lang="ja-JP" altLang="en-US" dirty="0"/>
          </a:p>
        </p:txBody>
      </p:sp>
      <p:sp>
        <p:nvSpPr>
          <p:cNvPr id="15" name="テキスト ボックス 14">
            <a:extLst>
              <a:ext uri="{FF2B5EF4-FFF2-40B4-BE49-F238E27FC236}">
                <a16:creationId xmlns:a16="http://schemas.microsoft.com/office/drawing/2014/main" id="{C730B9B2-1C45-482F-BF58-D039306D9EEF}"/>
              </a:ext>
            </a:extLst>
          </p:cNvPr>
          <p:cNvSpPr txBox="1"/>
          <p:nvPr/>
        </p:nvSpPr>
        <p:spPr>
          <a:xfrm>
            <a:off x="656585" y="180611"/>
            <a:ext cx="2098753" cy="646331"/>
          </a:xfrm>
          <a:prstGeom prst="rect">
            <a:avLst/>
          </a:prstGeom>
          <a:noFill/>
        </p:spPr>
        <p:txBody>
          <a:bodyPr wrap="square" rtlCol="0">
            <a:spAutoFit/>
          </a:bodyPr>
          <a:lstStyle/>
          <a:p>
            <a:r>
              <a:rPr kumimoji="1" lang="ja-JP" altLang="en-US" sz="3600" b="1" dirty="0">
                <a:highlight>
                  <a:srgbClr val="00FF00"/>
                </a:highlight>
              </a:rPr>
              <a:t>正統派</a:t>
            </a:r>
          </a:p>
        </p:txBody>
      </p:sp>
      <p:sp>
        <p:nvSpPr>
          <p:cNvPr id="16" name="テキスト ボックス 15">
            <a:extLst>
              <a:ext uri="{FF2B5EF4-FFF2-40B4-BE49-F238E27FC236}">
                <a16:creationId xmlns:a16="http://schemas.microsoft.com/office/drawing/2014/main" id="{CF0E46C8-FE3E-4109-9931-B25B9F75373E}"/>
              </a:ext>
            </a:extLst>
          </p:cNvPr>
          <p:cNvSpPr txBox="1"/>
          <p:nvPr/>
        </p:nvSpPr>
        <p:spPr>
          <a:xfrm>
            <a:off x="6688299" y="169316"/>
            <a:ext cx="2098753" cy="646331"/>
          </a:xfrm>
          <a:prstGeom prst="rect">
            <a:avLst/>
          </a:prstGeom>
          <a:noFill/>
        </p:spPr>
        <p:txBody>
          <a:bodyPr wrap="square" rtlCol="0">
            <a:spAutoFit/>
          </a:bodyPr>
          <a:lstStyle/>
          <a:p>
            <a:r>
              <a:rPr kumimoji="1" lang="ja-JP" altLang="en-US" sz="3600" b="1" dirty="0">
                <a:highlight>
                  <a:srgbClr val="66FFFF"/>
                </a:highlight>
              </a:rPr>
              <a:t>超正統派</a:t>
            </a:r>
          </a:p>
        </p:txBody>
      </p:sp>
      <p:sp>
        <p:nvSpPr>
          <p:cNvPr id="17" name="テキスト ボックス 16">
            <a:extLst>
              <a:ext uri="{FF2B5EF4-FFF2-40B4-BE49-F238E27FC236}">
                <a16:creationId xmlns:a16="http://schemas.microsoft.com/office/drawing/2014/main" id="{58EA0E84-6602-45EE-8445-20CDB02A6B67}"/>
              </a:ext>
            </a:extLst>
          </p:cNvPr>
          <p:cNvSpPr txBox="1"/>
          <p:nvPr/>
        </p:nvSpPr>
        <p:spPr>
          <a:xfrm>
            <a:off x="8683277" y="299483"/>
            <a:ext cx="2508425" cy="523220"/>
          </a:xfrm>
          <a:prstGeom prst="rect">
            <a:avLst/>
          </a:prstGeom>
          <a:noFill/>
        </p:spPr>
        <p:txBody>
          <a:bodyPr wrap="square" rtlCol="0">
            <a:spAutoFit/>
          </a:bodyPr>
          <a:lstStyle/>
          <a:p>
            <a:r>
              <a:rPr kumimoji="1" lang="en-US" altLang="ja-JP" sz="2800" b="1" dirty="0"/>
              <a:t>Ultra-</a:t>
            </a:r>
            <a:r>
              <a:rPr kumimoji="1" lang="en-US" altLang="ja-JP" sz="2800" b="1" dirty="0" err="1"/>
              <a:t>Othodox</a:t>
            </a:r>
            <a:endParaRPr kumimoji="1" lang="ja-JP" altLang="en-US" sz="2800" b="1" dirty="0"/>
          </a:p>
        </p:txBody>
      </p:sp>
      <p:sp>
        <p:nvSpPr>
          <p:cNvPr id="18" name="テキスト ボックス 17">
            <a:extLst>
              <a:ext uri="{FF2B5EF4-FFF2-40B4-BE49-F238E27FC236}">
                <a16:creationId xmlns:a16="http://schemas.microsoft.com/office/drawing/2014/main" id="{11A33540-AC5F-4663-AAAE-348940238778}"/>
              </a:ext>
            </a:extLst>
          </p:cNvPr>
          <p:cNvSpPr txBox="1"/>
          <p:nvPr/>
        </p:nvSpPr>
        <p:spPr>
          <a:xfrm>
            <a:off x="2282307" y="321889"/>
            <a:ext cx="2508425" cy="523220"/>
          </a:xfrm>
          <a:prstGeom prst="rect">
            <a:avLst/>
          </a:prstGeom>
          <a:noFill/>
        </p:spPr>
        <p:txBody>
          <a:bodyPr wrap="square" rtlCol="0">
            <a:spAutoFit/>
          </a:bodyPr>
          <a:lstStyle/>
          <a:p>
            <a:r>
              <a:rPr kumimoji="1" lang="en-US" altLang="ja-JP" sz="2800" b="1" dirty="0"/>
              <a:t>Conventional</a:t>
            </a:r>
            <a:endParaRPr kumimoji="1" lang="ja-JP" altLang="en-US" sz="2800" b="1" dirty="0"/>
          </a:p>
        </p:txBody>
      </p:sp>
      <p:cxnSp>
        <p:nvCxnSpPr>
          <p:cNvPr id="19" name="直線コネクタ 18">
            <a:extLst>
              <a:ext uri="{FF2B5EF4-FFF2-40B4-BE49-F238E27FC236}">
                <a16:creationId xmlns:a16="http://schemas.microsoft.com/office/drawing/2014/main" id="{67A00B38-4673-49EB-A5D7-217635530007}"/>
              </a:ext>
            </a:extLst>
          </p:cNvPr>
          <p:cNvCxnSpPr/>
          <p:nvPr/>
        </p:nvCxnSpPr>
        <p:spPr>
          <a:xfrm>
            <a:off x="5779584" y="44324"/>
            <a:ext cx="0" cy="6769351"/>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0" name="矢印: 左右 19">
            <a:extLst>
              <a:ext uri="{FF2B5EF4-FFF2-40B4-BE49-F238E27FC236}">
                <a16:creationId xmlns:a16="http://schemas.microsoft.com/office/drawing/2014/main" id="{B160B83D-BB88-4352-93B2-9D5DEF8797DB}"/>
              </a:ext>
            </a:extLst>
          </p:cNvPr>
          <p:cNvSpPr/>
          <p:nvPr/>
        </p:nvSpPr>
        <p:spPr>
          <a:xfrm>
            <a:off x="5080940" y="0"/>
            <a:ext cx="1388083" cy="97567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185B42F7-5988-4041-A4B0-BFF80C17E573}"/>
              </a:ext>
            </a:extLst>
          </p:cNvPr>
          <p:cNvSpPr txBox="1"/>
          <p:nvPr/>
        </p:nvSpPr>
        <p:spPr>
          <a:xfrm>
            <a:off x="5080937" y="239406"/>
            <a:ext cx="1344242" cy="461665"/>
          </a:xfrm>
          <a:prstGeom prst="rect">
            <a:avLst/>
          </a:prstGeom>
          <a:noFill/>
        </p:spPr>
        <p:txBody>
          <a:bodyPr wrap="square" rtlCol="0">
            <a:spAutoFit/>
          </a:bodyPr>
          <a:lstStyle/>
          <a:p>
            <a:pPr algn="ctr"/>
            <a:r>
              <a:rPr kumimoji="1" lang="ja-JP" altLang="en-US" sz="1200" b="1" dirty="0">
                <a:solidFill>
                  <a:schemeClr val="bg1"/>
                </a:solidFill>
              </a:rPr>
              <a:t>別々の役割</a:t>
            </a:r>
            <a:endParaRPr kumimoji="1" lang="en-US" altLang="ja-JP" sz="1200" b="1" dirty="0">
              <a:solidFill>
                <a:schemeClr val="bg1"/>
              </a:solidFill>
            </a:endParaRPr>
          </a:p>
          <a:p>
            <a:pPr algn="ctr"/>
            <a:r>
              <a:rPr kumimoji="1" lang="en-US" altLang="ja-JP" sz="1200" b="1" dirty="0">
                <a:solidFill>
                  <a:schemeClr val="bg1"/>
                </a:solidFill>
              </a:rPr>
              <a:t>(</a:t>
            </a:r>
            <a:r>
              <a:rPr kumimoji="1" lang="ja-JP" altLang="en-US" sz="1200" b="1" dirty="0">
                <a:solidFill>
                  <a:schemeClr val="bg1"/>
                </a:solidFill>
              </a:rPr>
              <a:t>共存関係</a:t>
            </a:r>
            <a:r>
              <a:rPr kumimoji="1" lang="en-US" altLang="ja-JP" sz="1200" b="1" dirty="0">
                <a:solidFill>
                  <a:schemeClr val="bg1"/>
                </a:solidFill>
              </a:rPr>
              <a:t>)</a:t>
            </a:r>
            <a:endParaRPr kumimoji="1" lang="ja-JP" altLang="en-US" sz="1200" b="1" dirty="0">
              <a:solidFill>
                <a:schemeClr val="bg1"/>
              </a:solidFill>
            </a:endParaRPr>
          </a:p>
        </p:txBody>
      </p:sp>
      <p:pic>
        <p:nvPicPr>
          <p:cNvPr id="13" name="図 12">
            <a:extLst>
              <a:ext uri="{FF2B5EF4-FFF2-40B4-BE49-F238E27FC236}">
                <a16:creationId xmlns:a16="http://schemas.microsoft.com/office/drawing/2014/main" id="{86A1BC32-9A90-4B9E-9D01-C1B42569FC0A}"/>
              </a:ext>
            </a:extLst>
          </p:cNvPr>
          <p:cNvPicPr>
            <a:picLocks noChangeAspect="1"/>
          </p:cNvPicPr>
          <p:nvPr/>
        </p:nvPicPr>
        <p:blipFill>
          <a:blip r:embed="rId3"/>
          <a:stretch>
            <a:fillRect/>
          </a:stretch>
        </p:blipFill>
        <p:spPr>
          <a:xfrm>
            <a:off x="6218133" y="908825"/>
            <a:ext cx="4067085" cy="2287734"/>
          </a:xfrm>
          <a:prstGeom prst="rect">
            <a:avLst/>
          </a:prstGeom>
          <a:ln w="57150">
            <a:solidFill>
              <a:schemeClr val="bg1">
                <a:lumMod val="75000"/>
              </a:schemeClr>
            </a:solidFill>
          </a:ln>
        </p:spPr>
      </p:pic>
      <p:pic>
        <p:nvPicPr>
          <p:cNvPr id="22" name="図 21">
            <a:extLst>
              <a:ext uri="{FF2B5EF4-FFF2-40B4-BE49-F238E27FC236}">
                <a16:creationId xmlns:a16="http://schemas.microsoft.com/office/drawing/2014/main" id="{2E952D3A-1BBB-4575-8CC9-1BD298B5A4D9}"/>
              </a:ext>
            </a:extLst>
          </p:cNvPr>
          <p:cNvPicPr>
            <a:picLocks noChangeAspect="1"/>
          </p:cNvPicPr>
          <p:nvPr/>
        </p:nvPicPr>
        <p:blipFill>
          <a:blip r:embed="rId4"/>
          <a:stretch>
            <a:fillRect/>
          </a:stretch>
        </p:blipFill>
        <p:spPr>
          <a:xfrm>
            <a:off x="6401827" y="2626189"/>
            <a:ext cx="3019906" cy="1698697"/>
          </a:xfrm>
          <a:prstGeom prst="rect">
            <a:avLst/>
          </a:prstGeom>
          <a:ln w="57150">
            <a:solidFill>
              <a:schemeClr val="bg1">
                <a:lumMod val="75000"/>
              </a:schemeClr>
            </a:solidFill>
          </a:ln>
        </p:spPr>
      </p:pic>
      <p:pic>
        <p:nvPicPr>
          <p:cNvPr id="24" name="Picture 4" descr="https://telework.cyber.ipa.go.jp/news/20200514/img200.jpg">
            <a:extLst>
              <a:ext uri="{FF2B5EF4-FFF2-40B4-BE49-F238E27FC236}">
                <a16:creationId xmlns:a16="http://schemas.microsoft.com/office/drawing/2014/main" id="{E8B38273-4248-4C8B-A12E-17252485CB1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1898" y="4833798"/>
            <a:ext cx="3425891" cy="1702313"/>
          </a:xfrm>
          <a:prstGeom prst="rect">
            <a:avLst/>
          </a:prstGeom>
          <a:ln w="57150">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26" name="図 25">
            <a:extLst>
              <a:ext uri="{FF2B5EF4-FFF2-40B4-BE49-F238E27FC236}">
                <a16:creationId xmlns:a16="http://schemas.microsoft.com/office/drawing/2014/main" id="{6B8D5085-AE91-47B8-ACF3-8D7CA3775727}"/>
              </a:ext>
            </a:extLst>
          </p:cNvPr>
          <p:cNvPicPr>
            <a:picLocks noChangeAspect="1"/>
          </p:cNvPicPr>
          <p:nvPr/>
        </p:nvPicPr>
        <p:blipFill>
          <a:blip r:embed="rId6"/>
          <a:stretch>
            <a:fillRect/>
          </a:stretch>
        </p:blipFill>
        <p:spPr>
          <a:xfrm>
            <a:off x="9860281" y="1057478"/>
            <a:ext cx="2026058" cy="3601880"/>
          </a:xfrm>
          <a:prstGeom prst="rect">
            <a:avLst/>
          </a:prstGeom>
          <a:ln w="57150">
            <a:solidFill>
              <a:schemeClr val="bg1">
                <a:lumMod val="75000"/>
              </a:schemeClr>
            </a:solidFill>
          </a:ln>
        </p:spPr>
      </p:pic>
      <p:pic>
        <p:nvPicPr>
          <p:cNvPr id="12" name="図 11">
            <a:extLst>
              <a:ext uri="{FF2B5EF4-FFF2-40B4-BE49-F238E27FC236}">
                <a16:creationId xmlns:a16="http://schemas.microsoft.com/office/drawing/2014/main" id="{FD84FFE3-D844-4166-A7B0-3D6701768E18}"/>
              </a:ext>
            </a:extLst>
          </p:cNvPr>
          <p:cNvPicPr>
            <a:picLocks noChangeAspect="1"/>
          </p:cNvPicPr>
          <p:nvPr/>
        </p:nvPicPr>
        <p:blipFill>
          <a:blip r:embed="rId7"/>
          <a:stretch>
            <a:fillRect/>
          </a:stretch>
        </p:blipFill>
        <p:spPr>
          <a:xfrm>
            <a:off x="6055178" y="4546853"/>
            <a:ext cx="2562671" cy="1922003"/>
          </a:xfrm>
          <a:prstGeom prst="rect">
            <a:avLst/>
          </a:prstGeom>
          <a:ln w="57150">
            <a:solidFill>
              <a:schemeClr val="bg1">
                <a:lumMod val="75000"/>
              </a:schemeClr>
            </a:solidFill>
          </a:ln>
        </p:spPr>
      </p:pic>
      <p:pic>
        <p:nvPicPr>
          <p:cNvPr id="30" name="図 29">
            <a:extLst>
              <a:ext uri="{FF2B5EF4-FFF2-40B4-BE49-F238E27FC236}">
                <a16:creationId xmlns:a16="http://schemas.microsoft.com/office/drawing/2014/main" id="{63015077-B883-4ECD-8061-59BB4E0146FA}"/>
              </a:ext>
            </a:extLst>
          </p:cNvPr>
          <p:cNvPicPr>
            <a:picLocks noChangeAspect="1"/>
          </p:cNvPicPr>
          <p:nvPr/>
        </p:nvPicPr>
        <p:blipFill>
          <a:blip r:embed="rId8"/>
          <a:stretch>
            <a:fillRect/>
          </a:stretch>
        </p:blipFill>
        <p:spPr>
          <a:xfrm>
            <a:off x="3515687" y="1190080"/>
            <a:ext cx="1947023" cy="2596031"/>
          </a:xfrm>
          <a:prstGeom prst="rect">
            <a:avLst/>
          </a:prstGeom>
          <a:ln w="19050">
            <a:solidFill>
              <a:schemeClr val="tx1"/>
            </a:solidFill>
          </a:ln>
        </p:spPr>
      </p:pic>
      <p:pic>
        <p:nvPicPr>
          <p:cNvPr id="25" name="図 24">
            <a:extLst>
              <a:ext uri="{FF2B5EF4-FFF2-40B4-BE49-F238E27FC236}">
                <a16:creationId xmlns:a16="http://schemas.microsoft.com/office/drawing/2014/main" id="{AF999F84-B73C-44F0-920D-9220DC7632C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97613" y="4902213"/>
            <a:ext cx="2538877" cy="1816502"/>
          </a:xfrm>
          <a:prstGeom prst="rect">
            <a:avLst/>
          </a:prstGeom>
        </p:spPr>
      </p:pic>
      <p:pic>
        <p:nvPicPr>
          <p:cNvPr id="27" name="図 26">
            <a:extLst>
              <a:ext uri="{FF2B5EF4-FFF2-40B4-BE49-F238E27FC236}">
                <a16:creationId xmlns:a16="http://schemas.microsoft.com/office/drawing/2014/main" id="{BD8CED6E-E1FA-44BE-8174-08A0C22B89C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48603" y="4504546"/>
            <a:ext cx="1400598" cy="2301766"/>
          </a:xfrm>
          <a:prstGeom prst="rect">
            <a:avLst/>
          </a:prstGeom>
        </p:spPr>
      </p:pic>
      <p:pic>
        <p:nvPicPr>
          <p:cNvPr id="28" name="図 27">
            <a:extLst>
              <a:ext uri="{FF2B5EF4-FFF2-40B4-BE49-F238E27FC236}">
                <a16:creationId xmlns:a16="http://schemas.microsoft.com/office/drawing/2014/main" id="{F7B444E2-7C7B-4026-8323-BFFE770F991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44367" y="4322845"/>
            <a:ext cx="992221" cy="992221"/>
          </a:xfrm>
          <a:prstGeom prst="rect">
            <a:avLst/>
          </a:prstGeom>
        </p:spPr>
      </p:pic>
      <p:pic>
        <p:nvPicPr>
          <p:cNvPr id="105" name="図 104">
            <a:extLst>
              <a:ext uri="{FF2B5EF4-FFF2-40B4-BE49-F238E27FC236}">
                <a16:creationId xmlns:a16="http://schemas.microsoft.com/office/drawing/2014/main" id="{F7194C4E-CCAB-490A-BDD2-545872E7C75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52111" y="4827201"/>
            <a:ext cx="1815681" cy="2033752"/>
          </a:xfrm>
          <a:prstGeom prst="rect">
            <a:avLst/>
          </a:prstGeom>
        </p:spPr>
      </p:pic>
      <p:pic>
        <p:nvPicPr>
          <p:cNvPr id="106" name="図 105">
            <a:extLst>
              <a:ext uri="{FF2B5EF4-FFF2-40B4-BE49-F238E27FC236}">
                <a16:creationId xmlns:a16="http://schemas.microsoft.com/office/drawing/2014/main" id="{6B9DFCDB-FE7E-4521-BD1C-0B67230AF19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2239" y="3266003"/>
            <a:ext cx="1133170" cy="1393355"/>
          </a:xfrm>
          <a:prstGeom prst="rect">
            <a:avLst/>
          </a:prstGeom>
        </p:spPr>
      </p:pic>
      <p:pic>
        <p:nvPicPr>
          <p:cNvPr id="5" name="図 4">
            <a:extLst>
              <a:ext uri="{FF2B5EF4-FFF2-40B4-BE49-F238E27FC236}">
                <a16:creationId xmlns:a16="http://schemas.microsoft.com/office/drawing/2014/main" id="{58E20525-32FE-49D5-890D-4EFBD506AD27}"/>
              </a:ext>
            </a:extLst>
          </p:cNvPr>
          <p:cNvPicPr>
            <a:picLocks noChangeAspect="1"/>
          </p:cNvPicPr>
          <p:nvPr/>
        </p:nvPicPr>
        <p:blipFill>
          <a:blip r:embed="rId14"/>
          <a:stretch>
            <a:fillRect/>
          </a:stretch>
        </p:blipFill>
        <p:spPr>
          <a:xfrm>
            <a:off x="1369417" y="1860234"/>
            <a:ext cx="2020743" cy="2958721"/>
          </a:xfrm>
          <a:prstGeom prst="rect">
            <a:avLst/>
          </a:prstGeom>
        </p:spPr>
      </p:pic>
      <p:pic>
        <p:nvPicPr>
          <p:cNvPr id="6" name="図 5">
            <a:extLst>
              <a:ext uri="{FF2B5EF4-FFF2-40B4-BE49-F238E27FC236}">
                <a16:creationId xmlns:a16="http://schemas.microsoft.com/office/drawing/2014/main" id="{33BC22AC-92F5-4022-B2F8-F58109EE3FAB}"/>
              </a:ext>
            </a:extLst>
          </p:cNvPr>
          <p:cNvPicPr>
            <a:picLocks noChangeAspect="1"/>
          </p:cNvPicPr>
          <p:nvPr/>
        </p:nvPicPr>
        <p:blipFill>
          <a:blip r:embed="rId15"/>
          <a:stretch>
            <a:fillRect/>
          </a:stretch>
        </p:blipFill>
        <p:spPr>
          <a:xfrm>
            <a:off x="1844495" y="3916680"/>
            <a:ext cx="3567065" cy="2856608"/>
          </a:xfrm>
          <a:prstGeom prst="rect">
            <a:avLst/>
          </a:prstGeom>
          <a:ln w="19050">
            <a:solidFill>
              <a:schemeClr val="tx1"/>
            </a:solidFill>
          </a:ln>
        </p:spPr>
      </p:pic>
      <p:grpSp>
        <p:nvGrpSpPr>
          <p:cNvPr id="29" name="Group 82">
            <a:extLst>
              <a:ext uri="{FF2B5EF4-FFF2-40B4-BE49-F238E27FC236}">
                <a16:creationId xmlns:a16="http://schemas.microsoft.com/office/drawing/2014/main" id="{7A8C9106-FB90-4B0A-873A-CA91F0ACAD13}"/>
              </a:ext>
            </a:extLst>
          </p:cNvPr>
          <p:cNvGrpSpPr>
            <a:grpSpLocks noChangeAspect="1"/>
          </p:cNvGrpSpPr>
          <p:nvPr/>
        </p:nvGrpSpPr>
        <p:grpSpPr bwMode="auto">
          <a:xfrm>
            <a:off x="4589523" y="4525992"/>
            <a:ext cx="1131112" cy="2301227"/>
            <a:chOff x="6422" y="1669"/>
            <a:chExt cx="928" cy="1888"/>
          </a:xfrm>
        </p:grpSpPr>
        <p:sp>
          <p:nvSpPr>
            <p:cNvPr id="31" name="AutoShape 81">
              <a:extLst>
                <a:ext uri="{FF2B5EF4-FFF2-40B4-BE49-F238E27FC236}">
                  <a16:creationId xmlns:a16="http://schemas.microsoft.com/office/drawing/2014/main" id="{57DF7A95-6303-4131-9143-74B54E10A15D}"/>
                </a:ext>
              </a:extLst>
            </p:cNvPr>
            <p:cNvSpPr>
              <a:spLocks noChangeAspect="1" noChangeArrowheads="1" noTextEdit="1"/>
            </p:cNvSpPr>
            <p:nvPr/>
          </p:nvSpPr>
          <p:spPr bwMode="auto">
            <a:xfrm>
              <a:off x="6422" y="1669"/>
              <a:ext cx="928" cy="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nvGrpSpPr>
            <p:cNvPr id="33" name="Group 152">
              <a:extLst>
                <a:ext uri="{FF2B5EF4-FFF2-40B4-BE49-F238E27FC236}">
                  <a16:creationId xmlns:a16="http://schemas.microsoft.com/office/drawing/2014/main" id="{4A3361A6-E9A0-40E9-87B2-72870D8E9C0A}"/>
                </a:ext>
              </a:extLst>
            </p:cNvPr>
            <p:cNvGrpSpPr>
              <a:grpSpLocks/>
            </p:cNvGrpSpPr>
            <p:nvPr/>
          </p:nvGrpSpPr>
          <p:grpSpPr bwMode="auto">
            <a:xfrm>
              <a:off x="6427" y="1674"/>
              <a:ext cx="918" cy="1807"/>
              <a:chOff x="6427" y="1674"/>
              <a:chExt cx="918" cy="1807"/>
            </a:xfrm>
          </p:grpSpPr>
          <p:grpSp>
            <p:nvGrpSpPr>
              <p:cNvPr id="34" name="Group 89">
                <a:extLst>
                  <a:ext uri="{FF2B5EF4-FFF2-40B4-BE49-F238E27FC236}">
                    <a16:creationId xmlns:a16="http://schemas.microsoft.com/office/drawing/2014/main" id="{B0242D99-5D31-474A-9DD0-EA9698559C91}"/>
                  </a:ext>
                </a:extLst>
              </p:cNvPr>
              <p:cNvGrpSpPr>
                <a:grpSpLocks/>
              </p:cNvGrpSpPr>
              <p:nvPr/>
            </p:nvGrpSpPr>
            <p:grpSpPr bwMode="auto">
              <a:xfrm>
                <a:off x="6852" y="3268"/>
                <a:ext cx="354" cy="213"/>
                <a:chOff x="6852" y="3268"/>
                <a:chExt cx="354" cy="213"/>
              </a:xfrm>
            </p:grpSpPr>
            <p:sp>
              <p:nvSpPr>
                <p:cNvPr id="97" name="Freeform 83">
                  <a:extLst>
                    <a:ext uri="{FF2B5EF4-FFF2-40B4-BE49-F238E27FC236}">
                      <a16:creationId xmlns:a16="http://schemas.microsoft.com/office/drawing/2014/main" id="{75C7B6C6-E53B-413B-89E6-DA0228CC6291}"/>
                    </a:ext>
                  </a:extLst>
                </p:cNvPr>
                <p:cNvSpPr>
                  <a:spLocks/>
                </p:cNvSpPr>
                <p:nvPr/>
              </p:nvSpPr>
              <p:spPr bwMode="auto">
                <a:xfrm>
                  <a:off x="6852" y="3268"/>
                  <a:ext cx="354" cy="213"/>
                </a:xfrm>
                <a:custGeom>
                  <a:avLst/>
                  <a:gdLst>
                    <a:gd name="T0" fmla="*/ 247 w 707"/>
                    <a:gd name="T1" fmla="*/ 48 h 427"/>
                    <a:gd name="T2" fmla="*/ 151 w 707"/>
                    <a:gd name="T3" fmla="*/ 124 h 427"/>
                    <a:gd name="T4" fmla="*/ 0 w 707"/>
                    <a:gd name="T5" fmla="*/ 192 h 427"/>
                    <a:gd name="T6" fmla="*/ 0 w 707"/>
                    <a:gd name="T7" fmla="*/ 241 h 427"/>
                    <a:gd name="T8" fmla="*/ 82 w 707"/>
                    <a:gd name="T9" fmla="*/ 268 h 427"/>
                    <a:gd name="T10" fmla="*/ 220 w 707"/>
                    <a:gd name="T11" fmla="*/ 261 h 427"/>
                    <a:gd name="T12" fmla="*/ 364 w 707"/>
                    <a:gd name="T13" fmla="*/ 234 h 427"/>
                    <a:gd name="T14" fmla="*/ 460 w 707"/>
                    <a:gd name="T15" fmla="*/ 213 h 427"/>
                    <a:gd name="T16" fmla="*/ 440 w 707"/>
                    <a:gd name="T17" fmla="*/ 316 h 427"/>
                    <a:gd name="T18" fmla="*/ 419 w 707"/>
                    <a:gd name="T19" fmla="*/ 365 h 427"/>
                    <a:gd name="T20" fmla="*/ 426 w 707"/>
                    <a:gd name="T21" fmla="*/ 399 h 427"/>
                    <a:gd name="T22" fmla="*/ 536 w 707"/>
                    <a:gd name="T23" fmla="*/ 427 h 427"/>
                    <a:gd name="T24" fmla="*/ 653 w 707"/>
                    <a:gd name="T25" fmla="*/ 365 h 427"/>
                    <a:gd name="T26" fmla="*/ 680 w 707"/>
                    <a:gd name="T27" fmla="*/ 303 h 427"/>
                    <a:gd name="T28" fmla="*/ 680 w 707"/>
                    <a:gd name="T29" fmla="*/ 247 h 427"/>
                    <a:gd name="T30" fmla="*/ 707 w 707"/>
                    <a:gd name="T31" fmla="*/ 206 h 427"/>
                    <a:gd name="T32" fmla="*/ 694 w 707"/>
                    <a:gd name="T33" fmla="*/ 0 h 427"/>
                    <a:gd name="T34" fmla="*/ 247 w 707"/>
                    <a:gd name="T35" fmla="*/ 48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7" h="427">
                      <a:moveTo>
                        <a:pt x="247" y="48"/>
                      </a:moveTo>
                      <a:lnTo>
                        <a:pt x="151" y="124"/>
                      </a:lnTo>
                      <a:lnTo>
                        <a:pt x="0" y="192"/>
                      </a:lnTo>
                      <a:lnTo>
                        <a:pt x="0" y="241"/>
                      </a:lnTo>
                      <a:lnTo>
                        <a:pt x="82" y="268"/>
                      </a:lnTo>
                      <a:lnTo>
                        <a:pt x="220" y="261"/>
                      </a:lnTo>
                      <a:lnTo>
                        <a:pt x="364" y="234"/>
                      </a:lnTo>
                      <a:lnTo>
                        <a:pt x="460" y="213"/>
                      </a:lnTo>
                      <a:lnTo>
                        <a:pt x="440" y="316"/>
                      </a:lnTo>
                      <a:lnTo>
                        <a:pt x="419" y="365"/>
                      </a:lnTo>
                      <a:lnTo>
                        <a:pt x="426" y="399"/>
                      </a:lnTo>
                      <a:lnTo>
                        <a:pt x="536" y="427"/>
                      </a:lnTo>
                      <a:lnTo>
                        <a:pt x="653" y="365"/>
                      </a:lnTo>
                      <a:lnTo>
                        <a:pt x="680" y="303"/>
                      </a:lnTo>
                      <a:lnTo>
                        <a:pt x="680" y="247"/>
                      </a:lnTo>
                      <a:lnTo>
                        <a:pt x="707" y="206"/>
                      </a:lnTo>
                      <a:lnTo>
                        <a:pt x="694" y="0"/>
                      </a:lnTo>
                      <a:lnTo>
                        <a:pt x="247" y="48"/>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nvGrpSpPr>
                <p:cNvPr id="98" name="Group 88">
                  <a:extLst>
                    <a:ext uri="{FF2B5EF4-FFF2-40B4-BE49-F238E27FC236}">
                      <a16:creationId xmlns:a16="http://schemas.microsoft.com/office/drawing/2014/main" id="{81A15FAC-E0A0-4E51-B61B-2D3BC684722D}"/>
                    </a:ext>
                  </a:extLst>
                </p:cNvPr>
                <p:cNvGrpSpPr>
                  <a:grpSpLocks/>
                </p:cNvGrpSpPr>
                <p:nvPr/>
              </p:nvGrpSpPr>
              <p:grpSpPr bwMode="auto">
                <a:xfrm>
                  <a:off x="6861" y="3312"/>
                  <a:ext cx="316" cy="146"/>
                  <a:chOff x="6861" y="3312"/>
                  <a:chExt cx="316" cy="146"/>
                </a:xfrm>
              </p:grpSpPr>
              <p:sp>
                <p:nvSpPr>
                  <p:cNvPr id="99" name="Freeform 84">
                    <a:extLst>
                      <a:ext uri="{FF2B5EF4-FFF2-40B4-BE49-F238E27FC236}">
                        <a16:creationId xmlns:a16="http://schemas.microsoft.com/office/drawing/2014/main" id="{CD62EE74-3C9C-4711-9C78-8BE3ECC21AED}"/>
                      </a:ext>
                    </a:extLst>
                  </p:cNvPr>
                  <p:cNvSpPr>
                    <a:spLocks/>
                  </p:cNvSpPr>
                  <p:nvPr/>
                </p:nvSpPr>
                <p:spPr bwMode="auto">
                  <a:xfrm>
                    <a:off x="6861" y="3334"/>
                    <a:ext cx="111" cy="36"/>
                  </a:xfrm>
                  <a:custGeom>
                    <a:avLst/>
                    <a:gdLst>
                      <a:gd name="T0" fmla="*/ 0 w 222"/>
                      <a:gd name="T1" fmla="*/ 65 h 71"/>
                      <a:gd name="T2" fmla="*/ 116 w 222"/>
                      <a:gd name="T3" fmla="*/ 71 h 71"/>
                      <a:gd name="T4" fmla="*/ 222 w 222"/>
                      <a:gd name="T5" fmla="*/ 43 h 71"/>
                      <a:gd name="T6" fmla="*/ 138 w 222"/>
                      <a:gd name="T7" fmla="*/ 0 h 71"/>
                      <a:gd name="T8" fmla="*/ 0 w 222"/>
                      <a:gd name="T9" fmla="*/ 65 h 71"/>
                    </a:gdLst>
                    <a:ahLst/>
                    <a:cxnLst>
                      <a:cxn ang="0">
                        <a:pos x="T0" y="T1"/>
                      </a:cxn>
                      <a:cxn ang="0">
                        <a:pos x="T2" y="T3"/>
                      </a:cxn>
                      <a:cxn ang="0">
                        <a:pos x="T4" y="T5"/>
                      </a:cxn>
                      <a:cxn ang="0">
                        <a:pos x="T6" y="T7"/>
                      </a:cxn>
                      <a:cxn ang="0">
                        <a:pos x="T8" y="T9"/>
                      </a:cxn>
                    </a:cxnLst>
                    <a:rect l="0" t="0" r="r" b="b"/>
                    <a:pathLst>
                      <a:path w="222" h="71">
                        <a:moveTo>
                          <a:pt x="0" y="65"/>
                        </a:moveTo>
                        <a:lnTo>
                          <a:pt x="116" y="71"/>
                        </a:lnTo>
                        <a:lnTo>
                          <a:pt x="222" y="43"/>
                        </a:lnTo>
                        <a:lnTo>
                          <a:pt x="138" y="0"/>
                        </a:lnTo>
                        <a:lnTo>
                          <a:pt x="0" y="65"/>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0" name="Freeform 85">
                    <a:extLst>
                      <a:ext uri="{FF2B5EF4-FFF2-40B4-BE49-F238E27FC236}">
                        <a16:creationId xmlns:a16="http://schemas.microsoft.com/office/drawing/2014/main" id="{D5046E70-C6D7-4A8C-8D7C-29EDB819F245}"/>
                      </a:ext>
                    </a:extLst>
                  </p:cNvPr>
                  <p:cNvSpPr>
                    <a:spLocks/>
                  </p:cNvSpPr>
                  <p:nvPr/>
                </p:nvSpPr>
                <p:spPr bwMode="auto">
                  <a:xfrm>
                    <a:off x="6935" y="3312"/>
                    <a:ext cx="121" cy="39"/>
                  </a:xfrm>
                  <a:custGeom>
                    <a:avLst/>
                    <a:gdLst>
                      <a:gd name="T0" fmla="*/ 50 w 243"/>
                      <a:gd name="T1" fmla="*/ 0 h 78"/>
                      <a:gd name="T2" fmla="*/ 0 w 243"/>
                      <a:gd name="T3" fmla="*/ 40 h 78"/>
                      <a:gd name="T4" fmla="*/ 72 w 243"/>
                      <a:gd name="T5" fmla="*/ 78 h 78"/>
                      <a:gd name="T6" fmla="*/ 129 w 243"/>
                      <a:gd name="T7" fmla="*/ 68 h 78"/>
                      <a:gd name="T8" fmla="*/ 192 w 243"/>
                      <a:gd name="T9" fmla="*/ 50 h 78"/>
                      <a:gd name="T10" fmla="*/ 243 w 243"/>
                      <a:gd name="T11" fmla="*/ 37 h 78"/>
                      <a:gd name="T12" fmla="*/ 130 w 243"/>
                      <a:gd name="T13" fmla="*/ 27 h 78"/>
                      <a:gd name="T14" fmla="*/ 50 w 243"/>
                      <a:gd name="T15" fmla="*/ 0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78">
                        <a:moveTo>
                          <a:pt x="50" y="0"/>
                        </a:moveTo>
                        <a:lnTo>
                          <a:pt x="0" y="40"/>
                        </a:lnTo>
                        <a:lnTo>
                          <a:pt x="72" y="78"/>
                        </a:lnTo>
                        <a:lnTo>
                          <a:pt x="129" y="68"/>
                        </a:lnTo>
                        <a:lnTo>
                          <a:pt x="192" y="50"/>
                        </a:lnTo>
                        <a:lnTo>
                          <a:pt x="243" y="37"/>
                        </a:lnTo>
                        <a:lnTo>
                          <a:pt x="130" y="27"/>
                        </a:lnTo>
                        <a:lnTo>
                          <a:pt x="5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1" name="Freeform 86">
                    <a:extLst>
                      <a:ext uri="{FF2B5EF4-FFF2-40B4-BE49-F238E27FC236}">
                        <a16:creationId xmlns:a16="http://schemas.microsoft.com/office/drawing/2014/main" id="{A9D8397C-43A2-4578-8A89-E34FD5BBCD4E}"/>
                      </a:ext>
                    </a:extLst>
                  </p:cNvPr>
                  <p:cNvSpPr>
                    <a:spLocks/>
                  </p:cNvSpPr>
                  <p:nvPr/>
                </p:nvSpPr>
                <p:spPr bwMode="auto">
                  <a:xfrm>
                    <a:off x="7071" y="3389"/>
                    <a:ext cx="106" cy="69"/>
                  </a:xfrm>
                  <a:custGeom>
                    <a:avLst/>
                    <a:gdLst>
                      <a:gd name="T0" fmla="*/ 31 w 212"/>
                      <a:gd name="T1" fmla="*/ 39 h 137"/>
                      <a:gd name="T2" fmla="*/ 24 w 212"/>
                      <a:gd name="T3" fmla="*/ 77 h 137"/>
                      <a:gd name="T4" fmla="*/ 0 w 212"/>
                      <a:gd name="T5" fmla="*/ 118 h 137"/>
                      <a:gd name="T6" fmla="*/ 62 w 212"/>
                      <a:gd name="T7" fmla="*/ 135 h 137"/>
                      <a:gd name="T8" fmla="*/ 120 w 212"/>
                      <a:gd name="T9" fmla="*/ 137 h 137"/>
                      <a:gd name="T10" fmla="*/ 174 w 212"/>
                      <a:gd name="T11" fmla="*/ 111 h 137"/>
                      <a:gd name="T12" fmla="*/ 199 w 212"/>
                      <a:gd name="T13" fmla="*/ 80 h 137"/>
                      <a:gd name="T14" fmla="*/ 212 w 212"/>
                      <a:gd name="T15" fmla="*/ 11 h 137"/>
                      <a:gd name="T16" fmla="*/ 151 w 212"/>
                      <a:gd name="T17" fmla="*/ 25 h 137"/>
                      <a:gd name="T18" fmla="*/ 88 w 212"/>
                      <a:gd name="T19" fmla="*/ 24 h 137"/>
                      <a:gd name="T20" fmla="*/ 37 w 212"/>
                      <a:gd name="T21" fmla="*/ 0 h 137"/>
                      <a:gd name="T22" fmla="*/ 31 w 212"/>
                      <a:gd name="T23" fmla="*/ 3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2" h="137">
                        <a:moveTo>
                          <a:pt x="31" y="39"/>
                        </a:moveTo>
                        <a:lnTo>
                          <a:pt x="24" y="77"/>
                        </a:lnTo>
                        <a:lnTo>
                          <a:pt x="0" y="118"/>
                        </a:lnTo>
                        <a:lnTo>
                          <a:pt x="62" y="135"/>
                        </a:lnTo>
                        <a:lnTo>
                          <a:pt x="120" y="137"/>
                        </a:lnTo>
                        <a:lnTo>
                          <a:pt x="174" y="111"/>
                        </a:lnTo>
                        <a:lnTo>
                          <a:pt x="199" y="80"/>
                        </a:lnTo>
                        <a:lnTo>
                          <a:pt x="212" y="11"/>
                        </a:lnTo>
                        <a:lnTo>
                          <a:pt x="151" y="25"/>
                        </a:lnTo>
                        <a:lnTo>
                          <a:pt x="88" y="24"/>
                        </a:lnTo>
                        <a:lnTo>
                          <a:pt x="37" y="0"/>
                        </a:lnTo>
                        <a:lnTo>
                          <a:pt x="31" y="39"/>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2" name="Freeform 87">
                    <a:extLst>
                      <a:ext uri="{FF2B5EF4-FFF2-40B4-BE49-F238E27FC236}">
                        <a16:creationId xmlns:a16="http://schemas.microsoft.com/office/drawing/2014/main" id="{56B74D5C-8838-47A9-91B9-A78B062FE351}"/>
                      </a:ext>
                    </a:extLst>
                  </p:cNvPr>
                  <p:cNvSpPr>
                    <a:spLocks/>
                  </p:cNvSpPr>
                  <p:nvPr/>
                </p:nvSpPr>
                <p:spPr bwMode="auto">
                  <a:xfrm>
                    <a:off x="7091" y="3348"/>
                    <a:ext cx="84" cy="50"/>
                  </a:xfrm>
                  <a:custGeom>
                    <a:avLst/>
                    <a:gdLst>
                      <a:gd name="T0" fmla="*/ 0 w 170"/>
                      <a:gd name="T1" fmla="*/ 76 h 101"/>
                      <a:gd name="T2" fmla="*/ 45 w 170"/>
                      <a:gd name="T3" fmla="*/ 98 h 101"/>
                      <a:gd name="T4" fmla="*/ 118 w 170"/>
                      <a:gd name="T5" fmla="*/ 101 h 101"/>
                      <a:gd name="T6" fmla="*/ 170 w 170"/>
                      <a:gd name="T7" fmla="*/ 90 h 101"/>
                      <a:gd name="T8" fmla="*/ 165 w 170"/>
                      <a:gd name="T9" fmla="*/ 39 h 101"/>
                      <a:gd name="T10" fmla="*/ 165 w 170"/>
                      <a:gd name="T11" fmla="*/ 0 h 101"/>
                      <a:gd name="T12" fmla="*/ 132 w 170"/>
                      <a:gd name="T13" fmla="*/ 17 h 101"/>
                      <a:gd name="T14" fmla="*/ 31 w 170"/>
                      <a:gd name="T15" fmla="*/ 32 h 101"/>
                      <a:gd name="T16" fmla="*/ 14 w 170"/>
                      <a:gd name="T17" fmla="*/ 22 h 101"/>
                      <a:gd name="T18" fmla="*/ 0 w 170"/>
                      <a:gd name="T19" fmla="*/ 7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01">
                        <a:moveTo>
                          <a:pt x="0" y="76"/>
                        </a:moveTo>
                        <a:lnTo>
                          <a:pt x="45" y="98"/>
                        </a:lnTo>
                        <a:lnTo>
                          <a:pt x="118" y="101"/>
                        </a:lnTo>
                        <a:lnTo>
                          <a:pt x="170" y="90"/>
                        </a:lnTo>
                        <a:lnTo>
                          <a:pt x="165" y="39"/>
                        </a:lnTo>
                        <a:lnTo>
                          <a:pt x="165" y="0"/>
                        </a:lnTo>
                        <a:lnTo>
                          <a:pt x="132" y="17"/>
                        </a:lnTo>
                        <a:lnTo>
                          <a:pt x="31" y="32"/>
                        </a:lnTo>
                        <a:lnTo>
                          <a:pt x="14" y="22"/>
                        </a:lnTo>
                        <a:lnTo>
                          <a:pt x="0" y="76"/>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35" name="Group 109">
                <a:extLst>
                  <a:ext uri="{FF2B5EF4-FFF2-40B4-BE49-F238E27FC236}">
                    <a16:creationId xmlns:a16="http://schemas.microsoft.com/office/drawing/2014/main" id="{BCDBE69F-C0D1-4C00-8289-5F1821207F91}"/>
                  </a:ext>
                </a:extLst>
              </p:cNvPr>
              <p:cNvGrpSpPr>
                <a:grpSpLocks/>
              </p:cNvGrpSpPr>
              <p:nvPr/>
            </p:nvGrpSpPr>
            <p:grpSpPr bwMode="auto">
              <a:xfrm>
                <a:off x="6561" y="1862"/>
                <a:ext cx="784" cy="1497"/>
                <a:chOff x="6561" y="1862"/>
                <a:chExt cx="784" cy="1497"/>
              </a:xfrm>
            </p:grpSpPr>
            <p:sp>
              <p:nvSpPr>
                <p:cNvPr id="78" name="Freeform 90">
                  <a:extLst>
                    <a:ext uri="{FF2B5EF4-FFF2-40B4-BE49-F238E27FC236}">
                      <a16:creationId xmlns:a16="http://schemas.microsoft.com/office/drawing/2014/main" id="{80DF9699-C301-405F-B88E-21BA40CED484}"/>
                    </a:ext>
                  </a:extLst>
                </p:cNvPr>
                <p:cNvSpPr>
                  <a:spLocks/>
                </p:cNvSpPr>
                <p:nvPr/>
              </p:nvSpPr>
              <p:spPr bwMode="auto">
                <a:xfrm>
                  <a:off x="6561" y="1887"/>
                  <a:ext cx="784" cy="1472"/>
                </a:xfrm>
                <a:custGeom>
                  <a:avLst/>
                  <a:gdLst>
                    <a:gd name="T0" fmla="*/ 0 w 1569"/>
                    <a:gd name="T1" fmla="*/ 332 h 2944"/>
                    <a:gd name="T2" fmla="*/ 76 w 1569"/>
                    <a:gd name="T3" fmla="*/ 300 h 2944"/>
                    <a:gd name="T4" fmla="*/ 102 w 1569"/>
                    <a:gd name="T5" fmla="*/ 225 h 2944"/>
                    <a:gd name="T6" fmla="*/ 116 w 1569"/>
                    <a:gd name="T7" fmla="*/ 206 h 2944"/>
                    <a:gd name="T8" fmla="*/ 384 w 1569"/>
                    <a:gd name="T9" fmla="*/ 389 h 2944"/>
                    <a:gd name="T10" fmla="*/ 418 w 1569"/>
                    <a:gd name="T11" fmla="*/ 382 h 2944"/>
                    <a:gd name="T12" fmla="*/ 452 w 1569"/>
                    <a:gd name="T13" fmla="*/ 369 h 2944"/>
                    <a:gd name="T14" fmla="*/ 573 w 1569"/>
                    <a:gd name="T15" fmla="*/ 227 h 2944"/>
                    <a:gd name="T16" fmla="*/ 623 w 1569"/>
                    <a:gd name="T17" fmla="*/ 152 h 2944"/>
                    <a:gd name="T18" fmla="*/ 678 w 1569"/>
                    <a:gd name="T19" fmla="*/ 97 h 2944"/>
                    <a:gd name="T20" fmla="*/ 788 w 1569"/>
                    <a:gd name="T21" fmla="*/ 69 h 2944"/>
                    <a:gd name="T22" fmla="*/ 1170 w 1569"/>
                    <a:gd name="T23" fmla="*/ 0 h 2944"/>
                    <a:gd name="T24" fmla="*/ 1281 w 1569"/>
                    <a:gd name="T25" fmla="*/ 86 h 2944"/>
                    <a:gd name="T26" fmla="*/ 1435 w 1569"/>
                    <a:gd name="T27" fmla="*/ 148 h 2944"/>
                    <a:gd name="T28" fmla="*/ 1466 w 1569"/>
                    <a:gd name="T29" fmla="*/ 293 h 2944"/>
                    <a:gd name="T30" fmla="*/ 1528 w 1569"/>
                    <a:gd name="T31" fmla="*/ 536 h 2944"/>
                    <a:gd name="T32" fmla="*/ 1569 w 1569"/>
                    <a:gd name="T33" fmla="*/ 777 h 2944"/>
                    <a:gd name="T34" fmla="*/ 1548 w 1569"/>
                    <a:gd name="T35" fmla="*/ 1053 h 2944"/>
                    <a:gd name="T36" fmla="*/ 1435 w 1569"/>
                    <a:gd name="T37" fmla="*/ 1226 h 2944"/>
                    <a:gd name="T38" fmla="*/ 1380 w 1569"/>
                    <a:gd name="T39" fmla="*/ 1509 h 2944"/>
                    <a:gd name="T40" fmla="*/ 1319 w 1569"/>
                    <a:gd name="T41" fmla="*/ 2465 h 2944"/>
                    <a:gd name="T42" fmla="*/ 1305 w 1569"/>
                    <a:gd name="T43" fmla="*/ 2768 h 2944"/>
                    <a:gd name="T44" fmla="*/ 1182 w 1569"/>
                    <a:gd name="T45" fmla="*/ 2930 h 2944"/>
                    <a:gd name="T46" fmla="*/ 1048 w 1569"/>
                    <a:gd name="T47" fmla="*/ 2872 h 2944"/>
                    <a:gd name="T48" fmla="*/ 876 w 1569"/>
                    <a:gd name="T49" fmla="*/ 2865 h 2944"/>
                    <a:gd name="T50" fmla="*/ 773 w 1569"/>
                    <a:gd name="T51" fmla="*/ 2741 h 2944"/>
                    <a:gd name="T52" fmla="*/ 699 w 1569"/>
                    <a:gd name="T53" fmla="*/ 2100 h 2944"/>
                    <a:gd name="T54" fmla="*/ 624 w 1569"/>
                    <a:gd name="T55" fmla="*/ 1406 h 2944"/>
                    <a:gd name="T56" fmla="*/ 683 w 1569"/>
                    <a:gd name="T57" fmla="*/ 785 h 2944"/>
                    <a:gd name="T58" fmla="*/ 514 w 1569"/>
                    <a:gd name="T59" fmla="*/ 665 h 2944"/>
                    <a:gd name="T60" fmla="*/ 396 w 1569"/>
                    <a:gd name="T61" fmla="*/ 678 h 2944"/>
                    <a:gd name="T62" fmla="*/ 202 w 1569"/>
                    <a:gd name="T63" fmla="*/ 541 h 2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69" h="2944">
                      <a:moveTo>
                        <a:pt x="4" y="348"/>
                      </a:moveTo>
                      <a:lnTo>
                        <a:pt x="0" y="332"/>
                      </a:lnTo>
                      <a:lnTo>
                        <a:pt x="35" y="331"/>
                      </a:lnTo>
                      <a:lnTo>
                        <a:pt x="76" y="300"/>
                      </a:lnTo>
                      <a:lnTo>
                        <a:pt x="102" y="255"/>
                      </a:lnTo>
                      <a:lnTo>
                        <a:pt x="102" y="225"/>
                      </a:lnTo>
                      <a:lnTo>
                        <a:pt x="98" y="212"/>
                      </a:lnTo>
                      <a:lnTo>
                        <a:pt x="116" y="206"/>
                      </a:lnTo>
                      <a:lnTo>
                        <a:pt x="370" y="393"/>
                      </a:lnTo>
                      <a:lnTo>
                        <a:pt x="384" y="389"/>
                      </a:lnTo>
                      <a:lnTo>
                        <a:pt x="418" y="400"/>
                      </a:lnTo>
                      <a:lnTo>
                        <a:pt x="418" y="382"/>
                      </a:lnTo>
                      <a:lnTo>
                        <a:pt x="449" y="382"/>
                      </a:lnTo>
                      <a:lnTo>
                        <a:pt x="452" y="369"/>
                      </a:lnTo>
                      <a:lnTo>
                        <a:pt x="497" y="317"/>
                      </a:lnTo>
                      <a:lnTo>
                        <a:pt x="573" y="227"/>
                      </a:lnTo>
                      <a:lnTo>
                        <a:pt x="592" y="207"/>
                      </a:lnTo>
                      <a:lnTo>
                        <a:pt x="623" y="152"/>
                      </a:lnTo>
                      <a:lnTo>
                        <a:pt x="647" y="117"/>
                      </a:lnTo>
                      <a:lnTo>
                        <a:pt x="678" y="97"/>
                      </a:lnTo>
                      <a:lnTo>
                        <a:pt x="736" y="76"/>
                      </a:lnTo>
                      <a:lnTo>
                        <a:pt x="788" y="69"/>
                      </a:lnTo>
                      <a:lnTo>
                        <a:pt x="843" y="35"/>
                      </a:lnTo>
                      <a:lnTo>
                        <a:pt x="1170" y="0"/>
                      </a:lnTo>
                      <a:lnTo>
                        <a:pt x="1185" y="38"/>
                      </a:lnTo>
                      <a:lnTo>
                        <a:pt x="1281" y="86"/>
                      </a:lnTo>
                      <a:lnTo>
                        <a:pt x="1388" y="117"/>
                      </a:lnTo>
                      <a:lnTo>
                        <a:pt x="1435" y="148"/>
                      </a:lnTo>
                      <a:lnTo>
                        <a:pt x="1453" y="179"/>
                      </a:lnTo>
                      <a:lnTo>
                        <a:pt x="1466" y="293"/>
                      </a:lnTo>
                      <a:lnTo>
                        <a:pt x="1491" y="409"/>
                      </a:lnTo>
                      <a:lnTo>
                        <a:pt x="1528" y="536"/>
                      </a:lnTo>
                      <a:lnTo>
                        <a:pt x="1562" y="667"/>
                      </a:lnTo>
                      <a:lnTo>
                        <a:pt x="1569" y="777"/>
                      </a:lnTo>
                      <a:lnTo>
                        <a:pt x="1555" y="922"/>
                      </a:lnTo>
                      <a:lnTo>
                        <a:pt x="1548" y="1053"/>
                      </a:lnTo>
                      <a:lnTo>
                        <a:pt x="1510" y="1240"/>
                      </a:lnTo>
                      <a:lnTo>
                        <a:pt x="1435" y="1226"/>
                      </a:lnTo>
                      <a:lnTo>
                        <a:pt x="1442" y="1460"/>
                      </a:lnTo>
                      <a:lnTo>
                        <a:pt x="1380" y="1509"/>
                      </a:lnTo>
                      <a:lnTo>
                        <a:pt x="1351" y="2114"/>
                      </a:lnTo>
                      <a:lnTo>
                        <a:pt x="1319" y="2465"/>
                      </a:lnTo>
                      <a:lnTo>
                        <a:pt x="1299" y="2679"/>
                      </a:lnTo>
                      <a:lnTo>
                        <a:pt x="1305" y="2768"/>
                      </a:lnTo>
                      <a:lnTo>
                        <a:pt x="1299" y="2868"/>
                      </a:lnTo>
                      <a:lnTo>
                        <a:pt x="1182" y="2930"/>
                      </a:lnTo>
                      <a:lnTo>
                        <a:pt x="1089" y="2944"/>
                      </a:lnTo>
                      <a:lnTo>
                        <a:pt x="1048" y="2872"/>
                      </a:lnTo>
                      <a:lnTo>
                        <a:pt x="993" y="2872"/>
                      </a:lnTo>
                      <a:lnTo>
                        <a:pt x="876" y="2865"/>
                      </a:lnTo>
                      <a:lnTo>
                        <a:pt x="790" y="2834"/>
                      </a:lnTo>
                      <a:lnTo>
                        <a:pt x="773" y="2741"/>
                      </a:lnTo>
                      <a:lnTo>
                        <a:pt x="777" y="2662"/>
                      </a:lnTo>
                      <a:lnTo>
                        <a:pt x="699" y="2100"/>
                      </a:lnTo>
                      <a:lnTo>
                        <a:pt x="700" y="1502"/>
                      </a:lnTo>
                      <a:lnTo>
                        <a:pt x="624" y="1406"/>
                      </a:lnTo>
                      <a:lnTo>
                        <a:pt x="693" y="901"/>
                      </a:lnTo>
                      <a:lnTo>
                        <a:pt x="683" y="785"/>
                      </a:lnTo>
                      <a:lnTo>
                        <a:pt x="686" y="551"/>
                      </a:lnTo>
                      <a:lnTo>
                        <a:pt x="514" y="665"/>
                      </a:lnTo>
                      <a:lnTo>
                        <a:pt x="458" y="682"/>
                      </a:lnTo>
                      <a:lnTo>
                        <a:pt x="396" y="678"/>
                      </a:lnTo>
                      <a:lnTo>
                        <a:pt x="290" y="630"/>
                      </a:lnTo>
                      <a:lnTo>
                        <a:pt x="202" y="541"/>
                      </a:lnTo>
                      <a:lnTo>
                        <a:pt x="4" y="348"/>
                      </a:lnTo>
                      <a:close/>
                    </a:path>
                  </a:pathLst>
                </a:custGeom>
                <a:solidFill>
                  <a:srgbClr val="60606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9" name="Freeform 91">
                  <a:extLst>
                    <a:ext uri="{FF2B5EF4-FFF2-40B4-BE49-F238E27FC236}">
                      <a16:creationId xmlns:a16="http://schemas.microsoft.com/office/drawing/2014/main" id="{8CAD9E5A-C90C-4AB0-BCD4-492C57C931CD}"/>
                    </a:ext>
                  </a:extLst>
                </p:cNvPr>
                <p:cNvSpPr>
                  <a:spLocks/>
                </p:cNvSpPr>
                <p:nvPr/>
              </p:nvSpPr>
              <p:spPr bwMode="auto">
                <a:xfrm>
                  <a:off x="7000" y="1862"/>
                  <a:ext cx="143" cy="373"/>
                </a:xfrm>
                <a:custGeom>
                  <a:avLst/>
                  <a:gdLst>
                    <a:gd name="T0" fmla="*/ 0 w 286"/>
                    <a:gd name="T1" fmla="*/ 149 h 745"/>
                    <a:gd name="T2" fmla="*/ 0 w 286"/>
                    <a:gd name="T3" fmla="*/ 283 h 745"/>
                    <a:gd name="T4" fmla="*/ 7 w 286"/>
                    <a:gd name="T5" fmla="*/ 497 h 745"/>
                    <a:gd name="T6" fmla="*/ 52 w 286"/>
                    <a:gd name="T7" fmla="*/ 683 h 745"/>
                    <a:gd name="T8" fmla="*/ 69 w 286"/>
                    <a:gd name="T9" fmla="*/ 745 h 745"/>
                    <a:gd name="T10" fmla="*/ 90 w 286"/>
                    <a:gd name="T11" fmla="*/ 572 h 745"/>
                    <a:gd name="T12" fmla="*/ 121 w 286"/>
                    <a:gd name="T13" fmla="*/ 397 h 745"/>
                    <a:gd name="T14" fmla="*/ 165 w 286"/>
                    <a:gd name="T15" fmla="*/ 283 h 745"/>
                    <a:gd name="T16" fmla="*/ 207 w 286"/>
                    <a:gd name="T17" fmla="*/ 194 h 745"/>
                    <a:gd name="T18" fmla="*/ 227 w 286"/>
                    <a:gd name="T19" fmla="*/ 163 h 745"/>
                    <a:gd name="T20" fmla="*/ 286 w 286"/>
                    <a:gd name="T21" fmla="*/ 63 h 745"/>
                    <a:gd name="T22" fmla="*/ 269 w 286"/>
                    <a:gd name="T23" fmla="*/ 0 h 745"/>
                    <a:gd name="T24" fmla="*/ 4 w 286"/>
                    <a:gd name="T25" fmla="*/ 56 h 745"/>
                    <a:gd name="T26" fmla="*/ 0 w 286"/>
                    <a:gd name="T27" fmla="*/ 149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6" h="745">
                      <a:moveTo>
                        <a:pt x="0" y="149"/>
                      </a:moveTo>
                      <a:lnTo>
                        <a:pt x="0" y="283"/>
                      </a:lnTo>
                      <a:lnTo>
                        <a:pt x="7" y="497"/>
                      </a:lnTo>
                      <a:lnTo>
                        <a:pt x="52" y="683"/>
                      </a:lnTo>
                      <a:lnTo>
                        <a:pt x="69" y="745"/>
                      </a:lnTo>
                      <a:lnTo>
                        <a:pt x="90" y="572"/>
                      </a:lnTo>
                      <a:lnTo>
                        <a:pt x="121" y="397"/>
                      </a:lnTo>
                      <a:lnTo>
                        <a:pt x="165" y="283"/>
                      </a:lnTo>
                      <a:lnTo>
                        <a:pt x="207" y="194"/>
                      </a:lnTo>
                      <a:lnTo>
                        <a:pt x="227" y="163"/>
                      </a:lnTo>
                      <a:lnTo>
                        <a:pt x="286" y="63"/>
                      </a:lnTo>
                      <a:lnTo>
                        <a:pt x="269" y="0"/>
                      </a:lnTo>
                      <a:lnTo>
                        <a:pt x="4" y="56"/>
                      </a:lnTo>
                      <a:lnTo>
                        <a:pt x="0" y="149"/>
                      </a:lnTo>
                      <a:close/>
                    </a:path>
                  </a:pathLst>
                </a:custGeom>
                <a:solidFill>
                  <a:srgbClr val="C0C0C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0" name="Freeform 92">
                  <a:extLst>
                    <a:ext uri="{FF2B5EF4-FFF2-40B4-BE49-F238E27FC236}">
                      <a16:creationId xmlns:a16="http://schemas.microsoft.com/office/drawing/2014/main" id="{7D948ADF-B5D5-430C-BFB7-3A9F178AB5E7}"/>
                    </a:ext>
                  </a:extLst>
                </p:cNvPr>
                <p:cNvSpPr>
                  <a:spLocks/>
                </p:cNvSpPr>
                <p:nvPr/>
              </p:nvSpPr>
              <p:spPr bwMode="auto">
                <a:xfrm>
                  <a:off x="7009" y="1956"/>
                  <a:ext cx="55" cy="258"/>
                </a:xfrm>
                <a:custGeom>
                  <a:avLst/>
                  <a:gdLst>
                    <a:gd name="T0" fmla="*/ 57 w 109"/>
                    <a:gd name="T1" fmla="*/ 7 h 516"/>
                    <a:gd name="T2" fmla="*/ 44 w 109"/>
                    <a:gd name="T3" fmla="*/ 43 h 516"/>
                    <a:gd name="T4" fmla="*/ 50 w 109"/>
                    <a:gd name="T5" fmla="*/ 82 h 516"/>
                    <a:gd name="T6" fmla="*/ 23 w 109"/>
                    <a:gd name="T7" fmla="*/ 162 h 516"/>
                    <a:gd name="T8" fmla="*/ 3 w 109"/>
                    <a:gd name="T9" fmla="*/ 229 h 516"/>
                    <a:gd name="T10" fmla="*/ 0 w 109"/>
                    <a:gd name="T11" fmla="*/ 291 h 516"/>
                    <a:gd name="T12" fmla="*/ 9 w 109"/>
                    <a:gd name="T13" fmla="*/ 344 h 516"/>
                    <a:gd name="T14" fmla="*/ 47 w 109"/>
                    <a:gd name="T15" fmla="*/ 516 h 516"/>
                    <a:gd name="T16" fmla="*/ 67 w 109"/>
                    <a:gd name="T17" fmla="*/ 351 h 516"/>
                    <a:gd name="T18" fmla="*/ 81 w 109"/>
                    <a:gd name="T19" fmla="*/ 268 h 516"/>
                    <a:gd name="T20" fmla="*/ 81 w 109"/>
                    <a:gd name="T21" fmla="*/ 169 h 516"/>
                    <a:gd name="T22" fmla="*/ 81 w 109"/>
                    <a:gd name="T23" fmla="*/ 79 h 516"/>
                    <a:gd name="T24" fmla="*/ 109 w 109"/>
                    <a:gd name="T25" fmla="*/ 64 h 516"/>
                    <a:gd name="T26" fmla="*/ 99 w 109"/>
                    <a:gd name="T27" fmla="*/ 12 h 516"/>
                    <a:gd name="T28" fmla="*/ 81 w 109"/>
                    <a:gd name="T29" fmla="*/ 0 h 516"/>
                    <a:gd name="T30" fmla="*/ 57 w 109"/>
                    <a:gd name="T31" fmla="*/ 7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516">
                      <a:moveTo>
                        <a:pt x="57" y="7"/>
                      </a:moveTo>
                      <a:lnTo>
                        <a:pt x="44" y="43"/>
                      </a:lnTo>
                      <a:lnTo>
                        <a:pt x="50" y="82"/>
                      </a:lnTo>
                      <a:lnTo>
                        <a:pt x="23" y="162"/>
                      </a:lnTo>
                      <a:lnTo>
                        <a:pt x="3" y="229"/>
                      </a:lnTo>
                      <a:lnTo>
                        <a:pt x="0" y="291"/>
                      </a:lnTo>
                      <a:lnTo>
                        <a:pt x="9" y="344"/>
                      </a:lnTo>
                      <a:lnTo>
                        <a:pt x="47" y="516"/>
                      </a:lnTo>
                      <a:lnTo>
                        <a:pt x="67" y="351"/>
                      </a:lnTo>
                      <a:lnTo>
                        <a:pt x="81" y="268"/>
                      </a:lnTo>
                      <a:lnTo>
                        <a:pt x="81" y="169"/>
                      </a:lnTo>
                      <a:lnTo>
                        <a:pt x="81" y="79"/>
                      </a:lnTo>
                      <a:lnTo>
                        <a:pt x="109" y="64"/>
                      </a:lnTo>
                      <a:lnTo>
                        <a:pt x="99" y="12"/>
                      </a:lnTo>
                      <a:lnTo>
                        <a:pt x="81" y="0"/>
                      </a:lnTo>
                      <a:lnTo>
                        <a:pt x="57" y="7"/>
                      </a:lnTo>
                      <a:close/>
                    </a:path>
                  </a:pathLst>
                </a:custGeom>
                <a:solidFill>
                  <a:srgbClr val="80000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1" name="Freeform 93">
                  <a:extLst>
                    <a:ext uri="{FF2B5EF4-FFF2-40B4-BE49-F238E27FC236}">
                      <a16:creationId xmlns:a16="http://schemas.microsoft.com/office/drawing/2014/main" id="{1147F85C-2189-4D05-8799-ED0754E8C789}"/>
                    </a:ext>
                  </a:extLst>
                </p:cNvPr>
                <p:cNvSpPr>
                  <a:spLocks/>
                </p:cNvSpPr>
                <p:nvPr/>
              </p:nvSpPr>
              <p:spPr bwMode="auto">
                <a:xfrm>
                  <a:off x="6930" y="1913"/>
                  <a:ext cx="108" cy="452"/>
                </a:xfrm>
                <a:custGeom>
                  <a:avLst/>
                  <a:gdLst>
                    <a:gd name="T0" fmla="*/ 99 w 216"/>
                    <a:gd name="T1" fmla="*/ 0 h 904"/>
                    <a:gd name="T2" fmla="*/ 40 w 216"/>
                    <a:gd name="T3" fmla="*/ 34 h 904"/>
                    <a:gd name="T4" fmla="*/ 22 w 216"/>
                    <a:gd name="T5" fmla="*/ 69 h 904"/>
                    <a:gd name="T6" fmla="*/ 0 w 216"/>
                    <a:gd name="T7" fmla="*/ 141 h 904"/>
                    <a:gd name="T8" fmla="*/ 48 w 216"/>
                    <a:gd name="T9" fmla="*/ 168 h 904"/>
                    <a:gd name="T10" fmla="*/ 13 w 216"/>
                    <a:gd name="T11" fmla="*/ 206 h 904"/>
                    <a:gd name="T12" fmla="*/ 27 w 216"/>
                    <a:gd name="T13" fmla="*/ 292 h 904"/>
                    <a:gd name="T14" fmla="*/ 44 w 216"/>
                    <a:gd name="T15" fmla="*/ 375 h 904"/>
                    <a:gd name="T16" fmla="*/ 65 w 216"/>
                    <a:gd name="T17" fmla="*/ 489 h 904"/>
                    <a:gd name="T18" fmla="*/ 82 w 216"/>
                    <a:gd name="T19" fmla="*/ 554 h 904"/>
                    <a:gd name="T20" fmla="*/ 96 w 216"/>
                    <a:gd name="T21" fmla="*/ 637 h 904"/>
                    <a:gd name="T22" fmla="*/ 175 w 216"/>
                    <a:gd name="T23" fmla="*/ 904 h 904"/>
                    <a:gd name="T24" fmla="*/ 216 w 216"/>
                    <a:gd name="T25" fmla="*/ 804 h 904"/>
                    <a:gd name="T26" fmla="*/ 164 w 216"/>
                    <a:gd name="T27" fmla="*/ 582 h 904"/>
                    <a:gd name="T28" fmla="*/ 137 w 216"/>
                    <a:gd name="T29" fmla="*/ 454 h 904"/>
                    <a:gd name="T30" fmla="*/ 127 w 216"/>
                    <a:gd name="T31" fmla="*/ 337 h 904"/>
                    <a:gd name="T32" fmla="*/ 123 w 216"/>
                    <a:gd name="T33" fmla="*/ 193 h 904"/>
                    <a:gd name="T34" fmla="*/ 120 w 216"/>
                    <a:gd name="T35" fmla="*/ 107 h 904"/>
                    <a:gd name="T36" fmla="*/ 130 w 216"/>
                    <a:gd name="T37" fmla="*/ 72 h 904"/>
                    <a:gd name="T38" fmla="*/ 113 w 216"/>
                    <a:gd name="T39" fmla="*/ 41 h 904"/>
                    <a:gd name="T40" fmla="*/ 106 w 216"/>
                    <a:gd name="T41" fmla="*/ 24 h 904"/>
                    <a:gd name="T42" fmla="*/ 99 w 216"/>
                    <a:gd name="T43"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 h="904">
                      <a:moveTo>
                        <a:pt x="99" y="0"/>
                      </a:moveTo>
                      <a:lnTo>
                        <a:pt x="40" y="34"/>
                      </a:lnTo>
                      <a:lnTo>
                        <a:pt x="22" y="69"/>
                      </a:lnTo>
                      <a:lnTo>
                        <a:pt x="0" y="141"/>
                      </a:lnTo>
                      <a:lnTo>
                        <a:pt x="48" y="168"/>
                      </a:lnTo>
                      <a:lnTo>
                        <a:pt x="13" y="206"/>
                      </a:lnTo>
                      <a:lnTo>
                        <a:pt x="27" y="292"/>
                      </a:lnTo>
                      <a:lnTo>
                        <a:pt x="44" y="375"/>
                      </a:lnTo>
                      <a:lnTo>
                        <a:pt x="65" y="489"/>
                      </a:lnTo>
                      <a:lnTo>
                        <a:pt x="82" y="554"/>
                      </a:lnTo>
                      <a:lnTo>
                        <a:pt x="96" y="637"/>
                      </a:lnTo>
                      <a:lnTo>
                        <a:pt x="175" y="904"/>
                      </a:lnTo>
                      <a:lnTo>
                        <a:pt x="216" y="804"/>
                      </a:lnTo>
                      <a:lnTo>
                        <a:pt x="164" y="582"/>
                      </a:lnTo>
                      <a:lnTo>
                        <a:pt x="137" y="454"/>
                      </a:lnTo>
                      <a:lnTo>
                        <a:pt x="127" y="337"/>
                      </a:lnTo>
                      <a:lnTo>
                        <a:pt x="123" y="193"/>
                      </a:lnTo>
                      <a:lnTo>
                        <a:pt x="120" y="107"/>
                      </a:lnTo>
                      <a:lnTo>
                        <a:pt x="130" y="72"/>
                      </a:lnTo>
                      <a:lnTo>
                        <a:pt x="113" y="41"/>
                      </a:lnTo>
                      <a:lnTo>
                        <a:pt x="106" y="24"/>
                      </a:lnTo>
                      <a:lnTo>
                        <a:pt x="99"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2" name="Freeform 94">
                  <a:extLst>
                    <a:ext uri="{FF2B5EF4-FFF2-40B4-BE49-F238E27FC236}">
                      <a16:creationId xmlns:a16="http://schemas.microsoft.com/office/drawing/2014/main" id="{F13A408A-4668-41AD-AAFD-837C47A2BE33}"/>
                    </a:ext>
                  </a:extLst>
                </p:cNvPr>
                <p:cNvSpPr>
                  <a:spLocks/>
                </p:cNvSpPr>
                <p:nvPr/>
              </p:nvSpPr>
              <p:spPr bwMode="auto">
                <a:xfrm>
                  <a:off x="7021" y="1901"/>
                  <a:ext cx="154" cy="449"/>
                </a:xfrm>
                <a:custGeom>
                  <a:avLst/>
                  <a:gdLst>
                    <a:gd name="T0" fmla="*/ 254 w 309"/>
                    <a:gd name="T1" fmla="*/ 0 h 897"/>
                    <a:gd name="T2" fmla="*/ 257 w 309"/>
                    <a:gd name="T3" fmla="*/ 17 h 897"/>
                    <a:gd name="T4" fmla="*/ 309 w 309"/>
                    <a:gd name="T5" fmla="*/ 44 h 897"/>
                    <a:gd name="T6" fmla="*/ 288 w 309"/>
                    <a:gd name="T7" fmla="*/ 100 h 897"/>
                    <a:gd name="T8" fmla="*/ 278 w 309"/>
                    <a:gd name="T9" fmla="*/ 165 h 897"/>
                    <a:gd name="T10" fmla="*/ 223 w 309"/>
                    <a:gd name="T11" fmla="*/ 162 h 897"/>
                    <a:gd name="T12" fmla="*/ 271 w 309"/>
                    <a:gd name="T13" fmla="*/ 217 h 897"/>
                    <a:gd name="T14" fmla="*/ 230 w 309"/>
                    <a:gd name="T15" fmla="*/ 251 h 897"/>
                    <a:gd name="T16" fmla="*/ 182 w 309"/>
                    <a:gd name="T17" fmla="*/ 330 h 897"/>
                    <a:gd name="T18" fmla="*/ 151 w 309"/>
                    <a:gd name="T19" fmla="*/ 427 h 897"/>
                    <a:gd name="T20" fmla="*/ 127 w 309"/>
                    <a:gd name="T21" fmla="*/ 533 h 897"/>
                    <a:gd name="T22" fmla="*/ 106 w 309"/>
                    <a:gd name="T23" fmla="*/ 644 h 897"/>
                    <a:gd name="T24" fmla="*/ 55 w 309"/>
                    <a:gd name="T25" fmla="*/ 897 h 897"/>
                    <a:gd name="T26" fmla="*/ 0 w 309"/>
                    <a:gd name="T27" fmla="*/ 794 h 897"/>
                    <a:gd name="T28" fmla="*/ 51 w 309"/>
                    <a:gd name="T29" fmla="*/ 625 h 897"/>
                    <a:gd name="T30" fmla="*/ 61 w 309"/>
                    <a:gd name="T31" fmla="*/ 526 h 897"/>
                    <a:gd name="T32" fmla="*/ 79 w 309"/>
                    <a:gd name="T33" fmla="*/ 420 h 897"/>
                    <a:gd name="T34" fmla="*/ 96 w 309"/>
                    <a:gd name="T35" fmla="*/ 330 h 897"/>
                    <a:gd name="T36" fmla="*/ 127 w 309"/>
                    <a:gd name="T37" fmla="*/ 234 h 897"/>
                    <a:gd name="T38" fmla="*/ 165 w 309"/>
                    <a:gd name="T39" fmla="*/ 158 h 897"/>
                    <a:gd name="T40" fmla="*/ 213 w 309"/>
                    <a:gd name="T41" fmla="*/ 79 h 897"/>
                    <a:gd name="T42" fmla="*/ 254 w 309"/>
                    <a:gd name="T43" fmla="*/ 0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9" h="897">
                      <a:moveTo>
                        <a:pt x="254" y="0"/>
                      </a:moveTo>
                      <a:lnTo>
                        <a:pt x="257" y="17"/>
                      </a:lnTo>
                      <a:lnTo>
                        <a:pt x="309" y="44"/>
                      </a:lnTo>
                      <a:lnTo>
                        <a:pt x="288" y="100"/>
                      </a:lnTo>
                      <a:lnTo>
                        <a:pt x="278" y="165"/>
                      </a:lnTo>
                      <a:lnTo>
                        <a:pt x="223" y="162"/>
                      </a:lnTo>
                      <a:lnTo>
                        <a:pt x="271" y="217"/>
                      </a:lnTo>
                      <a:lnTo>
                        <a:pt x="230" y="251"/>
                      </a:lnTo>
                      <a:lnTo>
                        <a:pt x="182" y="330"/>
                      </a:lnTo>
                      <a:lnTo>
                        <a:pt x="151" y="427"/>
                      </a:lnTo>
                      <a:lnTo>
                        <a:pt x="127" y="533"/>
                      </a:lnTo>
                      <a:lnTo>
                        <a:pt x="106" y="644"/>
                      </a:lnTo>
                      <a:lnTo>
                        <a:pt x="55" y="897"/>
                      </a:lnTo>
                      <a:lnTo>
                        <a:pt x="0" y="794"/>
                      </a:lnTo>
                      <a:lnTo>
                        <a:pt x="51" y="625"/>
                      </a:lnTo>
                      <a:lnTo>
                        <a:pt x="61" y="526"/>
                      </a:lnTo>
                      <a:lnTo>
                        <a:pt x="79" y="420"/>
                      </a:lnTo>
                      <a:lnTo>
                        <a:pt x="96" y="330"/>
                      </a:lnTo>
                      <a:lnTo>
                        <a:pt x="127" y="234"/>
                      </a:lnTo>
                      <a:lnTo>
                        <a:pt x="165" y="158"/>
                      </a:lnTo>
                      <a:lnTo>
                        <a:pt x="213" y="79"/>
                      </a:lnTo>
                      <a:lnTo>
                        <a:pt x="254"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3" name="Freeform 95">
                  <a:extLst>
                    <a:ext uri="{FF2B5EF4-FFF2-40B4-BE49-F238E27FC236}">
                      <a16:creationId xmlns:a16="http://schemas.microsoft.com/office/drawing/2014/main" id="{192DF787-889B-492E-B366-EBD7999A9374}"/>
                    </a:ext>
                  </a:extLst>
                </p:cNvPr>
                <p:cNvSpPr>
                  <a:spLocks/>
                </p:cNvSpPr>
                <p:nvPr/>
              </p:nvSpPr>
              <p:spPr bwMode="auto">
                <a:xfrm>
                  <a:off x="7019" y="1925"/>
                  <a:ext cx="253" cy="734"/>
                </a:xfrm>
                <a:custGeom>
                  <a:avLst/>
                  <a:gdLst>
                    <a:gd name="T0" fmla="*/ 320 w 505"/>
                    <a:gd name="T1" fmla="*/ 0 h 1469"/>
                    <a:gd name="T2" fmla="*/ 306 w 505"/>
                    <a:gd name="T3" fmla="*/ 62 h 1469"/>
                    <a:gd name="T4" fmla="*/ 306 w 505"/>
                    <a:gd name="T5" fmla="*/ 120 h 1469"/>
                    <a:gd name="T6" fmla="*/ 292 w 505"/>
                    <a:gd name="T7" fmla="*/ 131 h 1469"/>
                    <a:gd name="T8" fmla="*/ 251 w 505"/>
                    <a:gd name="T9" fmla="*/ 124 h 1469"/>
                    <a:gd name="T10" fmla="*/ 272 w 505"/>
                    <a:gd name="T11" fmla="*/ 144 h 1469"/>
                    <a:gd name="T12" fmla="*/ 285 w 505"/>
                    <a:gd name="T13" fmla="*/ 165 h 1469"/>
                    <a:gd name="T14" fmla="*/ 282 w 505"/>
                    <a:gd name="T15" fmla="*/ 179 h 1469"/>
                    <a:gd name="T16" fmla="*/ 261 w 505"/>
                    <a:gd name="T17" fmla="*/ 186 h 1469"/>
                    <a:gd name="T18" fmla="*/ 223 w 505"/>
                    <a:gd name="T19" fmla="*/ 248 h 1469"/>
                    <a:gd name="T20" fmla="*/ 199 w 505"/>
                    <a:gd name="T21" fmla="*/ 286 h 1469"/>
                    <a:gd name="T22" fmla="*/ 179 w 505"/>
                    <a:gd name="T23" fmla="*/ 355 h 1469"/>
                    <a:gd name="T24" fmla="*/ 158 w 505"/>
                    <a:gd name="T25" fmla="*/ 437 h 1469"/>
                    <a:gd name="T26" fmla="*/ 141 w 505"/>
                    <a:gd name="T27" fmla="*/ 537 h 1469"/>
                    <a:gd name="T28" fmla="*/ 110 w 505"/>
                    <a:gd name="T29" fmla="*/ 605 h 1469"/>
                    <a:gd name="T30" fmla="*/ 72 w 505"/>
                    <a:gd name="T31" fmla="*/ 677 h 1469"/>
                    <a:gd name="T32" fmla="*/ 4 w 505"/>
                    <a:gd name="T33" fmla="*/ 839 h 1469"/>
                    <a:gd name="T34" fmla="*/ 0 w 505"/>
                    <a:gd name="T35" fmla="*/ 973 h 1469"/>
                    <a:gd name="T36" fmla="*/ 11 w 505"/>
                    <a:gd name="T37" fmla="*/ 1270 h 1469"/>
                    <a:gd name="T38" fmla="*/ 47 w 505"/>
                    <a:gd name="T39" fmla="*/ 1469 h 1469"/>
                    <a:gd name="T40" fmla="*/ 172 w 505"/>
                    <a:gd name="T41" fmla="*/ 1468 h 1469"/>
                    <a:gd name="T42" fmla="*/ 378 w 505"/>
                    <a:gd name="T43" fmla="*/ 1451 h 1469"/>
                    <a:gd name="T44" fmla="*/ 505 w 505"/>
                    <a:gd name="T45" fmla="*/ 1377 h 1469"/>
                    <a:gd name="T46" fmla="*/ 488 w 505"/>
                    <a:gd name="T47" fmla="*/ 1111 h 1469"/>
                    <a:gd name="T48" fmla="*/ 359 w 505"/>
                    <a:gd name="T49" fmla="*/ 1086 h 1469"/>
                    <a:gd name="T50" fmla="*/ 365 w 505"/>
                    <a:gd name="T51" fmla="*/ 1019 h 1469"/>
                    <a:gd name="T52" fmla="*/ 399 w 505"/>
                    <a:gd name="T53" fmla="*/ 831 h 1469"/>
                    <a:gd name="T54" fmla="*/ 409 w 505"/>
                    <a:gd name="T55" fmla="*/ 690 h 1469"/>
                    <a:gd name="T56" fmla="*/ 409 w 505"/>
                    <a:gd name="T57" fmla="*/ 641 h 1469"/>
                    <a:gd name="T58" fmla="*/ 388 w 505"/>
                    <a:gd name="T59" fmla="*/ 607 h 1469"/>
                    <a:gd name="T60" fmla="*/ 402 w 505"/>
                    <a:gd name="T61" fmla="*/ 590 h 1469"/>
                    <a:gd name="T62" fmla="*/ 388 w 505"/>
                    <a:gd name="T63" fmla="*/ 542 h 1469"/>
                    <a:gd name="T64" fmla="*/ 364 w 505"/>
                    <a:gd name="T65" fmla="*/ 442 h 1469"/>
                    <a:gd name="T66" fmla="*/ 347 w 505"/>
                    <a:gd name="T67" fmla="*/ 368 h 1469"/>
                    <a:gd name="T68" fmla="*/ 320 w 505"/>
                    <a:gd name="T69" fmla="*/ 317 h 1469"/>
                    <a:gd name="T70" fmla="*/ 347 w 505"/>
                    <a:gd name="T71" fmla="*/ 334 h 1469"/>
                    <a:gd name="T72" fmla="*/ 347 w 505"/>
                    <a:gd name="T73" fmla="*/ 268 h 1469"/>
                    <a:gd name="T74" fmla="*/ 361 w 505"/>
                    <a:gd name="T75" fmla="*/ 196 h 1469"/>
                    <a:gd name="T76" fmla="*/ 388 w 505"/>
                    <a:gd name="T77" fmla="*/ 138 h 1469"/>
                    <a:gd name="T78" fmla="*/ 419 w 505"/>
                    <a:gd name="T79" fmla="*/ 96 h 1469"/>
                    <a:gd name="T80" fmla="*/ 443 w 505"/>
                    <a:gd name="T81" fmla="*/ 69 h 1469"/>
                    <a:gd name="T82" fmla="*/ 464 w 505"/>
                    <a:gd name="T83" fmla="*/ 52 h 1469"/>
                    <a:gd name="T84" fmla="*/ 426 w 505"/>
                    <a:gd name="T85" fmla="*/ 38 h 1469"/>
                    <a:gd name="T86" fmla="*/ 378 w 505"/>
                    <a:gd name="T87" fmla="*/ 24 h 1469"/>
                    <a:gd name="T88" fmla="*/ 320 w 505"/>
                    <a:gd name="T89" fmla="*/ 0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5" h="1469">
                      <a:moveTo>
                        <a:pt x="320" y="0"/>
                      </a:moveTo>
                      <a:lnTo>
                        <a:pt x="306" y="62"/>
                      </a:lnTo>
                      <a:lnTo>
                        <a:pt x="306" y="120"/>
                      </a:lnTo>
                      <a:lnTo>
                        <a:pt x="292" y="131"/>
                      </a:lnTo>
                      <a:lnTo>
                        <a:pt x="251" y="124"/>
                      </a:lnTo>
                      <a:lnTo>
                        <a:pt x="272" y="144"/>
                      </a:lnTo>
                      <a:lnTo>
                        <a:pt x="285" y="165"/>
                      </a:lnTo>
                      <a:lnTo>
                        <a:pt x="282" y="179"/>
                      </a:lnTo>
                      <a:lnTo>
                        <a:pt x="261" y="186"/>
                      </a:lnTo>
                      <a:lnTo>
                        <a:pt x="223" y="248"/>
                      </a:lnTo>
                      <a:lnTo>
                        <a:pt x="199" y="286"/>
                      </a:lnTo>
                      <a:lnTo>
                        <a:pt x="179" y="355"/>
                      </a:lnTo>
                      <a:lnTo>
                        <a:pt x="158" y="437"/>
                      </a:lnTo>
                      <a:lnTo>
                        <a:pt x="141" y="537"/>
                      </a:lnTo>
                      <a:lnTo>
                        <a:pt x="110" y="605"/>
                      </a:lnTo>
                      <a:lnTo>
                        <a:pt x="72" y="677"/>
                      </a:lnTo>
                      <a:lnTo>
                        <a:pt x="4" y="839"/>
                      </a:lnTo>
                      <a:lnTo>
                        <a:pt x="0" y="973"/>
                      </a:lnTo>
                      <a:lnTo>
                        <a:pt x="11" y="1270"/>
                      </a:lnTo>
                      <a:lnTo>
                        <a:pt x="47" y="1469"/>
                      </a:lnTo>
                      <a:lnTo>
                        <a:pt x="172" y="1468"/>
                      </a:lnTo>
                      <a:lnTo>
                        <a:pt x="378" y="1451"/>
                      </a:lnTo>
                      <a:lnTo>
                        <a:pt x="505" y="1377"/>
                      </a:lnTo>
                      <a:lnTo>
                        <a:pt x="488" y="1111"/>
                      </a:lnTo>
                      <a:lnTo>
                        <a:pt x="359" y="1086"/>
                      </a:lnTo>
                      <a:lnTo>
                        <a:pt x="365" y="1019"/>
                      </a:lnTo>
                      <a:lnTo>
                        <a:pt x="399" y="831"/>
                      </a:lnTo>
                      <a:lnTo>
                        <a:pt x="409" y="690"/>
                      </a:lnTo>
                      <a:lnTo>
                        <a:pt x="409" y="641"/>
                      </a:lnTo>
                      <a:lnTo>
                        <a:pt x="388" y="607"/>
                      </a:lnTo>
                      <a:lnTo>
                        <a:pt x="402" y="590"/>
                      </a:lnTo>
                      <a:lnTo>
                        <a:pt x="388" y="542"/>
                      </a:lnTo>
                      <a:lnTo>
                        <a:pt x="364" y="442"/>
                      </a:lnTo>
                      <a:lnTo>
                        <a:pt x="347" y="368"/>
                      </a:lnTo>
                      <a:lnTo>
                        <a:pt x="320" y="317"/>
                      </a:lnTo>
                      <a:lnTo>
                        <a:pt x="347" y="334"/>
                      </a:lnTo>
                      <a:lnTo>
                        <a:pt x="347" y="268"/>
                      </a:lnTo>
                      <a:lnTo>
                        <a:pt x="361" y="196"/>
                      </a:lnTo>
                      <a:lnTo>
                        <a:pt x="388" y="138"/>
                      </a:lnTo>
                      <a:lnTo>
                        <a:pt x="419" y="96"/>
                      </a:lnTo>
                      <a:lnTo>
                        <a:pt x="443" y="69"/>
                      </a:lnTo>
                      <a:lnTo>
                        <a:pt x="464" y="52"/>
                      </a:lnTo>
                      <a:lnTo>
                        <a:pt x="426" y="38"/>
                      </a:lnTo>
                      <a:lnTo>
                        <a:pt x="378" y="24"/>
                      </a:lnTo>
                      <a:lnTo>
                        <a:pt x="3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4" name="Freeform 96">
                  <a:extLst>
                    <a:ext uri="{FF2B5EF4-FFF2-40B4-BE49-F238E27FC236}">
                      <a16:creationId xmlns:a16="http://schemas.microsoft.com/office/drawing/2014/main" id="{9614FA05-C5DB-49AD-9DC0-45291A27D9AE}"/>
                    </a:ext>
                  </a:extLst>
                </p:cNvPr>
                <p:cNvSpPr>
                  <a:spLocks/>
                </p:cNvSpPr>
                <p:nvPr/>
              </p:nvSpPr>
              <p:spPr bwMode="auto">
                <a:xfrm>
                  <a:off x="7198" y="1952"/>
                  <a:ext cx="141" cy="543"/>
                </a:xfrm>
                <a:custGeom>
                  <a:avLst/>
                  <a:gdLst>
                    <a:gd name="T0" fmla="*/ 117 w 282"/>
                    <a:gd name="T1" fmla="*/ 0 h 1086"/>
                    <a:gd name="T2" fmla="*/ 69 w 282"/>
                    <a:gd name="T3" fmla="*/ 52 h 1086"/>
                    <a:gd name="T4" fmla="*/ 35 w 282"/>
                    <a:gd name="T5" fmla="*/ 103 h 1086"/>
                    <a:gd name="T6" fmla="*/ 11 w 282"/>
                    <a:gd name="T7" fmla="*/ 148 h 1086"/>
                    <a:gd name="T8" fmla="*/ 4 w 282"/>
                    <a:gd name="T9" fmla="*/ 193 h 1086"/>
                    <a:gd name="T10" fmla="*/ 0 w 282"/>
                    <a:gd name="T11" fmla="*/ 234 h 1086"/>
                    <a:gd name="T12" fmla="*/ 4 w 282"/>
                    <a:gd name="T13" fmla="*/ 279 h 1086"/>
                    <a:gd name="T14" fmla="*/ 14 w 282"/>
                    <a:gd name="T15" fmla="*/ 308 h 1086"/>
                    <a:gd name="T16" fmla="*/ 28 w 282"/>
                    <a:gd name="T17" fmla="*/ 387 h 1086"/>
                    <a:gd name="T18" fmla="*/ 42 w 282"/>
                    <a:gd name="T19" fmla="*/ 459 h 1086"/>
                    <a:gd name="T20" fmla="*/ 62 w 282"/>
                    <a:gd name="T21" fmla="*/ 523 h 1086"/>
                    <a:gd name="T22" fmla="*/ 152 w 282"/>
                    <a:gd name="T23" fmla="*/ 545 h 1086"/>
                    <a:gd name="T24" fmla="*/ 62 w 282"/>
                    <a:gd name="T25" fmla="*/ 552 h 1086"/>
                    <a:gd name="T26" fmla="*/ 73 w 282"/>
                    <a:gd name="T27" fmla="*/ 569 h 1086"/>
                    <a:gd name="T28" fmla="*/ 128 w 282"/>
                    <a:gd name="T29" fmla="*/ 583 h 1086"/>
                    <a:gd name="T30" fmla="*/ 186 w 282"/>
                    <a:gd name="T31" fmla="*/ 611 h 1086"/>
                    <a:gd name="T32" fmla="*/ 103 w 282"/>
                    <a:gd name="T33" fmla="*/ 604 h 1086"/>
                    <a:gd name="T34" fmla="*/ 66 w 282"/>
                    <a:gd name="T35" fmla="*/ 600 h 1086"/>
                    <a:gd name="T36" fmla="*/ 73 w 282"/>
                    <a:gd name="T37" fmla="*/ 635 h 1086"/>
                    <a:gd name="T38" fmla="*/ 66 w 282"/>
                    <a:gd name="T39" fmla="*/ 704 h 1086"/>
                    <a:gd name="T40" fmla="*/ 55 w 282"/>
                    <a:gd name="T41" fmla="*/ 810 h 1086"/>
                    <a:gd name="T42" fmla="*/ 10 w 282"/>
                    <a:gd name="T43" fmla="*/ 1024 h 1086"/>
                    <a:gd name="T44" fmla="*/ 70 w 282"/>
                    <a:gd name="T45" fmla="*/ 1025 h 1086"/>
                    <a:gd name="T46" fmla="*/ 147 w 282"/>
                    <a:gd name="T47" fmla="*/ 1031 h 1086"/>
                    <a:gd name="T48" fmla="*/ 191 w 282"/>
                    <a:gd name="T49" fmla="*/ 1051 h 1086"/>
                    <a:gd name="T50" fmla="*/ 228 w 282"/>
                    <a:gd name="T51" fmla="*/ 1086 h 1086"/>
                    <a:gd name="T52" fmla="*/ 255 w 282"/>
                    <a:gd name="T53" fmla="*/ 914 h 1086"/>
                    <a:gd name="T54" fmla="*/ 258 w 282"/>
                    <a:gd name="T55" fmla="*/ 769 h 1086"/>
                    <a:gd name="T56" fmla="*/ 282 w 282"/>
                    <a:gd name="T57" fmla="*/ 614 h 1086"/>
                    <a:gd name="T58" fmla="*/ 272 w 282"/>
                    <a:gd name="T59" fmla="*/ 535 h 1086"/>
                    <a:gd name="T60" fmla="*/ 244 w 282"/>
                    <a:gd name="T61" fmla="*/ 428 h 1086"/>
                    <a:gd name="T62" fmla="*/ 210 w 282"/>
                    <a:gd name="T63" fmla="*/ 308 h 1086"/>
                    <a:gd name="T64" fmla="*/ 193 w 282"/>
                    <a:gd name="T65" fmla="*/ 225 h 1086"/>
                    <a:gd name="T66" fmla="*/ 182 w 282"/>
                    <a:gd name="T67" fmla="*/ 165 h 1086"/>
                    <a:gd name="T68" fmla="*/ 172 w 282"/>
                    <a:gd name="T69" fmla="*/ 100 h 1086"/>
                    <a:gd name="T70" fmla="*/ 169 w 282"/>
                    <a:gd name="T71" fmla="*/ 55 h 1086"/>
                    <a:gd name="T72" fmla="*/ 155 w 282"/>
                    <a:gd name="T73" fmla="*/ 28 h 1086"/>
                    <a:gd name="T74" fmla="*/ 117 w 282"/>
                    <a:gd name="T75" fmla="*/ 0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2" h="1086">
                      <a:moveTo>
                        <a:pt x="117" y="0"/>
                      </a:moveTo>
                      <a:lnTo>
                        <a:pt x="69" y="52"/>
                      </a:lnTo>
                      <a:lnTo>
                        <a:pt x="35" y="103"/>
                      </a:lnTo>
                      <a:lnTo>
                        <a:pt x="11" y="148"/>
                      </a:lnTo>
                      <a:lnTo>
                        <a:pt x="4" y="193"/>
                      </a:lnTo>
                      <a:lnTo>
                        <a:pt x="0" y="234"/>
                      </a:lnTo>
                      <a:lnTo>
                        <a:pt x="4" y="279"/>
                      </a:lnTo>
                      <a:lnTo>
                        <a:pt x="14" y="308"/>
                      </a:lnTo>
                      <a:lnTo>
                        <a:pt x="28" y="387"/>
                      </a:lnTo>
                      <a:lnTo>
                        <a:pt x="42" y="459"/>
                      </a:lnTo>
                      <a:lnTo>
                        <a:pt x="62" y="523"/>
                      </a:lnTo>
                      <a:lnTo>
                        <a:pt x="152" y="545"/>
                      </a:lnTo>
                      <a:lnTo>
                        <a:pt x="62" y="552"/>
                      </a:lnTo>
                      <a:lnTo>
                        <a:pt x="73" y="569"/>
                      </a:lnTo>
                      <a:lnTo>
                        <a:pt x="128" y="583"/>
                      </a:lnTo>
                      <a:lnTo>
                        <a:pt x="186" y="611"/>
                      </a:lnTo>
                      <a:lnTo>
                        <a:pt x="103" y="604"/>
                      </a:lnTo>
                      <a:lnTo>
                        <a:pt x="66" y="600"/>
                      </a:lnTo>
                      <a:lnTo>
                        <a:pt x="73" y="635"/>
                      </a:lnTo>
                      <a:lnTo>
                        <a:pt x="66" y="704"/>
                      </a:lnTo>
                      <a:lnTo>
                        <a:pt x="55" y="810"/>
                      </a:lnTo>
                      <a:lnTo>
                        <a:pt x="10" y="1024"/>
                      </a:lnTo>
                      <a:lnTo>
                        <a:pt x="70" y="1025"/>
                      </a:lnTo>
                      <a:lnTo>
                        <a:pt x="147" y="1031"/>
                      </a:lnTo>
                      <a:lnTo>
                        <a:pt x="191" y="1051"/>
                      </a:lnTo>
                      <a:lnTo>
                        <a:pt x="228" y="1086"/>
                      </a:lnTo>
                      <a:lnTo>
                        <a:pt x="255" y="914"/>
                      </a:lnTo>
                      <a:lnTo>
                        <a:pt x="258" y="769"/>
                      </a:lnTo>
                      <a:lnTo>
                        <a:pt x="282" y="614"/>
                      </a:lnTo>
                      <a:lnTo>
                        <a:pt x="272" y="535"/>
                      </a:lnTo>
                      <a:lnTo>
                        <a:pt x="244" y="428"/>
                      </a:lnTo>
                      <a:lnTo>
                        <a:pt x="210" y="308"/>
                      </a:lnTo>
                      <a:lnTo>
                        <a:pt x="193" y="225"/>
                      </a:lnTo>
                      <a:lnTo>
                        <a:pt x="182" y="165"/>
                      </a:lnTo>
                      <a:lnTo>
                        <a:pt x="172" y="100"/>
                      </a:lnTo>
                      <a:lnTo>
                        <a:pt x="169" y="55"/>
                      </a:lnTo>
                      <a:lnTo>
                        <a:pt x="155" y="28"/>
                      </a:lnTo>
                      <a:lnTo>
                        <a:pt x="11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5" name="Freeform 97">
                  <a:extLst>
                    <a:ext uri="{FF2B5EF4-FFF2-40B4-BE49-F238E27FC236}">
                      <a16:creationId xmlns:a16="http://schemas.microsoft.com/office/drawing/2014/main" id="{DFCB0F35-C13A-4769-ADD8-DCE64F79E19E}"/>
                    </a:ext>
                  </a:extLst>
                </p:cNvPr>
                <p:cNvSpPr>
                  <a:spLocks/>
                </p:cNvSpPr>
                <p:nvPr/>
              </p:nvSpPr>
              <p:spPr bwMode="auto">
                <a:xfrm>
                  <a:off x="6567" y="1935"/>
                  <a:ext cx="354" cy="287"/>
                </a:xfrm>
                <a:custGeom>
                  <a:avLst/>
                  <a:gdLst>
                    <a:gd name="T0" fmla="*/ 706 w 706"/>
                    <a:gd name="T1" fmla="*/ 0 h 574"/>
                    <a:gd name="T2" fmla="*/ 683 w 706"/>
                    <a:gd name="T3" fmla="*/ 64 h 574"/>
                    <a:gd name="T4" fmla="*/ 670 w 706"/>
                    <a:gd name="T5" fmla="*/ 153 h 574"/>
                    <a:gd name="T6" fmla="*/ 670 w 706"/>
                    <a:gd name="T7" fmla="*/ 229 h 574"/>
                    <a:gd name="T8" fmla="*/ 666 w 706"/>
                    <a:gd name="T9" fmla="*/ 329 h 574"/>
                    <a:gd name="T10" fmla="*/ 673 w 706"/>
                    <a:gd name="T11" fmla="*/ 370 h 574"/>
                    <a:gd name="T12" fmla="*/ 673 w 706"/>
                    <a:gd name="T13" fmla="*/ 432 h 574"/>
                    <a:gd name="T14" fmla="*/ 501 w 706"/>
                    <a:gd name="T15" fmla="*/ 552 h 574"/>
                    <a:gd name="T16" fmla="*/ 417 w 706"/>
                    <a:gd name="T17" fmla="*/ 574 h 574"/>
                    <a:gd name="T18" fmla="*/ 362 w 706"/>
                    <a:gd name="T19" fmla="*/ 554 h 574"/>
                    <a:gd name="T20" fmla="*/ 286 w 706"/>
                    <a:gd name="T21" fmla="*/ 519 h 574"/>
                    <a:gd name="T22" fmla="*/ 172 w 706"/>
                    <a:gd name="T23" fmla="*/ 404 h 574"/>
                    <a:gd name="T24" fmla="*/ 80 w 706"/>
                    <a:gd name="T25" fmla="*/ 323 h 574"/>
                    <a:gd name="T26" fmla="*/ 57 w 706"/>
                    <a:gd name="T27" fmla="*/ 299 h 574"/>
                    <a:gd name="T28" fmla="*/ 0 w 706"/>
                    <a:gd name="T29" fmla="*/ 247 h 574"/>
                    <a:gd name="T30" fmla="*/ 23 w 706"/>
                    <a:gd name="T31" fmla="*/ 245 h 574"/>
                    <a:gd name="T32" fmla="*/ 51 w 706"/>
                    <a:gd name="T33" fmla="*/ 233 h 574"/>
                    <a:gd name="T34" fmla="*/ 80 w 706"/>
                    <a:gd name="T35" fmla="*/ 204 h 574"/>
                    <a:gd name="T36" fmla="*/ 103 w 706"/>
                    <a:gd name="T37" fmla="*/ 153 h 574"/>
                    <a:gd name="T38" fmla="*/ 98 w 706"/>
                    <a:gd name="T39" fmla="*/ 120 h 574"/>
                    <a:gd name="T40" fmla="*/ 323 w 706"/>
                    <a:gd name="T41" fmla="*/ 287 h 574"/>
                    <a:gd name="T42" fmla="*/ 330 w 706"/>
                    <a:gd name="T43" fmla="*/ 322 h 574"/>
                    <a:gd name="T44" fmla="*/ 336 w 706"/>
                    <a:gd name="T45" fmla="*/ 387 h 574"/>
                    <a:gd name="T46" fmla="*/ 347 w 706"/>
                    <a:gd name="T47" fmla="*/ 322 h 574"/>
                    <a:gd name="T48" fmla="*/ 357 w 706"/>
                    <a:gd name="T49" fmla="*/ 311 h 574"/>
                    <a:gd name="T50" fmla="*/ 398 w 706"/>
                    <a:gd name="T51" fmla="*/ 311 h 574"/>
                    <a:gd name="T52" fmla="*/ 405 w 706"/>
                    <a:gd name="T53" fmla="*/ 349 h 574"/>
                    <a:gd name="T54" fmla="*/ 443 w 706"/>
                    <a:gd name="T55" fmla="*/ 394 h 574"/>
                    <a:gd name="T56" fmla="*/ 422 w 706"/>
                    <a:gd name="T57" fmla="*/ 353 h 574"/>
                    <a:gd name="T58" fmla="*/ 419 w 706"/>
                    <a:gd name="T59" fmla="*/ 305 h 574"/>
                    <a:gd name="T60" fmla="*/ 436 w 706"/>
                    <a:gd name="T61" fmla="*/ 298 h 574"/>
                    <a:gd name="T62" fmla="*/ 460 w 706"/>
                    <a:gd name="T63" fmla="*/ 318 h 574"/>
                    <a:gd name="T64" fmla="*/ 501 w 706"/>
                    <a:gd name="T65" fmla="*/ 342 h 574"/>
                    <a:gd name="T66" fmla="*/ 484 w 706"/>
                    <a:gd name="T67" fmla="*/ 315 h 574"/>
                    <a:gd name="T68" fmla="*/ 457 w 706"/>
                    <a:gd name="T69" fmla="*/ 287 h 574"/>
                    <a:gd name="T70" fmla="*/ 488 w 706"/>
                    <a:gd name="T71" fmla="*/ 249 h 574"/>
                    <a:gd name="T72" fmla="*/ 512 w 706"/>
                    <a:gd name="T73" fmla="*/ 243 h 574"/>
                    <a:gd name="T74" fmla="*/ 560 w 706"/>
                    <a:gd name="T75" fmla="*/ 163 h 574"/>
                    <a:gd name="T76" fmla="*/ 577 w 706"/>
                    <a:gd name="T77" fmla="*/ 146 h 574"/>
                    <a:gd name="T78" fmla="*/ 622 w 706"/>
                    <a:gd name="T79" fmla="*/ 167 h 574"/>
                    <a:gd name="T80" fmla="*/ 604 w 706"/>
                    <a:gd name="T81" fmla="*/ 139 h 574"/>
                    <a:gd name="T82" fmla="*/ 594 w 706"/>
                    <a:gd name="T83" fmla="*/ 112 h 574"/>
                    <a:gd name="T84" fmla="*/ 611 w 706"/>
                    <a:gd name="T85" fmla="*/ 81 h 574"/>
                    <a:gd name="T86" fmla="*/ 628 w 706"/>
                    <a:gd name="T87" fmla="*/ 91 h 574"/>
                    <a:gd name="T88" fmla="*/ 632 w 706"/>
                    <a:gd name="T89" fmla="*/ 60 h 574"/>
                    <a:gd name="T90" fmla="*/ 652 w 706"/>
                    <a:gd name="T91" fmla="*/ 22 h 574"/>
                    <a:gd name="T92" fmla="*/ 706 w 706"/>
                    <a:gd name="T93" fmla="*/ 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6" h="574">
                      <a:moveTo>
                        <a:pt x="706" y="0"/>
                      </a:moveTo>
                      <a:lnTo>
                        <a:pt x="683" y="64"/>
                      </a:lnTo>
                      <a:lnTo>
                        <a:pt x="670" y="153"/>
                      </a:lnTo>
                      <a:lnTo>
                        <a:pt x="670" y="229"/>
                      </a:lnTo>
                      <a:lnTo>
                        <a:pt x="666" y="329"/>
                      </a:lnTo>
                      <a:lnTo>
                        <a:pt x="673" y="370"/>
                      </a:lnTo>
                      <a:lnTo>
                        <a:pt x="673" y="432"/>
                      </a:lnTo>
                      <a:lnTo>
                        <a:pt x="501" y="552"/>
                      </a:lnTo>
                      <a:lnTo>
                        <a:pt x="417" y="574"/>
                      </a:lnTo>
                      <a:lnTo>
                        <a:pt x="362" y="554"/>
                      </a:lnTo>
                      <a:lnTo>
                        <a:pt x="286" y="519"/>
                      </a:lnTo>
                      <a:lnTo>
                        <a:pt x="172" y="404"/>
                      </a:lnTo>
                      <a:lnTo>
                        <a:pt x="80" y="323"/>
                      </a:lnTo>
                      <a:lnTo>
                        <a:pt x="57" y="299"/>
                      </a:lnTo>
                      <a:lnTo>
                        <a:pt x="0" y="247"/>
                      </a:lnTo>
                      <a:lnTo>
                        <a:pt x="23" y="245"/>
                      </a:lnTo>
                      <a:lnTo>
                        <a:pt x="51" y="233"/>
                      </a:lnTo>
                      <a:lnTo>
                        <a:pt x="80" y="204"/>
                      </a:lnTo>
                      <a:lnTo>
                        <a:pt x="103" y="153"/>
                      </a:lnTo>
                      <a:lnTo>
                        <a:pt x="98" y="120"/>
                      </a:lnTo>
                      <a:lnTo>
                        <a:pt x="323" y="287"/>
                      </a:lnTo>
                      <a:lnTo>
                        <a:pt x="330" y="322"/>
                      </a:lnTo>
                      <a:lnTo>
                        <a:pt x="336" y="387"/>
                      </a:lnTo>
                      <a:lnTo>
                        <a:pt x="347" y="322"/>
                      </a:lnTo>
                      <a:lnTo>
                        <a:pt x="357" y="311"/>
                      </a:lnTo>
                      <a:lnTo>
                        <a:pt x="398" y="311"/>
                      </a:lnTo>
                      <a:lnTo>
                        <a:pt x="405" y="349"/>
                      </a:lnTo>
                      <a:lnTo>
                        <a:pt x="443" y="394"/>
                      </a:lnTo>
                      <a:lnTo>
                        <a:pt x="422" y="353"/>
                      </a:lnTo>
                      <a:lnTo>
                        <a:pt x="419" y="305"/>
                      </a:lnTo>
                      <a:lnTo>
                        <a:pt x="436" y="298"/>
                      </a:lnTo>
                      <a:lnTo>
                        <a:pt x="460" y="318"/>
                      </a:lnTo>
                      <a:lnTo>
                        <a:pt x="501" y="342"/>
                      </a:lnTo>
                      <a:lnTo>
                        <a:pt x="484" y="315"/>
                      </a:lnTo>
                      <a:lnTo>
                        <a:pt x="457" y="287"/>
                      </a:lnTo>
                      <a:lnTo>
                        <a:pt x="488" y="249"/>
                      </a:lnTo>
                      <a:lnTo>
                        <a:pt x="512" y="243"/>
                      </a:lnTo>
                      <a:lnTo>
                        <a:pt x="560" y="163"/>
                      </a:lnTo>
                      <a:lnTo>
                        <a:pt x="577" y="146"/>
                      </a:lnTo>
                      <a:lnTo>
                        <a:pt x="622" y="167"/>
                      </a:lnTo>
                      <a:lnTo>
                        <a:pt x="604" y="139"/>
                      </a:lnTo>
                      <a:lnTo>
                        <a:pt x="594" y="112"/>
                      </a:lnTo>
                      <a:lnTo>
                        <a:pt x="611" y="81"/>
                      </a:lnTo>
                      <a:lnTo>
                        <a:pt x="628" y="91"/>
                      </a:lnTo>
                      <a:lnTo>
                        <a:pt x="632" y="60"/>
                      </a:lnTo>
                      <a:lnTo>
                        <a:pt x="652" y="22"/>
                      </a:lnTo>
                      <a:lnTo>
                        <a:pt x="706"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6" name="Freeform 98">
                  <a:extLst>
                    <a:ext uri="{FF2B5EF4-FFF2-40B4-BE49-F238E27FC236}">
                      <a16:creationId xmlns:a16="http://schemas.microsoft.com/office/drawing/2014/main" id="{221F2DA4-2EB2-4D59-AD29-AFD8F9AB8E40}"/>
                    </a:ext>
                  </a:extLst>
                </p:cNvPr>
                <p:cNvSpPr>
                  <a:spLocks/>
                </p:cNvSpPr>
                <p:nvPr/>
              </p:nvSpPr>
              <p:spPr bwMode="auto">
                <a:xfrm>
                  <a:off x="6883" y="1930"/>
                  <a:ext cx="145" cy="724"/>
                </a:xfrm>
                <a:custGeom>
                  <a:avLst/>
                  <a:gdLst>
                    <a:gd name="T0" fmla="*/ 120 w 288"/>
                    <a:gd name="T1" fmla="*/ 0 h 1450"/>
                    <a:gd name="T2" fmla="*/ 96 w 288"/>
                    <a:gd name="T3" fmla="*/ 53 h 1450"/>
                    <a:gd name="T4" fmla="*/ 69 w 288"/>
                    <a:gd name="T5" fmla="*/ 111 h 1450"/>
                    <a:gd name="T6" fmla="*/ 117 w 288"/>
                    <a:gd name="T7" fmla="*/ 135 h 1450"/>
                    <a:gd name="T8" fmla="*/ 82 w 288"/>
                    <a:gd name="T9" fmla="*/ 187 h 1450"/>
                    <a:gd name="T10" fmla="*/ 96 w 288"/>
                    <a:gd name="T11" fmla="*/ 211 h 1450"/>
                    <a:gd name="T12" fmla="*/ 120 w 288"/>
                    <a:gd name="T13" fmla="*/ 352 h 1450"/>
                    <a:gd name="T14" fmla="*/ 148 w 288"/>
                    <a:gd name="T15" fmla="*/ 476 h 1450"/>
                    <a:gd name="T16" fmla="*/ 178 w 288"/>
                    <a:gd name="T17" fmla="*/ 590 h 1450"/>
                    <a:gd name="T18" fmla="*/ 288 w 288"/>
                    <a:gd name="T19" fmla="*/ 823 h 1450"/>
                    <a:gd name="T20" fmla="*/ 223 w 288"/>
                    <a:gd name="T21" fmla="*/ 1450 h 1450"/>
                    <a:gd name="T22" fmla="*/ 71 w 288"/>
                    <a:gd name="T23" fmla="*/ 1412 h 1450"/>
                    <a:gd name="T24" fmla="*/ 0 w 288"/>
                    <a:gd name="T25" fmla="*/ 1318 h 1450"/>
                    <a:gd name="T26" fmla="*/ 65 w 288"/>
                    <a:gd name="T27" fmla="*/ 816 h 1450"/>
                    <a:gd name="T28" fmla="*/ 48 w 288"/>
                    <a:gd name="T29" fmla="*/ 580 h 1450"/>
                    <a:gd name="T30" fmla="*/ 51 w 288"/>
                    <a:gd name="T31" fmla="*/ 487 h 1450"/>
                    <a:gd name="T32" fmla="*/ 58 w 288"/>
                    <a:gd name="T33" fmla="*/ 380 h 1450"/>
                    <a:gd name="T34" fmla="*/ 45 w 288"/>
                    <a:gd name="T35" fmla="*/ 311 h 1450"/>
                    <a:gd name="T36" fmla="*/ 45 w 288"/>
                    <a:gd name="T37" fmla="*/ 211 h 1450"/>
                    <a:gd name="T38" fmla="*/ 48 w 288"/>
                    <a:gd name="T39" fmla="*/ 146 h 1450"/>
                    <a:gd name="T40" fmla="*/ 55 w 288"/>
                    <a:gd name="T41" fmla="*/ 77 h 1450"/>
                    <a:gd name="T42" fmla="*/ 54 w 288"/>
                    <a:gd name="T43" fmla="*/ 25 h 1450"/>
                    <a:gd name="T44" fmla="*/ 75 w 288"/>
                    <a:gd name="T45" fmla="*/ 5 h 1450"/>
                    <a:gd name="T46" fmla="*/ 120 w 288"/>
                    <a:gd name="T47" fmla="*/ 0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8" h="1450">
                      <a:moveTo>
                        <a:pt x="120" y="0"/>
                      </a:moveTo>
                      <a:lnTo>
                        <a:pt x="96" y="53"/>
                      </a:lnTo>
                      <a:lnTo>
                        <a:pt x="69" y="111"/>
                      </a:lnTo>
                      <a:lnTo>
                        <a:pt x="117" y="135"/>
                      </a:lnTo>
                      <a:lnTo>
                        <a:pt x="82" y="187"/>
                      </a:lnTo>
                      <a:lnTo>
                        <a:pt x="96" y="211"/>
                      </a:lnTo>
                      <a:lnTo>
                        <a:pt x="120" y="352"/>
                      </a:lnTo>
                      <a:lnTo>
                        <a:pt x="148" y="476"/>
                      </a:lnTo>
                      <a:lnTo>
                        <a:pt x="178" y="590"/>
                      </a:lnTo>
                      <a:lnTo>
                        <a:pt x="288" y="823"/>
                      </a:lnTo>
                      <a:lnTo>
                        <a:pt x="223" y="1450"/>
                      </a:lnTo>
                      <a:lnTo>
                        <a:pt x="71" y="1412"/>
                      </a:lnTo>
                      <a:lnTo>
                        <a:pt x="0" y="1318"/>
                      </a:lnTo>
                      <a:lnTo>
                        <a:pt x="65" y="816"/>
                      </a:lnTo>
                      <a:lnTo>
                        <a:pt x="48" y="580"/>
                      </a:lnTo>
                      <a:lnTo>
                        <a:pt x="51" y="487"/>
                      </a:lnTo>
                      <a:lnTo>
                        <a:pt x="58" y="380"/>
                      </a:lnTo>
                      <a:lnTo>
                        <a:pt x="45" y="311"/>
                      </a:lnTo>
                      <a:lnTo>
                        <a:pt x="45" y="211"/>
                      </a:lnTo>
                      <a:lnTo>
                        <a:pt x="48" y="146"/>
                      </a:lnTo>
                      <a:lnTo>
                        <a:pt x="55" y="77"/>
                      </a:lnTo>
                      <a:lnTo>
                        <a:pt x="54" y="25"/>
                      </a:lnTo>
                      <a:lnTo>
                        <a:pt x="75" y="5"/>
                      </a:lnTo>
                      <a:lnTo>
                        <a:pt x="1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7" name="Freeform 99">
                  <a:extLst>
                    <a:ext uri="{FF2B5EF4-FFF2-40B4-BE49-F238E27FC236}">
                      <a16:creationId xmlns:a16="http://schemas.microsoft.com/office/drawing/2014/main" id="{31BC3DBB-DAFD-4026-B180-3F23606A533E}"/>
                    </a:ext>
                  </a:extLst>
                </p:cNvPr>
                <p:cNvSpPr>
                  <a:spLocks/>
                </p:cNvSpPr>
                <p:nvPr/>
              </p:nvSpPr>
              <p:spPr bwMode="auto">
                <a:xfrm>
                  <a:off x="7051" y="1873"/>
                  <a:ext cx="87" cy="126"/>
                </a:xfrm>
                <a:custGeom>
                  <a:avLst/>
                  <a:gdLst>
                    <a:gd name="T0" fmla="*/ 0 w 175"/>
                    <a:gd name="T1" fmla="*/ 152 h 253"/>
                    <a:gd name="T2" fmla="*/ 31 w 175"/>
                    <a:gd name="T3" fmla="*/ 177 h 253"/>
                    <a:gd name="T4" fmla="*/ 33 w 175"/>
                    <a:gd name="T5" fmla="*/ 205 h 253"/>
                    <a:gd name="T6" fmla="*/ 37 w 175"/>
                    <a:gd name="T7" fmla="*/ 235 h 253"/>
                    <a:gd name="T8" fmla="*/ 54 w 175"/>
                    <a:gd name="T9" fmla="*/ 253 h 253"/>
                    <a:gd name="T10" fmla="*/ 75 w 175"/>
                    <a:gd name="T11" fmla="*/ 219 h 253"/>
                    <a:gd name="T12" fmla="*/ 95 w 175"/>
                    <a:gd name="T13" fmla="*/ 173 h 253"/>
                    <a:gd name="T14" fmla="*/ 114 w 175"/>
                    <a:gd name="T15" fmla="*/ 138 h 253"/>
                    <a:gd name="T16" fmla="*/ 147 w 175"/>
                    <a:gd name="T17" fmla="*/ 90 h 253"/>
                    <a:gd name="T18" fmla="*/ 167 w 175"/>
                    <a:gd name="T19" fmla="*/ 57 h 253"/>
                    <a:gd name="T20" fmla="*/ 175 w 175"/>
                    <a:gd name="T21" fmla="*/ 43 h 253"/>
                    <a:gd name="T22" fmla="*/ 163 w 175"/>
                    <a:gd name="T23" fmla="*/ 0 h 253"/>
                    <a:gd name="T24" fmla="*/ 131 w 175"/>
                    <a:gd name="T25" fmla="*/ 56 h 253"/>
                    <a:gd name="T26" fmla="*/ 103 w 175"/>
                    <a:gd name="T27" fmla="*/ 95 h 253"/>
                    <a:gd name="T28" fmla="*/ 73 w 175"/>
                    <a:gd name="T29" fmla="*/ 124 h 253"/>
                    <a:gd name="T30" fmla="*/ 45 w 175"/>
                    <a:gd name="T31" fmla="*/ 139 h 253"/>
                    <a:gd name="T32" fmla="*/ 0 w 175"/>
                    <a:gd name="T33" fmla="*/ 15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253">
                      <a:moveTo>
                        <a:pt x="0" y="152"/>
                      </a:moveTo>
                      <a:lnTo>
                        <a:pt x="31" y="177"/>
                      </a:lnTo>
                      <a:lnTo>
                        <a:pt x="33" y="205"/>
                      </a:lnTo>
                      <a:lnTo>
                        <a:pt x="37" y="235"/>
                      </a:lnTo>
                      <a:lnTo>
                        <a:pt x="54" y="253"/>
                      </a:lnTo>
                      <a:lnTo>
                        <a:pt x="75" y="219"/>
                      </a:lnTo>
                      <a:lnTo>
                        <a:pt x="95" y="173"/>
                      </a:lnTo>
                      <a:lnTo>
                        <a:pt x="114" y="138"/>
                      </a:lnTo>
                      <a:lnTo>
                        <a:pt x="147" y="90"/>
                      </a:lnTo>
                      <a:lnTo>
                        <a:pt x="167" y="57"/>
                      </a:lnTo>
                      <a:lnTo>
                        <a:pt x="175" y="43"/>
                      </a:lnTo>
                      <a:lnTo>
                        <a:pt x="163" y="0"/>
                      </a:lnTo>
                      <a:lnTo>
                        <a:pt x="131" y="56"/>
                      </a:lnTo>
                      <a:lnTo>
                        <a:pt x="103" y="95"/>
                      </a:lnTo>
                      <a:lnTo>
                        <a:pt x="73" y="124"/>
                      </a:lnTo>
                      <a:lnTo>
                        <a:pt x="45" y="139"/>
                      </a:lnTo>
                      <a:lnTo>
                        <a:pt x="0" y="152"/>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8" name="Freeform 100">
                  <a:extLst>
                    <a:ext uri="{FF2B5EF4-FFF2-40B4-BE49-F238E27FC236}">
                      <a16:creationId xmlns:a16="http://schemas.microsoft.com/office/drawing/2014/main" id="{F6564526-CC10-4150-9D4B-1E0AB826272D}"/>
                    </a:ext>
                  </a:extLst>
                </p:cNvPr>
                <p:cNvSpPr>
                  <a:spLocks/>
                </p:cNvSpPr>
                <p:nvPr/>
              </p:nvSpPr>
              <p:spPr bwMode="auto">
                <a:xfrm>
                  <a:off x="7006" y="1934"/>
                  <a:ext cx="38" cy="60"/>
                </a:xfrm>
                <a:custGeom>
                  <a:avLst/>
                  <a:gdLst>
                    <a:gd name="T0" fmla="*/ 77 w 77"/>
                    <a:gd name="T1" fmla="*/ 30 h 121"/>
                    <a:gd name="T2" fmla="*/ 54 w 77"/>
                    <a:gd name="T3" fmla="*/ 47 h 121"/>
                    <a:gd name="T4" fmla="*/ 43 w 77"/>
                    <a:gd name="T5" fmla="*/ 71 h 121"/>
                    <a:gd name="T6" fmla="*/ 38 w 77"/>
                    <a:gd name="T7" fmla="*/ 90 h 121"/>
                    <a:gd name="T8" fmla="*/ 34 w 77"/>
                    <a:gd name="T9" fmla="*/ 121 h 121"/>
                    <a:gd name="T10" fmla="*/ 16 w 77"/>
                    <a:gd name="T11" fmla="*/ 102 h 121"/>
                    <a:gd name="T12" fmla="*/ 0 w 77"/>
                    <a:gd name="T13" fmla="*/ 82 h 121"/>
                    <a:gd name="T14" fmla="*/ 0 w 77"/>
                    <a:gd name="T15" fmla="*/ 44 h 121"/>
                    <a:gd name="T16" fmla="*/ 0 w 77"/>
                    <a:gd name="T17" fmla="*/ 2 h 121"/>
                    <a:gd name="T18" fmla="*/ 18 w 77"/>
                    <a:gd name="T19" fmla="*/ 0 h 121"/>
                    <a:gd name="T20" fmla="*/ 48 w 77"/>
                    <a:gd name="T21" fmla="*/ 0 h 121"/>
                    <a:gd name="T22" fmla="*/ 77 w 77"/>
                    <a:gd name="T23" fmla="*/ 3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 h="121">
                      <a:moveTo>
                        <a:pt x="77" y="30"/>
                      </a:moveTo>
                      <a:lnTo>
                        <a:pt x="54" y="47"/>
                      </a:lnTo>
                      <a:lnTo>
                        <a:pt x="43" y="71"/>
                      </a:lnTo>
                      <a:lnTo>
                        <a:pt x="38" y="90"/>
                      </a:lnTo>
                      <a:lnTo>
                        <a:pt x="34" y="121"/>
                      </a:lnTo>
                      <a:lnTo>
                        <a:pt x="16" y="102"/>
                      </a:lnTo>
                      <a:lnTo>
                        <a:pt x="0" y="82"/>
                      </a:lnTo>
                      <a:lnTo>
                        <a:pt x="0" y="44"/>
                      </a:lnTo>
                      <a:lnTo>
                        <a:pt x="0" y="2"/>
                      </a:lnTo>
                      <a:lnTo>
                        <a:pt x="18" y="0"/>
                      </a:lnTo>
                      <a:lnTo>
                        <a:pt x="48" y="0"/>
                      </a:lnTo>
                      <a:lnTo>
                        <a:pt x="77" y="3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9" name="Freeform 101">
                  <a:extLst>
                    <a:ext uri="{FF2B5EF4-FFF2-40B4-BE49-F238E27FC236}">
                      <a16:creationId xmlns:a16="http://schemas.microsoft.com/office/drawing/2014/main" id="{6066CB21-3831-495D-B73A-D0E76FE7D931}"/>
                    </a:ext>
                  </a:extLst>
                </p:cNvPr>
                <p:cNvSpPr>
                  <a:spLocks/>
                </p:cNvSpPr>
                <p:nvPr/>
              </p:nvSpPr>
              <p:spPr bwMode="auto">
                <a:xfrm>
                  <a:off x="7053" y="1993"/>
                  <a:ext cx="23" cy="82"/>
                </a:xfrm>
                <a:custGeom>
                  <a:avLst/>
                  <a:gdLst>
                    <a:gd name="T0" fmla="*/ 45 w 45"/>
                    <a:gd name="T1" fmla="*/ 21 h 163"/>
                    <a:gd name="T2" fmla="*/ 27 w 45"/>
                    <a:gd name="T3" fmla="*/ 0 h 163"/>
                    <a:gd name="T4" fmla="*/ 1 w 45"/>
                    <a:gd name="T5" fmla="*/ 12 h 163"/>
                    <a:gd name="T6" fmla="*/ 1 w 45"/>
                    <a:gd name="T7" fmla="*/ 59 h 163"/>
                    <a:gd name="T8" fmla="*/ 0 w 45"/>
                    <a:gd name="T9" fmla="*/ 112 h 163"/>
                    <a:gd name="T10" fmla="*/ 0 w 45"/>
                    <a:gd name="T11" fmla="*/ 163 h 163"/>
                    <a:gd name="T12" fmla="*/ 4 w 45"/>
                    <a:gd name="T13" fmla="*/ 126 h 163"/>
                    <a:gd name="T14" fmla="*/ 21 w 45"/>
                    <a:gd name="T15" fmla="*/ 84 h 163"/>
                    <a:gd name="T16" fmla="*/ 45 w 45"/>
                    <a:gd name="T17" fmla="*/ 2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63">
                      <a:moveTo>
                        <a:pt x="45" y="21"/>
                      </a:moveTo>
                      <a:lnTo>
                        <a:pt x="27" y="0"/>
                      </a:lnTo>
                      <a:lnTo>
                        <a:pt x="1" y="12"/>
                      </a:lnTo>
                      <a:lnTo>
                        <a:pt x="1" y="59"/>
                      </a:lnTo>
                      <a:lnTo>
                        <a:pt x="0" y="112"/>
                      </a:lnTo>
                      <a:lnTo>
                        <a:pt x="0" y="163"/>
                      </a:lnTo>
                      <a:lnTo>
                        <a:pt x="4" y="126"/>
                      </a:lnTo>
                      <a:lnTo>
                        <a:pt x="21" y="84"/>
                      </a:lnTo>
                      <a:lnTo>
                        <a:pt x="45" y="21"/>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0" name="Freeform 102">
                  <a:extLst>
                    <a:ext uri="{FF2B5EF4-FFF2-40B4-BE49-F238E27FC236}">
                      <a16:creationId xmlns:a16="http://schemas.microsoft.com/office/drawing/2014/main" id="{4FCF9CEA-0A91-4554-942F-11B5533F9538}"/>
                    </a:ext>
                  </a:extLst>
                </p:cNvPr>
                <p:cNvSpPr>
                  <a:spLocks/>
                </p:cNvSpPr>
                <p:nvPr/>
              </p:nvSpPr>
              <p:spPr bwMode="auto">
                <a:xfrm>
                  <a:off x="7004" y="1978"/>
                  <a:ext cx="23" cy="89"/>
                </a:xfrm>
                <a:custGeom>
                  <a:avLst/>
                  <a:gdLst>
                    <a:gd name="T0" fmla="*/ 3 w 45"/>
                    <a:gd name="T1" fmla="*/ 0 h 180"/>
                    <a:gd name="T2" fmla="*/ 24 w 45"/>
                    <a:gd name="T3" fmla="*/ 31 h 180"/>
                    <a:gd name="T4" fmla="*/ 37 w 45"/>
                    <a:gd name="T5" fmla="*/ 39 h 180"/>
                    <a:gd name="T6" fmla="*/ 45 w 45"/>
                    <a:gd name="T7" fmla="*/ 43 h 180"/>
                    <a:gd name="T8" fmla="*/ 35 w 45"/>
                    <a:gd name="T9" fmla="*/ 74 h 180"/>
                    <a:gd name="T10" fmla="*/ 23 w 45"/>
                    <a:gd name="T11" fmla="*/ 118 h 180"/>
                    <a:gd name="T12" fmla="*/ 7 w 45"/>
                    <a:gd name="T13" fmla="*/ 180 h 180"/>
                    <a:gd name="T14" fmla="*/ 6 w 45"/>
                    <a:gd name="T15" fmla="*/ 160 h 180"/>
                    <a:gd name="T16" fmla="*/ 3 w 45"/>
                    <a:gd name="T17" fmla="*/ 112 h 180"/>
                    <a:gd name="T18" fmla="*/ 0 w 45"/>
                    <a:gd name="T19" fmla="*/ 57 h 180"/>
                    <a:gd name="T20" fmla="*/ 3 w 45"/>
                    <a:gd name="T2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180">
                      <a:moveTo>
                        <a:pt x="3" y="0"/>
                      </a:moveTo>
                      <a:lnTo>
                        <a:pt x="24" y="31"/>
                      </a:lnTo>
                      <a:lnTo>
                        <a:pt x="37" y="39"/>
                      </a:lnTo>
                      <a:lnTo>
                        <a:pt x="45" y="43"/>
                      </a:lnTo>
                      <a:lnTo>
                        <a:pt x="35" y="74"/>
                      </a:lnTo>
                      <a:lnTo>
                        <a:pt x="23" y="118"/>
                      </a:lnTo>
                      <a:lnTo>
                        <a:pt x="7" y="180"/>
                      </a:lnTo>
                      <a:lnTo>
                        <a:pt x="6" y="160"/>
                      </a:lnTo>
                      <a:lnTo>
                        <a:pt x="3" y="112"/>
                      </a:lnTo>
                      <a:lnTo>
                        <a:pt x="0" y="57"/>
                      </a:lnTo>
                      <a:lnTo>
                        <a:pt x="3"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1" name="Freeform 103">
                  <a:extLst>
                    <a:ext uri="{FF2B5EF4-FFF2-40B4-BE49-F238E27FC236}">
                      <a16:creationId xmlns:a16="http://schemas.microsoft.com/office/drawing/2014/main" id="{9214F4C8-1520-47B3-95F8-0F5253304E16}"/>
                    </a:ext>
                  </a:extLst>
                </p:cNvPr>
                <p:cNvSpPr>
                  <a:spLocks/>
                </p:cNvSpPr>
                <p:nvPr/>
              </p:nvSpPr>
              <p:spPr bwMode="auto">
                <a:xfrm>
                  <a:off x="7243" y="2075"/>
                  <a:ext cx="48" cy="78"/>
                </a:xfrm>
                <a:custGeom>
                  <a:avLst/>
                  <a:gdLst>
                    <a:gd name="T0" fmla="*/ 96 w 96"/>
                    <a:gd name="T1" fmla="*/ 0 h 155"/>
                    <a:gd name="T2" fmla="*/ 48 w 96"/>
                    <a:gd name="T3" fmla="*/ 99 h 155"/>
                    <a:gd name="T4" fmla="*/ 0 w 96"/>
                    <a:gd name="T5" fmla="*/ 155 h 155"/>
                    <a:gd name="T6" fmla="*/ 34 w 96"/>
                    <a:gd name="T7" fmla="*/ 89 h 155"/>
                    <a:gd name="T8" fmla="*/ 51 w 96"/>
                    <a:gd name="T9" fmla="*/ 62 h 155"/>
                    <a:gd name="T10" fmla="*/ 96 w 96"/>
                    <a:gd name="T11" fmla="*/ 0 h 155"/>
                  </a:gdLst>
                  <a:ahLst/>
                  <a:cxnLst>
                    <a:cxn ang="0">
                      <a:pos x="T0" y="T1"/>
                    </a:cxn>
                    <a:cxn ang="0">
                      <a:pos x="T2" y="T3"/>
                    </a:cxn>
                    <a:cxn ang="0">
                      <a:pos x="T4" y="T5"/>
                    </a:cxn>
                    <a:cxn ang="0">
                      <a:pos x="T6" y="T7"/>
                    </a:cxn>
                    <a:cxn ang="0">
                      <a:pos x="T8" y="T9"/>
                    </a:cxn>
                    <a:cxn ang="0">
                      <a:pos x="T10" y="T11"/>
                    </a:cxn>
                  </a:cxnLst>
                  <a:rect l="0" t="0" r="r" b="b"/>
                  <a:pathLst>
                    <a:path w="96" h="155">
                      <a:moveTo>
                        <a:pt x="96" y="0"/>
                      </a:moveTo>
                      <a:lnTo>
                        <a:pt x="48" y="99"/>
                      </a:lnTo>
                      <a:lnTo>
                        <a:pt x="0" y="155"/>
                      </a:lnTo>
                      <a:lnTo>
                        <a:pt x="34" y="89"/>
                      </a:lnTo>
                      <a:lnTo>
                        <a:pt x="51" y="62"/>
                      </a:lnTo>
                      <a:lnTo>
                        <a:pt x="9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2" name="Oval 104">
                  <a:extLst>
                    <a:ext uri="{FF2B5EF4-FFF2-40B4-BE49-F238E27FC236}">
                      <a16:creationId xmlns:a16="http://schemas.microsoft.com/office/drawing/2014/main" id="{5F590F4F-6D73-4AAD-A2B0-12D8E2DAE0F9}"/>
                    </a:ext>
                  </a:extLst>
                </p:cNvPr>
                <p:cNvSpPr>
                  <a:spLocks noChangeArrowheads="1"/>
                </p:cNvSpPr>
                <p:nvPr/>
              </p:nvSpPr>
              <p:spPr bwMode="auto">
                <a:xfrm>
                  <a:off x="7021" y="2313"/>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3" name="Oval 105">
                  <a:extLst>
                    <a:ext uri="{FF2B5EF4-FFF2-40B4-BE49-F238E27FC236}">
                      <a16:creationId xmlns:a16="http://schemas.microsoft.com/office/drawing/2014/main" id="{8D4B1D02-C5B1-437D-ABEF-36D55B2D23D2}"/>
                    </a:ext>
                  </a:extLst>
                </p:cNvPr>
                <p:cNvSpPr>
                  <a:spLocks noChangeArrowheads="1"/>
                </p:cNvSpPr>
                <p:nvPr/>
              </p:nvSpPr>
              <p:spPr bwMode="auto">
                <a:xfrm>
                  <a:off x="7021" y="2382"/>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4" name="Freeform 106">
                  <a:extLst>
                    <a:ext uri="{FF2B5EF4-FFF2-40B4-BE49-F238E27FC236}">
                      <a16:creationId xmlns:a16="http://schemas.microsoft.com/office/drawing/2014/main" id="{D042479D-6AC4-4592-8062-034ED7991353}"/>
                    </a:ext>
                  </a:extLst>
                </p:cNvPr>
                <p:cNvSpPr>
                  <a:spLocks/>
                </p:cNvSpPr>
                <p:nvPr/>
              </p:nvSpPr>
              <p:spPr bwMode="auto">
                <a:xfrm>
                  <a:off x="6916" y="2489"/>
                  <a:ext cx="327" cy="856"/>
                </a:xfrm>
                <a:custGeom>
                  <a:avLst/>
                  <a:gdLst>
                    <a:gd name="T0" fmla="*/ 214 w 654"/>
                    <a:gd name="T1" fmla="*/ 562 h 1712"/>
                    <a:gd name="T2" fmla="*/ 276 w 654"/>
                    <a:gd name="T3" fmla="*/ 1010 h 1712"/>
                    <a:gd name="T4" fmla="*/ 297 w 654"/>
                    <a:gd name="T5" fmla="*/ 1203 h 1712"/>
                    <a:gd name="T6" fmla="*/ 352 w 654"/>
                    <a:gd name="T7" fmla="*/ 1533 h 1712"/>
                    <a:gd name="T8" fmla="*/ 345 w 654"/>
                    <a:gd name="T9" fmla="*/ 1623 h 1712"/>
                    <a:gd name="T10" fmla="*/ 379 w 654"/>
                    <a:gd name="T11" fmla="*/ 1712 h 1712"/>
                    <a:gd name="T12" fmla="*/ 448 w 654"/>
                    <a:gd name="T13" fmla="*/ 1712 h 1712"/>
                    <a:gd name="T14" fmla="*/ 565 w 654"/>
                    <a:gd name="T15" fmla="*/ 1664 h 1712"/>
                    <a:gd name="T16" fmla="*/ 585 w 654"/>
                    <a:gd name="T17" fmla="*/ 1533 h 1712"/>
                    <a:gd name="T18" fmla="*/ 530 w 654"/>
                    <a:gd name="T19" fmla="*/ 1533 h 1712"/>
                    <a:gd name="T20" fmla="*/ 448 w 654"/>
                    <a:gd name="T21" fmla="*/ 1513 h 1712"/>
                    <a:gd name="T22" fmla="*/ 537 w 654"/>
                    <a:gd name="T23" fmla="*/ 1513 h 1712"/>
                    <a:gd name="T24" fmla="*/ 578 w 654"/>
                    <a:gd name="T25" fmla="*/ 1499 h 1712"/>
                    <a:gd name="T26" fmla="*/ 592 w 654"/>
                    <a:gd name="T27" fmla="*/ 1196 h 1712"/>
                    <a:gd name="T28" fmla="*/ 620 w 654"/>
                    <a:gd name="T29" fmla="*/ 934 h 1712"/>
                    <a:gd name="T30" fmla="*/ 631 w 654"/>
                    <a:gd name="T31" fmla="*/ 779 h 1712"/>
                    <a:gd name="T32" fmla="*/ 634 w 654"/>
                    <a:gd name="T33" fmla="*/ 595 h 1712"/>
                    <a:gd name="T34" fmla="*/ 654 w 654"/>
                    <a:gd name="T35" fmla="*/ 328 h 1712"/>
                    <a:gd name="T36" fmla="*/ 555 w 654"/>
                    <a:gd name="T37" fmla="*/ 338 h 1712"/>
                    <a:gd name="T38" fmla="*/ 368 w 654"/>
                    <a:gd name="T39" fmla="*/ 349 h 1712"/>
                    <a:gd name="T40" fmla="*/ 239 w 654"/>
                    <a:gd name="T41" fmla="*/ 349 h 1712"/>
                    <a:gd name="T42" fmla="*/ 206 w 654"/>
                    <a:gd name="T43" fmla="*/ 145 h 1712"/>
                    <a:gd name="T44" fmla="*/ 199 w 654"/>
                    <a:gd name="T45" fmla="*/ 0 h 1712"/>
                    <a:gd name="T46" fmla="*/ 192 w 654"/>
                    <a:gd name="T47" fmla="*/ 108 h 1712"/>
                    <a:gd name="T48" fmla="*/ 167 w 654"/>
                    <a:gd name="T49" fmla="*/ 344 h 1712"/>
                    <a:gd name="T50" fmla="*/ 6 w 654"/>
                    <a:gd name="T51" fmla="*/ 303 h 1712"/>
                    <a:gd name="T52" fmla="*/ 0 w 654"/>
                    <a:gd name="T53" fmla="*/ 475 h 1712"/>
                    <a:gd name="T54" fmla="*/ 15 w 654"/>
                    <a:gd name="T55" fmla="*/ 748 h 1712"/>
                    <a:gd name="T56" fmla="*/ 1 w 654"/>
                    <a:gd name="T57" fmla="*/ 907 h 1712"/>
                    <a:gd name="T58" fmla="*/ 29 w 654"/>
                    <a:gd name="T59" fmla="*/ 1058 h 1712"/>
                    <a:gd name="T60" fmla="*/ 91 w 654"/>
                    <a:gd name="T61" fmla="*/ 1444 h 1712"/>
                    <a:gd name="T62" fmla="*/ 159 w 654"/>
                    <a:gd name="T63" fmla="*/ 1485 h 1712"/>
                    <a:gd name="T64" fmla="*/ 97 w 654"/>
                    <a:gd name="T65" fmla="*/ 1492 h 1712"/>
                    <a:gd name="T66" fmla="*/ 97 w 654"/>
                    <a:gd name="T67" fmla="*/ 1589 h 1712"/>
                    <a:gd name="T68" fmla="*/ 166 w 654"/>
                    <a:gd name="T69" fmla="*/ 1644 h 1712"/>
                    <a:gd name="T70" fmla="*/ 310 w 654"/>
                    <a:gd name="T71" fmla="*/ 1651 h 1712"/>
                    <a:gd name="T72" fmla="*/ 317 w 654"/>
                    <a:gd name="T73" fmla="*/ 1589 h 1712"/>
                    <a:gd name="T74" fmla="*/ 331 w 654"/>
                    <a:gd name="T75" fmla="*/ 1561 h 1712"/>
                    <a:gd name="T76" fmla="*/ 283 w 654"/>
                    <a:gd name="T77" fmla="*/ 1258 h 1712"/>
                    <a:gd name="T78" fmla="*/ 255 w 654"/>
                    <a:gd name="T79" fmla="*/ 1051 h 1712"/>
                    <a:gd name="T80" fmla="*/ 235 w 654"/>
                    <a:gd name="T81" fmla="*/ 872 h 1712"/>
                    <a:gd name="T82" fmla="*/ 214 w 654"/>
                    <a:gd name="T83" fmla="*/ 562 h 1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54" h="1712">
                      <a:moveTo>
                        <a:pt x="214" y="562"/>
                      </a:moveTo>
                      <a:lnTo>
                        <a:pt x="276" y="1010"/>
                      </a:lnTo>
                      <a:lnTo>
                        <a:pt x="297" y="1203"/>
                      </a:lnTo>
                      <a:lnTo>
                        <a:pt x="352" y="1533"/>
                      </a:lnTo>
                      <a:lnTo>
                        <a:pt x="345" y="1623"/>
                      </a:lnTo>
                      <a:lnTo>
                        <a:pt x="379" y="1712"/>
                      </a:lnTo>
                      <a:lnTo>
                        <a:pt x="448" y="1712"/>
                      </a:lnTo>
                      <a:lnTo>
                        <a:pt x="565" y="1664"/>
                      </a:lnTo>
                      <a:lnTo>
                        <a:pt x="585" y="1533"/>
                      </a:lnTo>
                      <a:lnTo>
                        <a:pt x="530" y="1533"/>
                      </a:lnTo>
                      <a:lnTo>
                        <a:pt x="448" y="1513"/>
                      </a:lnTo>
                      <a:lnTo>
                        <a:pt x="537" y="1513"/>
                      </a:lnTo>
                      <a:lnTo>
                        <a:pt x="578" y="1499"/>
                      </a:lnTo>
                      <a:lnTo>
                        <a:pt x="592" y="1196"/>
                      </a:lnTo>
                      <a:lnTo>
                        <a:pt x="620" y="934"/>
                      </a:lnTo>
                      <a:lnTo>
                        <a:pt x="631" y="779"/>
                      </a:lnTo>
                      <a:lnTo>
                        <a:pt x="634" y="595"/>
                      </a:lnTo>
                      <a:lnTo>
                        <a:pt x="654" y="328"/>
                      </a:lnTo>
                      <a:lnTo>
                        <a:pt x="555" y="338"/>
                      </a:lnTo>
                      <a:lnTo>
                        <a:pt x="368" y="349"/>
                      </a:lnTo>
                      <a:lnTo>
                        <a:pt x="239" y="349"/>
                      </a:lnTo>
                      <a:lnTo>
                        <a:pt x="206" y="145"/>
                      </a:lnTo>
                      <a:lnTo>
                        <a:pt x="199" y="0"/>
                      </a:lnTo>
                      <a:lnTo>
                        <a:pt x="192" y="108"/>
                      </a:lnTo>
                      <a:lnTo>
                        <a:pt x="167" y="344"/>
                      </a:lnTo>
                      <a:lnTo>
                        <a:pt x="6" y="303"/>
                      </a:lnTo>
                      <a:lnTo>
                        <a:pt x="0" y="475"/>
                      </a:lnTo>
                      <a:lnTo>
                        <a:pt x="15" y="748"/>
                      </a:lnTo>
                      <a:lnTo>
                        <a:pt x="1" y="907"/>
                      </a:lnTo>
                      <a:lnTo>
                        <a:pt x="29" y="1058"/>
                      </a:lnTo>
                      <a:lnTo>
                        <a:pt x="91" y="1444"/>
                      </a:lnTo>
                      <a:lnTo>
                        <a:pt x="159" y="1485"/>
                      </a:lnTo>
                      <a:lnTo>
                        <a:pt x="97" y="1492"/>
                      </a:lnTo>
                      <a:lnTo>
                        <a:pt x="97" y="1589"/>
                      </a:lnTo>
                      <a:lnTo>
                        <a:pt x="166" y="1644"/>
                      </a:lnTo>
                      <a:lnTo>
                        <a:pt x="310" y="1651"/>
                      </a:lnTo>
                      <a:lnTo>
                        <a:pt x="317" y="1589"/>
                      </a:lnTo>
                      <a:lnTo>
                        <a:pt x="331" y="1561"/>
                      </a:lnTo>
                      <a:lnTo>
                        <a:pt x="283" y="1258"/>
                      </a:lnTo>
                      <a:lnTo>
                        <a:pt x="255" y="1051"/>
                      </a:lnTo>
                      <a:lnTo>
                        <a:pt x="235" y="872"/>
                      </a:lnTo>
                      <a:lnTo>
                        <a:pt x="214" y="56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5" name="Freeform 107">
                  <a:extLst>
                    <a:ext uri="{FF2B5EF4-FFF2-40B4-BE49-F238E27FC236}">
                      <a16:creationId xmlns:a16="http://schemas.microsoft.com/office/drawing/2014/main" id="{B49AFC75-FBBC-4CB8-BD73-5858402F8F37}"/>
                    </a:ext>
                  </a:extLst>
                </p:cNvPr>
                <p:cNvSpPr>
                  <a:spLocks/>
                </p:cNvSpPr>
                <p:nvPr/>
              </p:nvSpPr>
              <p:spPr bwMode="auto">
                <a:xfrm>
                  <a:off x="7021" y="2673"/>
                  <a:ext cx="42" cy="56"/>
                </a:xfrm>
                <a:custGeom>
                  <a:avLst/>
                  <a:gdLst>
                    <a:gd name="T0" fmla="*/ 84 w 84"/>
                    <a:gd name="T1" fmla="*/ 0 h 111"/>
                    <a:gd name="T2" fmla="*/ 12 w 84"/>
                    <a:gd name="T3" fmla="*/ 41 h 111"/>
                    <a:gd name="T4" fmla="*/ 0 w 84"/>
                    <a:gd name="T5" fmla="*/ 111 h 111"/>
                    <a:gd name="T6" fmla="*/ 20 w 84"/>
                    <a:gd name="T7" fmla="*/ 55 h 111"/>
                    <a:gd name="T8" fmla="*/ 84 w 84"/>
                    <a:gd name="T9" fmla="*/ 0 h 111"/>
                  </a:gdLst>
                  <a:ahLst/>
                  <a:cxnLst>
                    <a:cxn ang="0">
                      <a:pos x="T0" y="T1"/>
                    </a:cxn>
                    <a:cxn ang="0">
                      <a:pos x="T2" y="T3"/>
                    </a:cxn>
                    <a:cxn ang="0">
                      <a:pos x="T4" y="T5"/>
                    </a:cxn>
                    <a:cxn ang="0">
                      <a:pos x="T6" y="T7"/>
                    </a:cxn>
                    <a:cxn ang="0">
                      <a:pos x="T8" y="T9"/>
                    </a:cxn>
                  </a:cxnLst>
                  <a:rect l="0" t="0" r="r" b="b"/>
                  <a:pathLst>
                    <a:path w="84" h="111">
                      <a:moveTo>
                        <a:pt x="84" y="0"/>
                      </a:moveTo>
                      <a:lnTo>
                        <a:pt x="12" y="41"/>
                      </a:lnTo>
                      <a:lnTo>
                        <a:pt x="0" y="111"/>
                      </a:lnTo>
                      <a:lnTo>
                        <a:pt x="20" y="55"/>
                      </a:lnTo>
                      <a:lnTo>
                        <a:pt x="84"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6" name="Freeform 108">
                  <a:extLst>
                    <a:ext uri="{FF2B5EF4-FFF2-40B4-BE49-F238E27FC236}">
                      <a16:creationId xmlns:a16="http://schemas.microsoft.com/office/drawing/2014/main" id="{AF47D1CE-31C6-44E6-82FF-7739E480938A}"/>
                    </a:ext>
                  </a:extLst>
                </p:cNvPr>
                <p:cNvSpPr>
                  <a:spLocks/>
                </p:cNvSpPr>
                <p:nvPr/>
              </p:nvSpPr>
              <p:spPr bwMode="auto">
                <a:xfrm>
                  <a:off x="7076" y="2837"/>
                  <a:ext cx="32" cy="404"/>
                </a:xfrm>
                <a:custGeom>
                  <a:avLst/>
                  <a:gdLst>
                    <a:gd name="T0" fmla="*/ 6 w 65"/>
                    <a:gd name="T1" fmla="*/ 0 h 809"/>
                    <a:gd name="T2" fmla="*/ 34 w 65"/>
                    <a:gd name="T3" fmla="*/ 454 h 809"/>
                    <a:gd name="T4" fmla="*/ 65 w 65"/>
                    <a:gd name="T5" fmla="*/ 671 h 809"/>
                    <a:gd name="T6" fmla="*/ 65 w 65"/>
                    <a:gd name="T7" fmla="*/ 809 h 809"/>
                    <a:gd name="T8" fmla="*/ 48 w 65"/>
                    <a:gd name="T9" fmla="*/ 664 h 809"/>
                    <a:gd name="T10" fmla="*/ 24 w 65"/>
                    <a:gd name="T11" fmla="*/ 454 h 809"/>
                    <a:gd name="T12" fmla="*/ 0 w 65"/>
                    <a:gd name="T13" fmla="*/ 210 h 809"/>
                    <a:gd name="T14" fmla="*/ 6 w 65"/>
                    <a:gd name="T15" fmla="*/ 0 h 8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09">
                      <a:moveTo>
                        <a:pt x="6" y="0"/>
                      </a:moveTo>
                      <a:lnTo>
                        <a:pt x="34" y="454"/>
                      </a:lnTo>
                      <a:lnTo>
                        <a:pt x="65" y="671"/>
                      </a:lnTo>
                      <a:lnTo>
                        <a:pt x="65" y="809"/>
                      </a:lnTo>
                      <a:lnTo>
                        <a:pt x="48" y="664"/>
                      </a:lnTo>
                      <a:lnTo>
                        <a:pt x="24" y="454"/>
                      </a:lnTo>
                      <a:lnTo>
                        <a:pt x="0" y="210"/>
                      </a:lnTo>
                      <a:lnTo>
                        <a:pt x="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36" name="Group 121">
                <a:extLst>
                  <a:ext uri="{FF2B5EF4-FFF2-40B4-BE49-F238E27FC236}">
                    <a16:creationId xmlns:a16="http://schemas.microsoft.com/office/drawing/2014/main" id="{112932E9-CE21-4CA4-B7B9-3D036387011D}"/>
                  </a:ext>
                </a:extLst>
              </p:cNvPr>
              <p:cNvGrpSpPr>
                <a:grpSpLocks/>
              </p:cNvGrpSpPr>
              <p:nvPr/>
            </p:nvGrpSpPr>
            <p:grpSpPr bwMode="auto">
              <a:xfrm>
                <a:off x="6427" y="1938"/>
                <a:ext cx="190" cy="119"/>
                <a:chOff x="6427" y="1938"/>
                <a:chExt cx="190" cy="119"/>
              </a:xfrm>
            </p:grpSpPr>
            <p:grpSp>
              <p:nvGrpSpPr>
                <p:cNvPr id="67" name="Group 119">
                  <a:extLst>
                    <a:ext uri="{FF2B5EF4-FFF2-40B4-BE49-F238E27FC236}">
                      <a16:creationId xmlns:a16="http://schemas.microsoft.com/office/drawing/2014/main" id="{8E356C61-682E-4E23-84DE-1C3A189D9C0A}"/>
                    </a:ext>
                  </a:extLst>
                </p:cNvPr>
                <p:cNvGrpSpPr>
                  <a:grpSpLocks/>
                </p:cNvGrpSpPr>
                <p:nvPr/>
              </p:nvGrpSpPr>
              <p:grpSpPr bwMode="auto">
                <a:xfrm>
                  <a:off x="6427" y="1938"/>
                  <a:ext cx="172" cy="105"/>
                  <a:chOff x="6427" y="1938"/>
                  <a:chExt cx="172" cy="105"/>
                </a:xfrm>
              </p:grpSpPr>
              <p:sp>
                <p:nvSpPr>
                  <p:cNvPr id="69" name="Freeform 110">
                    <a:extLst>
                      <a:ext uri="{FF2B5EF4-FFF2-40B4-BE49-F238E27FC236}">
                        <a16:creationId xmlns:a16="http://schemas.microsoft.com/office/drawing/2014/main" id="{B3C93EC3-6155-4F9F-9219-1BE9DB710C8E}"/>
                      </a:ext>
                    </a:extLst>
                  </p:cNvPr>
                  <p:cNvSpPr>
                    <a:spLocks/>
                  </p:cNvSpPr>
                  <p:nvPr/>
                </p:nvSpPr>
                <p:spPr bwMode="auto">
                  <a:xfrm>
                    <a:off x="6427" y="1938"/>
                    <a:ext cx="172" cy="105"/>
                  </a:xfrm>
                  <a:custGeom>
                    <a:avLst/>
                    <a:gdLst>
                      <a:gd name="T0" fmla="*/ 325 w 346"/>
                      <a:gd name="T1" fmla="*/ 102 h 211"/>
                      <a:gd name="T2" fmla="*/ 313 w 346"/>
                      <a:gd name="T3" fmla="*/ 76 h 211"/>
                      <a:gd name="T4" fmla="*/ 296 w 346"/>
                      <a:gd name="T5" fmla="*/ 60 h 211"/>
                      <a:gd name="T6" fmla="*/ 251 w 346"/>
                      <a:gd name="T7" fmla="*/ 32 h 211"/>
                      <a:gd name="T8" fmla="*/ 197 w 346"/>
                      <a:gd name="T9" fmla="*/ 12 h 211"/>
                      <a:gd name="T10" fmla="*/ 164 w 346"/>
                      <a:gd name="T11" fmla="*/ 6 h 211"/>
                      <a:gd name="T12" fmla="*/ 140 w 346"/>
                      <a:gd name="T13" fmla="*/ 6 h 211"/>
                      <a:gd name="T14" fmla="*/ 104 w 346"/>
                      <a:gd name="T15" fmla="*/ 0 h 211"/>
                      <a:gd name="T16" fmla="*/ 76 w 346"/>
                      <a:gd name="T17" fmla="*/ 2 h 211"/>
                      <a:gd name="T18" fmla="*/ 44 w 346"/>
                      <a:gd name="T19" fmla="*/ 4 h 211"/>
                      <a:gd name="T20" fmla="*/ 24 w 346"/>
                      <a:gd name="T21" fmla="*/ 10 h 211"/>
                      <a:gd name="T22" fmla="*/ 6 w 346"/>
                      <a:gd name="T23" fmla="*/ 18 h 211"/>
                      <a:gd name="T24" fmla="*/ 0 w 346"/>
                      <a:gd name="T25" fmla="*/ 27 h 211"/>
                      <a:gd name="T26" fmla="*/ 2 w 346"/>
                      <a:gd name="T27" fmla="*/ 38 h 211"/>
                      <a:gd name="T28" fmla="*/ 9 w 346"/>
                      <a:gd name="T29" fmla="*/ 43 h 211"/>
                      <a:gd name="T30" fmla="*/ 28 w 346"/>
                      <a:gd name="T31" fmla="*/ 44 h 211"/>
                      <a:gd name="T32" fmla="*/ 47 w 346"/>
                      <a:gd name="T33" fmla="*/ 39 h 211"/>
                      <a:gd name="T34" fmla="*/ 86 w 346"/>
                      <a:gd name="T35" fmla="*/ 40 h 211"/>
                      <a:gd name="T36" fmla="*/ 108 w 346"/>
                      <a:gd name="T37" fmla="*/ 46 h 211"/>
                      <a:gd name="T38" fmla="*/ 125 w 346"/>
                      <a:gd name="T39" fmla="*/ 58 h 211"/>
                      <a:gd name="T40" fmla="*/ 102 w 346"/>
                      <a:gd name="T41" fmla="*/ 71 h 211"/>
                      <a:gd name="T42" fmla="*/ 96 w 346"/>
                      <a:gd name="T43" fmla="*/ 82 h 211"/>
                      <a:gd name="T44" fmla="*/ 101 w 346"/>
                      <a:gd name="T45" fmla="*/ 95 h 211"/>
                      <a:gd name="T46" fmla="*/ 105 w 346"/>
                      <a:gd name="T47" fmla="*/ 101 h 211"/>
                      <a:gd name="T48" fmla="*/ 99 w 346"/>
                      <a:gd name="T49" fmla="*/ 116 h 211"/>
                      <a:gd name="T50" fmla="*/ 107 w 346"/>
                      <a:gd name="T51" fmla="*/ 132 h 211"/>
                      <a:gd name="T52" fmla="*/ 103 w 346"/>
                      <a:gd name="T53" fmla="*/ 147 h 211"/>
                      <a:gd name="T54" fmla="*/ 112 w 346"/>
                      <a:gd name="T55" fmla="*/ 163 h 211"/>
                      <a:gd name="T56" fmla="*/ 124 w 346"/>
                      <a:gd name="T57" fmla="*/ 191 h 211"/>
                      <a:gd name="T58" fmla="*/ 151 w 346"/>
                      <a:gd name="T59" fmla="*/ 195 h 211"/>
                      <a:gd name="T60" fmla="*/ 185 w 346"/>
                      <a:gd name="T61" fmla="*/ 195 h 211"/>
                      <a:gd name="T62" fmla="*/ 198 w 346"/>
                      <a:gd name="T63" fmla="*/ 184 h 211"/>
                      <a:gd name="T64" fmla="*/ 217 w 346"/>
                      <a:gd name="T65" fmla="*/ 201 h 211"/>
                      <a:gd name="T66" fmla="*/ 251 w 346"/>
                      <a:gd name="T67" fmla="*/ 202 h 211"/>
                      <a:gd name="T68" fmla="*/ 268 w 346"/>
                      <a:gd name="T69" fmla="*/ 208 h 211"/>
                      <a:gd name="T70" fmla="*/ 291 w 346"/>
                      <a:gd name="T71" fmla="*/ 211 h 211"/>
                      <a:gd name="T72" fmla="*/ 315 w 346"/>
                      <a:gd name="T73" fmla="*/ 193 h 211"/>
                      <a:gd name="T74" fmla="*/ 333 w 346"/>
                      <a:gd name="T75" fmla="*/ 175 h 211"/>
                      <a:gd name="T76" fmla="*/ 346 w 346"/>
                      <a:gd name="T77" fmla="*/ 139 h 211"/>
                      <a:gd name="T78" fmla="*/ 331 w 346"/>
                      <a:gd name="T79" fmla="*/ 123 h 211"/>
                      <a:gd name="T80" fmla="*/ 325 w 346"/>
                      <a:gd name="T81" fmla="*/ 10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6" h="211">
                        <a:moveTo>
                          <a:pt x="325" y="102"/>
                        </a:moveTo>
                        <a:lnTo>
                          <a:pt x="313" y="76"/>
                        </a:lnTo>
                        <a:lnTo>
                          <a:pt x="296" y="60"/>
                        </a:lnTo>
                        <a:lnTo>
                          <a:pt x="251" y="32"/>
                        </a:lnTo>
                        <a:lnTo>
                          <a:pt x="197" y="12"/>
                        </a:lnTo>
                        <a:lnTo>
                          <a:pt x="164" y="6"/>
                        </a:lnTo>
                        <a:lnTo>
                          <a:pt x="140" y="6"/>
                        </a:lnTo>
                        <a:lnTo>
                          <a:pt x="104" y="0"/>
                        </a:lnTo>
                        <a:lnTo>
                          <a:pt x="76" y="2"/>
                        </a:lnTo>
                        <a:lnTo>
                          <a:pt x="44" y="4"/>
                        </a:lnTo>
                        <a:lnTo>
                          <a:pt x="24" y="10"/>
                        </a:lnTo>
                        <a:lnTo>
                          <a:pt x="6" y="18"/>
                        </a:lnTo>
                        <a:lnTo>
                          <a:pt x="0" y="27"/>
                        </a:lnTo>
                        <a:lnTo>
                          <a:pt x="2" y="38"/>
                        </a:lnTo>
                        <a:lnTo>
                          <a:pt x="9" y="43"/>
                        </a:lnTo>
                        <a:lnTo>
                          <a:pt x="28" y="44"/>
                        </a:lnTo>
                        <a:lnTo>
                          <a:pt x="47" y="39"/>
                        </a:lnTo>
                        <a:lnTo>
                          <a:pt x="86" y="40"/>
                        </a:lnTo>
                        <a:lnTo>
                          <a:pt x="108" y="46"/>
                        </a:lnTo>
                        <a:lnTo>
                          <a:pt x="125" y="58"/>
                        </a:lnTo>
                        <a:lnTo>
                          <a:pt x="102" y="71"/>
                        </a:lnTo>
                        <a:lnTo>
                          <a:pt x="96" y="82"/>
                        </a:lnTo>
                        <a:lnTo>
                          <a:pt x="101" y="95"/>
                        </a:lnTo>
                        <a:lnTo>
                          <a:pt x="105" y="101"/>
                        </a:lnTo>
                        <a:lnTo>
                          <a:pt x="99" y="116"/>
                        </a:lnTo>
                        <a:lnTo>
                          <a:pt x="107" y="132"/>
                        </a:lnTo>
                        <a:lnTo>
                          <a:pt x="103" y="147"/>
                        </a:lnTo>
                        <a:lnTo>
                          <a:pt x="112" y="163"/>
                        </a:lnTo>
                        <a:lnTo>
                          <a:pt x="124" y="191"/>
                        </a:lnTo>
                        <a:lnTo>
                          <a:pt x="151" y="195"/>
                        </a:lnTo>
                        <a:lnTo>
                          <a:pt x="185" y="195"/>
                        </a:lnTo>
                        <a:lnTo>
                          <a:pt x="198" y="184"/>
                        </a:lnTo>
                        <a:lnTo>
                          <a:pt x="217" y="201"/>
                        </a:lnTo>
                        <a:lnTo>
                          <a:pt x="251" y="202"/>
                        </a:lnTo>
                        <a:lnTo>
                          <a:pt x="268" y="208"/>
                        </a:lnTo>
                        <a:lnTo>
                          <a:pt x="291" y="211"/>
                        </a:lnTo>
                        <a:lnTo>
                          <a:pt x="315" y="193"/>
                        </a:lnTo>
                        <a:lnTo>
                          <a:pt x="333" y="175"/>
                        </a:lnTo>
                        <a:lnTo>
                          <a:pt x="346" y="139"/>
                        </a:lnTo>
                        <a:lnTo>
                          <a:pt x="331" y="123"/>
                        </a:lnTo>
                        <a:lnTo>
                          <a:pt x="325" y="102"/>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0" name="Freeform 111">
                    <a:extLst>
                      <a:ext uri="{FF2B5EF4-FFF2-40B4-BE49-F238E27FC236}">
                        <a16:creationId xmlns:a16="http://schemas.microsoft.com/office/drawing/2014/main" id="{7A9DFF33-AE84-4450-839B-BD7043426EBE}"/>
                      </a:ext>
                    </a:extLst>
                  </p:cNvPr>
                  <p:cNvSpPr>
                    <a:spLocks/>
                  </p:cNvSpPr>
                  <p:nvPr/>
                </p:nvSpPr>
                <p:spPr bwMode="auto">
                  <a:xfrm>
                    <a:off x="6494" y="1950"/>
                    <a:ext cx="57" cy="49"/>
                  </a:xfrm>
                  <a:custGeom>
                    <a:avLst/>
                    <a:gdLst>
                      <a:gd name="T0" fmla="*/ 115 w 115"/>
                      <a:gd name="T1" fmla="*/ 36 h 98"/>
                      <a:gd name="T2" fmla="*/ 59 w 115"/>
                      <a:gd name="T3" fmla="*/ 39 h 98"/>
                      <a:gd name="T4" fmla="*/ 47 w 115"/>
                      <a:gd name="T5" fmla="*/ 36 h 98"/>
                      <a:gd name="T6" fmla="*/ 27 w 115"/>
                      <a:gd name="T7" fmla="*/ 38 h 98"/>
                      <a:gd name="T8" fmla="*/ 23 w 115"/>
                      <a:gd name="T9" fmla="*/ 53 h 98"/>
                      <a:gd name="T10" fmla="*/ 4 w 115"/>
                      <a:gd name="T11" fmla="*/ 82 h 98"/>
                      <a:gd name="T12" fmla="*/ 9 w 115"/>
                      <a:gd name="T13" fmla="*/ 94 h 98"/>
                      <a:gd name="T14" fmla="*/ 35 w 115"/>
                      <a:gd name="T15" fmla="*/ 93 h 98"/>
                      <a:gd name="T16" fmla="*/ 45 w 115"/>
                      <a:gd name="T17" fmla="*/ 80 h 98"/>
                      <a:gd name="T18" fmla="*/ 58 w 115"/>
                      <a:gd name="T19" fmla="*/ 72 h 98"/>
                      <a:gd name="T20" fmla="*/ 79 w 115"/>
                      <a:gd name="T21" fmla="*/ 76 h 98"/>
                      <a:gd name="T22" fmla="*/ 83 w 115"/>
                      <a:gd name="T23" fmla="*/ 92 h 98"/>
                      <a:gd name="T24" fmla="*/ 56 w 115"/>
                      <a:gd name="T25" fmla="*/ 80 h 98"/>
                      <a:gd name="T26" fmla="*/ 39 w 115"/>
                      <a:gd name="T27" fmla="*/ 91 h 98"/>
                      <a:gd name="T28" fmla="*/ 21 w 115"/>
                      <a:gd name="T29" fmla="*/ 98 h 98"/>
                      <a:gd name="T30" fmla="*/ 5 w 115"/>
                      <a:gd name="T31" fmla="*/ 96 h 98"/>
                      <a:gd name="T32" fmla="*/ 1 w 115"/>
                      <a:gd name="T33" fmla="*/ 88 h 98"/>
                      <a:gd name="T34" fmla="*/ 0 w 115"/>
                      <a:gd name="T35" fmla="*/ 77 h 98"/>
                      <a:gd name="T36" fmla="*/ 11 w 115"/>
                      <a:gd name="T37" fmla="*/ 66 h 98"/>
                      <a:gd name="T38" fmla="*/ 20 w 115"/>
                      <a:gd name="T39" fmla="*/ 53 h 98"/>
                      <a:gd name="T40" fmla="*/ 21 w 115"/>
                      <a:gd name="T41" fmla="*/ 46 h 98"/>
                      <a:gd name="T42" fmla="*/ 24 w 115"/>
                      <a:gd name="T43" fmla="*/ 33 h 98"/>
                      <a:gd name="T44" fmla="*/ 39 w 115"/>
                      <a:gd name="T45" fmla="*/ 33 h 98"/>
                      <a:gd name="T46" fmla="*/ 67 w 115"/>
                      <a:gd name="T47" fmla="*/ 36 h 98"/>
                      <a:gd name="T48" fmla="*/ 61 w 115"/>
                      <a:gd name="T49" fmla="*/ 15 h 98"/>
                      <a:gd name="T50" fmla="*/ 58 w 115"/>
                      <a:gd name="T51" fmla="*/ 0 h 98"/>
                      <a:gd name="T52" fmla="*/ 62 w 115"/>
                      <a:gd name="T53" fmla="*/ 12 h 98"/>
                      <a:gd name="T54" fmla="*/ 72 w 115"/>
                      <a:gd name="T55" fmla="*/ 34 h 98"/>
                      <a:gd name="T56" fmla="*/ 86 w 115"/>
                      <a:gd name="T57" fmla="*/ 34 h 98"/>
                      <a:gd name="T58" fmla="*/ 102 w 115"/>
                      <a:gd name="T59" fmla="*/ 34 h 98"/>
                      <a:gd name="T60" fmla="*/ 115 w 115"/>
                      <a:gd name="T61" fmla="*/ 3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5" h="98">
                        <a:moveTo>
                          <a:pt x="115" y="36"/>
                        </a:moveTo>
                        <a:lnTo>
                          <a:pt x="59" y="39"/>
                        </a:lnTo>
                        <a:lnTo>
                          <a:pt x="47" y="36"/>
                        </a:lnTo>
                        <a:lnTo>
                          <a:pt x="27" y="38"/>
                        </a:lnTo>
                        <a:lnTo>
                          <a:pt x="23" y="53"/>
                        </a:lnTo>
                        <a:lnTo>
                          <a:pt x="4" y="82"/>
                        </a:lnTo>
                        <a:lnTo>
                          <a:pt x="9" y="94"/>
                        </a:lnTo>
                        <a:lnTo>
                          <a:pt x="35" y="93"/>
                        </a:lnTo>
                        <a:lnTo>
                          <a:pt x="45" y="80"/>
                        </a:lnTo>
                        <a:lnTo>
                          <a:pt x="58" y="72"/>
                        </a:lnTo>
                        <a:lnTo>
                          <a:pt x="79" y="76"/>
                        </a:lnTo>
                        <a:lnTo>
                          <a:pt x="83" y="92"/>
                        </a:lnTo>
                        <a:lnTo>
                          <a:pt x="56" y="80"/>
                        </a:lnTo>
                        <a:lnTo>
                          <a:pt x="39" y="91"/>
                        </a:lnTo>
                        <a:lnTo>
                          <a:pt x="21" y="98"/>
                        </a:lnTo>
                        <a:lnTo>
                          <a:pt x="5" y="96"/>
                        </a:lnTo>
                        <a:lnTo>
                          <a:pt x="1" y="88"/>
                        </a:lnTo>
                        <a:lnTo>
                          <a:pt x="0" y="77"/>
                        </a:lnTo>
                        <a:lnTo>
                          <a:pt x="11" y="66"/>
                        </a:lnTo>
                        <a:lnTo>
                          <a:pt x="20" y="53"/>
                        </a:lnTo>
                        <a:lnTo>
                          <a:pt x="21" y="46"/>
                        </a:lnTo>
                        <a:lnTo>
                          <a:pt x="24" y="33"/>
                        </a:lnTo>
                        <a:lnTo>
                          <a:pt x="39" y="33"/>
                        </a:lnTo>
                        <a:lnTo>
                          <a:pt x="67" y="36"/>
                        </a:lnTo>
                        <a:lnTo>
                          <a:pt x="61" y="15"/>
                        </a:lnTo>
                        <a:lnTo>
                          <a:pt x="58" y="0"/>
                        </a:lnTo>
                        <a:lnTo>
                          <a:pt x="62" y="12"/>
                        </a:lnTo>
                        <a:lnTo>
                          <a:pt x="72" y="34"/>
                        </a:lnTo>
                        <a:lnTo>
                          <a:pt x="86" y="34"/>
                        </a:lnTo>
                        <a:lnTo>
                          <a:pt x="102" y="34"/>
                        </a:lnTo>
                        <a:lnTo>
                          <a:pt x="115" y="3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1" name="Freeform 112">
                    <a:extLst>
                      <a:ext uri="{FF2B5EF4-FFF2-40B4-BE49-F238E27FC236}">
                        <a16:creationId xmlns:a16="http://schemas.microsoft.com/office/drawing/2014/main" id="{95B831A4-C304-43F5-AE47-12AF45AEB59D}"/>
                      </a:ext>
                    </a:extLst>
                  </p:cNvPr>
                  <p:cNvSpPr>
                    <a:spLocks/>
                  </p:cNvSpPr>
                  <p:nvPr/>
                </p:nvSpPr>
                <p:spPr bwMode="auto">
                  <a:xfrm>
                    <a:off x="6523" y="1994"/>
                    <a:ext cx="16" cy="36"/>
                  </a:xfrm>
                  <a:custGeom>
                    <a:avLst/>
                    <a:gdLst>
                      <a:gd name="T0" fmla="*/ 0 w 31"/>
                      <a:gd name="T1" fmla="*/ 0 h 72"/>
                      <a:gd name="T2" fmla="*/ 11 w 31"/>
                      <a:gd name="T3" fmla="*/ 6 h 72"/>
                      <a:gd name="T4" fmla="*/ 13 w 31"/>
                      <a:gd name="T5" fmla="*/ 15 h 72"/>
                      <a:gd name="T6" fmla="*/ 12 w 31"/>
                      <a:gd name="T7" fmla="*/ 23 h 72"/>
                      <a:gd name="T8" fmla="*/ 20 w 31"/>
                      <a:gd name="T9" fmla="*/ 25 h 72"/>
                      <a:gd name="T10" fmla="*/ 25 w 31"/>
                      <a:gd name="T11" fmla="*/ 31 h 72"/>
                      <a:gd name="T12" fmla="*/ 25 w 31"/>
                      <a:gd name="T13" fmla="*/ 40 h 72"/>
                      <a:gd name="T14" fmla="*/ 21 w 31"/>
                      <a:gd name="T15" fmla="*/ 44 h 72"/>
                      <a:gd name="T16" fmla="*/ 3 w 31"/>
                      <a:gd name="T17" fmla="*/ 50 h 72"/>
                      <a:gd name="T18" fmla="*/ 7 w 31"/>
                      <a:gd name="T19" fmla="*/ 55 h 72"/>
                      <a:gd name="T20" fmla="*/ 7 w 31"/>
                      <a:gd name="T21" fmla="*/ 62 h 72"/>
                      <a:gd name="T22" fmla="*/ 0 w 31"/>
                      <a:gd name="T23" fmla="*/ 70 h 72"/>
                      <a:gd name="T24" fmla="*/ 10 w 31"/>
                      <a:gd name="T25" fmla="*/ 72 h 72"/>
                      <a:gd name="T26" fmla="*/ 10 w 31"/>
                      <a:gd name="T27" fmla="*/ 60 h 72"/>
                      <a:gd name="T28" fmla="*/ 18 w 31"/>
                      <a:gd name="T29" fmla="*/ 51 h 72"/>
                      <a:gd name="T30" fmla="*/ 27 w 31"/>
                      <a:gd name="T31" fmla="*/ 46 h 72"/>
                      <a:gd name="T32" fmla="*/ 31 w 31"/>
                      <a:gd name="T33" fmla="*/ 33 h 72"/>
                      <a:gd name="T34" fmla="*/ 26 w 31"/>
                      <a:gd name="T35" fmla="*/ 26 h 72"/>
                      <a:gd name="T36" fmla="*/ 17 w 31"/>
                      <a:gd name="T37" fmla="*/ 21 h 72"/>
                      <a:gd name="T38" fmla="*/ 17 w 31"/>
                      <a:gd name="T39" fmla="*/ 12 h 72"/>
                      <a:gd name="T40" fmla="*/ 15 w 31"/>
                      <a:gd name="T41" fmla="*/ 3 h 72"/>
                      <a:gd name="T42" fmla="*/ 0 w 31"/>
                      <a:gd name="T4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72">
                        <a:moveTo>
                          <a:pt x="0" y="0"/>
                        </a:moveTo>
                        <a:lnTo>
                          <a:pt x="11" y="6"/>
                        </a:lnTo>
                        <a:lnTo>
                          <a:pt x="13" y="15"/>
                        </a:lnTo>
                        <a:lnTo>
                          <a:pt x="12" y="23"/>
                        </a:lnTo>
                        <a:lnTo>
                          <a:pt x="20" y="25"/>
                        </a:lnTo>
                        <a:lnTo>
                          <a:pt x="25" y="31"/>
                        </a:lnTo>
                        <a:lnTo>
                          <a:pt x="25" y="40"/>
                        </a:lnTo>
                        <a:lnTo>
                          <a:pt x="21" y="44"/>
                        </a:lnTo>
                        <a:lnTo>
                          <a:pt x="3" y="50"/>
                        </a:lnTo>
                        <a:lnTo>
                          <a:pt x="7" y="55"/>
                        </a:lnTo>
                        <a:lnTo>
                          <a:pt x="7" y="62"/>
                        </a:lnTo>
                        <a:lnTo>
                          <a:pt x="0" y="70"/>
                        </a:lnTo>
                        <a:lnTo>
                          <a:pt x="10" y="72"/>
                        </a:lnTo>
                        <a:lnTo>
                          <a:pt x="10" y="60"/>
                        </a:lnTo>
                        <a:lnTo>
                          <a:pt x="18" y="51"/>
                        </a:lnTo>
                        <a:lnTo>
                          <a:pt x="27" y="46"/>
                        </a:lnTo>
                        <a:lnTo>
                          <a:pt x="31" y="33"/>
                        </a:lnTo>
                        <a:lnTo>
                          <a:pt x="26" y="26"/>
                        </a:lnTo>
                        <a:lnTo>
                          <a:pt x="17" y="21"/>
                        </a:lnTo>
                        <a:lnTo>
                          <a:pt x="17" y="12"/>
                        </a:lnTo>
                        <a:lnTo>
                          <a:pt x="15" y="3"/>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2" name="Freeform 113">
                    <a:extLst>
                      <a:ext uri="{FF2B5EF4-FFF2-40B4-BE49-F238E27FC236}">
                        <a16:creationId xmlns:a16="http://schemas.microsoft.com/office/drawing/2014/main" id="{D463A86A-B983-418B-9380-095F89F24E7D}"/>
                      </a:ext>
                    </a:extLst>
                  </p:cNvPr>
                  <p:cNvSpPr>
                    <a:spLocks/>
                  </p:cNvSpPr>
                  <p:nvPr/>
                </p:nvSpPr>
                <p:spPr bwMode="auto">
                  <a:xfrm>
                    <a:off x="6514" y="1997"/>
                    <a:ext cx="8" cy="8"/>
                  </a:xfrm>
                  <a:custGeom>
                    <a:avLst/>
                    <a:gdLst>
                      <a:gd name="T0" fmla="*/ 7 w 16"/>
                      <a:gd name="T1" fmla="*/ 0 h 17"/>
                      <a:gd name="T2" fmla="*/ 6 w 16"/>
                      <a:gd name="T3" fmla="*/ 6 h 17"/>
                      <a:gd name="T4" fmla="*/ 7 w 16"/>
                      <a:gd name="T5" fmla="*/ 13 h 17"/>
                      <a:gd name="T6" fmla="*/ 16 w 16"/>
                      <a:gd name="T7" fmla="*/ 17 h 17"/>
                      <a:gd name="T8" fmla="*/ 0 w 16"/>
                      <a:gd name="T9" fmla="*/ 14 h 17"/>
                      <a:gd name="T10" fmla="*/ 7 w 16"/>
                      <a:gd name="T11" fmla="*/ 0 h 17"/>
                    </a:gdLst>
                    <a:ahLst/>
                    <a:cxnLst>
                      <a:cxn ang="0">
                        <a:pos x="T0" y="T1"/>
                      </a:cxn>
                      <a:cxn ang="0">
                        <a:pos x="T2" y="T3"/>
                      </a:cxn>
                      <a:cxn ang="0">
                        <a:pos x="T4" y="T5"/>
                      </a:cxn>
                      <a:cxn ang="0">
                        <a:pos x="T6" y="T7"/>
                      </a:cxn>
                      <a:cxn ang="0">
                        <a:pos x="T8" y="T9"/>
                      </a:cxn>
                      <a:cxn ang="0">
                        <a:pos x="T10" y="T11"/>
                      </a:cxn>
                    </a:cxnLst>
                    <a:rect l="0" t="0" r="r" b="b"/>
                    <a:pathLst>
                      <a:path w="16" h="17">
                        <a:moveTo>
                          <a:pt x="7" y="0"/>
                        </a:moveTo>
                        <a:lnTo>
                          <a:pt x="6" y="6"/>
                        </a:lnTo>
                        <a:lnTo>
                          <a:pt x="7" y="13"/>
                        </a:lnTo>
                        <a:lnTo>
                          <a:pt x="16" y="17"/>
                        </a:lnTo>
                        <a:lnTo>
                          <a:pt x="0" y="14"/>
                        </a:lnTo>
                        <a:lnTo>
                          <a:pt x="7"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3" name="Freeform 114">
                    <a:extLst>
                      <a:ext uri="{FF2B5EF4-FFF2-40B4-BE49-F238E27FC236}">
                        <a16:creationId xmlns:a16="http://schemas.microsoft.com/office/drawing/2014/main" id="{7FB5C5D7-3A80-45BC-B104-50CC3FD3D0AA}"/>
                      </a:ext>
                    </a:extLst>
                  </p:cNvPr>
                  <p:cNvSpPr>
                    <a:spLocks/>
                  </p:cNvSpPr>
                  <p:nvPr/>
                </p:nvSpPr>
                <p:spPr bwMode="auto">
                  <a:xfrm>
                    <a:off x="6522" y="2009"/>
                    <a:ext cx="9" cy="7"/>
                  </a:xfrm>
                  <a:custGeom>
                    <a:avLst/>
                    <a:gdLst>
                      <a:gd name="T0" fmla="*/ 4 w 20"/>
                      <a:gd name="T1" fmla="*/ 0 h 12"/>
                      <a:gd name="T2" fmla="*/ 0 w 20"/>
                      <a:gd name="T3" fmla="*/ 5 h 12"/>
                      <a:gd name="T4" fmla="*/ 7 w 20"/>
                      <a:gd name="T5" fmla="*/ 12 h 12"/>
                      <a:gd name="T6" fmla="*/ 11 w 20"/>
                      <a:gd name="T7" fmla="*/ 12 h 12"/>
                      <a:gd name="T8" fmla="*/ 20 w 20"/>
                      <a:gd name="T9" fmla="*/ 12 h 12"/>
                      <a:gd name="T10" fmla="*/ 12 w 20"/>
                      <a:gd name="T11" fmla="*/ 10 h 12"/>
                      <a:gd name="T12" fmla="*/ 4 w 2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0" h="12">
                        <a:moveTo>
                          <a:pt x="4" y="0"/>
                        </a:moveTo>
                        <a:lnTo>
                          <a:pt x="0" y="5"/>
                        </a:lnTo>
                        <a:lnTo>
                          <a:pt x="7" y="12"/>
                        </a:lnTo>
                        <a:lnTo>
                          <a:pt x="11" y="12"/>
                        </a:lnTo>
                        <a:lnTo>
                          <a:pt x="20" y="12"/>
                        </a:lnTo>
                        <a:lnTo>
                          <a:pt x="12" y="10"/>
                        </a:lnTo>
                        <a:lnTo>
                          <a:pt x="4"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4" name="Freeform 115">
                    <a:extLst>
                      <a:ext uri="{FF2B5EF4-FFF2-40B4-BE49-F238E27FC236}">
                        <a16:creationId xmlns:a16="http://schemas.microsoft.com/office/drawing/2014/main" id="{E20B00AC-31C2-440D-AFDE-547E1A4B360C}"/>
                      </a:ext>
                    </a:extLst>
                  </p:cNvPr>
                  <p:cNvSpPr>
                    <a:spLocks/>
                  </p:cNvSpPr>
                  <p:nvPr/>
                </p:nvSpPr>
                <p:spPr bwMode="auto">
                  <a:xfrm>
                    <a:off x="6520" y="2022"/>
                    <a:ext cx="3" cy="9"/>
                  </a:xfrm>
                  <a:custGeom>
                    <a:avLst/>
                    <a:gdLst>
                      <a:gd name="T0" fmla="*/ 2 w 6"/>
                      <a:gd name="T1" fmla="*/ 0 h 18"/>
                      <a:gd name="T2" fmla="*/ 0 w 6"/>
                      <a:gd name="T3" fmla="*/ 6 h 18"/>
                      <a:gd name="T4" fmla="*/ 2 w 6"/>
                      <a:gd name="T5" fmla="*/ 18 h 18"/>
                      <a:gd name="T6" fmla="*/ 6 w 6"/>
                      <a:gd name="T7" fmla="*/ 12 h 18"/>
                      <a:gd name="T8" fmla="*/ 2 w 6"/>
                      <a:gd name="T9" fmla="*/ 0 h 18"/>
                    </a:gdLst>
                    <a:ahLst/>
                    <a:cxnLst>
                      <a:cxn ang="0">
                        <a:pos x="T0" y="T1"/>
                      </a:cxn>
                      <a:cxn ang="0">
                        <a:pos x="T2" y="T3"/>
                      </a:cxn>
                      <a:cxn ang="0">
                        <a:pos x="T4" y="T5"/>
                      </a:cxn>
                      <a:cxn ang="0">
                        <a:pos x="T6" y="T7"/>
                      </a:cxn>
                      <a:cxn ang="0">
                        <a:pos x="T8" y="T9"/>
                      </a:cxn>
                    </a:cxnLst>
                    <a:rect l="0" t="0" r="r" b="b"/>
                    <a:pathLst>
                      <a:path w="6" h="18">
                        <a:moveTo>
                          <a:pt x="2" y="0"/>
                        </a:moveTo>
                        <a:lnTo>
                          <a:pt x="0" y="6"/>
                        </a:lnTo>
                        <a:lnTo>
                          <a:pt x="2" y="18"/>
                        </a:lnTo>
                        <a:lnTo>
                          <a:pt x="6" y="12"/>
                        </a:lnTo>
                        <a:lnTo>
                          <a:pt x="2"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5" name="Freeform 116">
                    <a:extLst>
                      <a:ext uri="{FF2B5EF4-FFF2-40B4-BE49-F238E27FC236}">
                        <a16:creationId xmlns:a16="http://schemas.microsoft.com/office/drawing/2014/main" id="{020C3E21-FFAA-484A-950B-1F854A264A24}"/>
                      </a:ext>
                    </a:extLst>
                  </p:cNvPr>
                  <p:cNvSpPr>
                    <a:spLocks/>
                  </p:cNvSpPr>
                  <p:nvPr/>
                </p:nvSpPr>
                <p:spPr bwMode="auto">
                  <a:xfrm>
                    <a:off x="6491" y="2017"/>
                    <a:ext cx="27" cy="5"/>
                  </a:xfrm>
                  <a:custGeom>
                    <a:avLst/>
                    <a:gdLst>
                      <a:gd name="T0" fmla="*/ 54 w 54"/>
                      <a:gd name="T1" fmla="*/ 4 h 10"/>
                      <a:gd name="T2" fmla="*/ 35 w 54"/>
                      <a:gd name="T3" fmla="*/ 4 h 10"/>
                      <a:gd name="T4" fmla="*/ 0 w 54"/>
                      <a:gd name="T5" fmla="*/ 0 h 10"/>
                      <a:gd name="T6" fmla="*/ 16 w 54"/>
                      <a:gd name="T7" fmla="*/ 4 h 10"/>
                      <a:gd name="T8" fmla="*/ 40 w 54"/>
                      <a:gd name="T9" fmla="*/ 10 h 10"/>
                      <a:gd name="T10" fmla="*/ 54 w 54"/>
                      <a:gd name="T11" fmla="*/ 4 h 10"/>
                    </a:gdLst>
                    <a:ahLst/>
                    <a:cxnLst>
                      <a:cxn ang="0">
                        <a:pos x="T0" y="T1"/>
                      </a:cxn>
                      <a:cxn ang="0">
                        <a:pos x="T2" y="T3"/>
                      </a:cxn>
                      <a:cxn ang="0">
                        <a:pos x="T4" y="T5"/>
                      </a:cxn>
                      <a:cxn ang="0">
                        <a:pos x="T6" y="T7"/>
                      </a:cxn>
                      <a:cxn ang="0">
                        <a:pos x="T8" y="T9"/>
                      </a:cxn>
                      <a:cxn ang="0">
                        <a:pos x="T10" y="T11"/>
                      </a:cxn>
                    </a:cxnLst>
                    <a:rect l="0" t="0" r="r" b="b"/>
                    <a:pathLst>
                      <a:path w="54" h="10">
                        <a:moveTo>
                          <a:pt x="54" y="4"/>
                        </a:moveTo>
                        <a:lnTo>
                          <a:pt x="35" y="4"/>
                        </a:lnTo>
                        <a:lnTo>
                          <a:pt x="0" y="0"/>
                        </a:lnTo>
                        <a:lnTo>
                          <a:pt x="16" y="4"/>
                        </a:lnTo>
                        <a:lnTo>
                          <a:pt x="40" y="10"/>
                        </a:lnTo>
                        <a:lnTo>
                          <a:pt x="54" y="4"/>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6" name="Freeform 117">
                    <a:extLst>
                      <a:ext uri="{FF2B5EF4-FFF2-40B4-BE49-F238E27FC236}">
                        <a16:creationId xmlns:a16="http://schemas.microsoft.com/office/drawing/2014/main" id="{5F7036BC-3B42-4E84-AEA0-A8E856AC3FC2}"/>
                      </a:ext>
                    </a:extLst>
                  </p:cNvPr>
                  <p:cNvSpPr>
                    <a:spLocks/>
                  </p:cNvSpPr>
                  <p:nvPr/>
                </p:nvSpPr>
                <p:spPr bwMode="auto">
                  <a:xfrm>
                    <a:off x="6486" y="2004"/>
                    <a:ext cx="41" cy="7"/>
                  </a:xfrm>
                  <a:custGeom>
                    <a:avLst/>
                    <a:gdLst>
                      <a:gd name="T0" fmla="*/ 84 w 84"/>
                      <a:gd name="T1" fmla="*/ 6 h 14"/>
                      <a:gd name="T2" fmla="*/ 65 w 84"/>
                      <a:gd name="T3" fmla="*/ 11 h 14"/>
                      <a:gd name="T4" fmla="*/ 48 w 84"/>
                      <a:gd name="T5" fmla="*/ 12 h 14"/>
                      <a:gd name="T6" fmla="*/ 25 w 84"/>
                      <a:gd name="T7" fmla="*/ 5 h 14"/>
                      <a:gd name="T8" fmla="*/ 0 w 84"/>
                      <a:gd name="T9" fmla="*/ 0 h 14"/>
                      <a:gd name="T10" fmla="*/ 30 w 84"/>
                      <a:gd name="T11" fmla="*/ 11 h 14"/>
                      <a:gd name="T12" fmla="*/ 50 w 84"/>
                      <a:gd name="T13" fmla="*/ 14 h 14"/>
                      <a:gd name="T14" fmla="*/ 68 w 84"/>
                      <a:gd name="T15" fmla="*/ 14 h 14"/>
                      <a:gd name="T16" fmla="*/ 84 w 84"/>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14">
                        <a:moveTo>
                          <a:pt x="84" y="6"/>
                        </a:moveTo>
                        <a:lnTo>
                          <a:pt x="65" y="11"/>
                        </a:lnTo>
                        <a:lnTo>
                          <a:pt x="48" y="12"/>
                        </a:lnTo>
                        <a:lnTo>
                          <a:pt x="25" y="5"/>
                        </a:lnTo>
                        <a:lnTo>
                          <a:pt x="0" y="0"/>
                        </a:lnTo>
                        <a:lnTo>
                          <a:pt x="30" y="11"/>
                        </a:lnTo>
                        <a:lnTo>
                          <a:pt x="50" y="14"/>
                        </a:lnTo>
                        <a:lnTo>
                          <a:pt x="68" y="14"/>
                        </a:lnTo>
                        <a:lnTo>
                          <a:pt x="84" y="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7" name="Freeform 118">
                    <a:extLst>
                      <a:ext uri="{FF2B5EF4-FFF2-40B4-BE49-F238E27FC236}">
                        <a16:creationId xmlns:a16="http://schemas.microsoft.com/office/drawing/2014/main" id="{67E59949-59EC-4752-8053-0745C8AA22C0}"/>
                      </a:ext>
                    </a:extLst>
                  </p:cNvPr>
                  <p:cNvSpPr>
                    <a:spLocks/>
                  </p:cNvSpPr>
                  <p:nvPr/>
                </p:nvSpPr>
                <p:spPr bwMode="auto">
                  <a:xfrm>
                    <a:off x="6499" y="1983"/>
                    <a:ext cx="12" cy="11"/>
                  </a:xfrm>
                  <a:custGeom>
                    <a:avLst/>
                    <a:gdLst>
                      <a:gd name="T0" fmla="*/ 13 w 22"/>
                      <a:gd name="T1" fmla="*/ 0 h 23"/>
                      <a:gd name="T2" fmla="*/ 19 w 22"/>
                      <a:gd name="T3" fmla="*/ 11 h 23"/>
                      <a:gd name="T4" fmla="*/ 10 w 22"/>
                      <a:gd name="T5" fmla="*/ 19 h 23"/>
                      <a:gd name="T6" fmla="*/ 0 w 22"/>
                      <a:gd name="T7" fmla="*/ 23 h 23"/>
                      <a:gd name="T8" fmla="*/ 10 w 22"/>
                      <a:gd name="T9" fmla="*/ 22 h 23"/>
                      <a:gd name="T10" fmla="*/ 20 w 22"/>
                      <a:gd name="T11" fmla="*/ 17 h 23"/>
                      <a:gd name="T12" fmla="*/ 22 w 22"/>
                      <a:gd name="T13" fmla="*/ 10 h 23"/>
                      <a:gd name="T14" fmla="*/ 13 w 22"/>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3">
                        <a:moveTo>
                          <a:pt x="13" y="0"/>
                        </a:moveTo>
                        <a:lnTo>
                          <a:pt x="19" y="11"/>
                        </a:lnTo>
                        <a:lnTo>
                          <a:pt x="10" y="19"/>
                        </a:lnTo>
                        <a:lnTo>
                          <a:pt x="0" y="23"/>
                        </a:lnTo>
                        <a:lnTo>
                          <a:pt x="10" y="22"/>
                        </a:lnTo>
                        <a:lnTo>
                          <a:pt x="20" y="17"/>
                        </a:lnTo>
                        <a:lnTo>
                          <a:pt x="22" y="10"/>
                        </a:lnTo>
                        <a:lnTo>
                          <a:pt x="13"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68" name="Freeform 120">
                  <a:extLst>
                    <a:ext uri="{FF2B5EF4-FFF2-40B4-BE49-F238E27FC236}">
                      <a16:creationId xmlns:a16="http://schemas.microsoft.com/office/drawing/2014/main" id="{FA15CF4C-D569-483A-A9EC-D985B09FBDB6}"/>
                    </a:ext>
                  </a:extLst>
                </p:cNvPr>
                <p:cNvSpPr>
                  <a:spLocks/>
                </p:cNvSpPr>
                <p:nvPr/>
              </p:nvSpPr>
              <p:spPr bwMode="auto">
                <a:xfrm>
                  <a:off x="6559" y="1993"/>
                  <a:ext cx="58" cy="64"/>
                </a:xfrm>
                <a:custGeom>
                  <a:avLst/>
                  <a:gdLst>
                    <a:gd name="T0" fmla="*/ 8 w 114"/>
                    <a:gd name="T1" fmla="*/ 116 h 128"/>
                    <a:gd name="T2" fmla="*/ 22 w 114"/>
                    <a:gd name="T3" fmla="*/ 128 h 128"/>
                    <a:gd name="T4" fmla="*/ 89 w 114"/>
                    <a:gd name="T5" fmla="*/ 96 h 128"/>
                    <a:gd name="T6" fmla="*/ 114 w 114"/>
                    <a:gd name="T7" fmla="*/ 49 h 128"/>
                    <a:gd name="T8" fmla="*/ 110 w 114"/>
                    <a:gd name="T9" fmla="*/ 17 h 128"/>
                    <a:gd name="T10" fmla="*/ 83 w 114"/>
                    <a:gd name="T11" fmla="*/ 0 h 128"/>
                    <a:gd name="T12" fmla="*/ 68 w 114"/>
                    <a:gd name="T13" fmla="*/ 2 h 128"/>
                    <a:gd name="T14" fmla="*/ 74 w 114"/>
                    <a:gd name="T15" fmla="*/ 21 h 128"/>
                    <a:gd name="T16" fmla="*/ 73 w 114"/>
                    <a:gd name="T17" fmla="*/ 38 h 128"/>
                    <a:gd name="T18" fmla="*/ 64 w 114"/>
                    <a:gd name="T19" fmla="*/ 56 h 128"/>
                    <a:gd name="T20" fmla="*/ 42 w 114"/>
                    <a:gd name="T21" fmla="*/ 76 h 128"/>
                    <a:gd name="T22" fmla="*/ 22 w 114"/>
                    <a:gd name="T23" fmla="*/ 96 h 128"/>
                    <a:gd name="T24" fmla="*/ 0 w 114"/>
                    <a:gd name="T25" fmla="*/ 99 h 128"/>
                    <a:gd name="T26" fmla="*/ 2 w 114"/>
                    <a:gd name="T27" fmla="*/ 108 h 128"/>
                    <a:gd name="T28" fmla="*/ 8 w 114"/>
                    <a:gd name="T29" fmla="*/ 1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 h="128">
                      <a:moveTo>
                        <a:pt x="8" y="116"/>
                      </a:moveTo>
                      <a:lnTo>
                        <a:pt x="22" y="128"/>
                      </a:lnTo>
                      <a:lnTo>
                        <a:pt x="89" y="96"/>
                      </a:lnTo>
                      <a:lnTo>
                        <a:pt x="114" y="49"/>
                      </a:lnTo>
                      <a:lnTo>
                        <a:pt x="110" y="17"/>
                      </a:lnTo>
                      <a:lnTo>
                        <a:pt x="83" y="0"/>
                      </a:lnTo>
                      <a:lnTo>
                        <a:pt x="68" y="2"/>
                      </a:lnTo>
                      <a:lnTo>
                        <a:pt x="74" y="21"/>
                      </a:lnTo>
                      <a:lnTo>
                        <a:pt x="73" y="38"/>
                      </a:lnTo>
                      <a:lnTo>
                        <a:pt x="64" y="56"/>
                      </a:lnTo>
                      <a:lnTo>
                        <a:pt x="42" y="76"/>
                      </a:lnTo>
                      <a:lnTo>
                        <a:pt x="22" y="96"/>
                      </a:lnTo>
                      <a:lnTo>
                        <a:pt x="0" y="99"/>
                      </a:lnTo>
                      <a:lnTo>
                        <a:pt x="2" y="108"/>
                      </a:lnTo>
                      <a:lnTo>
                        <a:pt x="8" y="116"/>
                      </a:lnTo>
                      <a:close/>
                    </a:path>
                  </a:pathLst>
                </a:custGeom>
                <a:solidFill>
                  <a:srgbClr val="E0E0E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37" name="Group 141">
                <a:extLst>
                  <a:ext uri="{FF2B5EF4-FFF2-40B4-BE49-F238E27FC236}">
                    <a16:creationId xmlns:a16="http://schemas.microsoft.com/office/drawing/2014/main" id="{33B0B82C-B49F-4E46-8E7D-6C62578E537C}"/>
                  </a:ext>
                </a:extLst>
              </p:cNvPr>
              <p:cNvGrpSpPr>
                <a:grpSpLocks/>
              </p:cNvGrpSpPr>
              <p:nvPr/>
            </p:nvGrpSpPr>
            <p:grpSpPr bwMode="auto">
              <a:xfrm>
                <a:off x="6949" y="1674"/>
                <a:ext cx="193" cy="267"/>
                <a:chOff x="6949" y="1674"/>
                <a:chExt cx="193" cy="267"/>
              </a:xfrm>
            </p:grpSpPr>
            <p:sp>
              <p:nvSpPr>
                <p:cNvPr id="48" name="Freeform 122">
                  <a:extLst>
                    <a:ext uri="{FF2B5EF4-FFF2-40B4-BE49-F238E27FC236}">
                      <a16:creationId xmlns:a16="http://schemas.microsoft.com/office/drawing/2014/main" id="{ED149F4A-1A4B-4B28-816E-D9DDE5F123A7}"/>
                    </a:ext>
                  </a:extLst>
                </p:cNvPr>
                <p:cNvSpPr>
                  <a:spLocks/>
                </p:cNvSpPr>
                <p:nvPr/>
              </p:nvSpPr>
              <p:spPr bwMode="auto">
                <a:xfrm>
                  <a:off x="6954" y="1700"/>
                  <a:ext cx="180" cy="241"/>
                </a:xfrm>
                <a:custGeom>
                  <a:avLst/>
                  <a:gdLst>
                    <a:gd name="T0" fmla="*/ 155 w 360"/>
                    <a:gd name="T1" fmla="*/ 18 h 482"/>
                    <a:gd name="T2" fmla="*/ 74 w 360"/>
                    <a:gd name="T3" fmla="*/ 46 h 482"/>
                    <a:gd name="T4" fmla="*/ 2 w 360"/>
                    <a:gd name="T5" fmla="*/ 89 h 482"/>
                    <a:gd name="T6" fmla="*/ 2 w 360"/>
                    <a:gd name="T7" fmla="*/ 145 h 482"/>
                    <a:gd name="T8" fmla="*/ 0 w 360"/>
                    <a:gd name="T9" fmla="*/ 204 h 482"/>
                    <a:gd name="T10" fmla="*/ 5 w 360"/>
                    <a:gd name="T11" fmla="*/ 220 h 482"/>
                    <a:gd name="T12" fmla="*/ 18 w 360"/>
                    <a:gd name="T13" fmla="*/ 236 h 482"/>
                    <a:gd name="T14" fmla="*/ 26 w 360"/>
                    <a:gd name="T15" fmla="*/ 289 h 482"/>
                    <a:gd name="T16" fmla="*/ 39 w 360"/>
                    <a:gd name="T17" fmla="*/ 331 h 482"/>
                    <a:gd name="T18" fmla="*/ 55 w 360"/>
                    <a:gd name="T19" fmla="*/ 367 h 482"/>
                    <a:gd name="T20" fmla="*/ 65 w 360"/>
                    <a:gd name="T21" fmla="*/ 399 h 482"/>
                    <a:gd name="T22" fmla="*/ 74 w 360"/>
                    <a:gd name="T23" fmla="*/ 420 h 482"/>
                    <a:gd name="T24" fmla="*/ 91 w 360"/>
                    <a:gd name="T25" fmla="*/ 453 h 482"/>
                    <a:gd name="T26" fmla="*/ 122 w 360"/>
                    <a:gd name="T27" fmla="*/ 459 h 482"/>
                    <a:gd name="T28" fmla="*/ 142 w 360"/>
                    <a:gd name="T29" fmla="*/ 457 h 482"/>
                    <a:gd name="T30" fmla="*/ 168 w 360"/>
                    <a:gd name="T31" fmla="*/ 466 h 482"/>
                    <a:gd name="T32" fmla="*/ 198 w 360"/>
                    <a:gd name="T33" fmla="*/ 482 h 482"/>
                    <a:gd name="T34" fmla="*/ 265 w 360"/>
                    <a:gd name="T35" fmla="*/ 453 h 482"/>
                    <a:gd name="T36" fmla="*/ 325 w 360"/>
                    <a:gd name="T37" fmla="*/ 374 h 482"/>
                    <a:gd name="T38" fmla="*/ 350 w 360"/>
                    <a:gd name="T39" fmla="*/ 327 h 482"/>
                    <a:gd name="T40" fmla="*/ 355 w 360"/>
                    <a:gd name="T41" fmla="*/ 303 h 482"/>
                    <a:gd name="T42" fmla="*/ 341 w 360"/>
                    <a:gd name="T43" fmla="*/ 269 h 482"/>
                    <a:gd name="T44" fmla="*/ 357 w 360"/>
                    <a:gd name="T45" fmla="*/ 233 h 482"/>
                    <a:gd name="T46" fmla="*/ 360 w 360"/>
                    <a:gd name="T47" fmla="*/ 190 h 482"/>
                    <a:gd name="T48" fmla="*/ 348 w 360"/>
                    <a:gd name="T49" fmla="*/ 146 h 482"/>
                    <a:gd name="T50" fmla="*/ 325 w 360"/>
                    <a:gd name="T51" fmla="*/ 138 h 482"/>
                    <a:gd name="T52" fmla="*/ 305 w 360"/>
                    <a:gd name="T53" fmla="*/ 149 h 482"/>
                    <a:gd name="T54" fmla="*/ 295 w 360"/>
                    <a:gd name="T55" fmla="*/ 178 h 482"/>
                    <a:gd name="T56" fmla="*/ 293 w 360"/>
                    <a:gd name="T57" fmla="*/ 208 h 482"/>
                    <a:gd name="T58" fmla="*/ 282 w 360"/>
                    <a:gd name="T59" fmla="*/ 243 h 482"/>
                    <a:gd name="T60" fmla="*/ 253 w 360"/>
                    <a:gd name="T61" fmla="*/ 233 h 482"/>
                    <a:gd name="T62" fmla="*/ 249 w 360"/>
                    <a:gd name="T63" fmla="*/ 184 h 482"/>
                    <a:gd name="T64" fmla="*/ 221 w 360"/>
                    <a:gd name="T65" fmla="*/ 131 h 482"/>
                    <a:gd name="T66" fmla="*/ 192 w 360"/>
                    <a:gd name="T67" fmla="*/ 89 h 482"/>
                    <a:gd name="T68" fmla="*/ 182 w 360"/>
                    <a:gd name="T69" fmla="*/ 34 h 482"/>
                    <a:gd name="T70" fmla="*/ 166 w 360"/>
                    <a:gd name="T71" fmla="*/ 28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0" h="482">
                      <a:moveTo>
                        <a:pt x="192" y="0"/>
                      </a:moveTo>
                      <a:lnTo>
                        <a:pt x="155" y="18"/>
                      </a:lnTo>
                      <a:lnTo>
                        <a:pt x="113" y="34"/>
                      </a:lnTo>
                      <a:lnTo>
                        <a:pt x="74" y="46"/>
                      </a:lnTo>
                      <a:lnTo>
                        <a:pt x="32" y="69"/>
                      </a:lnTo>
                      <a:lnTo>
                        <a:pt x="2" y="89"/>
                      </a:lnTo>
                      <a:lnTo>
                        <a:pt x="0" y="112"/>
                      </a:lnTo>
                      <a:lnTo>
                        <a:pt x="2" y="145"/>
                      </a:lnTo>
                      <a:lnTo>
                        <a:pt x="0" y="172"/>
                      </a:lnTo>
                      <a:lnTo>
                        <a:pt x="0" y="204"/>
                      </a:lnTo>
                      <a:lnTo>
                        <a:pt x="2" y="213"/>
                      </a:lnTo>
                      <a:lnTo>
                        <a:pt x="5" y="220"/>
                      </a:lnTo>
                      <a:lnTo>
                        <a:pt x="15" y="226"/>
                      </a:lnTo>
                      <a:lnTo>
                        <a:pt x="18" y="236"/>
                      </a:lnTo>
                      <a:lnTo>
                        <a:pt x="19" y="269"/>
                      </a:lnTo>
                      <a:lnTo>
                        <a:pt x="26" y="289"/>
                      </a:lnTo>
                      <a:lnTo>
                        <a:pt x="34" y="302"/>
                      </a:lnTo>
                      <a:lnTo>
                        <a:pt x="39" y="331"/>
                      </a:lnTo>
                      <a:lnTo>
                        <a:pt x="44" y="345"/>
                      </a:lnTo>
                      <a:lnTo>
                        <a:pt x="55" y="367"/>
                      </a:lnTo>
                      <a:lnTo>
                        <a:pt x="58" y="384"/>
                      </a:lnTo>
                      <a:lnTo>
                        <a:pt x="65" y="399"/>
                      </a:lnTo>
                      <a:lnTo>
                        <a:pt x="71" y="407"/>
                      </a:lnTo>
                      <a:lnTo>
                        <a:pt x="74" y="420"/>
                      </a:lnTo>
                      <a:lnTo>
                        <a:pt x="80" y="440"/>
                      </a:lnTo>
                      <a:lnTo>
                        <a:pt x="91" y="453"/>
                      </a:lnTo>
                      <a:lnTo>
                        <a:pt x="104" y="459"/>
                      </a:lnTo>
                      <a:lnTo>
                        <a:pt x="122" y="459"/>
                      </a:lnTo>
                      <a:lnTo>
                        <a:pt x="136" y="459"/>
                      </a:lnTo>
                      <a:lnTo>
                        <a:pt x="142" y="457"/>
                      </a:lnTo>
                      <a:lnTo>
                        <a:pt x="158" y="456"/>
                      </a:lnTo>
                      <a:lnTo>
                        <a:pt x="168" y="466"/>
                      </a:lnTo>
                      <a:lnTo>
                        <a:pt x="181" y="477"/>
                      </a:lnTo>
                      <a:lnTo>
                        <a:pt x="198" y="482"/>
                      </a:lnTo>
                      <a:lnTo>
                        <a:pt x="234" y="471"/>
                      </a:lnTo>
                      <a:lnTo>
                        <a:pt x="265" y="453"/>
                      </a:lnTo>
                      <a:lnTo>
                        <a:pt x="293" y="422"/>
                      </a:lnTo>
                      <a:lnTo>
                        <a:pt x="325" y="374"/>
                      </a:lnTo>
                      <a:lnTo>
                        <a:pt x="337" y="353"/>
                      </a:lnTo>
                      <a:lnTo>
                        <a:pt x="350" y="327"/>
                      </a:lnTo>
                      <a:lnTo>
                        <a:pt x="355" y="312"/>
                      </a:lnTo>
                      <a:lnTo>
                        <a:pt x="355" y="303"/>
                      </a:lnTo>
                      <a:lnTo>
                        <a:pt x="355" y="289"/>
                      </a:lnTo>
                      <a:lnTo>
                        <a:pt x="341" y="269"/>
                      </a:lnTo>
                      <a:lnTo>
                        <a:pt x="348" y="256"/>
                      </a:lnTo>
                      <a:lnTo>
                        <a:pt x="357" y="233"/>
                      </a:lnTo>
                      <a:lnTo>
                        <a:pt x="360" y="210"/>
                      </a:lnTo>
                      <a:lnTo>
                        <a:pt x="360" y="190"/>
                      </a:lnTo>
                      <a:lnTo>
                        <a:pt x="355" y="164"/>
                      </a:lnTo>
                      <a:lnTo>
                        <a:pt x="348" y="146"/>
                      </a:lnTo>
                      <a:lnTo>
                        <a:pt x="337" y="138"/>
                      </a:lnTo>
                      <a:lnTo>
                        <a:pt x="325" y="138"/>
                      </a:lnTo>
                      <a:lnTo>
                        <a:pt x="315" y="141"/>
                      </a:lnTo>
                      <a:lnTo>
                        <a:pt x="305" y="149"/>
                      </a:lnTo>
                      <a:lnTo>
                        <a:pt x="299" y="168"/>
                      </a:lnTo>
                      <a:lnTo>
                        <a:pt x="295" y="178"/>
                      </a:lnTo>
                      <a:lnTo>
                        <a:pt x="295" y="190"/>
                      </a:lnTo>
                      <a:lnTo>
                        <a:pt x="293" y="208"/>
                      </a:lnTo>
                      <a:lnTo>
                        <a:pt x="293" y="220"/>
                      </a:lnTo>
                      <a:lnTo>
                        <a:pt x="282" y="243"/>
                      </a:lnTo>
                      <a:lnTo>
                        <a:pt x="263" y="247"/>
                      </a:lnTo>
                      <a:lnTo>
                        <a:pt x="253" y="233"/>
                      </a:lnTo>
                      <a:lnTo>
                        <a:pt x="256" y="204"/>
                      </a:lnTo>
                      <a:lnTo>
                        <a:pt x="249" y="184"/>
                      </a:lnTo>
                      <a:lnTo>
                        <a:pt x="230" y="154"/>
                      </a:lnTo>
                      <a:lnTo>
                        <a:pt x="221" y="131"/>
                      </a:lnTo>
                      <a:lnTo>
                        <a:pt x="201" y="103"/>
                      </a:lnTo>
                      <a:lnTo>
                        <a:pt x="192" y="89"/>
                      </a:lnTo>
                      <a:lnTo>
                        <a:pt x="182" y="50"/>
                      </a:lnTo>
                      <a:lnTo>
                        <a:pt x="182" y="34"/>
                      </a:lnTo>
                      <a:lnTo>
                        <a:pt x="184" y="18"/>
                      </a:lnTo>
                      <a:lnTo>
                        <a:pt x="166" y="28"/>
                      </a:lnTo>
                      <a:lnTo>
                        <a:pt x="192"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9" name="Freeform 123">
                  <a:extLst>
                    <a:ext uri="{FF2B5EF4-FFF2-40B4-BE49-F238E27FC236}">
                      <a16:creationId xmlns:a16="http://schemas.microsoft.com/office/drawing/2014/main" id="{0BC1F8AA-61EC-4D66-9868-8C5B3DB3CCD1}"/>
                    </a:ext>
                  </a:extLst>
                </p:cNvPr>
                <p:cNvSpPr>
                  <a:spLocks/>
                </p:cNvSpPr>
                <p:nvPr/>
              </p:nvSpPr>
              <p:spPr bwMode="auto">
                <a:xfrm>
                  <a:off x="6994" y="1904"/>
                  <a:ext cx="32" cy="21"/>
                </a:xfrm>
                <a:custGeom>
                  <a:avLst/>
                  <a:gdLst>
                    <a:gd name="T0" fmla="*/ 0 w 64"/>
                    <a:gd name="T1" fmla="*/ 11 h 41"/>
                    <a:gd name="T2" fmla="*/ 10 w 64"/>
                    <a:gd name="T3" fmla="*/ 1 h 41"/>
                    <a:gd name="T4" fmla="*/ 20 w 64"/>
                    <a:gd name="T5" fmla="*/ 0 h 41"/>
                    <a:gd name="T6" fmla="*/ 40 w 64"/>
                    <a:gd name="T7" fmla="*/ 1 h 41"/>
                    <a:gd name="T8" fmla="*/ 44 w 64"/>
                    <a:gd name="T9" fmla="*/ 2 h 41"/>
                    <a:gd name="T10" fmla="*/ 50 w 64"/>
                    <a:gd name="T11" fmla="*/ 2 h 41"/>
                    <a:gd name="T12" fmla="*/ 58 w 64"/>
                    <a:gd name="T13" fmla="*/ 11 h 41"/>
                    <a:gd name="T14" fmla="*/ 64 w 64"/>
                    <a:gd name="T15" fmla="*/ 24 h 41"/>
                    <a:gd name="T16" fmla="*/ 63 w 64"/>
                    <a:gd name="T17" fmla="*/ 28 h 41"/>
                    <a:gd name="T18" fmla="*/ 55 w 64"/>
                    <a:gd name="T19" fmla="*/ 34 h 41"/>
                    <a:gd name="T20" fmla="*/ 47 w 64"/>
                    <a:gd name="T21" fmla="*/ 29 h 41"/>
                    <a:gd name="T22" fmla="*/ 32 w 64"/>
                    <a:gd name="T23" fmla="*/ 33 h 41"/>
                    <a:gd name="T24" fmla="*/ 24 w 64"/>
                    <a:gd name="T25" fmla="*/ 41 h 41"/>
                    <a:gd name="T26" fmla="*/ 14 w 64"/>
                    <a:gd name="T27" fmla="*/ 40 h 41"/>
                    <a:gd name="T28" fmla="*/ 3 w 64"/>
                    <a:gd name="T29" fmla="*/ 28 h 41"/>
                    <a:gd name="T30" fmla="*/ 0 w 64"/>
                    <a:gd name="T31" fmla="*/ 1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41">
                      <a:moveTo>
                        <a:pt x="0" y="11"/>
                      </a:moveTo>
                      <a:lnTo>
                        <a:pt x="10" y="1"/>
                      </a:lnTo>
                      <a:lnTo>
                        <a:pt x="20" y="0"/>
                      </a:lnTo>
                      <a:lnTo>
                        <a:pt x="40" y="1"/>
                      </a:lnTo>
                      <a:lnTo>
                        <a:pt x="44" y="2"/>
                      </a:lnTo>
                      <a:lnTo>
                        <a:pt x="50" y="2"/>
                      </a:lnTo>
                      <a:lnTo>
                        <a:pt x="58" y="11"/>
                      </a:lnTo>
                      <a:lnTo>
                        <a:pt x="64" y="24"/>
                      </a:lnTo>
                      <a:lnTo>
                        <a:pt x="63" y="28"/>
                      </a:lnTo>
                      <a:lnTo>
                        <a:pt x="55" y="34"/>
                      </a:lnTo>
                      <a:lnTo>
                        <a:pt x="47" y="29"/>
                      </a:lnTo>
                      <a:lnTo>
                        <a:pt x="32" y="33"/>
                      </a:lnTo>
                      <a:lnTo>
                        <a:pt x="24" y="41"/>
                      </a:lnTo>
                      <a:lnTo>
                        <a:pt x="14" y="40"/>
                      </a:lnTo>
                      <a:lnTo>
                        <a:pt x="3" y="28"/>
                      </a:lnTo>
                      <a:lnTo>
                        <a:pt x="0" y="11"/>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0" name="Freeform 124">
                  <a:extLst>
                    <a:ext uri="{FF2B5EF4-FFF2-40B4-BE49-F238E27FC236}">
                      <a16:creationId xmlns:a16="http://schemas.microsoft.com/office/drawing/2014/main" id="{C09BAA30-DBF7-4F49-937B-4FF1AD5E8A29}"/>
                    </a:ext>
                  </a:extLst>
                </p:cNvPr>
                <p:cNvSpPr>
                  <a:spLocks/>
                </p:cNvSpPr>
                <p:nvPr/>
              </p:nvSpPr>
              <p:spPr bwMode="auto">
                <a:xfrm>
                  <a:off x="6985" y="1884"/>
                  <a:ext cx="38" cy="19"/>
                </a:xfrm>
                <a:custGeom>
                  <a:avLst/>
                  <a:gdLst>
                    <a:gd name="T0" fmla="*/ 11 w 75"/>
                    <a:gd name="T1" fmla="*/ 37 h 37"/>
                    <a:gd name="T2" fmla="*/ 18 w 75"/>
                    <a:gd name="T3" fmla="*/ 35 h 37"/>
                    <a:gd name="T4" fmla="*/ 10 w 75"/>
                    <a:gd name="T5" fmla="*/ 21 h 37"/>
                    <a:gd name="T6" fmla="*/ 17 w 75"/>
                    <a:gd name="T7" fmla="*/ 19 h 37"/>
                    <a:gd name="T8" fmla="*/ 29 w 75"/>
                    <a:gd name="T9" fmla="*/ 20 h 37"/>
                    <a:gd name="T10" fmla="*/ 37 w 75"/>
                    <a:gd name="T11" fmla="*/ 18 h 37"/>
                    <a:gd name="T12" fmla="*/ 44 w 75"/>
                    <a:gd name="T13" fmla="*/ 14 h 37"/>
                    <a:gd name="T14" fmla="*/ 58 w 75"/>
                    <a:gd name="T15" fmla="*/ 10 h 37"/>
                    <a:gd name="T16" fmla="*/ 64 w 75"/>
                    <a:gd name="T17" fmla="*/ 4 h 37"/>
                    <a:gd name="T18" fmla="*/ 75 w 75"/>
                    <a:gd name="T19" fmla="*/ 0 h 37"/>
                    <a:gd name="T20" fmla="*/ 61 w 75"/>
                    <a:gd name="T21" fmla="*/ 0 h 37"/>
                    <a:gd name="T22" fmla="*/ 50 w 75"/>
                    <a:gd name="T23" fmla="*/ 0 h 37"/>
                    <a:gd name="T24" fmla="*/ 44 w 75"/>
                    <a:gd name="T25" fmla="*/ 3 h 37"/>
                    <a:gd name="T26" fmla="*/ 28 w 75"/>
                    <a:gd name="T27" fmla="*/ 4 h 37"/>
                    <a:gd name="T28" fmla="*/ 21 w 75"/>
                    <a:gd name="T29" fmla="*/ 12 h 37"/>
                    <a:gd name="T30" fmla="*/ 16 w 75"/>
                    <a:gd name="T31" fmla="*/ 4 h 37"/>
                    <a:gd name="T32" fmla="*/ 9 w 75"/>
                    <a:gd name="T33" fmla="*/ 0 h 37"/>
                    <a:gd name="T34" fmla="*/ 2 w 75"/>
                    <a:gd name="T35" fmla="*/ 4 h 37"/>
                    <a:gd name="T36" fmla="*/ 0 w 75"/>
                    <a:gd name="T37" fmla="*/ 10 h 37"/>
                    <a:gd name="T38" fmla="*/ 2 w 75"/>
                    <a:gd name="T39" fmla="*/ 19 h 37"/>
                    <a:gd name="T40" fmla="*/ 3 w 75"/>
                    <a:gd name="T41" fmla="*/ 26 h 37"/>
                    <a:gd name="T42" fmla="*/ 11 w 75"/>
                    <a:gd name="T43"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37">
                      <a:moveTo>
                        <a:pt x="11" y="37"/>
                      </a:moveTo>
                      <a:lnTo>
                        <a:pt x="18" y="35"/>
                      </a:lnTo>
                      <a:lnTo>
                        <a:pt x="10" y="21"/>
                      </a:lnTo>
                      <a:lnTo>
                        <a:pt x="17" y="19"/>
                      </a:lnTo>
                      <a:lnTo>
                        <a:pt x="29" y="20"/>
                      </a:lnTo>
                      <a:lnTo>
                        <a:pt x="37" y="18"/>
                      </a:lnTo>
                      <a:lnTo>
                        <a:pt x="44" y="14"/>
                      </a:lnTo>
                      <a:lnTo>
                        <a:pt x="58" y="10"/>
                      </a:lnTo>
                      <a:lnTo>
                        <a:pt x="64" y="4"/>
                      </a:lnTo>
                      <a:lnTo>
                        <a:pt x="75" y="0"/>
                      </a:lnTo>
                      <a:lnTo>
                        <a:pt x="61" y="0"/>
                      </a:lnTo>
                      <a:lnTo>
                        <a:pt x="50" y="0"/>
                      </a:lnTo>
                      <a:lnTo>
                        <a:pt x="44" y="3"/>
                      </a:lnTo>
                      <a:lnTo>
                        <a:pt x="28" y="4"/>
                      </a:lnTo>
                      <a:lnTo>
                        <a:pt x="21" y="12"/>
                      </a:lnTo>
                      <a:lnTo>
                        <a:pt x="16" y="4"/>
                      </a:lnTo>
                      <a:lnTo>
                        <a:pt x="9" y="0"/>
                      </a:lnTo>
                      <a:lnTo>
                        <a:pt x="2" y="4"/>
                      </a:lnTo>
                      <a:lnTo>
                        <a:pt x="0" y="10"/>
                      </a:lnTo>
                      <a:lnTo>
                        <a:pt x="2" y="19"/>
                      </a:lnTo>
                      <a:lnTo>
                        <a:pt x="3" y="26"/>
                      </a:lnTo>
                      <a:lnTo>
                        <a:pt x="11" y="37"/>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1" name="Freeform 125">
                  <a:extLst>
                    <a:ext uri="{FF2B5EF4-FFF2-40B4-BE49-F238E27FC236}">
                      <a16:creationId xmlns:a16="http://schemas.microsoft.com/office/drawing/2014/main" id="{7F64B35F-E802-4E22-AF43-7028030763DB}"/>
                    </a:ext>
                  </a:extLst>
                </p:cNvPr>
                <p:cNvSpPr>
                  <a:spLocks/>
                </p:cNvSpPr>
                <p:nvPr/>
              </p:nvSpPr>
              <p:spPr bwMode="auto">
                <a:xfrm>
                  <a:off x="6964" y="1808"/>
                  <a:ext cx="108" cy="76"/>
                </a:xfrm>
                <a:custGeom>
                  <a:avLst/>
                  <a:gdLst>
                    <a:gd name="T0" fmla="*/ 30 w 217"/>
                    <a:gd name="T1" fmla="*/ 88 h 151"/>
                    <a:gd name="T2" fmla="*/ 59 w 217"/>
                    <a:gd name="T3" fmla="*/ 81 h 151"/>
                    <a:gd name="T4" fmla="*/ 56 w 217"/>
                    <a:gd name="T5" fmla="*/ 61 h 151"/>
                    <a:gd name="T6" fmla="*/ 60 w 217"/>
                    <a:gd name="T7" fmla="*/ 39 h 151"/>
                    <a:gd name="T8" fmla="*/ 40 w 217"/>
                    <a:gd name="T9" fmla="*/ 0 h 151"/>
                    <a:gd name="T10" fmla="*/ 33 w 217"/>
                    <a:gd name="T11" fmla="*/ 31 h 151"/>
                    <a:gd name="T12" fmla="*/ 32 w 217"/>
                    <a:gd name="T13" fmla="*/ 52 h 151"/>
                    <a:gd name="T14" fmla="*/ 31 w 217"/>
                    <a:gd name="T15" fmla="*/ 45 h 151"/>
                    <a:gd name="T16" fmla="*/ 15 w 217"/>
                    <a:gd name="T17" fmla="*/ 34 h 151"/>
                    <a:gd name="T18" fmla="*/ 6 w 217"/>
                    <a:gd name="T19" fmla="*/ 15 h 151"/>
                    <a:gd name="T20" fmla="*/ 1 w 217"/>
                    <a:gd name="T21" fmla="*/ 42 h 151"/>
                    <a:gd name="T22" fmla="*/ 13 w 217"/>
                    <a:gd name="T23" fmla="*/ 77 h 151"/>
                    <a:gd name="T24" fmla="*/ 20 w 217"/>
                    <a:gd name="T25" fmla="*/ 108 h 151"/>
                    <a:gd name="T26" fmla="*/ 37 w 217"/>
                    <a:gd name="T27" fmla="*/ 148 h 151"/>
                    <a:gd name="T28" fmla="*/ 53 w 217"/>
                    <a:gd name="T29" fmla="*/ 147 h 151"/>
                    <a:gd name="T30" fmla="*/ 85 w 217"/>
                    <a:gd name="T31" fmla="*/ 147 h 151"/>
                    <a:gd name="T32" fmla="*/ 109 w 217"/>
                    <a:gd name="T33" fmla="*/ 148 h 151"/>
                    <a:gd name="T34" fmla="*/ 112 w 217"/>
                    <a:gd name="T35" fmla="*/ 124 h 151"/>
                    <a:gd name="T36" fmla="*/ 135 w 217"/>
                    <a:gd name="T37" fmla="*/ 111 h 151"/>
                    <a:gd name="T38" fmla="*/ 112 w 217"/>
                    <a:gd name="T39" fmla="*/ 100 h 151"/>
                    <a:gd name="T40" fmla="*/ 142 w 217"/>
                    <a:gd name="T41" fmla="*/ 104 h 151"/>
                    <a:gd name="T42" fmla="*/ 134 w 217"/>
                    <a:gd name="T43" fmla="*/ 89 h 151"/>
                    <a:gd name="T44" fmla="*/ 148 w 217"/>
                    <a:gd name="T45" fmla="*/ 74 h 151"/>
                    <a:gd name="T46" fmla="*/ 130 w 217"/>
                    <a:gd name="T47" fmla="*/ 64 h 151"/>
                    <a:gd name="T48" fmla="*/ 153 w 217"/>
                    <a:gd name="T49" fmla="*/ 58 h 151"/>
                    <a:gd name="T50" fmla="*/ 217 w 217"/>
                    <a:gd name="T51" fmla="*/ 3 h 151"/>
                    <a:gd name="T52" fmla="*/ 166 w 217"/>
                    <a:gd name="T53" fmla="*/ 0 h 151"/>
                    <a:gd name="T54" fmla="*/ 130 w 217"/>
                    <a:gd name="T55" fmla="*/ 35 h 151"/>
                    <a:gd name="T56" fmla="*/ 108 w 217"/>
                    <a:gd name="T57" fmla="*/ 38 h 151"/>
                    <a:gd name="T58" fmla="*/ 98 w 217"/>
                    <a:gd name="T59" fmla="*/ 18 h 151"/>
                    <a:gd name="T60" fmla="*/ 77 w 217"/>
                    <a:gd name="T61" fmla="*/ 17 h 151"/>
                    <a:gd name="T62" fmla="*/ 74 w 217"/>
                    <a:gd name="T63" fmla="*/ 34 h 151"/>
                    <a:gd name="T64" fmla="*/ 80 w 217"/>
                    <a:gd name="T65" fmla="*/ 52 h 151"/>
                    <a:gd name="T66" fmla="*/ 99 w 217"/>
                    <a:gd name="T67" fmla="*/ 70 h 151"/>
                    <a:gd name="T68" fmla="*/ 102 w 217"/>
                    <a:gd name="T69" fmla="*/ 94 h 151"/>
                    <a:gd name="T70" fmla="*/ 62 w 217"/>
                    <a:gd name="T71" fmla="*/ 103 h 151"/>
                    <a:gd name="T72" fmla="*/ 30 w 217"/>
                    <a:gd name="T73" fmla="*/ 9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7" h="151">
                      <a:moveTo>
                        <a:pt x="30" y="93"/>
                      </a:moveTo>
                      <a:lnTo>
                        <a:pt x="30" y="88"/>
                      </a:lnTo>
                      <a:lnTo>
                        <a:pt x="47" y="87"/>
                      </a:lnTo>
                      <a:lnTo>
                        <a:pt x="59" y="81"/>
                      </a:lnTo>
                      <a:lnTo>
                        <a:pt x="63" y="68"/>
                      </a:lnTo>
                      <a:lnTo>
                        <a:pt x="56" y="61"/>
                      </a:lnTo>
                      <a:lnTo>
                        <a:pt x="60" y="52"/>
                      </a:lnTo>
                      <a:lnTo>
                        <a:pt x="60" y="39"/>
                      </a:lnTo>
                      <a:lnTo>
                        <a:pt x="60" y="8"/>
                      </a:lnTo>
                      <a:lnTo>
                        <a:pt x="40" y="0"/>
                      </a:lnTo>
                      <a:lnTo>
                        <a:pt x="37" y="22"/>
                      </a:lnTo>
                      <a:lnTo>
                        <a:pt x="33" y="31"/>
                      </a:lnTo>
                      <a:lnTo>
                        <a:pt x="36" y="47"/>
                      </a:lnTo>
                      <a:lnTo>
                        <a:pt x="32" y="52"/>
                      </a:lnTo>
                      <a:lnTo>
                        <a:pt x="25" y="47"/>
                      </a:lnTo>
                      <a:lnTo>
                        <a:pt x="31" y="45"/>
                      </a:lnTo>
                      <a:lnTo>
                        <a:pt x="29" y="34"/>
                      </a:lnTo>
                      <a:lnTo>
                        <a:pt x="15" y="34"/>
                      </a:lnTo>
                      <a:lnTo>
                        <a:pt x="13" y="27"/>
                      </a:lnTo>
                      <a:lnTo>
                        <a:pt x="6" y="15"/>
                      </a:lnTo>
                      <a:lnTo>
                        <a:pt x="0" y="15"/>
                      </a:lnTo>
                      <a:lnTo>
                        <a:pt x="1" y="42"/>
                      </a:lnTo>
                      <a:lnTo>
                        <a:pt x="3" y="56"/>
                      </a:lnTo>
                      <a:lnTo>
                        <a:pt x="13" y="77"/>
                      </a:lnTo>
                      <a:lnTo>
                        <a:pt x="17" y="85"/>
                      </a:lnTo>
                      <a:lnTo>
                        <a:pt x="20" y="108"/>
                      </a:lnTo>
                      <a:lnTo>
                        <a:pt x="25" y="126"/>
                      </a:lnTo>
                      <a:lnTo>
                        <a:pt x="37" y="148"/>
                      </a:lnTo>
                      <a:lnTo>
                        <a:pt x="42" y="151"/>
                      </a:lnTo>
                      <a:lnTo>
                        <a:pt x="53" y="147"/>
                      </a:lnTo>
                      <a:lnTo>
                        <a:pt x="67" y="143"/>
                      </a:lnTo>
                      <a:lnTo>
                        <a:pt x="85" y="147"/>
                      </a:lnTo>
                      <a:lnTo>
                        <a:pt x="100" y="148"/>
                      </a:lnTo>
                      <a:lnTo>
                        <a:pt x="109" y="148"/>
                      </a:lnTo>
                      <a:lnTo>
                        <a:pt x="119" y="138"/>
                      </a:lnTo>
                      <a:lnTo>
                        <a:pt x="112" y="124"/>
                      </a:lnTo>
                      <a:lnTo>
                        <a:pt x="129" y="119"/>
                      </a:lnTo>
                      <a:lnTo>
                        <a:pt x="135" y="111"/>
                      </a:lnTo>
                      <a:lnTo>
                        <a:pt x="125" y="102"/>
                      </a:lnTo>
                      <a:lnTo>
                        <a:pt x="112" y="100"/>
                      </a:lnTo>
                      <a:lnTo>
                        <a:pt x="132" y="95"/>
                      </a:lnTo>
                      <a:lnTo>
                        <a:pt x="142" y="104"/>
                      </a:lnTo>
                      <a:lnTo>
                        <a:pt x="156" y="104"/>
                      </a:lnTo>
                      <a:lnTo>
                        <a:pt x="134" y="89"/>
                      </a:lnTo>
                      <a:lnTo>
                        <a:pt x="148" y="80"/>
                      </a:lnTo>
                      <a:lnTo>
                        <a:pt x="148" y="74"/>
                      </a:lnTo>
                      <a:lnTo>
                        <a:pt x="133" y="68"/>
                      </a:lnTo>
                      <a:lnTo>
                        <a:pt x="130" y="64"/>
                      </a:lnTo>
                      <a:lnTo>
                        <a:pt x="133" y="61"/>
                      </a:lnTo>
                      <a:lnTo>
                        <a:pt x="153" y="58"/>
                      </a:lnTo>
                      <a:lnTo>
                        <a:pt x="198" y="45"/>
                      </a:lnTo>
                      <a:lnTo>
                        <a:pt x="217" y="3"/>
                      </a:lnTo>
                      <a:lnTo>
                        <a:pt x="196" y="1"/>
                      </a:lnTo>
                      <a:lnTo>
                        <a:pt x="166" y="0"/>
                      </a:lnTo>
                      <a:lnTo>
                        <a:pt x="151" y="18"/>
                      </a:lnTo>
                      <a:lnTo>
                        <a:pt x="130" y="35"/>
                      </a:lnTo>
                      <a:lnTo>
                        <a:pt x="115" y="41"/>
                      </a:lnTo>
                      <a:lnTo>
                        <a:pt x="108" y="38"/>
                      </a:lnTo>
                      <a:lnTo>
                        <a:pt x="98" y="27"/>
                      </a:lnTo>
                      <a:lnTo>
                        <a:pt x="98" y="18"/>
                      </a:lnTo>
                      <a:lnTo>
                        <a:pt x="91" y="3"/>
                      </a:lnTo>
                      <a:lnTo>
                        <a:pt x="77" y="17"/>
                      </a:lnTo>
                      <a:lnTo>
                        <a:pt x="79" y="23"/>
                      </a:lnTo>
                      <a:lnTo>
                        <a:pt x="74" y="34"/>
                      </a:lnTo>
                      <a:lnTo>
                        <a:pt x="76" y="41"/>
                      </a:lnTo>
                      <a:lnTo>
                        <a:pt x="80" y="52"/>
                      </a:lnTo>
                      <a:lnTo>
                        <a:pt x="94" y="62"/>
                      </a:lnTo>
                      <a:lnTo>
                        <a:pt x="99" y="70"/>
                      </a:lnTo>
                      <a:lnTo>
                        <a:pt x="104" y="86"/>
                      </a:lnTo>
                      <a:lnTo>
                        <a:pt x="102" y="94"/>
                      </a:lnTo>
                      <a:lnTo>
                        <a:pt x="83" y="100"/>
                      </a:lnTo>
                      <a:lnTo>
                        <a:pt x="62" y="103"/>
                      </a:lnTo>
                      <a:lnTo>
                        <a:pt x="42" y="100"/>
                      </a:lnTo>
                      <a:lnTo>
                        <a:pt x="30" y="93"/>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2" name="Freeform 126">
                  <a:extLst>
                    <a:ext uri="{FF2B5EF4-FFF2-40B4-BE49-F238E27FC236}">
                      <a16:creationId xmlns:a16="http://schemas.microsoft.com/office/drawing/2014/main" id="{C1AC0E36-3EEC-492E-829B-ED1B650C0BD9}"/>
                    </a:ext>
                  </a:extLst>
                </p:cNvPr>
                <p:cNvSpPr>
                  <a:spLocks/>
                </p:cNvSpPr>
                <p:nvPr/>
              </p:nvSpPr>
              <p:spPr bwMode="auto">
                <a:xfrm>
                  <a:off x="7013" y="1812"/>
                  <a:ext cx="31" cy="18"/>
                </a:xfrm>
                <a:custGeom>
                  <a:avLst/>
                  <a:gdLst>
                    <a:gd name="T0" fmla="*/ 0 w 60"/>
                    <a:gd name="T1" fmla="*/ 19 h 36"/>
                    <a:gd name="T2" fmla="*/ 3 w 60"/>
                    <a:gd name="T3" fmla="*/ 24 h 36"/>
                    <a:gd name="T4" fmla="*/ 10 w 60"/>
                    <a:gd name="T5" fmla="*/ 29 h 36"/>
                    <a:gd name="T6" fmla="*/ 17 w 60"/>
                    <a:gd name="T7" fmla="*/ 30 h 36"/>
                    <a:gd name="T8" fmla="*/ 26 w 60"/>
                    <a:gd name="T9" fmla="*/ 27 h 36"/>
                    <a:gd name="T10" fmla="*/ 36 w 60"/>
                    <a:gd name="T11" fmla="*/ 19 h 36"/>
                    <a:gd name="T12" fmla="*/ 47 w 60"/>
                    <a:gd name="T13" fmla="*/ 10 h 36"/>
                    <a:gd name="T14" fmla="*/ 55 w 60"/>
                    <a:gd name="T15" fmla="*/ 0 h 36"/>
                    <a:gd name="T16" fmla="*/ 60 w 60"/>
                    <a:gd name="T17" fmla="*/ 6 h 36"/>
                    <a:gd name="T18" fmla="*/ 47 w 60"/>
                    <a:gd name="T19" fmla="*/ 16 h 36"/>
                    <a:gd name="T20" fmla="*/ 38 w 60"/>
                    <a:gd name="T21" fmla="*/ 27 h 36"/>
                    <a:gd name="T22" fmla="*/ 31 w 60"/>
                    <a:gd name="T23" fmla="*/ 34 h 36"/>
                    <a:gd name="T24" fmla="*/ 23 w 60"/>
                    <a:gd name="T25" fmla="*/ 36 h 36"/>
                    <a:gd name="T26" fmla="*/ 16 w 60"/>
                    <a:gd name="T27" fmla="*/ 36 h 36"/>
                    <a:gd name="T28" fmla="*/ 3 w 60"/>
                    <a:gd name="T29" fmla="*/ 31 h 36"/>
                    <a:gd name="T30" fmla="*/ 0 w 60"/>
                    <a:gd name="T31"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36">
                      <a:moveTo>
                        <a:pt x="0" y="19"/>
                      </a:moveTo>
                      <a:lnTo>
                        <a:pt x="3" y="24"/>
                      </a:lnTo>
                      <a:lnTo>
                        <a:pt x="10" y="29"/>
                      </a:lnTo>
                      <a:lnTo>
                        <a:pt x="17" y="30"/>
                      </a:lnTo>
                      <a:lnTo>
                        <a:pt x="26" y="27"/>
                      </a:lnTo>
                      <a:lnTo>
                        <a:pt x="36" y="19"/>
                      </a:lnTo>
                      <a:lnTo>
                        <a:pt x="47" y="10"/>
                      </a:lnTo>
                      <a:lnTo>
                        <a:pt x="55" y="0"/>
                      </a:lnTo>
                      <a:lnTo>
                        <a:pt x="60" y="6"/>
                      </a:lnTo>
                      <a:lnTo>
                        <a:pt x="47" y="16"/>
                      </a:lnTo>
                      <a:lnTo>
                        <a:pt x="38" y="27"/>
                      </a:lnTo>
                      <a:lnTo>
                        <a:pt x="31" y="34"/>
                      </a:lnTo>
                      <a:lnTo>
                        <a:pt x="23" y="36"/>
                      </a:lnTo>
                      <a:lnTo>
                        <a:pt x="16" y="36"/>
                      </a:lnTo>
                      <a:lnTo>
                        <a:pt x="3" y="31"/>
                      </a:lnTo>
                      <a:lnTo>
                        <a:pt x="0" y="1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3" name="Freeform 127">
                  <a:extLst>
                    <a:ext uri="{FF2B5EF4-FFF2-40B4-BE49-F238E27FC236}">
                      <a16:creationId xmlns:a16="http://schemas.microsoft.com/office/drawing/2014/main" id="{0635D52A-226F-47CD-8BE1-F7DB4D01B2A6}"/>
                    </a:ext>
                  </a:extLst>
                </p:cNvPr>
                <p:cNvSpPr>
                  <a:spLocks/>
                </p:cNvSpPr>
                <p:nvPr/>
              </p:nvSpPr>
              <p:spPr bwMode="auto">
                <a:xfrm>
                  <a:off x="6954" y="1724"/>
                  <a:ext cx="59" cy="80"/>
                </a:xfrm>
                <a:custGeom>
                  <a:avLst/>
                  <a:gdLst>
                    <a:gd name="T0" fmla="*/ 4 w 117"/>
                    <a:gd name="T1" fmla="*/ 160 h 160"/>
                    <a:gd name="T2" fmla="*/ 17 w 117"/>
                    <a:gd name="T3" fmla="*/ 156 h 160"/>
                    <a:gd name="T4" fmla="*/ 27 w 117"/>
                    <a:gd name="T5" fmla="*/ 156 h 160"/>
                    <a:gd name="T6" fmla="*/ 41 w 117"/>
                    <a:gd name="T7" fmla="*/ 154 h 160"/>
                    <a:gd name="T8" fmla="*/ 48 w 117"/>
                    <a:gd name="T9" fmla="*/ 144 h 160"/>
                    <a:gd name="T10" fmla="*/ 56 w 117"/>
                    <a:gd name="T11" fmla="*/ 148 h 160"/>
                    <a:gd name="T12" fmla="*/ 63 w 117"/>
                    <a:gd name="T13" fmla="*/ 131 h 160"/>
                    <a:gd name="T14" fmla="*/ 64 w 117"/>
                    <a:gd name="T15" fmla="*/ 124 h 160"/>
                    <a:gd name="T16" fmla="*/ 74 w 117"/>
                    <a:gd name="T17" fmla="*/ 125 h 160"/>
                    <a:gd name="T18" fmla="*/ 75 w 117"/>
                    <a:gd name="T19" fmla="*/ 138 h 160"/>
                    <a:gd name="T20" fmla="*/ 88 w 117"/>
                    <a:gd name="T21" fmla="*/ 138 h 160"/>
                    <a:gd name="T22" fmla="*/ 89 w 117"/>
                    <a:gd name="T23" fmla="*/ 145 h 160"/>
                    <a:gd name="T24" fmla="*/ 104 w 117"/>
                    <a:gd name="T25" fmla="*/ 142 h 160"/>
                    <a:gd name="T26" fmla="*/ 106 w 117"/>
                    <a:gd name="T27" fmla="*/ 136 h 160"/>
                    <a:gd name="T28" fmla="*/ 117 w 117"/>
                    <a:gd name="T29" fmla="*/ 142 h 160"/>
                    <a:gd name="T30" fmla="*/ 113 w 117"/>
                    <a:gd name="T31" fmla="*/ 128 h 160"/>
                    <a:gd name="T32" fmla="*/ 107 w 117"/>
                    <a:gd name="T33" fmla="*/ 116 h 160"/>
                    <a:gd name="T34" fmla="*/ 107 w 117"/>
                    <a:gd name="T35" fmla="*/ 101 h 160"/>
                    <a:gd name="T36" fmla="*/ 112 w 117"/>
                    <a:gd name="T37" fmla="*/ 82 h 160"/>
                    <a:gd name="T38" fmla="*/ 115 w 117"/>
                    <a:gd name="T39" fmla="*/ 70 h 160"/>
                    <a:gd name="T40" fmla="*/ 115 w 117"/>
                    <a:gd name="T41" fmla="*/ 50 h 160"/>
                    <a:gd name="T42" fmla="*/ 110 w 117"/>
                    <a:gd name="T43" fmla="*/ 36 h 160"/>
                    <a:gd name="T44" fmla="*/ 96 w 117"/>
                    <a:gd name="T45" fmla="*/ 32 h 160"/>
                    <a:gd name="T46" fmla="*/ 80 w 117"/>
                    <a:gd name="T47" fmla="*/ 22 h 160"/>
                    <a:gd name="T48" fmla="*/ 74 w 117"/>
                    <a:gd name="T49" fmla="*/ 16 h 160"/>
                    <a:gd name="T50" fmla="*/ 77 w 117"/>
                    <a:gd name="T51" fmla="*/ 0 h 160"/>
                    <a:gd name="T52" fmla="*/ 54 w 117"/>
                    <a:gd name="T53" fmla="*/ 8 h 160"/>
                    <a:gd name="T54" fmla="*/ 23 w 117"/>
                    <a:gd name="T55" fmla="*/ 25 h 160"/>
                    <a:gd name="T56" fmla="*/ 8 w 117"/>
                    <a:gd name="T57" fmla="*/ 38 h 160"/>
                    <a:gd name="T58" fmla="*/ 0 w 117"/>
                    <a:gd name="T59" fmla="*/ 40 h 160"/>
                    <a:gd name="T60" fmla="*/ 3 w 117"/>
                    <a:gd name="T61" fmla="*/ 59 h 160"/>
                    <a:gd name="T62" fmla="*/ 3 w 117"/>
                    <a:gd name="T63" fmla="*/ 76 h 160"/>
                    <a:gd name="T64" fmla="*/ 4 w 117"/>
                    <a:gd name="T65" fmla="*/ 93 h 160"/>
                    <a:gd name="T66" fmla="*/ 4 w 117"/>
                    <a:gd name="T67" fmla="*/ 108 h 160"/>
                    <a:gd name="T68" fmla="*/ 3 w 117"/>
                    <a:gd name="T69" fmla="*/ 124 h 160"/>
                    <a:gd name="T70" fmla="*/ 3 w 117"/>
                    <a:gd name="T71" fmla="*/ 142 h 160"/>
                    <a:gd name="T72" fmla="*/ 4 w 117"/>
                    <a:gd name="T73"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 h="160">
                      <a:moveTo>
                        <a:pt x="4" y="160"/>
                      </a:moveTo>
                      <a:lnTo>
                        <a:pt x="17" y="156"/>
                      </a:lnTo>
                      <a:lnTo>
                        <a:pt x="27" y="156"/>
                      </a:lnTo>
                      <a:lnTo>
                        <a:pt x="41" y="154"/>
                      </a:lnTo>
                      <a:lnTo>
                        <a:pt x="48" y="144"/>
                      </a:lnTo>
                      <a:lnTo>
                        <a:pt x="56" y="148"/>
                      </a:lnTo>
                      <a:lnTo>
                        <a:pt x="63" y="131"/>
                      </a:lnTo>
                      <a:lnTo>
                        <a:pt x="64" y="124"/>
                      </a:lnTo>
                      <a:lnTo>
                        <a:pt x="74" y="125"/>
                      </a:lnTo>
                      <a:lnTo>
                        <a:pt x="75" y="138"/>
                      </a:lnTo>
                      <a:lnTo>
                        <a:pt x="88" y="138"/>
                      </a:lnTo>
                      <a:lnTo>
                        <a:pt x="89" y="145"/>
                      </a:lnTo>
                      <a:lnTo>
                        <a:pt x="104" y="142"/>
                      </a:lnTo>
                      <a:lnTo>
                        <a:pt x="106" y="136"/>
                      </a:lnTo>
                      <a:lnTo>
                        <a:pt x="117" y="142"/>
                      </a:lnTo>
                      <a:lnTo>
                        <a:pt x="113" y="128"/>
                      </a:lnTo>
                      <a:lnTo>
                        <a:pt x="107" y="116"/>
                      </a:lnTo>
                      <a:lnTo>
                        <a:pt x="107" y="101"/>
                      </a:lnTo>
                      <a:lnTo>
                        <a:pt x="112" y="82"/>
                      </a:lnTo>
                      <a:lnTo>
                        <a:pt x="115" y="70"/>
                      </a:lnTo>
                      <a:lnTo>
                        <a:pt x="115" y="50"/>
                      </a:lnTo>
                      <a:lnTo>
                        <a:pt x="110" y="36"/>
                      </a:lnTo>
                      <a:lnTo>
                        <a:pt x="96" y="32"/>
                      </a:lnTo>
                      <a:lnTo>
                        <a:pt x="80" y="22"/>
                      </a:lnTo>
                      <a:lnTo>
                        <a:pt x="74" y="16"/>
                      </a:lnTo>
                      <a:lnTo>
                        <a:pt x="77" y="0"/>
                      </a:lnTo>
                      <a:lnTo>
                        <a:pt x="54" y="8"/>
                      </a:lnTo>
                      <a:lnTo>
                        <a:pt x="23" y="25"/>
                      </a:lnTo>
                      <a:lnTo>
                        <a:pt x="8" y="38"/>
                      </a:lnTo>
                      <a:lnTo>
                        <a:pt x="0" y="40"/>
                      </a:lnTo>
                      <a:lnTo>
                        <a:pt x="3" y="59"/>
                      </a:lnTo>
                      <a:lnTo>
                        <a:pt x="3" y="76"/>
                      </a:lnTo>
                      <a:lnTo>
                        <a:pt x="4" y="93"/>
                      </a:lnTo>
                      <a:lnTo>
                        <a:pt x="4" y="108"/>
                      </a:lnTo>
                      <a:lnTo>
                        <a:pt x="3" y="124"/>
                      </a:lnTo>
                      <a:lnTo>
                        <a:pt x="3" y="142"/>
                      </a:lnTo>
                      <a:lnTo>
                        <a:pt x="4" y="160"/>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4" name="Freeform 128">
                  <a:extLst>
                    <a:ext uri="{FF2B5EF4-FFF2-40B4-BE49-F238E27FC236}">
                      <a16:creationId xmlns:a16="http://schemas.microsoft.com/office/drawing/2014/main" id="{8C5647E4-B7D3-412D-ACFE-1BD9F2CC16FC}"/>
                    </a:ext>
                  </a:extLst>
                </p:cNvPr>
                <p:cNvSpPr>
                  <a:spLocks/>
                </p:cNvSpPr>
                <p:nvPr/>
              </p:nvSpPr>
              <p:spPr bwMode="auto">
                <a:xfrm>
                  <a:off x="6992" y="1800"/>
                  <a:ext cx="59" cy="17"/>
                </a:xfrm>
                <a:custGeom>
                  <a:avLst/>
                  <a:gdLst>
                    <a:gd name="T0" fmla="*/ 58 w 118"/>
                    <a:gd name="T1" fmla="*/ 17 h 34"/>
                    <a:gd name="T2" fmla="*/ 62 w 118"/>
                    <a:gd name="T3" fmla="*/ 33 h 34"/>
                    <a:gd name="T4" fmla="*/ 51 w 118"/>
                    <a:gd name="T5" fmla="*/ 31 h 34"/>
                    <a:gd name="T6" fmla="*/ 43 w 118"/>
                    <a:gd name="T7" fmla="*/ 20 h 34"/>
                    <a:gd name="T8" fmla="*/ 34 w 118"/>
                    <a:gd name="T9" fmla="*/ 26 h 34"/>
                    <a:gd name="T10" fmla="*/ 27 w 118"/>
                    <a:gd name="T11" fmla="*/ 26 h 34"/>
                    <a:gd name="T12" fmla="*/ 28 w 118"/>
                    <a:gd name="T13" fmla="*/ 34 h 34"/>
                    <a:gd name="T14" fmla="*/ 15 w 118"/>
                    <a:gd name="T15" fmla="*/ 31 h 34"/>
                    <a:gd name="T16" fmla="*/ 11 w 118"/>
                    <a:gd name="T17" fmla="*/ 24 h 34"/>
                    <a:gd name="T18" fmla="*/ 0 w 118"/>
                    <a:gd name="T19" fmla="*/ 23 h 34"/>
                    <a:gd name="T20" fmla="*/ 7 w 118"/>
                    <a:gd name="T21" fmla="*/ 13 h 34"/>
                    <a:gd name="T22" fmla="*/ 5 w 118"/>
                    <a:gd name="T23" fmla="*/ 10 h 34"/>
                    <a:gd name="T24" fmla="*/ 34 w 118"/>
                    <a:gd name="T25" fmla="*/ 10 h 34"/>
                    <a:gd name="T26" fmla="*/ 43 w 118"/>
                    <a:gd name="T27" fmla="*/ 1 h 34"/>
                    <a:gd name="T28" fmla="*/ 54 w 118"/>
                    <a:gd name="T29" fmla="*/ 0 h 34"/>
                    <a:gd name="T30" fmla="*/ 82 w 118"/>
                    <a:gd name="T31" fmla="*/ 0 h 34"/>
                    <a:gd name="T32" fmla="*/ 99 w 118"/>
                    <a:gd name="T33" fmla="*/ 7 h 34"/>
                    <a:gd name="T34" fmla="*/ 108 w 118"/>
                    <a:gd name="T35" fmla="*/ 13 h 34"/>
                    <a:gd name="T36" fmla="*/ 118 w 118"/>
                    <a:gd name="T37" fmla="*/ 15 h 34"/>
                    <a:gd name="T38" fmla="*/ 102 w 118"/>
                    <a:gd name="T39" fmla="*/ 19 h 34"/>
                    <a:gd name="T40" fmla="*/ 85 w 118"/>
                    <a:gd name="T41" fmla="*/ 17 h 34"/>
                    <a:gd name="T42" fmla="*/ 99 w 118"/>
                    <a:gd name="T43" fmla="*/ 13 h 34"/>
                    <a:gd name="T44" fmla="*/ 92 w 118"/>
                    <a:gd name="T45" fmla="*/ 8 h 34"/>
                    <a:gd name="T46" fmla="*/ 77 w 118"/>
                    <a:gd name="T47" fmla="*/ 3 h 34"/>
                    <a:gd name="T48" fmla="*/ 43 w 118"/>
                    <a:gd name="T49" fmla="*/ 8 h 34"/>
                    <a:gd name="T50" fmla="*/ 58 w 118"/>
                    <a:gd name="T51"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34">
                      <a:moveTo>
                        <a:pt x="58" y="17"/>
                      </a:moveTo>
                      <a:lnTo>
                        <a:pt x="62" y="33"/>
                      </a:lnTo>
                      <a:lnTo>
                        <a:pt x="51" y="31"/>
                      </a:lnTo>
                      <a:lnTo>
                        <a:pt x="43" y="20"/>
                      </a:lnTo>
                      <a:lnTo>
                        <a:pt x="34" y="26"/>
                      </a:lnTo>
                      <a:lnTo>
                        <a:pt x="27" y="26"/>
                      </a:lnTo>
                      <a:lnTo>
                        <a:pt x="28" y="34"/>
                      </a:lnTo>
                      <a:lnTo>
                        <a:pt x="15" y="31"/>
                      </a:lnTo>
                      <a:lnTo>
                        <a:pt x="11" y="24"/>
                      </a:lnTo>
                      <a:lnTo>
                        <a:pt x="0" y="23"/>
                      </a:lnTo>
                      <a:lnTo>
                        <a:pt x="7" y="13"/>
                      </a:lnTo>
                      <a:lnTo>
                        <a:pt x="5" y="10"/>
                      </a:lnTo>
                      <a:lnTo>
                        <a:pt x="34" y="10"/>
                      </a:lnTo>
                      <a:lnTo>
                        <a:pt x="43" y="1"/>
                      </a:lnTo>
                      <a:lnTo>
                        <a:pt x="54" y="0"/>
                      </a:lnTo>
                      <a:lnTo>
                        <a:pt x="82" y="0"/>
                      </a:lnTo>
                      <a:lnTo>
                        <a:pt x="99" y="7"/>
                      </a:lnTo>
                      <a:lnTo>
                        <a:pt x="108" y="13"/>
                      </a:lnTo>
                      <a:lnTo>
                        <a:pt x="118" y="15"/>
                      </a:lnTo>
                      <a:lnTo>
                        <a:pt x="102" y="19"/>
                      </a:lnTo>
                      <a:lnTo>
                        <a:pt x="85" y="17"/>
                      </a:lnTo>
                      <a:lnTo>
                        <a:pt x="99" y="13"/>
                      </a:lnTo>
                      <a:lnTo>
                        <a:pt x="92" y="8"/>
                      </a:lnTo>
                      <a:lnTo>
                        <a:pt x="77" y="3"/>
                      </a:lnTo>
                      <a:lnTo>
                        <a:pt x="43" y="8"/>
                      </a:lnTo>
                      <a:lnTo>
                        <a:pt x="58" y="17"/>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5" name="Freeform 129">
                  <a:extLst>
                    <a:ext uri="{FF2B5EF4-FFF2-40B4-BE49-F238E27FC236}">
                      <a16:creationId xmlns:a16="http://schemas.microsoft.com/office/drawing/2014/main" id="{03683AE5-1DBC-4AD0-AB45-1979FABAB388}"/>
                    </a:ext>
                  </a:extLst>
                </p:cNvPr>
                <p:cNvSpPr>
                  <a:spLocks/>
                </p:cNvSpPr>
                <p:nvPr/>
              </p:nvSpPr>
              <p:spPr bwMode="auto">
                <a:xfrm>
                  <a:off x="6962" y="1805"/>
                  <a:ext cx="22" cy="13"/>
                </a:xfrm>
                <a:custGeom>
                  <a:avLst/>
                  <a:gdLst>
                    <a:gd name="T0" fmla="*/ 3 w 44"/>
                    <a:gd name="T1" fmla="*/ 16 h 26"/>
                    <a:gd name="T2" fmla="*/ 10 w 44"/>
                    <a:gd name="T3" fmla="*/ 26 h 26"/>
                    <a:gd name="T4" fmla="*/ 19 w 44"/>
                    <a:gd name="T5" fmla="*/ 26 h 26"/>
                    <a:gd name="T6" fmla="*/ 25 w 44"/>
                    <a:gd name="T7" fmla="*/ 21 h 26"/>
                    <a:gd name="T8" fmla="*/ 33 w 44"/>
                    <a:gd name="T9" fmla="*/ 20 h 26"/>
                    <a:gd name="T10" fmla="*/ 39 w 44"/>
                    <a:gd name="T11" fmla="*/ 26 h 26"/>
                    <a:gd name="T12" fmla="*/ 44 w 44"/>
                    <a:gd name="T13" fmla="*/ 26 h 26"/>
                    <a:gd name="T14" fmla="*/ 44 w 44"/>
                    <a:gd name="T15" fmla="*/ 16 h 26"/>
                    <a:gd name="T16" fmla="*/ 41 w 44"/>
                    <a:gd name="T17" fmla="*/ 5 h 26"/>
                    <a:gd name="T18" fmla="*/ 25 w 44"/>
                    <a:gd name="T19" fmla="*/ 0 h 26"/>
                    <a:gd name="T20" fmla="*/ 0 w 44"/>
                    <a:gd name="T21" fmla="*/ 0 h 26"/>
                    <a:gd name="T22" fmla="*/ 19 w 44"/>
                    <a:gd name="T23" fmla="*/ 9 h 26"/>
                    <a:gd name="T24" fmla="*/ 3 w 44"/>
                    <a:gd name="T25"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26">
                      <a:moveTo>
                        <a:pt x="3" y="16"/>
                      </a:moveTo>
                      <a:lnTo>
                        <a:pt x="10" y="26"/>
                      </a:lnTo>
                      <a:lnTo>
                        <a:pt x="19" y="26"/>
                      </a:lnTo>
                      <a:lnTo>
                        <a:pt x="25" y="21"/>
                      </a:lnTo>
                      <a:lnTo>
                        <a:pt x="33" y="20"/>
                      </a:lnTo>
                      <a:lnTo>
                        <a:pt x="39" y="26"/>
                      </a:lnTo>
                      <a:lnTo>
                        <a:pt x="44" y="26"/>
                      </a:lnTo>
                      <a:lnTo>
                        <a:pt x="44" y="16"/>
                      </a:lnTo>
                      <a:lnTo>
                        <a:pt x="41" y="5"/>
                      </a:lnTo>
                      <a:lnTo>
                        <a:pt x="25" y="0"/>
                      </a:lnTo>
                      <a:lnTo>
                        <a:pt x="0" y="0"/>
                      </a:lnTo>
                      <a:lnTo>
                        <a:pt x="19" y="9"/>
                      </a:lnTo>
                      <a:lnTo>
                        <a:pt x="3" y="16"/>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6" name="Freeform 130">
                  <a:extLst>
                    <a:ext uri="{FF2B5EF4-FFF2-40B4-BE49-F238E27FC236}">
                      <a16:creationId xmlns:a16="http://schemas.microsoft.com/office/drawing/2014/main" id="{3C11BA14-087C-4763-ADA1-CBD90F4FFA4E}"/>
                    </a:ext>
                  </a:extLst>
                </p:cNvPr>
                <p:cNvSpPr>
                  <a:spLocks/>
                </p:cNvSpPr>
                <p:nvPr/>
              </p:nvSpPr>
              <p:spPr bwMode="auto">
                <a:xfrm>
                  <a:off x="6980" y="1841"/>
                  <a:ext cx="42" cy="24"/>
                </a:xfrm>
                <a:custGeom>
                  <a:avLst/>
                  <a:gdLst>
                    <a:gd name="T0" fmla="*/ 0 w 85"/>
                    <a:gd name="T1" fmla="*/ 29 h 47"/>
                    <a:gd name="T2" fmla="*/ 9 w 85"/>
                    <a:gd name="T3" fmla="*/ 34 h 47"/>
                    <a:gd name="T4" fmla="*/ 29 w 85"/>
                    <a:gd name="T5" fmla="*/ 32 h 47"/>
                    <a:gd name="T6" fmla="*/ 33 w 85"/>
                    <a:gd name="T7" fmla="*/ 27 h 47"/>
                    <a:gd name="T8" fmla="*/ 46 w 85"/>
                    <a:gd name="T9" fmla="*/ 24 h 47"/>
                    <a:gd name="T10" fmla="*/ 55 w 85"/>
                    <a:gd name="T11" fmla="*/ 27 h 47"/>
                    <a:gd name="T12" fmla="*/ 56 w 85"/>
                    <a:gd name="T13" fmla="*/ 29 h 47"/>
                    <a:gd name="T14" fmla="*/ 67 w 85"/>
                    <a:gd name="T15" fmla="*/ 28 h 47"/>
                    <a:gd name="T16" fmla="*/ 71 w 85"/>
                    <a:gd name="T17" fmla="*/ 23 h 47"/>
                    <a:gd name="T18" fmla="*/ 70 w 85"/>
                    <a:gd name="T19" fmla="*/ 13 h 47"/>
                    <a:gd name="T20" fmla="*/ 67 w 85"/>
                    <a:gd name="T21" fmla="*/ 3 h 47"/>
                    <a:gd name="T22" fmla="*/ 65 w 85"/>
                    <a:gd name="T23" fmla="*/ 0 h 47"/>
                    <a:gd name="T24" fmla="*/ 73 w 85"/>
                    <a:gd name="T25" fmla="*/ 7 h 47"/>
                    <a:gd name="T26" fmla="*/ 76 w 85"/>
                    <a:gd name="T27" fmla="*/ 13 h 47"/>
                    <a:gd name="T28" fmla="*/ 77 w 85"/>
                    <a:gd name="T29" fmla="*/ 21 h 47"/>
                    <a:gd name="T30" fmla="*/ 85 w 85"/>
                    <a:gd name="T31" fmla="*/ 29 h 47"/>
                    <a:gd name="T32" fmla="*/ 77 w 85"/>
                    <a:gd name="T33" fmla="*/ 29 h 47"/>
                    <a:gd name="T34" fmla="*/ 63 w 85"/>
                    <a:gd name="T35" fmla="*/ 35 h 47"/>
                    <a:gd name="T36" fmla="*/ 51 w 85"/>
                    <a:gd name="T37" fmla="*/ 44 h 47"/>
                    <a:gd name="T38" fmla="*/ 36 w 85"/>
                    <a:gd name="T39" fmla="*/ 45 h 47"/>
                    <a:gd name="T40" fmla="*/ 31 w 85"/>
                    <a:gd name="T41" fmla="*/ 47 h 47"/>
                    <a:gd name="T42" fmla="*/ 23 w 85"/>
                    <a:gd name="T43" fmla="*/ 40 h 47"/>
                    <a:gd name="T44" fmla="*/ 14 w 85"/>
                    <a:gd name="T45" fmla="*/ 39 h 47"/>
                    <a:gd name="T46" fmla="*/ 0 w 85"/>
                    <a:gd name="T47" fmla="*/ 2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5" h="47">
                      <a:moveTo>
                        <a:pt x="0" y="29"/>
                      </a:moveTo>
                      <a:lnTo>
                        <a:pt x="9" y="34"/>
                      </a:lnTo>
                      <a:lnTo>
                        <a:pt x="29" y="32"/>
                      </a:lnTo>
                      <a:lnTo>
                        <a:pt x="33" y="27"/>
                      </a:lnTo>
                      <a:lnTo>
                        <a:pt x="46" y="24"/>
                      </a:lnTo>
                      <a:lnTo>
                        <a:pt x="55" y="27"/>
                      </a:lnTo>
                      <a:lnTo>
                        <a:pt x="56" y="29"/>
                      </a:lnTo>
                      <a:lnTo>
                        <a:pt x="67" y="28"/>
                      </a:lnTo>
                      <a:lnTo>
                        <a:pt x="71" y="23"/>
                      </a:lnTo>
                      <a:lnTo>
                        <a:pt x="70" y="13"/>
                      </a:lnTo>
                      <a:lnTo>
                        <a:pt x="67" y="3"/>
                      </a:lnTo>
                      <a:lnTo>
                        <a:pt x="65" y="0"/>
                      </a:lnTo>
                      <a:lnTo>
                        <a:pt x="73" y="7"/>
                      </a:lnTo>
                      <a:lnTo>
                        <a:pt x="76" y="13"/>
                      </a:lnTo>
                      <a:lnTo>
                        <a:pt x="77" y="21"/>
                      </a:lnTo>
                      <a:lnTo>
                        <a:pt x="85" y="29"/>
                      </a:lnTo>
                      <a:lnTo>
                        <a:pt x="77" y="29"/>
                      </a:lnTo>
                      <a:lnTo>
                        <a:pt x="63" y="35"/>
                      </a:lnTo>
                      <a:lnTo>
                        <a:pt x="51" y="44"/>
                      </a:lnTo>
                      <a:lnTo>
                        <a:pt x="36" y="45"/>
                      </a:lnTo>
                      <a:lnTo>
                        <a:pt x="31" y="47"/>
                      </a:lnTo>
                      <a:lnTo>
                        <a:pt x="23" y="40"/>
                      </a:lnTo>
                      <a:lnTo>
                        <a:pt x="14" y="39"/>
                      </a:lnTo>
                      <a:lnTo>
                        <a:pt x="0" y="29"/>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7" name="Freeform 131">
                  <a:extLst>
                    <a:ext uri="{FF2B5EF4-FFF2-40B4-BE49-F238E27FC236}">
                      <a16:creationId xmlns:a16="http://schemas.microsoft.com/office/drawing/2014/main" id="{FAA95BE6-FF19-48EE-BCBB-55DF73070F72}"/>
                    </a:ext>
                  </a:extLst>
                </p:cNvPr>
                <p:cNvSpPr>
                  <a:spLocks/>
                </p:cNvSpPr>
                <p:nvPr/>
              </p:nvSpPr>
              <p:spPr bwMode="auto">
                <a:xfrm>
                  <a:off x="6983" y="1878"/>
                  <a:ext cx="43" cy="12"/>
                </a:xfrm>
                <a:custGeom>
                  <a:avLst/>
                  <a:gdLst>
                    <a:gd name="T0" fmla="*/ 0 w 86"/>
                    <a:gd name="T1" fmla="*/ 3 h 23"/>
                    <a:gd name="T2" fmla="*/ 5 w 86"/>
                    <a:gd name="T3" fmla="*/ 10 h 23"/>
                    <a:gd name="T4" fmla="*/ 15 w 86"/>
                    <a:gd name="T5" fmla="*/ 1 h 23"/>
                    <a:gd name="T6" fmla="*/ 22 w 86"/>
                    <a:gd name="T7" fmla="*/ 3 h 23"/>
                    <a:gd name="T8" fmla="*/ 30 w 86"/>
                    <a:gd name="T9" fmla="*/ 0 h 23"/>
                    <a:gd name="T10" fmla="*/ 36 w 86"/>
                    <a:gd name="T11" fmla="*/ 1 h 23"/>
                    <a:gd name="T12" fmla="*/ 40 w 86"/>
                    <a:gd name="T13" fmla="*/ 5 h 23"/>
                    <a:gd name="T14" fmla="*/ 56 w 86"/>
                    <a:gd name="T15" fmla="*/ 7 h 23"/>
                    <a:gd name="T16" fmla="*/ 70 w 86"/>
                    <a:gd name="T17" fmla="*/ 9 h 23"/>
                    <a:gd name="T18" fmla="*/ 83 w 86"/>
                    <a:gd name="T19" fmla="*/ 7 h 23"/>
                    <a:gd name="T20" fmla="*/ 84 w 86"/>
                    <a:gd name="T21" fmla="*/ 6 h 23"/>
                    <a:gd name="T22" fmla="*/ 86 w 86"/>
                    <a:gd name="T23" fmla="*/ 9 h 23"/>
                    <a:gd name="T24" fmla="*/ 73 w 86"/>
                    <a:gd name="T25" fmla="*/ 10 h 23"/>
                    <a:gd name="T26" fmla="*/ 58 w 86"/>
                    <a:gd name="T27" fmla="*/ 10 h 23"/>
                    <a:gd name="T28" fmla="*/ 46 w 86"/>
                    <a:gd name="T29" fmla="*/ 14 h 23"/>
                    <a:gd name="T30" fmla="*/ 37 w 86"/>
                    <a:gd name="T31" fmla="*/ 17 h 23"/>
                    <a:gd name="T32" fmla="*/ 29 w 86"/>
                    <a:gd name="T33" fmla="*/ 23 h 23"/>
                    <a:gd name="T34" fmla="*/ 21 w 86"/>
                    <a:gd name="T35" fmla="*/ 17 h 23"/>
                    <a:gd name="T36" fmla="*/ 15 w 86"/>
                    <a:gd name="T37" fmla="*/ 13 h 23"/>
                    <a:gd name="T38" fmla="*/ 0 w 86"/>
                    <a:gd name="T39"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23">
                      <a:moveTo>
                        <a:pt x="0" y="3"/>
                      </a:moveTo>
                      <a:lnTo>
                        <a:pt x="5" y="10"/>
                      </a:lnTo>
                      <a:lnTo>
                        <a:pt x="15" y="1"/>
                      </a:lnTo>
                      <a:lnTo>
                        <a:pt x="22" y="3"/>
                      </a:lnTo>
                      <a:lnTo>
                        <a:pt x="30" y="0"/>
                      </a:lnTo>
                      <a:lnTo>
                        <a:pt x="36" y="1"/>
                      </a:lnTo>
                      <a:lnTo>
                        <a:pt x="40" y="5"/>
                      </a:lnTo>
                      <a:lnTo>
                        <a:pt x="56" y="7"/>
                      </a:lnTo>
                      <a:lnTo>
                        <a:pt x="70" y="9"/>
                      </a:lnTo>
                      <a:lnTo>
                        <a:pt x="83" y="7"/>
                      </a:lnTo>
                      <a:lnTo>
                        <a:pt x="84" y="6"/>
                      </a:lnTo>
                      <a:lnTo>
                        <a:pt x="86" y="9"/>
                      </a:lnTo>
                      <a:lnTo>
                        <a:pt x="73" y="10"/>
                      </a:lnTo>
                      <a:lnTo>
                        <a:pt x="58" y="10"/>
                      </a:lnTo>
                      <a:lnTo>
                        <a:pt x="46" y="14"/>
                      </a:lnTo>
                      <a:lnTo>
                        <a:pt x="37" y="17"/>
                      </a:lnTo>
                      <a:lnTo>
                        <a:pt x="29" y="23"/>
                      </a:lnTo>
                      <a:lnTo>
                        <a:pt x="21" y="17"/>
                      </a:lnTo>
                      <a:lnTo>
                        <a:pt x="15" y="13"/>
                      </a:lnTo>
                      <a:lnTo>
                        <a:pt x="0" y="3"/>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 name="Freeform 132">
                  <a:extLst>
                    <a:ext uri="{FF2B5EF4-FFF2-40B4-BE49-F238E27FC236}">
                      <a16:creationId xmlns:a16="http://schemas.microsoft.com/office/drawing/2014/main" id="{5A7EA234-80FB-4BBB-A5FE-0AF2C3B791EA}"/>
                    </a:ext>
                  </a:extLst>
                </p:cNvPr>
                <p:cNvSpPr>
                  <a:spLocks/>
                </p:cNvSpPr>
                <p:nvPr/>
              </p:nvSpPr>
              <p:spPr bwMode="auto">
                <a:xfrm>
                  <a:off x="7012" y="1713"/>
                  <a:ext cx="123" cy="210"/>
                </a:xfrm>
                <a:custGeom>
                  <a:avLst/>
                  <a:gdLst>
                    <a:gd name="T0" fmla="*/ 21 w 246"/>
                    <a:gd name="T1" fmla="*/ 209 h 420"/>
                    <a:gd name="T2" fmla="*/ 30 w 246"/>
                    <a:gd name="T3" fmla="*/ 192 h 420"/>
                    <a:gd name="T4" fmla="*/ 16 w 246"/>
                    <a:gd name="T5" fmla="*/ 179 h 420"/>
                    <a:gd name="T6" fmla="*/ 51 w 246"/>
                    <a:gd name="T7" fmla="*/ 171 h 420"/>
                    <a:gd name="T8" fmla="*/ 51 w 246"/>
                    <a:gd name="T9" fmla="*/ 157 h 420"/>
                    <a:gd name="T10" fmla="*/ 83 w 246"/>
                    <a:gd name="T11" fmla="*/ 155 h 420"/>
                    <a:gd name="T12" fmla="*/ 53 w 246"/>
                    <a:gd name="T13" fmla="*/ 149 h 420"/>
                    <a:gd name="T14" fmla="*/ 68 w 246"/>
                    <a:gd name="T15" fmla="*/ 137 h 420"/>
                    <a:gd name="T16" fmla="*/ 45 w 246"/>
                    <a:gd name="T17" fmla="*/ 122 h 420"/>
                    <a:gd name="T18" fmla="*/ 45 w 246"/>
                    <a:gd name="T19" fmla="*/ 90 h 420"/>
                    <a:gd name="T20" fmla="*/ 47 w 246"/>
                    <a:gd name="T21" fmla="*/ 42 h 420"/>
                    <a:gd name="T22" fmla="*/ 68 w 246"/>
                    <a:gd name="T23" fmla="*/ 30 h 420"/>
                    <a:gd name="T24" fmla="*/ 109 w 246"/>
                    <a:gd name="T25" fmla="*/ 117 h 420"/>
                    <a:gd name="T26" fmla="*/ 139 w 246"/>
                    <a:gd name="T27" fmla="*/ 199 h 420"/>
                    <a:gd name="T28" fmla="*/ 164 w 246"/>
                    <a:gd name="T29" fmla="*/ 217 h 420"/>
                    <a:gd name="T30" fmla="*/ 179 w 246"/>
                    <a:gd name="T31" fmla="*/ 149 h 420"/>
                    <a:gd name="T32" fmla="*/ 219 w 246"/>
                    <a:gd name="T33" fmla="*/ 110 h 420"/>
                    <a:gd name="T34" fmla="*/ 246 w 246"/>
                    <a:gd name="T35" fmla="*/ 168 h 420"/>
                    <a:gd name="T36" fmla="*/ 229 w 246"/>
                    <a:gd name="T37" fmla="*/ 239 h 420"/>
                    <a:gd name="T38" fmla="*/ 209 w 246"/>
                    <a:gd name="T39" fmla="*/ 269 h 420"/>
                    <a:gd name="T40" fmla="*/ 186 w 246"/>
                    <a:gd name="T41" fmla="*/ 270 h 420"/>
                    <a:gd name="T42" fmla="*/ 178 w 246"/>
                    <a:gd name="T43" fmla="*/ 288 h 420"/>
                    <a:gd name="T44" fmla="*/ 192 w 246"/>
                    <a:gd name="T45" fmla="*/ 306 h 420"/>
                    <a:gd name="T46" fmla="*/ 192 w 246"/>
                    <a:gd name="T47" fmla="*/ 322 h 420"/>
                    <a:gd name="T48" fmla="*/ 206 w 246"/>
                    <a:gd name="T49" fmla="*/ 326 h 420"/>
                    <a:gd name="T50" fmla="*/ 150 w 246"/>
                    <a:gd name="T51" fmla="*/ 420 h 420"/>
                    <a:gd name="T52" fmla="*/ 173 w 246"/>
                    <a:gd name="T53" fmla="*/ 351 h 420"/>
                    <a:gd name="T54" fmla="*/ 158 w 246"/>
                    <a:gd name="T55" fmla="*/ 306 h 420"/>
                    <a:gd name="T56" fmla="*/ 122 w 246"/>
                    <a:gd name="T57" fmla="*/ 343 h 420"/>
                    <a:gd name="T58" fmla="*/ 98 w 246"/>
                    <a:gd name="T59" fmla="*/ 381 h 420"/>
                    <a:gd name="T60" fmla="*/ 58 w 246"/>
                    <a:gd name="T61" fmla="*/ 364 h 420"/>
                    <a:gd name="T62" fmla="*/ 74 w 246"/>
                    <a:gd name="T63" fmla="*/ 347 h 420"/>
                    <a:gd name="T64" fmla="*/ 64 w 246"/>
                    <a:gd name="T65" fmla="*/ 320 h 420"/>
                    <a:gd name="T66" fmla="*/ 90 w 246"/>
                    <a:gd name="T67" fmla="*/ 312 h 420"/>
                    <a:gd name="T68" fmla="*/ 86 w 246"/>
                    <a:gd name="T69" fmla="*/ 283 h 420"/>
                    <a:gd name="T70" fmla="*/ 78 w 246"/>
                    <a:gd name="T71" fmla="*/ 260 h 420"/>
                    <a:gd name="T72" fmla="*/ 46 w 246"/>
                    <a:gd name="T73" fmla="*/ 252 h 420"/>
                    <a:gd name="T74" fmla="*/ 86 w 246"/>
                    <a:gd name="T75" fmla="*/ 232 h 420"/>
                    <a:gd name="T76" fmla="*/ 103 w 246"/>
                    <a:gd name="T77" fmla="*/ 214 h 420"/>
                    <a:gd name="T78" fmla="*/ 108 w 246"/>
                    <a:gd name="T79" fmla="*/ 171 h 420"/>
                    <a:gd name="T80" fmla="*/ 85 w 246"/>
                    <a:gd name="T81" fmla="*/ 184 h 420"/>
                    <a:gd name="T82" fmla="*/ 51 w 246"/>
                    <a:gd name="T83" fmla="*/ 199 h 420"/>
                    <a:gd name="T84" fmla="*/ 34 w 246"/>
                    <a:gd name="T85" fmla="*/ 218 h 420"/>
                    <a:gd name="T86" fmla="*/ 0 w 246"/>
                    <a:gd name="T87" fmla="*/ 205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6" h="420">
                      <a:moveTo>
                        <a:pt x="0" y="205"/>
                      </a:moveTo>
                      <a:lnTo>
                        <a:pt x="9" y="209"/>
                      </a:lnTo>
                      <a:lnTo>
                        <a:pt x="21" y="209"/>
                      </a:lnTo>
                      <a:lnTo>
                        <a:pt x="34" y="203"/>
                      </a:lnTo>
                      <a:lnTo>
                        <a:pt x="37" y="196"/>
                      </a:lnTo>
                      <a:lnTo>
                        <a:pt x="30" y="192"/>
                      </a:lnTo>
                      <a:lnTo>
                        <a:pt x="16" y="190"/>
                      </a:lnTo>
                      <a:lnTo>
                        <a:pt x="16" y="184"/>
                      </a:lnTo>
                      <a:lnTo>
                        <a:pt x="16" y="179"/>
                      </a:lnTo>
                      <a:lnTo>
                        <a:pt x="37" y="175"/>
                      </a:lnTo>
                      <a:lnTo>
                        <a:pt x="37" y="172"/>
                      </a:lnTo>
                      <a:lnTo>
                        <a:pt x="51" y="171"/>
                      </a:lnTo>
                      <a:lnTo>
                        <a:pt x="46" y="167"/>
                      </a:lnTo>
                      <a:lnTo>
                        <a:pt x="44" y="161"/>
                      </a:lnTo>
                      <a:lnTo>
                        <a:pt x="51" y="157"/>
                      </a:lnTo>
                      <a:lnTo>
                        <a:pt x="66" y="160"/>
                      </a:lnTo>
                      <a:lnTo>
                        <a:pt x="68" y="156"/>
                      </a:lnTo>
                      <a:lnTo>
                        <a:pt x="83" y="155"/>
                      </a:lnTo>
                      <a:lnTo>
                        <a:pt x="71" y="151"/>
                      </a:lnTo>
                      <a:lnTo>
                        <a:pt x="58" y="151"/>
                      </a:lnTo>
                      <a:lnTo>
                        <a:pt x="53" y="149"/>
                      </a:lnTo>
                      <a:lnTo>
                        <a:pt x="59" y="143"/>
                      </a:lnTo>
                      <a:lnTo>
                        <a:pt x="67" y="139"/>
                      </a:lnTo>
                      <a:lnTo>
                        <a:pt x="68" y="137"/>
                      </a:lnTo>
                      <a:lnTo>
                        <a:pt x="54" y="124"/>
                      </a:lnTo>
                      <a:lnTo>
                        <a:pt x="44" y="124"/>
                      </a:lnTo>
                      <a:lnTo>
                        <a:pt x="45" y="122"/>
                      </a:lnTo>
                      <a:lnTo>
                        <a:pt x="54" y="117"/>
                      </a:lnTo>
                      <a:lnTo>
                        <a:pt x="43" y="106"/>
                      </a:lnTo>
                      <a:lnTo>
                        <a:pt x="45" y="90"/>
                      </a:lnTo>
                      <a:lnTo>
                        <a:pt x="66" y="85"/>
                      </a:lnTo>
                      <a:lnTo>
                        <a:pt x="48" y="70"/>
                      </a:lnTo>
                      <a:lnTo>
                        <a:pt x="47" y="42"/>
                      </a:lnTo>
                      <a:lnTo>
                        <a:pt x="48" y="6"/>
                      </a:lnTo>
                      <a:lnTo>
                        <a:pt x="66" y="0"/>
                      </a:lnTo>
                      <a:lnTo>
                        <a:pt x="68" y="30"/>
                      </a:lnTo>
                      <a:lnTo>
                        <a:pt x="78" y="64"/>
                      </a:lnTo>
                      <a:lnTo>
                        <a:pt x="102" y="97"/>
                      </a:lnTo>
                      <a:lnTo>
                        <a:pt x="109" y="117"/>
                      </a:lnTo>
                      <a:lnTo>
                        <a:pt x="133" y="155"/>
                      </a:lnTo>
                      <a:lnTo>
                        <a:pt x="140" y="175"/>
                      </a:lnTo>
                      <a:lnTo>
                        <a:pt x="139" y="199"/>
                      </a:lnTo>
                      <a:lnTo>
                        <a:pt x="137" y="207"/>
                      </a:lnTo>
                      <a:lnTo>
                        <a:pt x="147" y="221"/>
                      </a:lnTo>
                      <a:lnTo>
                        <a:pt x="164" y="217"/>
                      </a:lnTo>
                      <a:lnTo>
                        <a:pt x="178" y="193"/>
                      </a:lnTo>
                      <a:lnTo>
                        <a:pt x="179" y="167"/>
                      </a:lnTo>
                      <a:lnTo>
                        <a:pt x="179" y="149"/>
                      </a:lnTo>
                      <a:lnTo>
                        <a:pt x="189" y="123"/>
                      </a:lnTo>
                      <a:lnTo>
                        <a:pt x="205" y="113"/>
                      </a:lnTo>
                      <a:lnTo>
                        <a:pt x="219" y="110"/>
                      </a:lnTo>
                      <a:lnTo>
                        <a:pt x="234" y="120"/>
                      </a:lnTo>
                      <a:lnTo>
                        <a:pt x="238" y="137"/>
                      </a:lnTo>
                      <a:lnTo>
                        <a:pt x="246" y="168"/>
                      </a:lnTo>
                      <a:lnTo>
                        <a:pt x="244" y="196"/>
                      </a:lnTo>
                      <a:lnTo>
                        <a:pt x="236" y="229"/>
                      </a:lnTo>
                      <a:lnTo>
                        <a:pt x="229" y="239"/>
                      </a:lnTo>
                      <a:lnTo>
                        <a:pt x="226" y="248"/>
                      </a:lnTo>
                      <a:lnTo>
                        <a:pt x="220" y="254"/>
                      </a:lnTo>
                      <a:lnTo>
                        <a:pt x="209" y="269"/>
                      </a:lnTo>
                      <a:lnTo>
                        <a:pt x="203" y="275"/>
                      </a:lnTo>
                      <a:lnTo>
                        <a:pt x="190" y="275"/>
                      </a:lnTo>
                      <a:lnTo>
                        <a:pt x="186" y="270"/>
                      </a:lnTo>
                      <a:lnTo>
                        <a:pt x="180" y="268"/>
                      </a:lnTo>
                      <a:lnTo>
                        <a:pt x="180" y="281"/>
                      </a:lnTo>
                      <a:lnTo>
                        <a:pt x="178" y="288"/>
                      </a:lnTo>
                      <a:lnTo>
                        <a:pt x="181" y="295"/>
                      </a:lnTo>
                      <a:lnTo>
                        <a:pt x="192" y="293"/>
                      </a:lnTo>
                      <a:lnTo>
                        <a:pt x="192" y="306"/>
                      </a:lnTo>
                      <a:lnTo>
                        <a:pt x="193" y="306"/>
                      </a:lnTo>
                      <a:lnTo>
                        <a:pt x="192" y="315"/>
                      </a:lnTo>
                      <a:lnTo>
                        <a:pt x="192" y="322"/>
                      </a:lnTo>
                      <a:lnTo>
                        <a:pt x="202" y="323"/>
                      </a:lnTo>
                      <a:lnTo>
                        <a:pt x="206" y="311"/>
                      </a:lnTo>
                      <a:lnTo>
                        <a:pt x="206" y="326"/>
                      </a:lnTo>
                      <a:lnTo>
                        <a:pt x="209" y="339"/>
                      </a:lnTo>
                      <a:lnTo>
                        <a:pt x="173" y="394"/>
                      </a:lnTo>
                      <a:lnTo>
                        <a:pt x="150" y="420"/>
                      </a:lnTo>
                      <a:lnTo>
                        <a:pt x="126" y="418"/>
                      </a:lnTo>
                      <a:lnTo>
                        <a:pt x="159" y="378"/>
                      </a:lnTo>
                      <a:lnTo>
                        <a:pt x="173" y="351"/>
                      </a:lnTo>
                      <a:lnTo>
                        <a:pt x="174" y="331"/>
                      </a:lnTo>
                      <a:lnTo>
                        <a:pt x="171" y="309"/>
                      </a:lnTo>
                      <a:lnTo>
                        <a:pt x="158" y="306"/>
                      </a:lnTo>
                      <a:lnTo>
                        <a:pt x="141" y="310"/>
                      </a:lnTo>
                      <a:lnTo>
                        <a:pt x="130" y="322"/>
                      </a:lnTo>
                      <a:lnTo>
                        <a:pt x="122" y="343"/>
                      </a:lnTo>
                      <a:lnTo>
                        <a:pt x="109" y="367"/>
                      </a:lnTo>
                      <a:lnTo>
                        <a:pt x="106" y="377"/>
                      </a:lnTo>
                      <a:lnTo>
                        <a:pt x="98" y="381"/>
                      </a:lnTo>
                      <a:lnTo>
                        <a:pt x="71" y="385"/>
                      </a:lnTo>
                      <a:lnTo>
                        <a:pt x="67" y="373"/>
                      </a:lnTo>
                      <a:lnTo>
                        <a:pt x="58" y="364"/>
                      </a:lnTo>
                      <a:lnTo>
                        <a:pt x="58" y="351"/>
                      </a:lnTo>
                      <a:lnTo>
                        <a:pt x="60" y="348"/>
                      </a:lnTo>
                      <a:lnTo>
                        <a:pt x="74" y="347"/>
                      </a:lnTo>
                      <a:lnTo>
                        <a:pt x="64" y="340"/>
                      </a:lnTo>
                      <a:lnTo>
                        <a:pt x="68" y="330"/>
                      </a:lnTo>
                      <a:lnTo>
                        <a:pt x="64" y="320"/>
                      </a:lnTo>
                      <a:lnTo>
                        <a:pt x="74" y="311"/>
                      </a:lnTo>
                      <a:lnTo>
                        <a:pt x="82" y="310"/>
                      </a:lnTo>
                      <a:lnTo>
                        <a:pt x="90" y="312"/>
                      </a:lnTo>
                      <a:lnTo>
                        <a:pt x="85" y="302"/>
                      </a:lnTo>
                      <a:lnTo>
                        <a:pt x="86" y="293"/>
                      </a:lnTo>
                      <a:lnTo>
                        <a:pt x="86" y="283"/>
                      </a:lnTo>
                      <a:lnTo>
                        <a:pt x="99" y="278"/>
                      </a:lnTo>
                      <a:lnTo>
                        <a:pt x="82" y="271"/>
                      </a:lnTo>
                      <a:lnTo>
                        <a:pt x="78" y="260"/>
                      </a:lnTo>
                      <a:lnTo>
                        <a:pt x="71" y="250"/>
                      </a:lnTo>
                      <a:lnTo>
                        <a:pt x="60" y="254"/>
                      </a:lnTo>
                      <a:lnTo>
                        <a:pt x="46" y="252"/>
                      </a:lnTo>
                      <a:lnTo>
                        <a:pt x="61" y="247"/>
                      </a:lnTo>
                      <a:lnTo>
                        <a:pt x="74" y="236"/>
                      </a:lnTo>
                      <a:lnTo>
                        <a:pt x="86" y="232"/>
                      </a:lnTo>
                      <a:lnTo>
                        <a:pt x="99" y="232"/>
                      </a:lnTo>
                      <a:lnTo>
                        <a:pt x="92" y="219"/>
                      </a:lnTo>
                      <a:lnTo>
                        <a:pt x="103" y="214"/>
                      </a:lnTo>
                      <a:lnTo>
                        <a:pt x="100" y="201"/>
                      </a:lnTo>
                      <a:lnTo>
                        <a:pt x="111" y="193"/>
                      </a:lnTo>
                      <a:lnTo>
                        <a:pt x="108" y="171"/>
                      </a:lnTo>
                      <a:lnTo>
                        <a:pt x="103" y="156"/>
                      </a:lnTo>
                      <a:lnTo>
                        <a:pt x="93" y="167"/>
                      </a:lnTo>
                      <a:lnTo>
                        <a:pt x="85" y="184"/>
                      </a:lnTo>
                      <a:lnTo>
                        <a:pt x="75" y="195"/>
                      </a:lnTo>
                      <a:lnTo>
                        <a:pt x="64" y="206"/>
                      </a:lnTo>
                      <a:lnTo>
                        <a:pt x="51" y="199"/>
                      </a:lnTo>
                      <a:lnTo>
                        <a:pt x="47" y="195"/>
                      </a:lnTo>
                      <a:lnTo>
                        <a:pt x="42" y="208"/>
                      </a:lnTo>
                      <a:lnTo>
                        <a:pt x="34" y="218"/>
                      </a:lnTo>
                      <a:lnTo>
                        <a:pt x="14" y="221"/>
                      </a:lnTo>
                      <a:lnTo>
                        <a:pt x="0" y="219"/>
                      </a:lnTo>
                      <a:lnTo>
                        <a:pt x="0" y="205"/>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 name="Freeform 133">
                  <a:extLst>
                    <a:ext uri="{FF2B5EF4-FFF2-40B4-BE49-F238E27FC236}">
                      <a16:creationId xmlns:a16="http://schemas.microsoft.com/office/drawing/2014/main" id="{8B174631-5D1F-44C3-903D-32CFB0CF1061}"/>
                    </a:ext>
                  </a:extLst>
                </p:cNvPr>
                <p:cNvSpPr>
                  <a:spLocks/>
                </p:cNvSpPr>
                <p:nvPr/>
              </p:nvSpPr>
              <p:spPr bwMode="auto">
                <a:xfrm>
                  <a:off x="6969" y="1817"/>
                  <a:ext cx="15" cy="18"/>
                </a:xfrm>
                <a:custGeom>
                  <a:avLst/>
                  <a:gdLst>
                    <a:gd name="T0" fmla="*/ 0 w 31"/>
                    <a:gd name="T1" fmla="*/ 9 h 37"/>
                    <a:gd name="T2" fmla="*/ 7 w 31"/>
                    <a:gd name="T3" fmla="*/ 10 h 37"/>
                    <a:gd name="T4" fmla="*/ 16 w 31"/>
                    <a:gd name="T5" fmla="*/ 9 h 37"/>
                    <a:gd name="T6" fmla="*/ 21 w 31"/>
                    <a:gd name="T7" fmla="*/ 6 h 37"/>
                    <a:gd name="T8" fmla="*/ 23 w 31"/>
                    <a:gd name="T9" fmla="*/ 0 h 37"/>
                    <a:gd name="T10" fmla="*/ 31 w 31"/>
                    <a:gd name="T11" fmla="*/ 1 h 37"/>
                    <a:gd name="T12" fmla="*/ 27 w 31"/>
                    <a:gd name="T13" fmla="*/ 14 h 37"/>
                    <a:gd name="T14" fmla="*/ 27 w 31"/>
                    <a:gd name="T15" fmla="*/ 20 h 37"/>
                    <a:gd name="T16" fmla="*/ 27 w 31"/>
                    <a:gd name="T17" fmla="*/ 31 h 37"/>
                    <a:gd name="T18" fmla="*/ 23 w 31"/>
                    <a:gd name="T19" fmla="*/ 37 h 37"/>
                    <a:gd name="T20" fmla="*/ 20 w 31"/>
                    <a:gd name="T21" fmla="*/ 37 h 37"/>
                    <a:gd name="T22" fmla="*/ 16 w 31"/>
                    <a:gd name="T23" fmla="*/ 32 h 37"/>
                    <a:gd name="T24" fmla="*/ 12 w 31"/>
                    <a:gd name="T25" fmla="*/ 29 h 37"/>
                    <a:gd name="T26" fmla="*/ 20 w 31"/>
                    <a:gd name="T27" fmla="*/ 25 h 37"/>
                    <a:gd name="T28" fmla="*/ 18 w 31"/>
                    <a:gd name="T29" fmla="*/ 20 h 37"/>
                    <a:gd name="T30" fmla="*/ 5 w 31"/>
                    <a:gd name="T31" fmla="*/ 20 h 37"/>
                    <a:gd name="T32" fmla="*/ 0 w 31"/>
                    <a:gd name="T33" fmla="*/ 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37">
                      <a:moveTo>
                        <a:pt x="0" y="9"/>
                      </a:moveTo>
                      <a:lnTo>
                        <a:pt x="7" y="10"/>
                      </a:lnTo>
                      <a:lnTo>
                        <a:pt x="16" y="9"/>
                      </a:lnTo>
                      <a:lnTo>
                        <a:pt x="21" y="6"/>
                      </a:lnTo>
                      <a:lnTo>
                        <a:pt x="23" y="0"/>
                      </a:lnTo>
                      <a:lnTo>
                        <a:pt x="31" y="1"/>
                      </a:lnTo>
                      <a:lnTo>
                        <a:pt x="27" y="14"/>
                      </a:lnTo>
                      <a:lnTo>
                        <a:pt x="27" y="20"/>
                      </a:lnTo>
                      <a:lnTo>
                        <a:pt x="27" y="31"/>
                      </a:lnTo>
                      <a:lnTo>
                        <a:pt x="23" y="37"/>
                      </a:lnTo>
                      <a:lnTo>
                        <a:pt x="20" y="37"/>
                      </a:lnTo>
                      <a:lnTo>
                        <a:pt x="16" y="32"/>
                      </a:lnTo>
                      <a:lnTo>
                        <a:pt x="12" y="29"/>
                      </a:lnTo>
                      <a:lnTo>
                        <a:pt x="20" y="25"/>
                      </a:lnTo>
                      <a:lnTo>
                        <a:pt x="18" y="20"/>
                      </a:lnTo>
                      <a:lnTo>
                        <a:pt x="5" y="20"/>
                      </a:lnTo>
                      <a:lnTo>
                        <a:pt x="0" y="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0" name="Freeform 134">
                  <a:extLst>
                    <a:ext uri="{FF2B5EF4-FFF2-40B4-BE49-F238E27FC236}">
                      <a16:creationId xmlns:a16="http://schemas.microsoft.com/office/drawing/2014/main" id="{92AF0F93-4BE3-443B-912C-FF77BA79E153}"/>
                    </a:ext>
                  </a:extLst>
                </p:cNvPr>
                <p:cNvSpPr>
                  <a:spLocks/>
                </p:cNvSpPr>
                <p:nvPr/>
              </p:nvSpPr>
              <p:spPr bwMode="auto">
                <a:xfrm>
                  <a:off x="6991" y="1884"/>
                  <a:ext cx="37" cy="19"/>
                </a:xfrm>
                <a:custGeom>
                  <a:avLst/>
                  <a:gdLst>
                    <a:gd name="T0" fmla="*/ 0 w 73"/>
                    <a:gd name="T1" fmla="*/ 20 h 38"/>
                    <a:gd name="T2" fmla="*/ 13 w 73"/>
                    <a:gd name="T3" fmla="*/ 18 h 38"/>
                    <a:gd name="T4" fmla="*/ 23 w 73"/>
                    <a:gd name="T5" fmla="*/ 19 h 38"/>
                    <a:gd name="T6" fmla="*/ 32 w 73"/>
                    <a:gd name="T7" fmla="*/ 14 h 38"/>
                    <a:gd name="T8" fmla="*/ 47 w 73"/>
                    <a:gd name="T9" fmla="*/ 7 h 38"/>
                    <a:gd name="T10" fmla="*/ 52 w 73"/>
                    <a:gd name="T11" fmla="*/ 2 h 38"/>
                    <a:gd name="T12" fmla="*/ 64 w 73"/>
                    <a:gd name="T13" fmla="*/ 0 h 38"/>
                    <a:gd name="T14" fmla="*/ 72 w 73"/>
                    <a:gd name="T15" fmla="*/ 0 h 38"/>
                    <a:gd name="T16" fmla="*/ 73 w 73"/>
                    <a:gd name="T17" fmla="*/ 7 h 38"/>
                    <a:gd name="T18" fmla="*/ 64 w 73"/>
                    <a:gd name="T19" fmla="*/ 8 h 38"/>
                    <a:gd name="T20" fmla="*/ 54 w 73"/>
                    <a:gd name="T21" fmla="*/ 20 h 38"/>
                    <a:gd name="T22" fmla="*/ 45 w 73"/>
                    <a:gd name="T23" fmla="*/ 27 h 38"/>
                    <a:gd name="T24" fmla="*/ 41 w 73"/>
                    <a:gd name="T25" fmla="*/ 34 h 38"/>
                    <a:gd name="T26" fmla="*/ 37 w 73"/>
                    <a:gd name="T27" fmla="*/ 37 h 38"/>
                    <a:gd name="T28" fmla="*/ 20 w 73"/>
                    <a:gd name="T29" fmla="*/ 38 h 38"/>
                    <a:gd name="T30" fmla="*/ 9 w 73"/>
                    <a:gd name="T31" fmla="*/ 38 h 38"/>
                    <a:gd name="T32" fmla="*/ 6 w 73"/>
                    <a:gd name="T33" fmla="*/ 31 h 38"/>
                    <a:gd name="T34" fmla="*/ 0 w 73"/>
                    <a:gd name="T35"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38">
                      <a:moveTo>
                        <a:pt x="0" y="20"/>
                      </a:moveTo>
                      <a:lnTo>
                        <a:pt x="13" y="18"/>
                      </a:lnTo>
                      <a:lnTo>
                        <a:pt x="23" y="19"/>
                      </a:lnTo>
                      <a:lnTo>
                        <a:pt x="32" y="14"/>
                      </a:lnTo>
                      <a:lnTo>
                        <a:pt x="47" y="7"/>
                      </a:lnTo>
                      <a:lnTo>
                        <a:pt x="52" y="2"/>
                      </a:lnTo>
                      <a:lnTo>
                        <a:pt x="64" y="0"/>
                      </a:lnTo>
                      <a:lnTo>
                        <a:pt x="72" y="0"/>
                      </a:lnTo>
                      <a:lnTo>
                        <a:pt x="73" y="7"/>
                      </a:lnTo>
                      <a:lnTo>
                        <a:pt x="64" y="8"/>
                      </a:lnTo>
                      <a:lnTo>
                        <a:pt x="54" y="20"/>
                      </a:lnTo>
                      <a:lnTo>
                        <a:pt x="45" y="27"/>
                      </a:lnTo>
                      <a:lnTo>
                        <a:pt x="41" y="34"/>
                      </a:lnTo>
                      <a:lnTo>
                        <a:pt x="37" y="37"/>
                      </a:lnTo>
                      <a:lnTo>
                        <a:pt x="20" y="38"/>
                      </a:lnTo>
                      <a:lnTo>
                        <a:pt x="9" y="38"/>
                      </a:lnTo>
                      <a:lnTo>
                        <a:pt x="6" y="31"/>
                      </a:lnTo>
                      <a:lnTo>
                        <a:pt x="0" y="20"/>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1" name="Freeform 135">
                  <a:extLst>
                    <a:ext uri="{FF2B5EF4-FFF2-40B4-BE49-F238E27FC236}">
                      <a16:creationId xmlns:a16="http://schemas.microsoft.com/office/drawing/2014/main" id="{767B8234-61A1-4ADB-B866-522AF0D89A00}"/>
                    </a:ext>
                  </a:extLst>
                </p:cNvPr>
                <p:cNvSpPr>
                  <a:spLocks/>
                </p:cNvSpPr>
                <p:nvPr/>
              </p:nvSpPr>
              <p:spPr bwMode="auto">
                <a:xfrm>
                  <a:off x="7108" y="1792"/>
                  <a:ext cx="14" cy="30"/>
                </a:xfrm>
                <a:custGeom>
                  <a:avLst/>
                  <a:gdLst>
                    <a:gd name="T0" fmla="*/ 3 w 27"/>
                    <a:gd name="T1" fmla="*/ 0 h 59"/>
                    <a:gd name="T2" fmla="*/ 0 w 27"/>
                    <a:gd name="T3" fmla="*/ 12 h 59"/>
                    <a:gd name="T4" fmla="*/ 1 w 27"/>
                    <a:gd name="T5" fmla="*/ 25 h 59"/>
                    <a:gd name="T6" fmla="*/ 9 w 27"/>
                    <a:gd name="T7" fmla="*/ 34 h 59"/>
                    <a:gd name="T8" fmla="*/ 16 w 27"/>
                    <a:gd name="T9" fmla="*/ 34 h 59"/>
                    <a:gd name="T10" fmla="*/ 18 w 27"/>
                    <a:gd name="T11" fmla="*/ 44 h 59"/>
                    <a:gd name="T12" fmla="*/ 15 w 27"/>
                    <a:gd name="T13" fmla="*/ 59 h 59"/>
                    <a:gd name="T14" fmla="*/ 25 w 27"/>
                    <a:gd name="T15" fmla="*/ 58 h 59"/>
                    <a:gd name="T16" fmla="*/ 27 w 27"/>
                    <a:gd name="T17" fmla="*/ 46 h 59"/>
                    <a:gd name="T18" fmla="*/ 26 w 27"/>
                    <a:gd name="T19" fmla="*/ 31 h 59"/>
                    <a:gd name="T20" fmla="*/ 18 w 27"/>
                    <a:gd name="T21" fmla="*/ 23 h 59"/>
                    <a:gd name="T22" fmla="*/ 12 w 27"/>
                    <a:gd name="T23" fmla="*/ 23 h 59"/>
                    <a:gd name="T24" fmla="*/ 7 w 27"/>
                    <a:gd name="T25" fmla="*/ 18 h 59"/>
                    <a:gd name="T26" fmla="*/ 3 w 27"/>
                    <a:gd name="T2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59">
                      <a:moveTo>
                        <a:pt x="3" y="0"/>
                      </a:moveTo>
                      <a:lnTo>
                        <a:pt x="0" y="12"/>
                      </a:lnTo>
                      <a:lnTo>
                        <a:pt x="1" y="25"/>
                      </a:lnTo>
                      <a:lnTo>
                        <a:pt x="9" y="34"/>
                      </a:lnTo>
                      <a:lnTo>
                        <a:pt x="16" y="34"/>
                      </a:lnTo>
                      <a:lnTo>
                        <a:pt x="18" y="44"/>
                      </a:lnTo>
                      <a:lnTo>
                        <a:pt x="15" y="59"/>
                      </a:lnTo>
                      <a:lnTo>
                        <a:pt x="25" y="58"/>
                      </a:lnTo>
                      <a:lnTo>
                        <a:pt x="27" y="46"/>
                      </a:lnTo>
                      <a:lnTo>
                        <a:pt x="26" y="31"/>
                      </a:lnTo>
                      <a:lnTo>
                        <a:pt x="18" y="23"/>
                      </a:lnTo>
                      <a:lnTo>
                        <a:pt x="12" y="23"/>
                      </a:lnTo>
                      <a:lnTo>
                        <a:pt x="7" y="18"/>
                      </a:lnTo>
                      <a:lnTo>
                        <a:pt x="3" y="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2" name="Freeform 136">
                  <a:extLst>
                    <a:ext uri="{FF2B5EF4-FFF2-40B4-BE49-F238E27FC236}">
                      <a16:creationId xmlns:a16="http://schemas.microsoft.com/office/drawing/2014/main" id="{7DD3141B-9FF9-4865-ABBC-44E9E16353FF}"/>
                    </a:ext>
                  </a:extLst>
                </p:cNvPr>
                <p:cNvSpPr>
                  <a:spLocks/>
                </p:cNvSpPr>
                <p:nvPr/>
              </p:nvSpPr>
              <p:spPr bwMode="auto">
                <a:xfrm>
                  <a:off x="7115" y="1779"/>
                  <a:ext cx="15" cy="47"/>
                </a:xfrm>
                <a:custGeom>
                  <a:avLst/>
                  <a:gdLst>
                    <a:gd name="T0" fmla="*/ 0 w 31"/>
                    <a:gd name="T1" fmla="*/ 10 h 93"/>
                    <a:gd name="T2" fmla="*/ 7 w 31"/>
                    <a:gd name="T3" fmla="*/ 0 h 93"/>
                    <a:gd name="T4" fmla="*/ 14 w 31"/>
                    <a:gd name="T5" fmla="*/ 2 h 93"/>
                    <a:gd name="T6" fmla="*/ 19 w 31"/>
                    <a:gd name="T7" fmla="*/ 6 h 93"/>
                    <a:gd name="T8" fmla="*/ 28 w 31"/>
                    <a:gd name="T9" fmla="*/ 22 h 93"/>
                    <a:gd name="T10" fmla="*/ 31 w 31"/>
                    <a:gd name="T11" fmla="*/ 47 h 93"/>
                    <a:gd name="T12" fmla="*/ 30 w 31"/>
                    <a:gd name="T13" fmla="*/ 65 h 93"/>
                    <a:gd name="T14" fmla="*/ 26 w 31"/>
                    <a:gd name="T15" fmla="*/ 83 h 93"/>
                    <a:gd name="T16" fmla="*/ 8 w 31"/>
                    <a:gd name="T17" fmla="*/ 93 h 93"/>
                    <a:gd name="T18" fmla="*/ 20 w 31"/>
                    <a:gd name="T19" fmla="*/ 83 h 93"/>
                    <a:gd name="T20" fmla="*/ 26 w 31"/>
                    <a:gd name="T21" fmla="*/ 63 h 93"/>
                    <a:gd name="T22" fmla="*/ 23 w 31"/>
                    <a:gd name="T23" fmla="*/ 43 h 93"/>
                    <a:gd name="T24" fmla="*/ 21 w 31"/>
                    <a:gd name="T25" fmla="*/ 22 h 93"/>
                    <a:gd name="T26" fmla="*/ 15 w 31"/>
                    <a:gd name="T27" fmla="*/ 15 h 93"/>
                    <a:gd name="T28" fmla="*/ 0 w 31"/>
                    <a:gd name="T29" fmla="*/ 1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93">
                      <a:moveTo>
                        <a:pt x="0" y="10"/>
                      </a:moveTo>
                      <a:lnTo>
                        <a:pt x="7" y="0"/>
                      </a:lnTo>
                      <a:lnTo>
                        <a:pt x="14" y="2"/>
                      </a:lnTo>
                      <a:lnTo>
                        <a:pt x="19" y="6"/>
                      </a:lnTo>
                      <a:lnTo>
                        <a:pt x="28" y="22"/>
                      </a:lnTo>
                      <a:lnTo>
                        <a:pt x="31" y="47"/>
                      </a:lnTo>
                      <a:lnTo>
                        <a:pt x="30" y="65"/>
                      </a:lnTo>
                      <a:lnTo>
                        <a:pt x="26" y="83"/>
                      </a:lnTo>
                      <a:lnTo>
                        <a:pt x="8" y="93"/>
                      </a:lnTo>
                      <a:lnTo>
                        <a:pt x="20" y="83"/>
                      </a:lnTo>
                      <a:lnTo>
                        <a:pt x="26" y="63"/>
                      </a:lnTo>
                      <a:lnTo>
                        <a:pt x="23" y="43"/>
                      </a:lnTo>
                      <a:lnTo>
                        <a:pt x="21" y="22"/>
                      </a:lnTo>
                      <a:lnTo>
                        <a:pt x="15" y="15"/>
                      </a:lnTo>
                      <a:lnTo>
                        <a:pt x="0" y="1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3" name="Freeform 137">
                  <a:extLst>
                    <a:ext uri="{FF2B5EF4-FFF2-40B4-BE49-F238E27FC236}">
                      <a16:creationId xmlns:a16="http://schemas.microsoft.com/office/drawing/2014/main" id="{4EAB4056-BA3C-4DAE-8489-8435AD617590}"/>
                    </a:ext>
                  </a:extLst>
                </p:cNvPr>
                <p:cNvSpPr>
                  <a:spLocks/>
                </p:cNvSpPr>
                <p:nvPr/>
              </p:nvSpPr>
              <p:spPr bwMode="auto">
                <a:xfrm>
                  <a:off x="6949" y="1674"/>
                  <a:ext cx="193" cy="176"/>
                </a:xfrm>
                <a:custGeom>
                  <a:avLst/>
                  <a:gdLst>
                    <a:gd name="T0" fmla="*/ 8 w 385"/>
                    <a:gd name="T1" fmla="*/ 152 h 354"/>
                    <a:gd name="T2" fmla="*/ 30 w 385"/>
                    <a:gd name="T3" fmla="*/ 131 h 354"/>
                    <a:gd name="T4" fmla="*/ 76 w 385"/>
                    <a:gd name="T5" fmla="*/ 109 h 354"/>
                    <a:gd name="T6" fmla="*/ 100 w 385"/>
                    <a:gd name="T7" fmla="*/ 97 h 354"/>
                    <a:gd name="T8" fmla="*/ 144 w 385"/>
                    <a:gd name="T9" fmla="*/ 83 h 354"/>
                    <a:gd name="T10" fmla="*/ 178 w 385"/>
                    <a:gd name="T11" fmla="*/ 68 h 354"/>
                    <a:gd name="T12" fmla="*/ 200 w 385"/>
                    <a:gd name="T13" fmla="*/ 54 h 354"/>
                    <a:gd name="T14" fmla="*/ 169 w 385"/>
                    <a:gd name="T15" fmla="*/ 82 h 354"/>
                    <a:gd name="T16" fmla="*/ 188 w 385"/>
                    <a:gd name="T17" fmla="*/ 82 h 354"/>
                    <a:gd name="T18" fmla="*/ 186 w 385"/>
                    <a:gd name="T19" fmla="*/ 106 h 354"/>
                    <a:gd name="T20" fmla="*/ 196 w 385"/>
                    <a:gd name="T21" fmla="*/ 134 h 354"/>
                    <a:gd name="T22" fmla="*/ 208 w 385"/>
                    <a:gd name="T23" fmla="*/ 159 h 354"/>
                    <a:gd name="T24" fmla="*/ 225 w 385"/>
                    <a:gd name="T25" fmla="*/ 178 h 354"/>
                    <a:gd name="T26" fmla="*/ 227 w 385"/>
                    <a:gd name="T27" fmla="*/ 193 h 354"/>
                    <a:gd name="T28" fmla="*/ 237 w 385"/>
                    <a:gd name="T29" fmla="*/ 207 h 354"/>
                    <a:gd name="T30" fmla="*/ 251 w 385"/>
                    <a:gd name="T31" fmla="*/ 229 h 354"/>
                    <a:gd name="T32" fmla="*/ 258 w 385"/>
                    <a:gd name="T33" fmla="*/ 246 h 354"/>
                    <a:gd name="T34" fmla="*/ 261 w 385"/>
                    <a:gd name="T35" fmla="*/ 263 h 354"/>
                    <a:gd name="T36" fmla="*/ 261 w 385"/>
                    <a:gd name="T37" fmla="*/ 281 h 354"/>
                    <a:gd name="T38" fmla="*/ 258 w 385"/>
                    <a:gd name="T39" fmla="*/ 287 h 354"/>
                    <a:gd name="T40" fmla="*/ 272 w 385"/>
                    <a:gd name="T41" fmla="*/ 301 h 354"/>
                    <a:gd name="T42" fmla="*/ 291 w 385"/>
                    <a:gd name="T43" fmla="*/ 296 h 354"/>
                    <a:gd name="T44" fmla="*/ 302 w 385"/>
                    <a:gd name="T45" fmla="*/ 273 h 354"/>
                    <a:gd name="T46" fmla="*/ 304 w 385"/>
                    <a:gd name="T47" fmla="*/ 246 h 354"/>
                    <a:gd name="T48" fmla="*/ 308 w 385"/>
                    <a:gd name="T49" fmla="*/ 221 h 354"/>
                    <a:gd name="T50" fmla="*/ 320 w 385"/>
                    <a:gd name="T51" fmla="*/ 200 h 354"/>
                    <a:gd name="T52" fmla="*/ 338 w 385"/>
                    <a:gd name="T53" fmla="*/ 192 h 354"/>
                    <a:gd name="T54" fmla="*/ 356 w 385"/>
                    <a:gd name="T55" fmla="*/ 199 h 354"/>
                    <a:gd name="T56" fmla="*/ 361 w 385"/>
                    <a:gd name="T57" fmla="*/ 215 h 354"/>
                    <a:gd name="T58" fmla="*/ 365 w 385"/>
                    <a:gd name="T59" fmla="*/ 233 h 354"/>
                    <a:gd name="T60" fmla="*/ 368 w 385"/>
                    <a:gd name="T61" fmla="*/ 248 h 354"/>
                    <a:gd name="T62" fmla="*/ 368 w 385"/>
                    <a:gd name="T63" fmla="*/ 269 h 354"/>
                    <a:gd name="T64" fmla="*/ 365 w 385"/>
                    <a:gd name="T65" fmla="*/ 288 h 354"/>
                    <a:gd name="T66" fmla="*/ 359 w 385"/>
                    <a:gd name="T67" fmla="*/ 307 h 354"/>
                    <a:gd name="T68" fmla="*/ 350 w 385"/>
                    <a:gd name="T69" fmla="*/ 324 h 354"/>
                    <a:gd name="T70" fmla="*/ 361 w 385"/>
                    <a:gd name="T71" fmla="*/ 354 h 354"/>
                    <a:gd name="T72" fmla="*/ 379 w 385"/>
                    <a:gd name="T73" fmla="*/ 323 h 354"/>
                    <a:gd name="T74" fmla="*/ 381 w 385"/>
                    <a:gd name="T75" fmla="*/ 295 h 354"/>
                    <a:gd name="T76" fmla="*/ 379 w 385"/>
                    <a:gd name="T77" fmla="*/ 247 h 354"/>
                    <a:gd name="T78" fmla="*/ 385 w 385"/>
                    <a:gd name="T79" fmla="*/ 217 h 354"/>
                    <a:gd name="T80" fmla="*/ 385 w 385"/>
                    <a:gd name="T81" fmla="*/ 168 h 354"/>
                    <a:gd name="T82" fmla="*/ 379 w 385"/>
                    <a:gd name="T83" fmla="*/ 120 h 354"/>
                    <a:gd name="T84" fmla="*/ 372 w 385"/>
                    <a:gd name="T85" fmla="*/ 82 h 354"/>
                    <a:gd name="T86" fmla="*/ 353 w 385"/>
                    <a:gd name="T87" fmla="*/ 54 h 354"/>
                    <a:gd name="T88" fmla="*/ 330 w 385"/>
                    <a:gd name="T89" fmla="*/ 33 h 354"/>
                    <a:gd name="T90" fmla="*/ 295 w 385"/>
                    <a:gd name="T91" fmla="*/ 17 h 354"/>
                    <a:gd name="T92" fmla="*/ 269 w 385"/>
                    <a:gd name="T93" fmla="*/ 13 h 354"/>
                    <a:gd name="T94" fmla="*/ 250 w 385"/>
                    <a:gd name="T95" fmla="*/ 14 h 354"/>
                    <a:gd name="T96" fmla="*/ 226 w 385"/>
                    <a:gd name="T97" fmla="*/ 2 h 354"/>
                    <a:gd name="T98" fmla="*/ 192 w 385"/>
                    <a:gd name="T99" fmla="*/ 0 h 354"/>
                    <a:gd name="T100" fmla="*/ 131 w 385"/>
                    <a:gd name="T101" fmla="*/ 14 h 354"/>
                    <a:gd name="T102" fmla="*/ 89 w 385"/>
                    <a:gd name="T103" fmla="*/ 27 h 354"/>
                    <a:gd name="T104" fmla="*/ 54 w 385"/>
                    <a:gd name="T105" fmla="*/ 40 h 354"/>
                    <a:gd name="T106" fmla="*/ 30 w 385"/>
                    <a:gd name="T107" fmla="*/ 62 h 354"/>
                    <a:gd name="T108" fmla="*/ 10 w 385"/>
                    <a:gd name="T109" fmla="*/ 89 h 354"/>
                    <a:gd name="T110" fmla="*/ 0 w 385"/>
                    <a:gd name="T111" fmla="*/ 124 h 354"/>
                    <a:gd name="T112" fmla="*/ 8 w 385"/>
                    <a:gd name="T113" fmla="*/ 1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5" h="354">
                      <a:moveTo>
                        <a:pt x="8" y="152"/>
                      </a:moveTo>
                      <a:lnTo>
                        <a:pt x="30" y="131"/>
                      </a:lnTo>
                      <a:lnTo>
                        <a:pt x="76" y="109"/>
                      </a:lnTo>
                      <a:lnTo>
                        <a:pt x="100" y="97"/>
                      </a:lnTo>
                      <a:lnTo>
                        <a:pt x="144" y="83"/>
                      </a:lnTo>
                      <a:lnTo>
                        <a:pt x="178" y="68"/>
                      </a:lnTo>
                      <a:lnTo>
                        <a:pt x="200" y="54"/>
                      </a:lnTo>
                      <a:lnTo>
                        <a:pt x="169" y="82"/>
                      </a:lnTo>
                      <a:lnTo>
                        <a:pt x="188" y="82"/>
                      </a:lnTo>
                      <a:lnTo>
                        <a:pt x="186" y="106"/>
                      </a:lnTo>
                      <a:lnTo>
                        <a:pt x="196" y="134"/>
                      </a:lnTo>
                      <a:lnTo>
                        <a:pt x="208" y="159"/>
                      </a:lnTo>
                      <a:lnTo>
                        <a:pt x="225" y="178"/>
                      </a:lnTo>
                      <a:lnTo>
                        <a:pt x="227" y="193"/>
                      </a:lnTo>
                      <a:lnTo>
                        <a:pt x="237" y="207"/>
                      </a:lnTo>
                      <a:lnTo>
                        <a:pt x="251" y="229"/>
                      </a:lnTo>
                      <a:lnTo>
                        <a:pt x="258" y="246"/>
                      </a:lnTo>
                      <a:lnTo>
                        <a:pt x="261" y="263"/>
                      </a:lnTo>
                      <a:lnTo>
                        <a:pt x="261" y="281"/>
                      </a:lnTo>
                      <a:lnTo>
                        <a:pt x="258" y="287"/>
                      </a:lnTo>
                      <a:lnTo>
                        <a:pt x="272" y="301"/>
                      </a:lnTo>
                      <a:lnTo>
                        <a:pt x="291" y="296"/>
                      </a:lnTo>
                      <a:lnTo>
                        <a:pt x="302" y="273"/>
                      </a:lnTo>
                      <a:lnTo>
                        <a:pt x="304" y="246"/>
                      </a:lnTo>
                      <a:lnTo>
                        <a:pt x="308" y="221"/>
                      </a:lnTo>
                      <a:lnTo>
                        <a:pt x="320" y="200"/>
                      </a:lnTo>
                      <a:lnTo>
                        <a:pt x="338" y="192"/>
                      </a:lnTo>
                      <a:lnTo>
                        <a:pt x="356" y="199"/>
                      </a:lnTo>
                      <a:lnTo>
                        <a:pt x="361" y="215"/>
                      </a:lnTo>
                      <a:lnTo>
                        <a:pt x="365" y="233"/>
                      </a:lnTo>
                      <a:lnTo>
                        <a:pt x="368" y="248"/>
                      </a:lnTo>
                      <a:lnTo>
                        <a:pt x="368" y="269"/>
                      </a:lnTo>
                      <a:lnTo>
                        <a:pt x="365" y="288"/>
                      </a:lnTo>
                      <a:lnTo>
                        <a:pt x="359" y="307"/>
                      </a:lnTo>
                      <a:lnTo>
                        <a:pt x="350" y="324"/>
                      </a:lnTo>
                      <a:lnTo>
                        <a:pt x="361" y="354"/>
                      </a:lnTo>
                      <a:lnTo>
                        <a:pt x="379" y="323"/>
                      </a:lnTo>
                      <a:lnTo>
                        <a:pt x="381" y="295"/>
                      </a:lnTo>
                      <a:lnTo>
                        <a:pt x="379" y="247"/>
                      </a:lnTo>
                      <a:lnTo>
                        <a:pt x="385" y="217"/>
                      </a:lnTo>
                      <a:lnTo>
                        <a:pt x="385" y="168"/>
                      </a:lnTo>
                      <a:lnTo>
                        <a:pt x="379" y="120"/>
                      </a:lnTo>
                      <a:lnTo>
                        <a:pt x="372" y="82"/>
                      </a:lnTo>
                      <a:lnTo>
                        <a:pt x="353" y="54"/>
                      </a:lnTo>
                      <a:lnTo>
                        <a:pt x="330" y="33"/>
                      </a:lnTo>
                      <a:lnTo>
                        <a:pt x="295" y="17"/>
                      </a:lnTo>
                      <a:lnTo>
                        <a:pt x="269" y="13"/>
                      </a:lnTo>
                      <a:lnTo>
                        <a:pt x="250" y="14"/>
                      </a:lnTo>
                      <a:lnTo>
                        <a:pt x="226" y="2"/>
                      </a:lnTo>
                      <a:lnTo>
                        <a:pt x="192" y="0"/>
                      </a:lnTo>
                      <a:lnTo>
                        <a:pt x="131" y="14"/>
                      </a:lnTo>
                      <a:lnTo>
                        <a:pt x="89" y="27"/>
                      </a:lnTo>
                      <a:lnTo>
                        <a:pt x="54" y="40"/>
                      </a:lnTo>
                      <a:lnTo>
                        <a:pt x="30" y="62"/>
                      </a:lnTo>
                      <a:lnTo>
                        <a:pt x="10" y="89"/>
                      </a:lnTo>
                      <a:lnTo>
                        <a:pt x="0" y="124"/>
                      </a:lnTo>
                      <a:lnTo>
                        <a:pt x="8" y="152"/>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4" name="Freeform 138">
                  <a:extLst>
                    <a:ext uri="{FF2B5EF4-FFF2-40B4-BE49-F238E27FC236}">
                      <a16:creationId xmlns:a16="http://schemas.microsoft.com/office/drawing/2014/main" id="{9A6B5E06-6F5F-44A4-9DB9-5568B2DD8317}"/>
                    </a:ext>
                  </a:extLst>
                </p:cNvPr>
                <p:cNvSpPr>
                  <a:spLocks/>
                </p:cNvSpPr>
                <p:nvPr/>
              </p:nvSpPr>
              <p:spPr bwMode="auto">
                <a:xfrm>
                  <a:off x="6956" y="1676"/>
                  <a:ext cx="105" cy="51"/>
                </a:xfrm>
                <a:custGeom>
                  <a:avLst/>
                  <a:gdLst>
                    <a:gd name="T0" fmla="*/ 210 w 210"/>
                    <a:gd name="T1" fmla="*/ 8 h 101"/>
                    <a:gd name="T2" fmla="*/ 186 w 210"/>
                    <a:gd name="T3" fmla="*/ 31 h 101"/>
                    <a:gd name="T4" fmla="*/ 159 w 210"/>
                    <a:gd name="T5" fmla="*/ 53 h 101"/>
                    <a:gd name="T6" fmla="*/ 107 w 210"/>
                    <a:gd name="T7" fmla="*/ 70 h 101"/>
                    <a:gd name="T8" fmla="*/ 52 w 210"/>
                    <a:gd name="T9" fmla="*/ 76 h 101"/>
                    <a:gd name="T10" fmla="*/ 14 w 210"/>
                    <a:gd name="T11" fmla="*/ 89 h 101"/>
                    <a:gd name="T12" fmla="*/ 0 w 210"/>
                    <a:gd name="T13" fmla="*/ 101 h 101"/>
                    <a:gd name="T14" fmla="*/ 24 w 210"/>
                    <a:gd name="T15" fmla="*/ 77 h 101"/>
                    <a:gd name="T16" fmla="*/ 52 w 210"/>
                    <a:gd name="T17" fmla="*/ 62 h 101"/>
                    <a:gd name="T18" fmla="*/ 84 w 210"/>
                    <a:gd name="T19" fmla="*/ 48 h 101"/>
                    <a:gd name="T20" fmla="*/ 70 w 210"/>
                    <a:gd name="T21" fmla="*/ 48 h 101"/>
                    <a:gd name="T22" fmla="*/ 39 w 210"/>
                    <a:gd name="T23" fmla="*/ 55 h 101"/>
                    <a:gd name="T24" fmla="*/ 22 w 210"/>
                    <a:gd name="T25" fmla="*/ 63 h 101"/>
                    <a:gd name="T26" fmla="*/ 56 w 210"/>
                    <a:gd name="T27" fmla="*/ 42 h 101"/>
                    <a:gd name="T28" fmla="*/ 84 w 210"/>
                    <a:gd name="T29" fmla="*/ 31 h 101"/>
                    <a:gd name="T30" fmla="*/ 122 w 210"/>
                    <a:gd name="T31" fmla="*/ 21 h 101"/>
                    <a:gd name="T32" fmla="*/ 120 w 210"/>
                    <a:gd name="T33" fmla="*/ 15 h 101"/>
                    <a:gd name="T34" fmla="*/ 153 w 210"/>
                    <a:gd name="T35" fmla="*/ 11 h 101"/>
                    <a:gd name="T36" fmla="*/ 149 w 210"/>
                    <a:gd name="T37" fmla="*/ 7 h 101"/>
                    <a:gd name="T38" fmla="*/ 169 w 210"/>
                    <a:gd name="T39" fmla="*/ 1 h 101"/>
                    <a:gd name="T40" fmla="*/ 186 w 210"/>
                    <a:gd name="T41" fmla="*/ 0 h 101"/>
                    <a:gd name="T42" fmla="*/ 210 w 210"/>
                    <a:gd name="T43" fmla="*/ 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0" h="101">
                      <a:moveTo>
                        <a:pt x="210" y="8"/>
                      </a:moveTo>
                      <a:lnTo>
                        <a:pt x="186" y="31"/>
                      </a:lnTo>
                      <a:lnTo>
                        <a:pt x="159" y="53"/>
                      </a:lnTo>
                      <a:lnTo>
                        <a:pt x="107" y="70"/>
                      </a:lnTo>
                      <a:lnTo>
                        <a:pt x="52" y="76"/>
                      </a:lnTo>
                      <a:lnTo>
                        <a:pt x="14" y="89"/>
                      </a:lnTo>
                      <a:lnTo>
                        <a:pt x="0" y="101"/>
                      </a:lnTo>
                      <a:lnTo>
                        <a:pt x="24" y="77"/>
                      </a:lnTo>
                      <a:lnTo>
                        <a:pt x="52" y="62"/>
                      </a:lnTo>
                      <a:lnTo>
                        <a:pt x="84" y="48"/>
                      </a:lnTo>
                      <a:lnTo>
                        <a:pt x="70" y="48"/>
                      </a:lnTo>
                      <a:lnTo>
                        <a:pt x="39" y="55"/>
                      </a:lnTo>
                      <a:lnTo>
                        <a:pt x="22" y="63"/>
                      </a:lnTo>
                      <a:lnTo>
                        <a:pt x="56" y="42"/>
                      </a:lnTo>
                      <a:lnTo>
                        <a:pt x="84" y="31"/>
                      </a:lnTo>
                      <a:lnTo>
                        <a:pt x="122" y="21"/>
                      </a:lnTo>
                      <a:lnTo>
                        <a:pt x="120" y="15"/>
                      </a:lnTo>
                      <a:lnTo>
                        <a:pt x="153" y="11"/>
                      </a:lnTo>
                      <a:lnTo>
                        <a:pt x="149" y="7"/>
                      </a:lnTo>
                      <a:lnTo>
                        <a:pt x="169" y="1"/>
                      </a:lnTo>
                      <a:lnTo>
                        <a:pt x="186" y="0"/>
                      </a:lnTo>
                      <a:lnTo>
                        <a:pt x="210" y="8"/>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5" name="Freeform 139">
                  <a:extLst>
                    <a:ext uri="{FF2B5EF4-FFF2-40B4-BE49-F238E27FC236}">
                      <a16:creationId xmlns:a16="http://schemas.microsoft.com/office/drawing/2014/main" id="{19AFF05B-FABE-4DDB-AD0A-1DDB477D3DE6}"/>
                    </a:ext>
                  </a:extLst>
                </p:cNvPr>
                <p:cNvSpPr>
                  <a:spLocks/>
                </p:cNvSpPr>
                <p:nvPr/>
              </p:nvSpPr>
              <p:spPr bwMode="auto">
                <a:xfrm>
                  <a:off x="7046" y="1683"/>
                  <a:ext cx="85" cy="97"/>
                </a:xfrm>
                <a:custGeom>
                  <a:avLst/>
                  <a:gdLst>
                    <a:gd name="T0" fmla="*/ 57 w 171"/>
                    <a:gd name="T1" fmla="*/ 0 h 193"/>
                    <a:gd name="T2" fmla="*/ 24 w 171"/>
                    <a:gd name="T3" fmla="*/ 27 h 193"/>
                    <a:gd name="T4" fmla="*/ 0 w 171"/>
                    <a:gd name="T5" fmla="*/ 49 h 193"/>
                    <a:gd name="T6" fmla="*/ 10 w 171"/>
                    <a:gd name="T7" fmla="*/ 46 h 193"/>
                    <a:gd name="T8" fmla="*/ 3 w 171"/>
                    <a:gd name="T9" fmla="*/ 58 h 193"/>
                    <a:gd name="T10" fmla="*/ 2 w 171"/>
                    <a:gd name="T11" fmla="*/ 72 h 193"/>
                    <a:gd name="T12" fmla="*/ 7 w 171"/>
                    <a:gd name="T13" fmla="*/ 93 h 193"/>
                    <a:gd name="T14" fmla="*/ 14 w 171"/>
                    <a:gd name="T15" fmla="*/ 118 h 193"/>
                    <a:gd name="T16" fmla="*/ 33 w 171"/>
                    <a:gd name="T17" fmla="*/ 132 h 193"/>
                    <a:gd name="T18" fmla="*/ 54 w 171"/>
                    <a:gd name="T19" fmla="*/ 159 h 193"/>
                    <a:gd name="T20" fmla="*/ 44 w 171"/>
                    <a:gd name="T21" fmla="*/ 124 h 193"/>
                    <a:gd name="T22" fmla="*/ 71 w 171"/>
                    <a:gd name="T23" fmla="*/ 132 h 193"/>
                    <a:gd name="T24" fmla="*/ 78 w 171"/>
                    <a:gd name="T25" fmla="*/ 151 h 193"/>
                    <a:gd name="T26" fmla="*/ 82 w 171"/>
                    <a:gd name="T27" fmla="*/ 193 h 193"/>
                    <a:gd name="T28" fmla="*/ 88 w 171"/>
                    <a:gd name="T29" fmla="*/ 159 h 193"/>
                    <a:gd name="T30" fmla="*/ 88 w 171"/>
                    <a:gd name="T31" fmla="*/ 135 h 193"/>
                    <a:gd name="T32" fmla="*/ 105 w 171"/>
                    <a:gd name="T33" fmla="*/ 158 h 193"/>
                    <a:gd name="T34" fmla="*/ 105 w 171"/>
                    <a:gd name="T35" fmla="*/ 189 h 193"/>
                    <a:gd name="T36" fmla="*/ 120 w 171"/>
                    <a:gd name="T37" fmla="*/ 155 h 193"/>
                    <a:gd name="T38" fmla="*/ 120 w 171"/>
                    <a:gd name="T39" fmla="*/ 118 h 193"/>
                    <a:gd name="T40" fmla="*/ 133 w 171"/>
                    <a:gd name="T41" fmla="*/ 132 h 193"/>
                    <a:gd name="T42" fmla="*/ 133 w 171"/>
                    <a:gd name="T43" fmla="*/ 158 h 193"/>
                    <a:gd name="T44" fmla="*/ 141 w 171"/>
                    <a:gd name="T45" fmla="*/ 104 h 193"/>
                    <a:gd name="T46" fmla="*/ 136 w 171"/>
                    <a:gd name="T47" fmla="*/ 79 h 193"/>
                    <a:gd name="T48" fmla="*/ 153 w 171"/>
                    <a:gd name="T49" fmla="*/ 86 h 193"/>
                    <a:gd name="T50" fmla="*/ 157 w 171"/>
                    <a:gd name="T51" fmla="*/ 103 h 193"/>
                    <a:gd name="T52" fmla="*/ 160 w 171"/>
                    <a:gd name="T53" fmla="*/ 80 h 193"/>
                    <a:gd name="T54" fmla="*/ 158 w 171"/>
                    <a:gd name="T55" fmla="*/ 65 h 193"/>
                    <a:gd name="T56" fmla="*/ 171 w 171"/>
                    <a:gd name="T57" fmla="*/ 66 h 193"/>
                    <a:gd name="T58" fmla="*/ 164 w 171"/>
                    <a:gd name="T59" fmla="*/ 51 h 193"/>
                    <a:gd name="T60" fmla="*/ 148 w 171"/>
                    <a:gd name="T61" fmla="*/ 35 h 193"/>
                    <a:gd name="T62" fmla="*/ 129 w 171"/>
                    <a:gd name="T63" fmla="*/ 20 h 193"/>
                    <a:gd name="T64" fmla="*/ 102 w 171"/>
                    <a:gd name="T65" fmla="*/ 8 h 193"/>
                    <a:gd name="T66" fmla="*/ 79 w 171"/>
                    <a:gd name="T67" fmla="*/ 1 h 193"/>
                    <a:gd name="T68" fmla="*/ 57 w 171"/>
                    <a:gd name="T6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193">
                      <a:moveTo>
                        <a:pt x="57" y="0"/>
                      </a:moveTo>
                      <a:lnTo>
                        <a:pt x="24" y="27"/>
                      </a:lnTo>
                      <a:lnTo>
                        <a:pt x="0" y="49"/>
                      </a:lnTo>
                      <a:lnTo>
                        <a:pt x="10" y="46"/>
                      </a:lnTo>
                      <a:lnTo>
                        <a:pt x="3" y="58"/>
                      </a:lnTo>
                      <a:lnTo>
                        <a:pt x="2" y="72"/>
                      </a:lnTo>
                      <a:lnTo>
                        <a:pt x="7" y="93"/>
                      </a:lnTo>
                      <a:lnTo>
                        <a:pt x="14" y="118"/>
                      </a:lnTo>
                      <a:lnTo>
                        <a:pt x="33" y="132"/>
                      </a:lnTo>
                      <a:lnTo>
                        <a:pt x="54" y="159"/>
                      </a:lnTo>
                      <a:lnTo>
                        <a:pt x="44" y="124"/>
                      </a:lnTo>
                      <a:lnTo>
                        <a:pt x="71" y="132"/>
                      </a:lnTo>
                      <a:lnTo>
                        <a:pt x="78" y="151"/>
                      </a:lnTo>
                      <a:lnTo>
                        <a:pt x="82" y="193"/>
                      </a:lnTo>
                      <a:lnTo>
                        <a:pt x="88" y="159"/>
                      </a:lnTo>
                      <a:lnTo>
                        <a:pt x="88" y="135"/>
                      </a:lnTo>
                      <a:lnTo>
                        <a:pt x="105" y="158"/>
                      </a:lnTo>
                      <a:lnTo>
                        <a:pt x="105" y="189"/>
                      </a:lnTo>
                      <a:lnTo>
                        <a:pt x="120" y="155"/>
                      </a:lnTo>
                      <a:lnTo>
                        <a:pt x="120" y="118"/>
                      </a:lnTo>
                      <a:lnTo>
                        <a:pt x="133" y="132"/>
                      </a:lnTo>
                      <a:lnTo>
                        <a:pt x="133" y="158"/>
                      </a:lnTo>
                      <a:lnTo>
                        <a:pt x="141" y="104"/>
                      </a:lnTo>
                      <a:lnTo>
                        <a:pt x="136" y="79"/>
                      </a:lnTo>
                      <a:lnTo>
                        <a:pt x="153" y="86"/>
                      </a:lnTo>
                      <a:lnTo>
                        <a:pt x="157" y="103"/>
                      </a:lnTo>
                      <a:lnTo>
                        <a:pt x="160" y="80"/>
                      </a:lnTo>
                      <a:lnTo>
                        <a:pt x="158" y="65"/>
                      </a:lnTo>
                      <a:lnTo>
                        <a:pt x="171" y="66"/>
                      </a:lnTo>
                      <a:lnTo>
                        <a:pt x="164" y="51"/>
                      </a:lnTo>
                      <a:lnTo>
                        <a:pt x="148" y="35"/>
                      </a:lnTo>
                      <a:lnTo>
                        <a:pt x="129" y="20"/>
                      </a:lnTo>
                      <a:lnTo>
                        <a:pt x="102" y="8"/>
                      </a:lnTo>
                      <a:lnTo>
                        <a:pt x="79" y="1"/>
                      </a:lnTo>
                      <a:lnTo>
                        <a:pt x="5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6" name="Freeform 140">
                  <a:extLst>
                    <a:ext uri="{FF2B5EF4-FFF2-40B4-BE49-F238E27FC236}">
                      <a16:creationId xmlns:a16="http://schemas.microsoft.com/office/drawing/2014/main" id="{B72A17E0-024A-4C04-8958-C50D599FAB1E}"/>
                    </a:ext>
                  </a:extLst>
                </p:cNvPr>
                <p:cNvSpPr>
                  <a:spLocks/>
                </p:cNvSpPr>
                <p:nvPr/>
              </p:nvSpPr>
              <p:spPr bwMode="auto">
                <a:xfrm>
                  <a:off x="7106" y="1827"/>
                  <a:ext cx="16" cy="16"/>
                </a:xfrm>
                <a:custGeom>
                  <a:avLst/>
                  <a:gdLst>
                    <a:gd name="T0" fmla="*/ 5 w 32"/>
                    <a:gd name="T1" fmla="*/ 12 h 31"/>
                    <a:gd name="T2" fmla="*/ 17 w 32"/>
                    <a:gd name="T3" fmla="*/ 10 h 31"/>
                    <a:gd name="T4" fmla="*/ 32 w 32"/>
                    <a:gd name="T5" fmla="*/ 0 h 31"/>
                    <a:gd name="T6" fmla="*/ 27 w 32"/>
                    <a:gd name="T7" fmla="*/ 20 h 31"/>
                    <a:gd name="T8" fmla="*/ 14 w 32"/>
                    <a:gd name="T9" fmla="*/ 31 h 31"/>
                    <a:gd name="T10" fmla="*/ 0 w 32"/>
                    <a:gd name="T11" fmla="*/ 28 h 31"/>
                    <a:gd name="T12" fmla="*/ 0 w 32"/>
                    <a:gd name="T13" fmla="*/ 18 h 31"/>
                    <a:gd name="T14" fmla="*/ 5 w 32"/>
                    <a:gd name="T15" fmla="*/ 12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1">
                      <a:moveTo>
                        <a:pt x="5" y="12"/>
                      </a:moveTo>
                      <a:lnTo>
                        <a:pt x="17" y="10"/>
                      </a:lnTo>
                      <a:lnTo>
                        <a:pt x="32" y="0"/>
                      </a:lnTo>
                      <a:lnTo>
                        <a:pt x="27" y="20"/>
                      </a:lnTo>
                      <a:lnTo>
                        <a:pt x="14" y="31"/>
                      </a:lnTo>
                      <a:lnTo>
                        <a:pt x="0" y="28"/>
                      </a:lnTo>
                      <a:lnTo>
                        <a:pt x="0" y="18"/>
                      </a:lnTo>
                      <a:lnTo>
                        <a:pt x="5" y="12"/>
                      </a:lnTo>
                      <a:close/>
                    </a:path>
                  </a:pathLst>
                </a:custGeom>
                <a:solidFill>
                  <a:srgbClr val="FFA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38" name="Group 151">
                <a:extLst>
                  <a:ext uri="{FF2B5EF4-FFF2-40B4-BE49-F238E27FC236}">
                    <a16:creationId xmlns:a16="http://schemas.microsoft.com/office/drawing/2014/main" id="{A653D5FE-FF9B-4CBF-9E08-7293073D43EA}"/>
                  </a:ext>
                </a:extLst>
              </p:cNvPr>
              <p:cNvGrpSpPr>
                <a:grpSpLocks/>
              </p:cNvGrpSpPr>
              <p:nvPr/>
            </p:nvGrpSpPr>
            <p:grpSpPr bwMode="auto">
              <a:xfrm>
                <a:off x="7183" y="2468"/>
                <a:ext cx="107" cy="181"/>
                <a:chOff x="7183" y="2468"/>
                <a:chExt cx="107" cy="181"/>
              </a:xfrm>
            </p:grpSpPr>
            <p:grpSp>
              <p:nvGrpSpPr>
                <p:cNvPr id="39" name="Group 149">
                  <a:extLst>
                    <a:ext uri="{FF2B5EF4-FFF2-40B4-BE49-F238E27FC236}">
                      <a16:creationId xmlns:a16="http://schemas.microsoft.com/office/drawing/2014/main" id="{0CB35A8C-0CE4-4766-8469-2A244C00B448}"/>
                    </a:ext>
                  </a:extLst>
                </p:cNvPr>
                <p:cNvGrpSpPr>
                  <a:grpSpLocks/>
                </p:cNvGrpSpPr>
                <p:nvPr/>
              </p:nvGrpSpPr>
              <p:grpSpPr bwMode="auto">
                <a:xfrm>
                  <a:off x="7183" y="2484"/>
                  <a:ext cx="96" cy="165"/>
                  <a:chOff x="7183" y="2484"/>
                  <a:chExt cx="96" cy="165"/>
                </a:xfrm>
              </p:grpSpPr>
              <p:sp>
                <p:nvSpPr>
                  <p:cNvPr id="41" name="Freeform 142">
                    <a:extLst>
                      <a:ext uri="{FF2B5EF4-FFF2-40B4-BE49-F238E27FC236}">
                        <a16:creationId xmlns:a16="http://schemas.microsoft.com/office/drawing/2014/main" id="{BA0CD13B-FD5B-4A00-89D4-5CDEA3214425}"/>
                      </a:ext>
                    </a:extLst>
                  </p:cNvPr>
                  <p:cNvSpPr>
                    <a:spLocks/>
                  </p:cNvSpPr>
                  <p:nvPr/>
                </p:nvSpPr>
                <p:spPr bwMode="auto">
                  <a:xfrm>
                    <a:off x="7183" y="2484"/>
                    <a:ext cx="96" cy="165"/>
                  </a:xfrm>
                  <a:custGeom>
                    <a:avLst/>
                    <a:gdLst>
                      <a:gd name="T0" fmla="*/ 104 w 191"/>
                      <a:gd name="T1" fmla="*/ 0 h 329"/>
                      <a:gd name="T2" fmla="*/ 74 w 191"/>
                      <a:gd name="T3" fmla="*/ 54 h 329"/>
                      <a:gd name="T4" fmla="*/ 50 w 191"/>
                      <a:gd name="T5" fmla="*/ 81 h 329"/>
                      <a:gd name="T6" fmla="*/ 38 w 191"/>
                      <a:gd name="T7" fmla="*/ 103 h 329"/>
                      <a:gd name="T8" fmla="*/ 24 w 191"/>
                      <a:gd name="T9" fmla="*/ 120 h 329"/>
                      <a:gd name="T10" fmla="*/ 15 w 191"/>
                      <a:gd name="T11" fmla="*/ 143 h 329"/>
                      <a:gd name="T12" fmla="*/ 10 w 191"/>
                      <a:gd name="T13" fmla="*/ 165 h 329"/>
                      <a:gd name="T14" fmla="*/ 0 w 191"/>
                      <a:gd name="T15" fmla="*/ 194 h 329"/>
                      <a:gd name="T16" fmla="*/ 8 w 191"/>
                      <a:gd name="T17" fmla="*/ 219 h 329"/>
                      <a:gd name="T18" fmla="*/ 8 w 191"/>
                      <a:gd name="T19" fmla="*/ 253 h 329"/>
                      <a:gd name="T20" fmla="*/ 19 w 191"/>
                      <a:gd name="T21" fmla="*/ 255 h 329"/>
                      <a:gd name="T22" fmla="*/ 33 w 191"/>
                      <a:gd name="T23" fmla="*/ 245 h 329"/>
                      <a:gd name="T24" fmla="*/ 42 w 191"/>
                      <a:gd name="T25" fmla="*/ 228 h 329"/>
                      <a:gd name="T26" fmla="*/ 42 w 191"/>
                      <a:gd name="T27" fmla="*/ 206 h 329"/>
                      <a:gd name="T28" fmla="*/ 49 w 191"/>
                      <a:gd name="T29" fmla="*/ 183 h 329"/>
                      <a:gd name="T30" fmla="*/ 59 w 191"/>
                      <a:gd name="T31" fmla="*/ 202 h 329"/>
                      <a:gd name="T32" fmla="*/ 62 w 191"/>
                      <a:gd name="T33" fmla="*/ 229 h 329"/>
                      <a:gd name="T34" fmla="*/ 50 w 191"/>
                      <a:gd name="T35" fmla="*/ 255 h 329"/>
                      <a:gd name="T36" fmla="*/ 38 w 191"/>
                      <a:gd name="T37" fmla="*/ 274 h 329"/>
                      <a:gd name="T38" fmla="*/ 26 w 191"/>
                      <a:gd name="T39" fmla="*/ 288 h 329"/>
                      <a:gd name="T40" fmla="*/ 23 w 191"/>
                      <a:gd name="T41" fmla="*/ 303 h 329"/>
                      <a:gd name="T42" fmla="*/ 30 w 191"/>
                      <a:gd name="T43" fmla="*/ 312 h 329"/>
                      <a:gd name="T44" fmla="*/ 36 w 191"/>
                      <a:gd name="T45" fmla="*/ 311 h 329"/>
                      <a:gd name="T46" fmla="*/ 33 w 191"/>
                      <a:gd name="T47" fmla="*/ 321 h 329"/>
                      <a:gd name="T48" fmla="*/ 39 w 191"/>
                      <a:gd name="T49" fmla="*/ 329 h 329"/>
                      <a:gd name="T50" fmla="*/ 50 w 191"/>
                      <a:gd name="T51" fmla="*/ 329 h 329"/>
                      <a:gd name="T52" fmla="*/ 66 w 191"/>
                      <a:gd name="T53" fmla="*/ 322 h 329"/>
                      <a:gd name="T54" fmla="*/ 81 w 191"/>
                      <a:gd name="T55" fmla="*/ 321 h 329"/>
                      <a:gd name="T56" fmla="*/ 101 w 191"/>
                      <a:gd name="T57" fmla="*/ 311 h 329"/>
                      <a:gd name="T58" fmla="*/ 119 w 191"/>
                      <a:gd name="T59" fmla="*/ 305 h 329"/>
                      <a:gd name="T60" fmla="*/ 129 w 191"/>
                      <a:gd name="T61" fmla="*/ 294 h 329"/>
                      <a:gd name="T62" fmla="*/ 149 w 191"/>
                      <a:gd name="T63" fmla="*/ 268 h 329"/>
                      <a:gd name="T64" fmla="*/ 180 w 191"/>
                      <a:gd name="T65" fmla="*/ 233 h 329"/>
                      <a:gd name="T66" fmla="*/ 183 w 191"/>
                      <a:gd name="T67" fmla="*/ 188 h 329"/>
                      <a:gd name="T68" fmla="*/ 190 w 191"/>
                      <a:gd name="T69" fmla="*/ 147 h 329"/>
                      <a:gd name="T70" fmla="*/ 186 w 191"/>
                      <a:gd name="T71" fmla="*/ 110 h 329"/>
                      <a:gd name="T72" fmla="*/ 184 w 191"/>
                      <a:gd name="T73" fmla="*/ 82 h 329"/>
                      <a:gd name="T74" fmla="*/ 191 w 191"/>
                      <a:gd name="T75" fmla="*/ 17 h 329"/>
                      <a:gd name="T76" fmla="*/ 162 w 191"/>
                      <a:gd name="T77" fmla="*/ 2 h 329"/>
                      <a:gd name="T78" fmla="*/ 104 w 191"/>
                      <a:gd name="T79"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 h="329">
                        <a:moveTo>
                          <a:pt x="104" y="0"/>
                        </a:moveTo>
                        <a:lnTo>
                          <a:pt x="74" y="54"/>
                        </a:lnTo>
                        <a:lnTo>
                          <a:pt x="50" y="81"/>
                        </a:lnTo>
                        <a:lnTo>
                          <a:pt x="38" y="103"/>
                        </a:lnTo>
                        <a:lnTo>
                          <a:pt x="24" y="120"/>
                        </a:lnTo>
                        <a:lnTo>
                          <a:pt x="15" y="143"/>
                        </a:lnTo>
                        <a:lnTo>
                          <a:pt x="10" y="165"/>
                        </a:lnTo>
                        <a:lnTo>
                          <a:pt x="0" y="194"/>
                        </a:lnTo>
                        <a:lnTo>
                          <a:pt x="8" y="219"/>
                        </a:lnTo>
                        <a:lnTo>
                          <a:pt x="8" y="253"/>
                        </a:lnTo>
                        <a:lnTo>
                          <a:pt x="19" y="255"/>
                        </a:lnTo>
                        <a:lnTo>
                          <a:pt x="33" y="245"/>
                        </a:lnTo>
                        <a:lnTo>
                          <a:pt x="42" y="228"/>
                        </a:lnTo>
                        <a:lnTo>
                          <a:pt x="42" y="206"/>
                        </a:lnTo>
                        <a:lnTo>
                          <a:pt x="49" y="183"/>
                        </a:lnTo>
                        <a:lnTo>
                          <a:pt x="59" y="202"/>
                        </a:lnTo>
                        <a:lnTo>
                          <a:pt x="62" y="229"/>
                        </a:lnTo>
                        <a:lnTo>
                          <a:pt x="50" y="255"/>
                        </a:lnTo>
                        <a:lnTo>
                          <a:pt x="38" y="274"/>
                        </a:lnTo>
                        <a:lnTo>
                          <a:pt x="26" y="288"/>
                        </a:lnTo>
                        <a:lnTo>
                          <a:pt x="23" y="303"/>
                        </a:lnTo>
                        <a:lnTo>
                          <a:pt x="30" y="312"/>
                        </a:lnTo>
                        <a:lnTo>
                          <a:pt x="36" y="311"/>
                        </a:lnTo>
                        <a:lnTo>
                          <a:pt x="33" y="321"/>
                        </a:lnTo>
                        <a:lnTo>
                          <a:pt x="39" y="329"/>
                        </a:lnTo>
                        <a:lnTo>
                          <a:pt x="50" y="329"/>
                        </a:lnTo>
                        <a:lnTo>
                          <a:pt x="66" y="322"/>
                        </a:lnTo>
                        <a:lnTo>
                          <a:pt x="81" y="321"/>
                        </a:lnTo>
                        <a:lnTo>
                          <a:pt x="101" y="311"/>
                        </a:lnTo>
                        <a:lnTo>
                          <a:pt x="119" y="305"/>
                        </a:lnTo>
                        <a:lnTo>
                          <a:pt x="129" y="294"/>
                        </a:lnTo>
                        <a:lnTo>
                          <a:pt x="149" y="268"/>
                        </a:lnTo>
                        <a:lnTo>
                          <a:pt x="180" y="233"/>
                        </a:lnTo>
                        <a:lnTo>
                          <a:pt x="183" y="188"/>
                        </a:lnTo>
                        <a:lnTo>
                          <a:pt x="190" y="147"/>
                        </a:lnTo>
                        <a:lnTo>
                          <a:pt x="186" y="110"/>
                        </a:lnTo>
                        <a:lnTo>
                          <a:pt x="184" y="82"/>
                        </a:lnTo>
                        <a:lnTo>
                          <a:pt x="191" y="17"/>
                        </a:lnTo>
                        <a:lnTo>
                          <a:pt x="162" y="2"/>
                        </a:lnTo>
                        <a:lnTo>
                          <a:pt x="104"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2" name="Freeform 143">
                    <a:extLst>
                      <a:ext uri="{FF2B5EF4-FFF2-40B4-BE49-F238E27FC236}">
                        <a16:creationId xmlns:a16="http://schemas.microsoft.com/office/drawing/2014/main" id="{0D149F1E-2CAF-45B4-A7AE-0D7B7EAEE3FC}"/>
                      </a:ext>
                    </a:extLst>
                  </p:cNvPr>
                  <p:cNvSpPr>
                    <a:spLocks/>
                  </p:cNvSpPr>
                  <p:nvPr/>
                </p:nvSpPr>
                <p:spPr bwMode="auto">
                  <a:xfrm>
                    <a:off x="7210" y="2597"/>
                    <a:ext cx="28" cy="37"/>
                  </a:xfrm>
                  <a:custGeom>
                    <a:avLst/>
                    <a:gdLst>
                      <a:gd name="T0" fmla="*/ 55 w 55"/>
                      <a:gd name="T1" fmla="*/ 0 h 73"/>
                      <a:gd name="T2" fmla="*/ 43 w 55"/>
                      <a:gd name="T3" fmla="*/ 30 h 73"/>
                      <a:gd name="T4" fmla="*/ 33 w 55"/>
                      <a:gd name="T5" fmla="*/ 43 h 73"/>
                      <a:gd name="T6" fmla="*/ 23 w 55"/>
                      <a:gd name="T7" fmla="*/ 57 h 73"/>
                      <a:gd name="T8" fmla="*/ 0 w 55"/>
                      <a:gd name="T9" fmla="*/ 73 h 73"/>
                      <a:gd name="T10" fmla="*/ 29 w 55"/>
                      <a:gd name="T11" fmla="*/ 58 h 73"/>
                      <a:gd name="T12" fmla="*/ 47 w 55"/>
                      <a:gd name="T13" fmla="*/ 33 h 73"/>
                      <a:gd name="T14" fmla="*/ 55 w 55"/>
                      <a:gd name="T15" fmla="*/ 0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73">
                        <a:moveTo>
                          <a:pt x="55" y="0"/>
                        </a:moveTo>
                        <a:lnTo>
                          <a:pt x="43" y="30"/>
                        </a:lnTo>
                        <a:lnTo>
                          <a:pt x="33" y="43"/>
                        </a:lnTo>
                        <a:lnTo>
                          <a:pt x="23" y="57"/>
                        </a:lnTo>
                        <a:lnTo>
                          <a:pt x="0" y="73"/>
                        </a:lnTo>
                        <a:lnTo>
                          <a:pt x="29" y="58"/>
                        </a:lnTo>
                        <a:lnTo>
                          <a:pt x="47" y="33"/>
                        </a:lnTo>
                        <a:lnTo>
                          <a:pt x="55"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 name="Freeform 144">
                    <a:extLst>
                      <a:ext uri="{FF2B5EF4-FFF2-40B4-BE49-F238E27FC236}">
                        <a16:creationId xmlns:a16="http://schemas.microsoft.com/office/drawing/2014/main" id="{8A76C822-A857-4C74-A5D4-3EC0DC23FC7F}"/>
                      </a:ext>
                    </a:extLst>
                  </p:cNvPr>
                  <p:cNvSpPr>
                    <a:spLocks/>
                  </p:cNvSpPr>
                  <p:nvPr/>
                </p:nvSpPr>
                <p:spPr bwMode="auto">
                  <a:xfrm>
                    <a:off x="7241" y="2598"/>
                    <a:ext cx="17" cy="33"/>
                  </a:xfrm>
                  <a:custGeom>
                    <a:avLst/>
                    <a:gdLst>
                      <a:gd name="T0" fmla="*/ 36 w 36"/>
                      <a:gd name="T1" fmla="*/ 0 h 67"/>
                      <a:gd name="T2" fmla="*/ 22 w 36"/>
                      <a:gd name="T3" fmla="*/ 26 h 67"/>
                      <a:gd name="T4" fmla="*/ 12 w 36"/>
                      <a:gd name="T5" fmla="*/ 42 h 67"/>
                      <a:gd name="T6" fmla="*/ 0 w 36"/>
                      <a:gd name="T7" fmla="*/ 67 h 67"/>
                      <a:gd name="T8" fmla="*/ 27 w 36"/>
                      <a:gd name="T9" fmla="*/ 29 h 67"/>
                      <a:gd name="T10" fmla="*/ 36 w 36"/>
                      <a:gd name="T11" fmla="*/ 0 h 67"/>
                    </a:gdLst>
                    <a:ahLst/>
                    <a:cxnLst>
                      <a:cxn ang="0">
                        <a:pos x="T0" y="T1"/>
                      </a:cxn>
                      <a:cxn ang="0">
                        <a:pos x="T2" y="T3"/>
                      </a:cxn>
                      <a:cxn ang="0">
                        <a:pos x="T4" y="T5"/>
                      </a:cxn>
                      <a:cxn ang="0">
                        <a:pos x="T6" y="T7"/>
                      </a:cxn>
                      <a:cxn ang="0">
                        <a:pos x="T8" y="T9"/>
                      </a:cxn>
                      <a:cxn ang="0">
                        <a:pos x="T10" y="T11"/>
                      </a:cxn>
                    </a:cxnLst>
                    <a:rect l="0" t="0" r="r" b="b"/>
                    <a:pathLst>
                      <a:path w="36" h="67">
                        <a:moveTo>
                          <a:pt x="36" y="0"/>
                        </a:moveTo>
                        <a:lnTo>
                          <a:pt x="22" y="26"/>
                        </a:lnTo>
                        <a:lnTo>
                          <a:pt x="12" y="42"/>
                        </a:lnTo>
                        <a:lnTo>
                          <a:pt x="0" y="67"/>
                        </a:lnTo>
                        <a:lnTo>
                          <a:pt x="27" y="29"/>
                        </a:lnTo>
                        <a:lnTo>
                          <a:pt x="36"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4" name="Freeform 145">
                    <a:extLst>
                      <a:ext uri="{FF2B5EF4-FFF2-40B4-BE49-F238E27FC236}">
                        <a16:creationId xmlns:a16="http://schemas.microsoft.com/office/drawing/2014/main" id="{C1B30478-0FBA-4320-9DDA-E4FF2ED6C0ED}"/>
                      </a:ext>
                    </a:extLst>
                  </p:cNvPr>
                  <p:cNvSpPr>
                    <a:spLocks/>
                  </p:cNvSpPr>
                  <p:nvPr/>
                </p:nvSpPr>
                <p:spPr bwMode="auto">
                  <a:xfrm>
                    <a:off x="7205" y="2556"/>
                    <a:ext cx="5" cy="20"/>
                  </a:xfrm>
                  <a:custGeom>
                    <a:avLst/>
                    <a:gdLst>
                      <a:gd name="T0" fmla="*/ 0 w 9"/>
                      <a:gd name="T1" fmla="*/ 0 h 42"/>
                      <a:gd name="T2" fmla="*/ 1 w 9"/>
                      <a:gd name="T3" fmla="*/ 20 h 42"/>
                      <a:gd name="T4" fmla="*/ 0 w 9"/>
                      <a:gd name="T5" fmla="*/ 42 h 42"/>
                      <a:gd name="T6" fmla="*/ 9 w 9"/>
                      <a:gd name="T7" fmla="*/ 40 h 42"/>
                      <a:gd name="T8" fmla="*/ 4 w 9"/>
                      <a:gd name="T9" fmla="*/ 24 h 42"/>
                      <a:gd name="T10" fmla="*/ 0 w 9"/>
                      <a:gd name="T11" fmla="*/ 0 h 42"/>
                    </a:gdLst>
                    <a:ahLst/>
                    <a:cxnLst>
                      <a:cxn ang="0">
                        <a:pos x="T0" y="T1"/>
                      </a:cxn>
                      <a:cxn ang="0">
                        <a:pos x="T2" y="T3"/>
                      </a:cxn>
                      <a:cxn ang="0">
                        <a:pos x="T4" y="T5"/>
                      </a:cxn>
                      <a:cxn ang="0">
                        <a:pos x="T6" y="T7"/>
                      </a:cxn>
                      <a:cxn ang="0">
                        <a:pos x="T8" y="T9"/>
                      </a:cxn>
                      <a:cxn ang="0">
                        <a:pos x="T10" y="T11"/>
                      </a:cxn>
                    </a:cxnLst>
                    <a:rect l="0" t="0" r="r" b="b"/>
                    <a:pathLst>
                      <a:path w="9" h="42">
                        <a:moveTo>
                          <a:pt x="0" y="0"/>
                        </a:moveTo>
                        <a:lnTo>
                          <a:pt x="1" y="20"/>
                        </a:lnTo>
                        <a:lnTo>
                          <a:pt x="0" y="42"/>
                        </a:lnTo>
                        <a:lnTo>
                          <a:pt x="9" y="40"/>
                        </a:lnTo>
                        <a:lnTo>
                          <a:pt x="4" y="24"/>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5" name="Freeform 146">
                    <a:extLst>
                      <a:ext uri="{FF2B5EF4-FFF2-40B4-BE49-F238E27FC236}">
                        <a16:creationId xmlns:a16="http://schemas.microsoft.com/office/drawing/2014/main" id="{1A3B378E-5E69-4BD9-93E7-C8EBD9F6EDC5}"/>
                      </a:ext>
                    </a:extLst>
                  </p:cNvPr>
                  <p:cNvSpPr>
                    <a:spLocks/>
                  </p:cNvSpPr>
                  <p:nvPr/>
                </p:nvSpPr>
                <p:spPr bwMode="auto">
                  <a:xfrm>
                    <a:off x="7238" y="2576"/>
                    <a:ext cx="7" cy="23"/>
                  </a:xfrm>
                  <a:custGeom>
                    <a:avLst/>
                    <a:gdLst>
                      <a:gd name="T0" fmla="*/ 3 w 13"/>
                      <a:gd name="T1" fmla="*/ 2 h 45"/>
                      <a:gd name="T2" fmla="*/ 0 w 13"/>
                      <a:gd name="T3" fmla="*/ 16 h 45"/>
                      <a:gd name="T4" fmla="*/ 0 w 13"/>
                      <a:gd name="T5" fmla="*/ 45 h 45"/>
                      <a:gd name="T6" fmla="*/ 4 w 13"/>
                      <a:gd name="T7" fmla="*/ 33 h 45"/>
                      <a:gd name="T8" fmla="*/ 13 w 13"/>
                      <a:gd name="T9" fmla="*/ 0 h 45"/>
                      <a:gd name="T10" fmla="*/ 3 w 13"/>
                      <a:gd name="T11" fmla="*/ 2 h 45"/>
                    </a:gdLst>
                    <a:ahLst/>
                    <a:cxnLst>
                      <a:cxn ang="0">
                        <a:pos x="T0" y="T1"/>
                      </a:cxn>
                      <a:cxn ang="0">
                        <a:pos x="T2" y="T3"/>
                      </a:cxn>
                      <a:cxn ang="0">
                        <a:pos x="T4" y="T5"/>
                      </a:cxn>
                      <a:cxn ang="0">
                        <a:pos x="T6" y="T7"/>
                      </a:cxn>
                      <a:cxn ang="0">
                        <a:pos x="T8" y="T9"/>
                      </a:cxn>
                      <a:cxn ang="0">
                        <a:pos x="T10" y="T11"/>
                      </a:cxn>
                    </a:cxnLst>
                    <a:rect l="0" t="0" r="r" b="b"/>
                    <a:pathLst>
                      <a:path w="13" h="45">
                        <a:moveTo>
                          <a:pt x="3" y="2"/>
                        </a:moveTo>
                        <a:lnTo>
                          <a:pt x="0" y="16"/>
                        </a:lnTo>
                        <a:lnTo>
                          <a:pt x="0" y="45"/>
                        </a:lnTo>
                        <a:lnTo>
                          <a:pt x="4" y="33"/>
                        </a:lnTo>
                        <a:lnTo>
                          <a:pt x="13" y="0"/>
                        </a:lnTo>
                        <a:lnTo>
                          <a:pt x="3" y="2"/>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6" name="Freeform 147">
                    <a:extLst>
                      <a:ext uri="{FF2B5EF4-FFF2-40B4-BE49-F238E27FC236}">
                        <a16:creationId xmlns:a16="http://schemas.microsoft.com/office/drawing/2014/main" id="{7E98A978-953C-4DDC-AF08-1CC40BF8F81F}"/>
                      </a:ext>
                    </a:extLst>
                  </p:cNvPr>
                  <p:cNvSpPr>
                    <a:spLocks/>
                  </p:cNvSpPr>
                  <p:nvPr/>
                </p:nvSpPr>
                <p:spPr bwMode="auto">
                  <a:xfrm>
                    <a:off x="7258" y="2579"/>
                    <a:ext cx="4" cy="20"/>
                  </a:xfrm>
                  <a:custGeom>
                    <a:avLst/>
                    <a:gdLst>
                      <a:gd name="T0" fmla="*/ 9 w 9"/>
                      <a:gd name="T1" fmla="*/ 0 h 40"/>
                      <a:gd name="T2" fmla="*/ 1 w 9"/>
                      <a:gd name="T3" fmla="*/ 8 h 40"/>
                      <a:gd name="T4" fmla="*/ 0 w 9"/>
                      <a:gd name="T5" fmla="*/ 40 h 40"/>
                      <a:gd name="T6" fmla="*/ 9 w 9"/>
                      <a:gd name="T7" fmla="*/ 0 h 40"/>
                    </a:gdLst>
                    <a:ahLst/>
                    <a:cxnLst>
                      <a:cxn ang="0">
                        <a:pos x="T0" y="T1"/>
                      </a:cxn>
                      <a:cxn ang="0">
                        <a:pos x="T2" y="T3"/>
                      </a:cxn>
                      <a:cxn ang="0">
                        <a:pos x="T4" y="T5"/>
                      </a:cxn>
                      <a:cxn ang="0">
                        <a:pos x="T6" y="T7"/>
                      </a:cxn>
                    </a:cxnLst>
                    <a:rect l="0" t="0" r="r" b="b"/>
                    <a:pathLst>
                      <a:path w="9" h="40">
                        <a:moveTo>
                          <a:pt x="9" y="0"/>
                        </a:moveTo>
                        <a:lnTo>
                          <a:pt x="1" y="8"/>
                        </a:lnTo>
                        <a:lnTo>
                          <a:pt x="0" y="40"/>
                        </a:lnTo>
                        <a:lnTo>
                          <a:pt x="9"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7" name="Freeform 148">
                    <a:extLst>
                      <a:ext uri="{FF2B5EF4-FFF2-40B4-BE49-F238E27FC236}">
                        <a16:creationId xmlns:a16="http://schemas.microsoft.com/office/drawing/2014/main" id="{66998EDF-FC09-407F-A68B-AEA7F42FC812}"/>
                      </a:ext>
                    </a:extLst>
                  </p:cNvPr>
                  <p:cNvSpPr>
                    <a:spLocks/>
                  </p:cNvSpPr>
                  <p:nvPr/>
                </p:nvSpPr>
                <p:spPr bwMode="auto">
                  <a:xfrm>
                    <a:off x="7192" y="2593"/>
                    <a:ext cx="6" cy="9"/>
                  </a:xfrm>
                  <a:custGeom>
                    <a:avLst/>
                    <a:gdLst>
                      <a:gd name="T0" fmla="*/ 0 w 11"/>
                      <a:gd name="T1" fmla="*/ 1 h 17"/>
                      <a:gd name="T2" fmla="*/ 6 w 11"/>
                      <a:gd name="T3" fmla="*/ 5 h 17"/>
                      <a:gd name="T4" fmla="*/ 7 w 11"/>
                      <a:gd name="T5" fmla="*/ 17 h 17"/>
                      <a:gd name="T6" fmla="*/ 11 w 11"/>
                      <a:gd name="T7" fmla="*/ 0 h 17"/>
                      <a:gd name="T8" fmla="*/ 0 w 11"/>
                      <a:gd name="T9" fmla="*/ 1 h 17"/>
                    </a:gdLst>
                    <a:ahLst/>
                    <a:cxnLst>
                      <a:cxn ang="0">
                        <a:pos x="T0" y="T1"/>
                      </a:cxn>
                      <a:cxn ang="0">
                        <a:pos x="T2" y="T3"/>
                      </a:cxn>
                      <a:cxn ang="0">
                        <a:pos x="T4" y="T5"/>
                      </a:cxn>
                      <a:cxn ang="0">
                        <a:pos x="T6" y="T7"/>
                      </a:cxn>
                      <a:cxn ang="0">
                        <a:pos x="T8" y="T9"/>
                      </a:cxn>
                    </a:cxnLst>
                    <a:rect l="0" t="0" r="r" b="b"/>
                    <a:pathLst>
                      <a:path w="11" h="17">
                        <a:moveTo>
                          <a:pt x="0" y="1"/>
                        </a:moveTo>
                        <a:lnTo>
                          <a:pt x="6" y="5"/>
                        </a:lnTo>
                        <a:lnTo>
                          <a:pt x="7" y="17"/>
                        </a:lnTo>
                        <a:lnTo>
                          <a:pt x="11" y="0"/>
                        </a:lnTo>
                        <a:lnTo>
                          <a:pt x="0" y="1"/>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40" name="Freeform 150">
                  <a:extLst>
                    <a:ext uri="{FF2B5EF4-FFF2-40B4-BE49-F238E27FC236}">
                      <a16:creationId xmlns:a16="http://schemas.microsoft.com/office/drawing/2014/main" id="{DE9A9674-7F65-4B84-B7F5-5345970C609A}"/>
                    </a:ext>
                  </a:extLst>
                </p:cNvPr>
                <p:cNvSpPr>
                  <a:spLocks/>
                </p:cNvSpPr>
                <p:nvPr/>
              </p:nvSpPr>
              <p:spPr bwMode="auto">
                <a:xfrm>
                  <a:off x="7221" y="2468"/>
                  <a:ext cx="69" cy="46"/>
                </a:xfrm>
                <a:custGeom>
                  <a:avLst/>
                  <a:gdLst>
                    <a:gd name="T0" fmla="*/ 0 w 140"/>
                    <a:gd name="T1" fmla="*/ 63 h 92"/>
                    <a:gd name="T2" fmla="*/ 19 w 140"/>
                    <a:gd name="T3" fmla="*/ 59 h 92"/>
                    <a:gd name="T4" fmla="*/ 44 w 140"/>
                    <a:gd name="T5" fmla="*/ 61 h 92"/>
                    <a:gd name="T6" fmla="*/ 64 w 140"/>
                    <a:gd name="T7" fmla="*/ 64 h 92"/>
                    <a:gd name="T8" fmla="*/ 99 w 140"/>
                    <a:gd name="T9" fmla="*/ 74 h 92"/>
                    <a:gd name="T10" fmla="*/ 122 w 140"/>
                    <a:gd name="T11" fmla="*/ 87 h 92"/>
                    <a:gd name="T12" fmla="*/ 128 w 140"/>
                    <a:gd name="T13" fmla="*/ 92 h 92"/>
                    <a:gd name="T14" fmla="*/ 140 w 140"/>
                    <a:gd name="T15" fmla="*/ 41 h 92"/>
                    <a:gd name="T16" fmla="*/ 119 w 140"/>
                    <a:gd name="T17" fmla="*/ 22 h 92"/>
                    <a:gd name="T18" fmla="*/ 92 w 140"/>
                    <a:gd name="T19" fmla="*/ 8 h 92"/>
                    <a:gd name="T20" fmla="*/ 64 w 140"/>
                    <a:gd name="T21" fmla="*/ 0 h 92"/>
                    <a:gd name="T22" fmla="*/ 40 w 140"/>
                    <a:gd name="T23" fmla="*/ 0 h 92"/>
                    <a:gd name="T24" fmla="*/ 16 w 140"/>
                    <a:gd name="T25" fmla="*/ 2 h 92"/>
                    <a:gd name="T26" fmla="*/ 0 w 140"/>
                    <a:gd name="T27" fmla="*/ 6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 h="92">
                      <a:moveTo>
                        <a:pt x="0" y="63"/>
                      </a:moveTo>
                      <a:lnTo>
                        <a:pt x="19" y="59"/>
                      </a:lnTo>
                      <a:lnTo>
                        <a:pt x="44" y="61"/>
                      </a:lnTo>
                      <a:lnTo>
                        <a:pt x="64" y="64"/>
                      </a:lnTo>
                      <a:lnTo>
                        <a:pt x="99" y="74"/>
                      </a:lnTo>
                      <a:lnTo>
                        <a:pt x="122" y="87"/>
                      </a:lnTo>
                      <a:lnTo>
                        <a:pt x="128" y="92"/>
                      </a:lnTo>
                      <a:lnTo>
                        <a:pt x="140" y="41"/>
                      </a:lnTo>
                      <a:lnTo>
                        <a:pt x="119" y="22"/>
                      </a:lnTo>
                      <a:lnTo>
                        <a:pt x="92" y="8"/>
                      </a:lnTo>
                      <a:lnTo>
                        <a:pt x="64" y="0"/>
                      </a:lnTo>
                      <a:lnTo>
                        <a:pt x="40" y="0"/>
                      </a:lnTo>
                      <a:lnTo>
                        <a:pt x="16" y="2"/>
                      </a:lnTo>
                      <a:lnTo>
                        <a:pt x="0" y="63"/>
                      </a:lnTo>
                      <a:close/>
                    </a:path>
                  </a:pathLst>
                </a:custGeom>
                <a:solidFill>
                  <a:srgbClr val="FFFFFF"/>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grpSp>
      <p:pic>
        <p:nvPicPr>
          <p:cNvPr id="103" name="図 102">
            <a:extLst>
              <a:ext uri="{FF2B5EF4-FFF2-40B4-BE49-F238E27FC236}">
                <a16:creationId xmlns:a16="http://schemas.microsoft.com/office/drawing/2014/main" id="{0822FF35-F577-46DB-9696-B9295729404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798643" y="5323743"/>
            <a:ext cx="2026777" cy="1327959"/>
          </a:xfrm>
          <a:prstGeom prst="rect">
            <a:avLst/>
          </a:prstGeom>
        </p:spPr>
      </p:pic>
      <p:pic>
        <p:nvPicPr>
          <p:cNvPr id="107" name="図 106">
            <a:extLst>
              <a:ext uri="{FF2B5EF4-FFF2-40B4-BE49-F238E27FC236}">
                <a16:creationId xmlns:a16="http://schemas.microsoft.com/office/drawing/2014/main" id="{943031C5-DF9E-4394-81EF-37964CB97F12}"/>
              </a:ext>
            </a:extLst>
          </p:cNvPr>
          <p:cNvPicPr>
            <a:picLocks noChangeAspect="1"/>
          </p:cNvPicPr>
          <p:nvPr/>
        </p:nvPicPr>
        <p:blipFill>
          <a:blip r:embed="rId17"/>
          <a:stretch>
            <a:fillRect/>
          </a:stretch>
        </p:blipFill>
        <p:spPr>
          <a:xfrm>
            <a:off x="1770557" y="1255889"/>
            <a:ext cx="1522795" cy="1539483"/>
          </a:xfrm>
          <a:prstGeom prst="rect">
            <a:avLst/>
          </a:prstGeom>
        </p:spPr>
      </p:pic>
    </p:spTree>
    <p:extLst>
      <p:ext uri="{BB962C8B-B14F-4D97-AF65-F5344CB8AC3E}">
        <p14:creationId xmlns:p14="http://schemas.microsoft.com/office/powerpoint/2010/main" val="3236901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794125" y="1951695"/>
            <a:ext cx="2771396" cy="2078547"/>
          </a:xfrm>
          <a:prstGeom prst="rect">
            <a:avLst/>
          </a:prstGeom>
          <a:ln>
            <a:noFill/>
          </a:ln>
          <a:effectLst>
            <a:outerShdw blurRad="292100" dist="139700" dir="2700000" algn="tl" rotWithShape="0">
              <a:srgbClr val="333333">
                <a:alpha val="65000"/>
              </a:srgbClr>
            </a:outerShdw>
          </a:effectLst>
        </p:spPr>
      </p:pic>
      <p:pic>
        <p:nvPicPr>
          <p:cNvPr id="311" name="図 3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4323" y="4896587"/>
            <a:ext cx="984395" cy="658787"/>
          </a:xfrm>
          <a:prstGeom prst="rect">
            <a:avLst/>
          </a:prstGeom>
        </p:spPr>
      </p:pic>
      <p:sp>
        <p:nvSpPr>
          <p:cNvPr id="3" name="スライド番号プレースホルダー 2"/>
          <p:cNvSpPr>
            <a:spLocks noGrp="1"/>
          </p:cNvSpPr>
          <p:nvPr>
            <p:ph type="sldNum" sz="quarter" idx="12"/>
          </p:nvPr>
        </p:nvSpPr>
        <p:spPr/>
        <p:txBody>
          <a:bodyPr/>
          <a:lstStyle/>
          <a:p>
            <a:fld id="{63DCA85F-F225-44A4-AEA8-9083CAE61796}" type="slidenum">
              <a:rPr kumimoji="1" lang="ja-JP" altLang="en-US" smtClean="0"/>
              <a:t>15</a:t>
            </a:fld>
            <a:endParaRPr kumimoji="1" lang="ja-JP" altLang="en-US" dirty="0"/>
          </a:p>
        </p:txBody>
      </p:sp>
      <p:sp>
        <p:nvSpPr>
          <p:cNvPr id="4" name="タイトル 3"/>
          <p:cNvSpPr>
            <a:spLocks noGrp="1"/>
          </p:cNvSpPr>
          <p:nvPr>
            <p:ph type="title"/>
          </p:nvPr>
        </p:nvSpPr>
        <p:spPr>
          <a:xfrm>
            <a:off x="143958" y="206345"/>
            <a:ext cx="11682281" cy="1325563"/>
          </a:xfrm>
        </p:spPr>
        <p:txBody>
          <a:bodyPr>
            <a:noAutofit/>
          </a:bodyPr>
          <a:lstStyle/>
          <a:p>
            <a:r>
              <a:rPr lang="en-US" altLang="ja-JP" sz="1800" b="1" dirty="0"/>
              <a:t>1980 </a:t>
            </a:r>
            <a:r>
              <a:rPr lang="ja-JP" altLang="en-US" sz="1800" b="1" dirty="0"/>
              <a:t>年代 ～ </a:t>
            </a:r>
            <a:r>
              <a:rPr lang="en-US" altLang="ja-JP" sz="1800" b="1" dirty="0"/>
              <a:t>2000 </a:t>
            </a:r>
            <a:r>
              <a:rPr lang="ja-JP" altLang="en-US" sz="1800" b="1" dirty="0"/>
              <a:t>年代に各地に秘かに存在した「インチキサーバー置き場」は、実は、超正統派の人材育成環境であった。若手人材の試行錯誤が許容され、育成された高度 </a:t>
            </a:r>
            <a:r>
              <a:rPr lang="en-US" altLang="ja-JP" sz="1800" b="1" dirty="0"/>
              <a:t>ICT </a:t>
            </a:r>
            <a:r>
              <a:rPr lang="ja-JP" altLang="en-US" sz="1800" b="1" dirty="0"/>
              <a:t>人材・技術が、現代社会 </a:t>
            </a:r>
            <a:r>
              <a:rPr lang="en-US" altLang="ja-JP" sz="1800" b="1" dirty="0"/>
              <a:t>(2020 </a:t>
            </a:r>
            <a:r>
              <a:rPr lang="ja-JP" altLang="en-US" sz="1800" b="1" dirty="0"/>
              <a:t>年代</a:t>
            </a:r>
            <a:r>
              <a:rPr lang="en-US" altLang="ja-JP" sz="1800" b="1" dirty="0"/>
              <a:t>) </a:t>
            </a:r>
            <a:r>
              <a:rPr lang="ja-JP" altLang="en-US" sz="1800" b="1" dirty="0"/>
              <a:t>の日本の </a:t>
            </a:r>
            <a:r>
              <a:rPr lang="en-US" altLang="ja-JP" sz="1800" b="1" dirty="0"/>
              <a:t>ICT </a:t>
            </a:r>
            <a:r>
              <a:rPr lang="ja-JP" altLang="en-US" sz="1800" b="1" dirty="0"/>
              <a:t>とセキュリティを支えている。</a:t>
            </a:r>
            <a:endParaRPr kumimoji="1" lang="ja-JP" altLang="en-US" sz="1800" b="1" dirty="0"/>
          </a:p>
        </p:txBody>
      </p:sp>
      <p:pic>
        <p:nvPicPr>
          <p:cNvPr id="6" name="図 5"/>
          <p:cNvPicPr>
            <a:picLocks noChangeAspect="1"/>
          </p:cNvPicPr>
          <p:nvPr/>
        </p:nvPicPr>
        <p:blipFill>
          <a:blip r:embed="rId4"/>
          <a:stretch>
            <a:fillRect/>
          </a:stretch>
        </p:blipFill>
        <p:spPr>
          <a:xfrm>
            <a:off x="3765660" y="1847994"/>
            <a:ext cx="2887388" cy="1618564"/>
          </a:xfrm>
          <a:prstGeom prst="rect">
            <a:avLst/>
          </a:prstGeom>
          <a:ln>
            <a:noFill/>
          </a:ln>
          <a:effectLst>
            <a:outerShdw blurRad="292100" dist="139700" dir="2700000" algn="tl" rotWithShape="0">
              <a:srgbClr val="333333">
                <a:alpha val="65000"/>
              </a:srgbClr>
            </a:outerShdw>
          </a:effectLst>
        </p:spPr>
      </p:pic>
      <p:pic>
        <p:nvPicPr>
          <p:cNvPr id="7" name="図 6"/>
          <p:cNvPicPr>
            <a:picLocks noChangeAspect="1"/>
          </p:cNvPicPr>
          <p:nvPr/>
        </p:nvPicPr>
        <p:blipFill>
          <a:blip r:embed="rId5"/>
          <a:stretch>
            <a:fillRect/>
          </a:stretch>
        </p:blipFill>
        <p:spPr>
          <a:xfrm>
            <a:off x="4713890" y="2990952"/>
            <a:ext cx="2771395" cy="1642976"/>
          </a:xfrm>
          <a:prstGeom prst="rect">
            <a:avLst/>
          </a:prstGeom>
          <a:ln>
            <a:noFill/>
          </a:ln>
          <a:effectLst>
            <a:outerShdw blurRad="292100" dist="139700" dir="2700000" algn="tl" rotWithShape="0">
              <a:srgbClr val="333333">
                <a:alpha val="65000"/>
              </a:srgbClr>
            </a:outerShdw>
          </a:effectLst>
        </p:spPr>
      </p:pic>
      <p:pic>
        <p:nvPicPr>
          <p:cNvPr id="9" name="図 8"/>
          <p:cNvPicPr>
            <a:picLocks noChangeAspect="1"/>
          </p:cNvPicPr>
          <p:nvPr/>
        </p:nvPicPr>
        <p:blipFill>
          <a:blip r:embed="rId6"/>
          <a:stretch>
            <a:fillRect/>
          </a:stretch>
        </p:blipFill>
        <p:spPr>
          <a:xfrm>
            <a:off x="7712545" y="1772631"/>
            <a:ext cx="2140903" cy="2345448"/>
          </a:xfrm>
          <a:prstGeom prst="rect">
            <a:avLst/>
          </a:prstGeom>
          <a:ln>
            <a:noFill/>
          </a:ln>
          <a:effectLst>
            <a:outerShdw blurRad="292100" dist="139700" dir="2700000" algn="tl" rotWithShape="0">
              <a:srgbClr val="333333">
                <a:alpha val="65000"/>
              </a:srgbClr>
            </a:outerShdw>
          </a:effectLst>
        </p:spPr>
      </p:pic>
      <p:sp>
        <p:nvSpPr>
          <p:cNvPr id="10" name="テキスト ボックス 9"/>
          <p:cNvSpPr txBox="1"/>
          <p:nvPr/>
        </p:nvSpPr>
        <p:spPr>
          <a:xfrm>
            <a:off x="185641" y="1167806"/>
            <a:ext cx="11938042" cy="738664"/>
          </a:xfrm>
          <a:prstGeom prst="rect">
            <a:avLst/>
          </a:prstGeom>
          <a:noFill/>
        </p:spPr>
        <p:txBody>
          <a:bodyPr wrap="square" rtlCol="0">
            <a:spAutoFit/>
          </a:bodyPr>
          <a:lstStyle/>
          <a:p>
            <a:r>
              <a:rPr kumimoji="1" lang="en-US" altLang="ja-JP" sz="1400" b="1" u="sng" dirty="0">
                <a:solidFill>
                  <a:schemeClr val="accent6">
                    <a:lumMod val="75000"/>
                  </a:schemeClr>
                </a:solidFill>
              </a:rPr>
              <a:t>1980 </a:t>
            </a:r>
            <a:r>
              <a:rPr kumimoji="1" lang="ja-JP" altLang="en-US" sz="1400" b="1" u="sng" dirty="0">
                <a:solidFill>
                  <a:schemeClr val="accent6">
                    <a:lumMod val="75000"/>
                  </a:schemeClr>
                </a:solidFill>
              </a:rPr>
              <a:t>年代 ～ </a:t>
            </a:r>
            <a:r>
              <a:rPr kumimoji="1" lang="en-US" altLang="ja-JP" sz="1400" b="1" u="sng" dirty="0">
                <a:solidFill>
                  <a:schemeClr val="accent6">
                    <a:lumMod val="75000"/>
                  </a:schemeClr>
                </a:solidFill>
              </a:rPr>
              <a:t>2000 </a:t>
            </a:r>
            <a:r>
              <a:rPr kumimoji="1" lang="ja-JP" altLang="en-US" sz="1400" b="1" u="sng" dirty="0">
                <a:solidFill>
                  <a:schemeClr val="accent6">
                    <a:lumMod val="75000"/>
                  </a:schemeClr>
                </a:solidFill>
              </a:rPr>
              <a:t>年代は、大手の国立大学・私立大学・民間企業の研究所のサーバールームが公共的スペースであり、人材育成・技術成長の役割を果たしていた。</a:t>
            </a:r>
            <a:r>
              <a:rPr kumimoji="1" lang="ja-JP" altLang="en-US" sz="1400" dirty="0"/>
              <a:t>うまく説得すれば、無償 </a:t>
            </a:r>
            <a:r>
              <a:rPr kumimoji="1" lang="en-US" altLang="ja-JP" sz="1400" dirty="0"/>
              <a:t>or </a:t>
            </a:r>
            <a:r>
              <a:rPr kumimoji="1" lang="ja-JP" altLang="en-US" sz="1400" dirty="0"/>
              <a:t>低コストで、大学・企業の中に自作サーバーを自由に置かせてもらえ、自由に実証実験を行ない、新たな技術を気軽に構築できていた。</a:t>
            </a:r>
            <a:r>
              <a:rPr kumimoji="1" lang="ja-JP" altLang="en-US" sz="1400" b="1" u="sng" dirty="0">
                <a:solidFill>
                  <a:schemeClr val="accent2">
                    <a:lumMod val="75000"/>
                  </a:schemeClr>
                </a:solidFill>
              </a:rPr>
              <a:t>たとえば、日本初のインターネット相互接続点</a:t>
            </a:r>
            <a:r>
              <a:rPr kumimoji="1" lang="en-US" altLang="ja-JP" sz="1400" b="1" u="sng" dirty="0">
                <a:solidFill>
                  <a:schemeClr val="accent2">
                    <a:lumMod val="75000"/>
                  </a:schemeClr>
                </a:solidFill>
              </a:rPr>
              <a:t> (NSPIXP-1) </a:t>
            </a:r>
            <a:r>
              <a:rPr kumimoji="1" lang="ja-JP" altLang="en-US" sz="1400" b="1" u="sng" dirty="0">
                <a:solidFill>
                  <a:schemeClr val="accent2">
                    <a:lumMod val="75000"/>
                  </a:schemeClr>
                </a:solidFill>
              </a:rPr>
              <a:t>も、岩波書店地下サーバールームにあった。</a:t>
            </a:r>
          </a:p>
        </p:txBody>
      </p:sp>
      <p:sp>
        <p:nvSpPr>
          <p:cNvPr id="11" name="テキスト ボックス 10"/>
          <p:cNvSpPr txBox="1"/>
          <p:nvPr/>
        </p:nvSpPr>
        <p:spPr>
          <a:xfrm>
            <a:off x="9007848" y="2458314"/>
            <a:ext cx="2974001" cy="738664"/>
          </a:xfrm>
          <a:prstGeom prst="rect">
            <a:avLst/>
          </a:prstGeom>
          <a:solidFill>
            <a:srgbClr val="FFFFCC"/>
          </a:solidFill>
          <a:ln w="28575">
            <a:solidFill>
              <a:schemeClr val="tx1"/>
            </a:solidFill>
          </a:ln>
        </p:spPr>
        <p:txBody>
          <a:bodyPr wrap="square" rtlCol="0">
            <a:spAutoFit/>
          </a:bodyPr>
          <a:lstStyle/>
          <a:p>
            <a:r>
              <a:rPr kumimoji="1" lang="ja-JP" altLang="en-US" sz="1400" dirty="0"/>
              <a:t>国立大学の中に、</a:t>
            </a:r>
            <a:r>
              <a:rPr kumimoji="1" lang="en-US" altLang="ja-JP" sz="1400" dirty="0"/>
              <a:t>NTT </a:t>
            </a:r>
            <a:r>
              <a:rPr kumimoji="1" lang="ja-JP" altLang="en-US" sz="1400" dirty="0"/>
              <a:t>の専用線網 </a:t>
            </a:r>
            <a:r>
              <a:rPr kumimoji="1" lang="en-US" altLang="ja-JP" sz="1400" dirty="0"/>
              <a:t>OADM (WDM </a:t>
            </a:r>
            <a:r>
              <a:rPr kumimoji="1" lang="ja-JP" altLang="en-US" sz="1400" dirty="0"/>
              <a:t>伝送装置</a:t>
            </a:r>
            <a:r>
              <a:rPr kumimoji="1" lang="en-US" altLang="ja-JP" sz="1400" dirty="0"/>
              <a:t>) </a:t>
            </a:r>
            <a:r>
              <a:rPr kumimoji="1" lang="ja-JP" altLang="en-US" sz="1400" dirty="0"/>
              <a:t>のコアノードも置いてあった！！</a:t>
            </a:r>
          </a:p>
        </p:txBody>
      </p:sp>
      <p:pic>
        <p:nvPicPr>
          <p:cNvPr id="15" name="図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1609" y="5912749"/>
            <a:ext cx="1156247" cy="828887"/>
          </a:xfrm>
          <a:prstGeom prst="rect">
            <a:avLst/>
          </a:prstGeom>
        </p:spPr>
      </p:pic>
      <p:sp>
        <p:nvSpPr>
          <p:cNvPr id="16" name="テキスト ボックス 15"/>
          <p:cNvSpPr txBox="1"/>
          <p:nvPr/>
        </p:nvSpPr>
        <p:spPr>
          <a:xfrm>
            <a:off x="185641" y="4673493"/>
            <a:ext cx="3744311" cy="369332"/>
          </a:xfrm>
          <a:prstGeom prst="rect">
            <a:avLst/>
          </a:prstGeom>
          <a:noFill/>
        </p:spPr>
        <p:txBody>
          <a:bodyPr wrap="square" rtlCol="0">
            <a:spAutoFit/>
          </a:bodyPr>
          <a:lstStyle/>
          <a:p>
            <a:r>
              <a:rPr kumimoji="1" lang="ja-JP" altLang="en-US" dirty="0"/>
              <a:t>持ち込みサーバー等の自由設置棚</a:t>
            </a:r>
          </a:p>
        </p:txBody>
      </p:sp>
      <p:sp>
        <p:nvSpPr>
          <p:cNvPr id="17" name="テキスト ボックス 16"/>
          <p:cNvSpPr txBox="1"/>
          <p:nvPr/>
        </p:nvSpPr>
        <p:spPr>
          <a:xfrm>
            <a:off x="3848629" y="4673493"/>
            <a:ext cx="4068217" cy="646331"/>
          </a:xfrm>
          <a:prstGeom prst="rect">
            <a:avLst/>
          </a:prstGeom>
          <a:noFill/>
        </p:spPr>
        <p:txBody>
          <a:bodyPr wrap="square" rtlCol="0">
            <a:spAutoFit/>
          </a:bodyPr>
          <a:lstStyle/>
          <a:p>
            <a:r>
              <a:rPr kumimoji="1" lang="ja-JP" altLang="en-US" dirty="0"/>
              <a:t>他組織から持ち込まれたサーバーやネットワーク機器類</a:t>
            </a:r>
          </a:p>
        </p:txBody>
      </p:sp>
      <p:pic>
        <p:nvPicPr>
          <p:cNvPr id="18" name="図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2518" y="5020369"/>
            <a:ext cx="774091" cy="842118"/>
          </a:xfrm>
          <a:prstGeom prst="rect">
            <a:avLst/>
          </a:prstGeom>
        </p:spPr>
      </p:pic>
      <p:pic>
        <p:nvPicPr>
          <p:cNvPr id="19" name="図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92843" y="5584755"/>
            <a:ext cx="1372520" cy="982003"/>
          </a:xfrm>
          <a:prstGeom prst="rect">
            <a:avLst/>
          </a:prstGeom>
        </p:spPr>
      </p:pic>
      <p:grpSp>
        <p:nvGrpSpPr>
          <p:cNvPr id="20" name="グループ化 19"/>
          <p:cNvGrpSpPr/>
          <p:nvPr/>
        </p:nvGrpSpPr>
        <p:grpSpPr>
          <a:xfrm>
            <a:off x="9928709" y="6185573"/>
            <a:ext cx="652257" cy="432663"/>
            <a:chOff x="9777413" y="5564188"/>
            <a:chExt cx="1539875" cy="919162"/>
          </a:xfrm>
        </p:grpSpPr>
        <p:sp>
          <p:nvSpPr>
            <p:cNvPr id="21" name="AutoShape 3"/>
            <p:cNvSpPr>
              <a:spLocks noChangeAspect="1" noChangeArrowheads="1" noTextEdit="1"/>
            </p:cNvSpPr>
            <p:nvPr/>
          </p:nvSpPr>
          <p:spPr bwMode="auto">
            <a:xfrm>
              <a:off x="9777413" y="5564188"/>
              <a:ext cx="1539875"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 name="Freeform 5"/>
            <p:cNvSpPr>
              <a:spLocks/>
            </p:cNvSpPr>
            <p:nvPr/>
          </p:nvSpPr>
          <p:spPr bwMode="auto">
            <a:xfrm>
              <a:off x="10326688" y="6159500"/>
              <a:ext cx="125413" cy="136525"/>
            </a:xfrm>
            <a:custGeom>
              <a:avLst/>
              <a:gdLst>
                <a:gd name="T0" fmla="*/ 6 w 1429"/>
                <a:gd name="T1" fmla="*/ 1047 h 1551"/>
                <a:gd name="T2" fmla="*/ 53 w 1429"/>
                <a:gd name="T3" fmla="*/ 979 h 1551"/>
                <a:gd name="T4" fmla="*/ 137 w 1429"/>
                <a:gd name="T5" fmla="*/ 862 h 1551"/>
                <a:gd name="T6" fmla="*/ 247 w 1429"/>
                <a:gd name="T7" fmla="*/ 714 h 1551"/>
                <a:gd name="T8" fmla="*/ 376 w 1429"/>
                <a:gd name="T9" fmla="*/ 551 h 1551"/>
                <a:gd name="T10" fmla="*/ 511 w 1429"/>
                <a:gd name="T11" fmla="*/ 394 h 1551"/>
                <a:gd name="T12" fmla="*/ 643 w 1429"/>
                <a:gd name="T13" fmla="*/ 261 h 1551"/>
                <a:gd name="T14" fmla="*/ 762 w 1429"/>
                <a:gd name="T15" fmla="*/ 170 h 1551"/>
                <a:gd name="T16" fmla="*/ 861 w 1429"/>
                <a:gd name="T17" fmla="*/ 129 h 1551"/>
                <a:gd name="T18" fmla="*/ 953 w 1429"/>
                <a:gd name="T19" fmla="*/ 93 h 1551"/>
                <a:gd name="T20" fmla="*/ 1040 w 1429"/>
                <a:gd name="T21" fmla="*/ 58 h 1551"/>
                <a:gd name="T22" fmla="*/ 1123 w 1429"/>
                <a:gd name="T23" fmla="*/ 28 h 1551"/>
                <a:gd name="T24" fmla="*/ 1200 w 1429"/>
                <a:gd name="T25" fmla="*/ 7 h 1551"/>
                <a:gd name="T26" fmla="*/ 1272 w 1429"/>
                <a:gd name="T27" fmla="*/ 0 h 1551"/>
                <a:gd name="T28" fmla="*/ 1337 w 1429"/>
                <a:gd name="T29" fmla="*/ 11 h 1551"/>
                <a:gd name="T30" fmla="*/ 1396 w 1429"/>
                <a:gd name="T31" fmla="*/ 44 h 1551"/>
                <a:gd name="T32" fmla="*/ 1429 w 1429"/>
                <a:gd name="T33" fmla="*/ 83 h 1551"/>
                <a:gd name="T34" fmla="*/ 1418 w 1429"/>
                <a:gd name="T35" fmla="*/ 110 h 1551"/>
                <a:gd name="T36" fmla="*/ 1386 w 1429"/>
                <a:gd name="T37" fmla="*/ 142 h 1551"/>
                <a:gd name="T38" fmla="*/ 1338 w 1429"/>
                <a:gd name="T39" fmla="*/ 182 h 1551"/>
                <a:gd name="T40" fmla="*/ 1284 w 1429"/>
                <a:gd name="T41" fmla="*/ 228 h 1551"/>
                <a:gd name="T42" fmla="*/ 1233 w 1429"/>
                <a:gd name="T43" fmla="*/ 282 h 1551"/>
                <a:gd name="T44" fmla="*/ 1192 w 1429"/>
                <a:gd name="T45" fmla="*/ 345 h 1551"/>
                <a:gd name="T46" fmla="*/ 1169 w 1429"/>
                <a:gd name="T47" fmla="*/ 416 h 1551"/>
                <a:gd name="T48" fmla="*/ 1172 w 1429"/>
                <a:gd name="T49" fmla="*/ 514 h 1551"/>
                <a:gd name="T50" fmla="*/ 1199 w 1429"/>
                <a:gd name="T51" fmla="*/ 638 h 1551"/>
                <a:gd name="T52" fmla="*/ 1239 w 1429"/>
                <a:gd name="T53" fmla="*/ 766 h 1551"/>
                <a:gd name="T54" fmla="*/ 1284 w 1429"/>
                <a:gd name="T55" fmla="*/ 892 h 1551"/>
                <a:gd name="T56" fmla="*/ 1326 w 1429"/>
                <a:gd name="T57" fmla="*/ 1013 h 1551"/>
                <a:gd name="T58" fmla="*/ 1353 w 1429"/>
                <a:gd name="T59" fmla="*/ 1120 h 1551"/>
                <a:gd name="T60" fmla="*/ 1359 w 1429"/>
                <a:gd name="T61" fmla="*/ 1210 h 1551"/>
                <a:gd name="T62" fmla="*/ 1333 w 1429"/>
                <a:gd name="T63" fmla="*/ 1276 h 1551"/>
                <a:gd name="T64" fmla="*/ 1250 w 1429"/>
                <a:gd name="T65" fmla="*/ 1331 h 1551"/>
                <a:gd name="T66" fmla="*/ 1136 w 1429"/>
                <a:gd name="T67" fmla="*/ 1390 h 1551"/>
                <a:gd name="T68" fmla="*/ 1021 w 1429"/>
                <a:gd name="T69" fmla="*/ 1444 h 1551"/>
                <a:gd name="T70" fmla="*/ 908 w 1429"/>
                <a:gd name="T71" fmla="*/ 1489 h 1551"/>
                <a:gd name="T72" fmla="*/ 795 w 1429"/>
                <a:gd name="T73" fmla="*/ 1524 h 1551"/>
                <a:gd name="T74" fmla="*/ 685 w 1429"/>
                <a:gd name="T75" fmla="*/ 1545 h 1551"/>
                <a:gd name="T76" fmla="*/ 579 w 1429"/>
                <a:gd name="T77" fmla="*/ 1551 h 1551"/>
                <a:gd name="T78" fmla="*/ 477 w 1429"/>
                <a:gd name="T79" fmla="*/ 1538 h 1551"/>
                <a:gd name="T80" fmla="*/ 381 w 1429"/>
                <a:gd name="T81" fmla="*/ 1506 h 1551"/>
                <a:gd name="T82" fmla="*/ 293 w 1429"/>
                <a:gd name="T83" fmla="*/ 1450 h 1551"/>
                <a:gd name="T84" fmla="*/ 215 w 1429"/>
                <a:gd name="T85" fmla="*/ 1379 h 1551"/>
                <a:gd name="T86" fmla="*/ 146 w 1429"/>
                <a:gd name="T87" fmla="*/ 1299 h 1551"/>
                <a:gd name="T88" fmla="*/ 90 w 1429"/>
                <a:gd name="T89" fmla="*/ 1219 h 1551"/>
                <a:gd name="T90" fmla="*/ 47 w 1429"/>
                <a:gd name="T91" fmla="*/ 1148 h 1551"/>
                <a:gd name="T92" fmla="*/ 17 w 1429"/>
                <a:gd name="T93" fmla="*/ 1093 h 1551"/>
                <a:gd name="T94" fmla="*/ 1 w 1429"/>
                <a:gd name="T95" fmla="*/ 1061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29" h="1551">
                  <a:moveTo>
                    <a:pt x="0" y="1057"/>
                  </a:moveTo>
                  <a:lnTo>
                    <a:pt x="6" y="1047"/>
                  </a:lnTo>
                  <a:lnTo>
                    <a:pt x="24" y="1021"/>
                  </a:lnTo>
                  <a:lnTo>
                    <a:pt x="53" y="979"/>
                  </a:lnTo>
                  <a:lnTo>
                    <a:pt x="90" y="926"/>
                  </a:lnTo>
                  <a:lnTo>
                    <a:pt x="137" y="862"/>
                  </a:lnTo>
                  <a:lnTo>
                    <a:pt x="189" y="791"/>
                  </a:lnTo>
                  <a:lnTo>
                    <a:pt x="247" y="714"/>
                  </a:lnTo>
                  <a:lnTo>
                    <a:pt x="311" y="633"/>
                  </a:lnTo>
                  <a:lnTo>
                    <a:pt x="376" y="551"/>
                  </a:lnTo>
                  <a:lnTo>
                    <a:pt x="443" y="471"/>
                  </a:lnTo>
                  <a:lnTo>
                    <a:pt x="511" y="394"/>
                  </a:lnTo>
                  <a:lnTo>
                    <a:pt x="578" y="324"/>
                  </a:lnTo>
                  <a:lnTo>
                    <a:pt x="643" y="261"/>
                  </a:lnTo>
                  <a:lnTo>
                    <a:pt x="704" y="208"/>
                  </a:lnTo>
                  <a:lnTo>
                    <a:pt x="762" y="170"/>
                  </a:lnTo>
                  <a:lnTo>
                    <a:pt x="814" y="146"/>
                  </a:lnTo>
                  <a:lnTo>
                    <a:pt x="861" y="129"/>
                  </a:lnTo>
                  <a:lnTo>
                    <a:pt x="908" y="111"/>
                  </a:lnTo>
                  <a:lnTo>
                    <a:pt x="953" y="93"/>
                  </a:lnTo>
                  <a:lnTo>
                    <a:pt x="997" y="75"/>
                  </a:lnTo>
                  <a:lnTo>
                    <a:pt x="1040" y="58"/>
                  </a:lnTo>
                  <a:lnTo>
                    <a:pt x="1082" y="42"/>
                  </a:lnTo>
                  <a:lnTo>
                    <a:pt x="1123" y="28"/>
                  </a:lnTo>
                  <a:lnTo>
                    <a:pt x="1162" y="17"/>
                  </a:lnTo>
                  <a:lnTo>
                    <a:pt x="1200" y="7"/>
                  </a:lnTo>
                  <a:lnTo>
                    <a:pt x="1237" y="2"/>
                  </a:lnTo>
                  <a:lnTo>
                    <a:pt x="1272" y="0"/>
                  </a:lnTo>
                  <a:lnTo>
                    <a:pt x="1306" y="3"/>
                  </a:lnTo>
                  <a:lnTo>
                    <a:pt x="1337" y="11"/>
                  </a:lnTo>
                  <a:lnTo>
                    <a:pt x="1368" y="25"/>
                  </a:lnTo>
                  <a:lnTo>
                    <a:pt x="1396" y="44"/>
                  </a:lnTo>
                  <a:lnTo>
                    <a:pt x="1423" y="71"/>
                  </a:lnTo>
                  <a:lnTo>
                    <a:pt x="1429" y="83"/>
                  </a:lnTo>
                  <a:lnTo>
                    <a:pt x="1427" y="95"/>
                  </a:lnTo>
                  <a:lnTo>
                    <a:pt x="1418" y="110"/>
                  </a:lnTo>
                  <a:lnTo>
                    <a:pt x="1404" y="126"/>
                  </a:lnTo>
                  <a:lnTo>
                    <a:pt x="1386" y="142"/>
                  </a:lnTo>
                  <a:lnTo>
                    <a:pt x="1362" y="161"/>
                  </a:lnTo>
                  <a:lnTo>
                    <a:pt x="1338" y="182"/>
                  </a:lnTo>
                  <a:lnTo>
                    <a:pt x="1312" y="204"/>
                  </a:lnTo>
                  <a:lnTo>
                    <a:pt x="1284" y="228"/>
                  </a:lnTo>
                  <a:lnTo>
                    <a:pt x="1258" y="254"/>
                  </a:lnTo>
                  <a:lnTo>
                    <a:pt x="1233" y="282"/>
                  </a:lnTo>
                  <a:lnTo>
                    <a:pt x="1211" y="312"/>
                  </a:lnTo>
                  <a:lnTo>
                    <a:pt x="1192" y="345"/>
                  </a:lnTo>
                  <a:lnTo>
                    <a:pt x="1178" y="379"/>
                  </a:lnTo>
                  <a:lnTo>
                    <a:pt x="1169" y="416"/>
                  </a:lnTo>
                  <a:lnTo>
                    <a:pt x="1168" y="456"/>
                  </a:lnTo>
                  <a:lnTo>
                    <a:pt x="1172" y="514"/>
                  </a:lnTo>
                  <a:lnTo>
                    <a:pt x="1183" y="576"/>
                  </a:lnTo>
                  <a:lnTo>
                    <a:pt x="1199" y="638"/>
                  </a:lnTo>
                  <a:lnTo>
                    <a:pt x="1218" y="701"/>
                  </a:lnTo>
                  <a:lnTo>
                    <a:pt x="1239" y="766"/>
                  </a:lnTo>
                  <a:lnTo>
                    <a:pt x="1261" y="829"/>
                  </a:lnTo>
                  <a:lnTo>
                    <a:pt x="1284" y="892"/>
                  </a:lnTo>
                  <a:lnTo>
                    <a:pt x="1307" y="954"/>
                  </a:lnTo>
                  <a:lnTo>
                    <a:pt x="1326" y="1013"/>
                  </a:lnTo>
                  <a:lnTo>
                    <a:pt x="1341" y="1068"/>
                  </a:lnTo>
                  <a:lnTo>
                    <a:pt x="1353" y="1120"/>
                  </a:lnTo>
                  <a:lnTo>
                    <a:pt x="1359" y="1167"/>
                  </a:lnTo>
                  <a:lnTo>
                    <a:pt x="1359" y="1210"/>
                  </a:lnTo>
                  <a:lnTo>
                    <a:pt x="1351" y="1246"/>
                  </a:lnTo>
                  <a:lnTo>
                    <a:pt x="1333" y="1276"/>
                  </a:lnTo>
                  <a:lnTo>
                    <a:pt x="1307" y="1299"/>
                  </a:lnTo>
                  <a:lnTo>
                    <a:pt x="1250" y="1331"/>
                  </a:lnTo>
                  <a:lnTo>
                    <a:pt x="1193" y="1361"/>
                  </a:lnTo>
                  <a:lnTo>
                    <a:pt x="1136" y="1390"/>
                  </a:lnTo>
                  <a:lnTo>
                    <a:pt x="1078" y="1418"/>
                  </a:lnTo>
                  <a:lnTo>
                    <a:pt x="1021" y="1444"/>
                  </a:lnTo>
                  <a:lnTo>
                    <a:pt x="964" y="1468"/>
                  </a:lnTo>
                  <a:lnTo>
                    <a:pt x="908" y="1489"/>
                  </a:lnTo>
                  <a:lnTo>
                    <a:pt x="851" y="1508"/>
                  </a:lnTo>
                  <a:lnTo>
                    <a:pt x="795" y="1524"/>
                  </a:lnTo>
                  <a:lnTo>
                    <a:pt x="739" y="1536"/>
                  </a:lnTo>
                  <a:lnTo>
                    <a:pt x="685" y="1545"/>
                  </a:lnTo>
                  <a:lnTo>
                    <a:pt x="632" y="1550"/>
                  </a:lnTo>
                  <a:lnTo>
                    <a:pt x="579" y="1551"/>
                  </a:lnTo>
                  <a:lnTo>
                    <a:pt x="527" y="1547"/>
                  </a:lnTo>
                  <a:lnTo>
                    <a:pt x="477" y="1538"/>
                  </a:lnTo>
                  <a:lnTo>
                    <a:pt x="428" y="1526"/>
                  </a:lnTo>
                  <a:lnTo>
                    <a:pt x="381" y="1506"/>
                  </a:lnTo>
                  <a:lnTo>
                    <a:pt x="336" y="1481"/>
                  </a:lnTo>
                  <a:lnTo>
                    <a:pt x="293" y="1450"/>
                  </a:lnTo>
                  <a:lnTo>
                    <a:pt x="253" y="1416"/>
                  </a:lnTo>
                  <a:lnTo>
                    <a:pt x="215" y="1379"/>
                  </a:lnTo>
                  <a:lnTo>
                    <a:pt x="179" y="1339"/>
                  </a:lnTo>
                  <a:lnTo>
                    <a:pt x="146" y="1299"/>
                  </a:lnTo>
                  <a:lnTo>
                    <a:pt x="117" y="1259"/>
                  </a:lnTo>
                  <a:lnTo>
                    <a:pt x="90" y="1219"/>
                  </a:lnTo>
                  <a:lnTo>
                    <a:pt x="67" y="1183"/>
                  </a:lnTo>
                  <a:lnTo>
                    <a:pt x="47" y="1148"/>
                  </a:lnTo>
                  <a:lnTo>
                    <a:pt x="30" y="1118"/>
                  </a:lnTo>
                  <a:lnTo>
                    <a:pt x="17" y="1093"/>
                  </a:lnTo>
                  <a:lnTo>
                    <a:pt x="7" y="1073"/>
                  </a:lnTo>
                  <a:lnTo>
                    <a:pt x="1" y="1061"/>
                  </a:lnTo>
                  <a:lnTo>
                    <a:pt x="0" y="1057"/>
                  </a:lnTo>
                  <a:close/>
                </a:path>
              </a:pathLst>
            </a:custGeom>
            <a:solidFill>
              <a:srgbClr val="FEF2E0"/>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3" name="Freeform 6"/>
            <p:cNvSpPr>
              <a:spLocks/>
            </p:cNvSpPr>
            <p:nvPr/>
          </p:nvSpPr>
          <p:spPr bwMode="auto">
            <a:xfrm>
              <a:off x="10093326" y="6142038"/>
              <a:ext cx="295275" cy="244475"/>
            </a:xfrm>
            <a:custGeom>
              <a:avLst/>
              <a:gdLst>
                <a:gd name="T0" fmla="*/ 1413 w 3349"/>
                <a:gd name="T1" fmla="*/ 1579 h 2774"/>
                <a:gd name="T2" fmla="*/ 2656 w 3349"/>
                <a:gd name="T3" fmla="*/ 895 h 2774"/>
                <a:gd name="T4" fmla="*/ 3349 w 3349"/>
                <a:gd name="T5" fmla="*/ 1841 h 2774"/>
                <a:gd name="T6" fmla="*/ 1799 w 3349"/>
                <a:gd name="T7" fmla="*/ 2774 h 2774"/>
                <a:gd name="T8" fmla="*/ 257 w 3349"/>
                <a:gd name="T9" fmla="*/ 2219 h 2774"/>
                <a:gd name="T10" fmla="*/ 251 w 3349"/>
                <a:gd name="T11" fmla="*/ 2196 h 2774"/>
                <a:gd name="T12" fmla="*/ 235 w 3349"/>
                <a:gd name="T13" fmla="*/ 2130 h 2774"/>
                <a:gd name="T14" fmla="*/ 212 w 3349"/>
                <a:gd name="T15" fmla="*/ 2028 h 2774"/>
                <a:gd name="T16" fmla="*/ 182 w 3349"/>
                <a:gd name="T17" fmla="*/ 1896 h 2774"/>
                <a:gd name="T18" fmla="*/ 151 w 3349"/>
                <a:gd name="T19" fmla="*/ 1739 h 2774"/>
                <a:gd name="T20" fmla="*/ 116 w 3349"/>
                <a:gd name="T21" fmla="*/ 1561 h 2774"/>
                <a:gd name="T22" fmla="*/ 83 w 3349"/>
                <a:gd name="T23" fmla="*/ 1370 h 2774"/>
                <a:gd name="T24" fmla="*/ 53 w 3349"/>
                <a:gd name="T25" fmla="*/ 1173 h 2774"/>
                <a:gd name="T26" fmla="*/ 28 w 3349"/>
                <a:gd name="T27" fmla="*/ 973 h 2774"/>
                <a:gd name="T28" fmla="*/ 10 w 3349"/>
                <a:gd name="T29" fmla="*/ 777 h 2774"/>
                <a:gd name="T30" fmla="*/ 0 w 3349"/>
                <a:gd name="T31" fmla="*/ 589 h 2774"/>
                <a:gd name="T32" fmla="*/ 3 w 3349"/>
                <a:gd name="T33" fmla="*/ 418 h 2774"/>
                <a:gd name="T34" fmla="*/ 19 w 3349"/>
                <a:gd name="T35" fmla="*/ 267 h 2774"/>
                <a:gd name="T36" fmla="*/ 51 w 3349"/>
                <a:gd name="T37" fmla="*/ 143 h 2774"/>
                <a:gd name="T38" fmla="*/ 100 w 3349"/>
                <a:gd name="T39" fmla="*/ 52 h 2774"/>
                <a:gd name="T40" fmla="*/ 171 w 3349"/>
                <a:gd name="T41" fmla="*/ 0 h 2774"/>
                <a:gd name="T42" fmla="*/ 290 w 3349"/>
                <a:gd name="T43" fmla="*/ 31 h 2774"/>
                <a:gd name="T44" fmla="*/ 409 w 3349"/>
                <a:gd name="T45" fmla="*/ 91 h 2774"/>
                <a:gd name="T46" fmla="*/ 523 w 3349"/>
                <a:gd name="T47" fmla="*/ 177 h 2774"/>
                <a:gd name="T48" fmla="*/ 636 w 3349"/>
                <a:gd name="T49" fmla="*/ 282 h 2774"/>
                <a:gd name="T50" fmla="*/ 744 w 3349"/>
                <a:gd name="T51" fmla="*/ 403 h 2774"/>
                <a:gd name="T52" fmla="*/ 846 w 3349"/>
                <a:gd name="T53" fmla="*/ 537 h 2774"/>
                <a:gd name="T54" fmla="*/ 943 w 3349"/>
                <a:gd name="T55" fmla="*/ 677 h 2774"/>
                <a:gd name="T56" fmla="*/ 1033 w 3349"/>
                <a:gd name="T57" fmla="*/ 821 h 2774"/>
                <a:gd name="T58" fmla="*/ 1115 w 3349"/>
                <a:gd name="T59" fmla="*/ 963 h 2774"/>
                <a:gd name="T60" fmla="*/ 1189 w 3349"/>
                <a:gd name="T61" fmla="*/ 1101 h 2774"/>
                <a:gd name="T62" fmla="*/ 1254 w 3349"/>
                <a:gd name="T63" fmla="*/ 1230 h 2774"/>
                <a:gd name="T64" fmla="*/ 1309 w 3349"/>
                <a:gd name="T65" fmla="*/ 1344 h 2774"/>
                <a:gd name="T66" fmla="*/ 1353 w 3349"/>
                <a:gd name="T67" fmla="*/ 1440 h 2774"/>
                <a:gd name="T68" fmla="*/ 1386 w 3349"/>
                <a:gd name="T69" fmla="*/ 1514 h 2774"/>
                <a:gd name="T70" fmla="*/ 1406 w 3349"/>
                <a:gd name="T71" fmla="*/ 1561 h 2774"/>
                <a:gd name="T72" fmla="*/ 1413 w 3349"/>
                <a:gd name="T73" fmla="*/ 1579 h 2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49" h="2774">
                  <a:moveTo>
                    <a:pt x="1413" y="1579"/>
                  </a:moveTo>
                  <a:lnTo>
                    <a:pt x="2656" y="895"/>
                  </a:lnTo>
                  <a:lnTo>
                    <a:pt x="3349" y="1841"/>
                  </a:lnTo>
                  <a:lnTo>
                    <a:pt x="1799" y="2774"/>
                  </a:lnTo>
                  <a:lnTo>
                    <a:pt x="257" y="2219"/>
                  </a:lnTo>
                  <a:lnTo>
                    <a:pt x="251" y="2196"/>
                  </a:lnTo>
                  <a:lnTo>
                    <a:pt x="235" y="2130"/>
                  </a:lnTo>
                  <a:lnTo>
                    <a:pt x="212" y="2028"/>
                  </a:lnTo>
                  <a:lnTo>
                    <a:pt x="182" y="1896"/>
                  </a:lnTo>
                  <a:lnTo>
                    <a:pt x="151" y="1739"/>
                  </a:lnTo>
                  <a:lnTo>
                    <a:pt x="116" y="1561"/>
                  </a:lnTo>
                  <a:lnTo>
                    <a:pt x="83" y="1370"/>
                  </a:lnTo>
                  <a:lnTo>
                    <a:pt x="53" y="1173"/>
                  </a:lnTo>
                  <a:lnTo>
                    <a:pt x="28" y="973"/>
                  </a:lnTo>
                  <a:lnTo>
                    <a:pt x="10" y="777"/>
                  </a:lnTo>
                  <a:lnTo>
                    <a:pt x="0" y="589"/>
                  </a:lnTo>
                  <a:lnTo>
                    <a:pt x="3" y="418"/>
                  </a:lnTo>
                  <a:lnTo>
                    <a:pt x="19" y="267"/>
                  </a:lnTo>
                  <a:lnTo>
                    <a:pt x="51" y="143"/>
                  </a:lnTo>
                  <a:lnTo>
                    <a:pt x="100" y="52"/>
                  </a:lnTo>
                  <a:lnTo>
                    <a:pt x="171" y="0"/>
                  </a:lnTo>
                  <a:lnTo>
                    <a:pt x="290" y="31"/>
                  </a:lnTo>
                  <a:lnTo>
                    <a:pt x="409" y="91"/>
                  </a:lnTo>
                  <a:lnTo>
                    <a:pt x="523" y="177"/>
                  </a:lnTo>
                  <a:lnTo>
                    <a:pt x="636" y="282"/>
                  </a:lnTo>
                  <a:lnTo>
                    <a:pt x="744" y="403"/>
                  </a:lnTo>
                  <a:lnTo>
                    <a:pt x="846" y="537"/>
                  </a:lnTo>
                  <a:lnTo>
                    <a:pt x="943" y="677"/>
                  </a:lnTo>
                  <a:lnTo>
                    <a:pt x="1033" y="821"/>
                  </a:lnTo>
                  <a:lnTo>
                    <a:pt x="1115" y="963"/>
                  </a:lnTo>
                  <a:lnTo>
                    <a:pt x="1189" y="1101"/>
                  </a:lnTo>
                  <a:lnTo>
                    <a:pt x="1254" y="1230"/>
                  </a:lnTo>
                  <a:lnTo>
                    <a:pt x="1309" y="1344"/>
                  </a:lnTo>
                  <a:lnTo>
                    <a:pt x="1353" y="1440"/>
                  </a:lnTo>
                  <a:lnTo>
                    <a:pt x="1386" y="1514"/>
                  </a:lnTo>
                  <a:lnTo>
                    <a:pt x="1406" y="1561"/>
                  </a:lnTo>
                  <a:lnTo>
                    <a:pt x="1413" y="1579"/>
                  </a:lnTo>
                  <a:close/>
                </a:path>
              </a:pathLst>
            </a:custGeom>
            <a:solidFill>
              <a:srgbClr val="019170"/>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4" name="Freeform 7"/>
            <p:cNvSpPr>
              <a:spLocks/>
            </p:cNvSpPr>
            <p:nvPr/>
          </p:nvSpPr>
          <p:spPr bwMode="auto">
            <a:xfrm>
              <a:off x="11114088" y="5645150"/>
              <a:ext cx="139700" cy="555625"/>
            </a:xfrm>
            <a:custGeom>
              <a:avLst/>
              <a:gdLst>
                <a:gd name="T0" fmla="*/ 709 w 1580"/>
                <a:gd name="T1" fmla="*/ 603 h 6291"/>
                <a:gd name="T2" fmla="*/ 566 w 1580"/>
                <a:gd name="T3" fmla="*/ 197 h 6291"/>
                <a:gd name="T4" fmla="*/ 0 w 1580"/>
                <a:gd name="T5" fmla="*/ 0 h 6291"/>
                <a:gd name="T6" fmla="*/ 0 w 1580"/>
                <a:gd name="T7" fmla="*/ 6291 h 6291"/>
                <a:gd name="T8" fmla="*/ 566 w 1580"/>
                <a:gd name="T9" fmla="*/ 6094 h 6291"/>
                <a:gd name="T10" fmla="*/ 709 w 1580"/>
                <a:gd name="T11" fmla="*/ 5688 h 6291"/>
                <a:gd name="T12" fmla="*/ 1580 w 1580"/>
                <a:gd name="T13" fmla="*/ 5323 h 6291"/>
                <a:gd name="T14" fmla="*/ 1580 w 1580"/>
                <a:gd name="T15" fmla="*/ 846 h 6291"/>
                <a:gd name="T16" fmla="*/ 709 w 1580"/>
                <a:gd name="T17" fmla="*/ 603 h 6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0" h="6291">
                  <a:moveTo>
                    <a:pt x="709" y="603"/>
                  </a:moveTo>
                  <a:lnTo>
                    <a:pt x="566" y="197"/>
                  </a:lnTo>
                  <a:lnTo>
                    <a:pt x="0" y="0"/>
                  </a:lnTo>
                  <a:lnTo>
                    <a:pt x="0" y="6291"/>
                  </a:lnTo>
                  <a:lnTo>
                    <a:pt x="566" y="6094"/>
                  </a:lnTo>
                  <a:lnTo>
                    <a:pt x="709" y="5688"/>
                  </a:lnTo>
                  <a:lnTo>
                    <a:pt x="1580" y="5323"/>
                  </a:lnTo>
                  <a:lnTo>
                    <a:pt x="1580" y="846"/>
                  </a:lnTo>
                  <a:lnTo>
                    <a:pt x="709" y="603"/>
                  </a:lnTo>
                  <a:close/>
                </a:path>
              </a:pathLst>
            </a:custGeom>
            <a:solidFill>
              <a:srgbClr val="FFF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5" name="Freeform 8"/>
            <p:cNvSpPr>
              <a:spLocks/>
            </p:cNvSpPr>
            <p:nvPr/>
          </p:nvSpPr>
          <p:spPr bwMode="auto">
            <a:xfrm>
              <a:off x="10577513" y="6232525"/>
              <a:ext cx="536575" cy="180975"/>
            </a:xfrm>
            <a:custGeom>
              <a:avLst/>
              <a:gdLst>
                <a:gd name="T0" fmla="*/ 6072 w 6072"/>
                <a:gd name="T1" fmla="*/ 2057 h 2057"/>
                <a:gd name="T2" fmla="*/ 6072 w 6072"/>
                <a:gd name="T3" fmla="*/ 121 h 2057"/>
                <a:gd name="T4" fmla="*/ 0 w 6072"/>
                <a:gd name="T5" fmla="*/ 0 h 2057"/>
                <a:gd name="T6" fmla="*/ 0 w 6072"/>
                <a:gd name="T7" fmla="*/ 1815 h 2057"/>
                <a:gd name="T8" fmla="*/ 6072 w 6072"/>
                <a:gd name="T9" fmla="*/ 2057 h 2057"/>
              </a:gdLst>
              <a:ahLst/>
              <a:cxnLst>
                <a:cxn ang="0">
                  <a:pos x="T0" y="T1"/>
                </a:cxn>
                <a:cxn ang="0">
                  <a:pos x="T2" y="T3"/>
                </a:cxn>
                <a:cxn ang="0">
                  <a:pos x="T4" y="T5"/>
                </a:cxn>
                <a:cxn ang="0">
                  <a:pos x="T6" y="T7"/>
                </a:cxn>
                <a:cxn ang="0">
                  <a:pos x="T8" y="T9"/>
                </a:cxn>
              </a:cxnLst>
              <a:rect l="0" t="0" r="r" b="b"/>
              <a:pathLst>
                <a:path w="6072" h="2057">
                  <a:moveTo>
                    <a:pt x="6072" y="2057"/>
                  </a:moveTo>
                  <a:lnTo>
                    <a:pt x="6072" y="121"/>
                  </a:lnTo>
                  <a:lnTo>
                    <a:pt x="0" y="0"/>
                  </a:lnTo>
                  <a:lnTo>
                    <a:pt x="0" y="1815"/>
                  </a:lnTo>
                  <a:lnTo>
                    <a:pt x="6072" y="2057"/>
                  </a:lnTo>
                  <a:close/>
                </a:path>
              </a:pathLst>
            </a:custGeom>
            <a:solidFill>
              <a:srgbClr val="FFF7E2"/>
            </a:solidFill>
            <a:ln w="9525">
              <a:solidFill>
                <a:srgbClr val="7F7C71"/>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6" name="Freeform 9"/>
            <p:cNvSpPr>
              <a:spLocks/>
            </p:cNvSpPr>
            <p:nvPr/>
          </p:nvSpPr>
          <p:spPr bwMode="auto">
            <a:xfrm>
              <a:off x="10734676" y="6327775"/>
              <a:ext cx="292100" cy="128587"/>
            </a:xfrm>
            <a:custGeom>
              <a:avLst/>
              <a:gdLst>
                <a:gd name="T0" fmla="*/ 3314 w 3314"/>
                <a:gd name="T1" fmla="*/ 968 h 1451"/>
                <a:gd name="T2" fmla="*/ 3314 w 3314"/>
                <a:gd name="T3" fmla="*/ 0 h 1451"/>
                <a:gd name="T4" fmla="*/ 0 w 3314"/>
                <a:gd name="T5" fmla="*/ 1090 h 1451"/>
                <a:gd name="T6" fmla="*/ 0 w 3314"/>
                <a:gd name="T7" fmla="*/ 1451 h 1451"/>
                <a:gd name="T8" fmla="*/ 3314 w 3314"/>
                <a:gd name="T9" fmla="*/ 968 h 1451"/>
              </a:gdLst>
              <a:ahLst/>
              <a:cxnLst>
                <a:cxn ang="0">
                  <a:pos x="T0" y="T1"/>
                </a:cxn>
                <a:cxn ang="0">
                  <a:pos x="T2" y="T3"/>
                </a:cxn>
                <a:cxn ang="0">
                  <a:pos x="T4" y="T5"/>
                </a:cxn>
                <a:cxn ang="0">
                  <a:pos x="T6" y="T7"/>
                </a:cxn>
                <a:cxn ang="0">
                  <a:pos x="T8" y="T9"/>
                </a:cxn>
              </a:cxnLst>
              <a:rect l="0" t="0" r="r" b="b"/>
              <a:pathLst>
                <a:path w="3314" h="1451">
                  <a:moveTo>
                    <a:pt x="3314" y="968"/>
                  </a:moveTo>
                  <a:lnTo>
                    <a:pt x="3314" y="0"/>
                  </a:lnTo>
                  <a:lnTo>
                    <a:pt x="0" y="1090"/>
                  </a:lnTo>
                  <a:lnTo>
                    <a:pt x="0" y="1451"/>
                  </a:lnTo>
                  <a:lnTo>
                    <a:pt x="3314" y="968"/>
                  </a:lnTo>
                  <a:close/>
                </a:path>
              </a:pathLst>
            </a:custGeom>
            <a:solidFill>
              <a:srgbClr val="FFF7E2"/>
            </a:solidFill>
            <a:ln w="9525">
              <a:solidFill>
                <a:srgbClr val="7F7C71"/>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7" name="Freeform 10"/>
            <p:cNvSpPr>
              <a:spLocks/>
            </p:cNvSpPr>
            <p:nvPr/>
          </p:nvSpPr>
          <p:spPr bwMode="auto">
            <a:xfrm>
              <a:off x="10186988" y="6327775"/>
              <a:ext cx="292100" cy="128587"/>
            </a:xfrm>
            <a:custGeom>
              <a:avLst/>
              <a:gdLst>
                <a:gd name="T0" fmla="*/ 3313 w 3313"/>
                <a:gd name="T1" fmla="*/ 968 h 1451"/>
                <a:gd name="T2" fmla="*/ 3313 w 3313"/>
                <a:gd name="T3" fmla="*/ 0 h 1451"/>
                <a:gd name="T4" fmla="*/ 0 w 3313"/>
                <a:gd name="T5" fmla="*/ 1090 h 1451"/>
                <a:gd name="T6" fmla="*/ 0 w 3313"/>
                <a:gd name="T7" fmla="*/ 1451 h 1451"/>
                <a:gd name="T8" fmla="*/ 3313 w 3313"/>
                <a:gd name="T9" fmla="*/ 968 h 1451"/>
              </a:gdLst>
              <a:ahLst/>
              <a:cxnLst>
                <a:cxn ang="0">
                  <a:pos x="T0" y="T1"/>
                </a:cxn>
                <a:cxn ang="0">
                  <a:pos x="T2" y="T3"/>
                </a:cxn>
                <a:cxn ang="0">
                  <a:pos x="T4" y="T5"/>
                </a:cxn>
                <a:cxn ang="0">
                  <a:pos x="T6" y="T7"/>
                </a:cxn>
                <a:cxn ang="0">
                  <a:pos x="T8" y="T9"/>
                </a:cxn>
              </a:cxnLst>
              <a:rect l="0" t="0" r="r" b="b"/>
              <a:pathLst>
                <a:path w="3313" h="1451">
                  <a:moveTo>
                    <a:pt x="3313" y="968"/>
                  </a:moveTo>
                  <a:lnTo>
                    <a:pt x="3313" y="0"/>
                  </a:lnTo>
                  <a:lnTo>
                    <a:pt x="0" y="1090"/>
                  </a:lnTo>
                  <a:lnTo>
                    <a:pt x="0" y="1451"/>
                  </a:lnTo>
                  <a:lnTo>
                    <a:pt x="3313" y="968"/>
                  </a:lnTo>
                  <a:close/>
                </a:path>
              </a:pathLst>
            </a:custGeom>
            <a:solidFill>
              <a:srgbClr val="FFF7E2"/>
            </a:solidFill>
            <a:ln w="9525">
              <a:solidFill>
                <a:srgbClr val="7F7C71"/>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 name="Freeform 11"/>
            <p:cNvSpPr>
              <a:spLocks/>
            </p:cNvSpPr>
            <p:nvPr/>
          </p:nvSpPr>
          <p:spPr bwMode="auto">
            <a:xfrm>
              <a:off x="11114088" y="6210300"/>
              <a:ext cx="160338" cy="203200"/>
            </a:xfrm>
            <a:custGeom>
              <a:avLst/>
              <a:gdLst>
                <a:gd name="T0" fmla="*/ 1822 w 1822"/>
                <a:gd name="T1" fmla="*/ 1694 h 2299"/>
                <a:gd name="T2" fmla="*/ 1822 w 1822"/>
                <a:gd name="T3" fmla="*/ 0 h 2299"/>
                <a:gd name="T4" fmla="*/ 0 w 1822"/>
                <a:gd name="T5" fmla="*/ 363 h 2299"/>
                <a:gd name="T6" fmla="*/ 0 w 1822"/>
                <a:gd name="T7" fmla="*/ 2299 h 2299"/>
                <a:gd name="T8" fmla="*/ 1822 w 1822"/>
                <a:gd name="T9" fmla="*/ 1694 h 2299"/>
              </a:gdLst>
              <a:ahLst/>
              <a:cxnLst>
                <a:cxn ang="0">
                  <a:pos x="T0" y="T1"/>
                </a:cxn>
                <a:cxn ang="0">
                  <a:pos x="T2" y="T3"/>
                </a:cxn>
                <a:cxn ang="0">
                  <a:pos x="T4" y="T5"/>
                </a:cxn>
                <a:cxn ang="0">
                  <a:pos x="T6" y="T7"/>
                </a:cxn>
                <a:cxn ang="0">
                  <a:pos x="T8" y="T9"/>
                </a:cxn>
              </a:cxnLst>
              <a:rect l="0" t="0" r="r" b="b"/>
              <a:pathLst>
                <a:path w="1822" h="2299">
                  <a:moveTo>
                    <a:pt x="1822" y="1694"/>
                  </a:moveTo>
                  <a:lnTo>
                    <a:pt x="1822" y="0"/>
                  </a:lnTo>
                  <a:lnTo>
                    <a:pt x="0" y="363"/>
                  </a:lnTo>
                  <a:lnTo>
                    <a:pt x="0" y="2299"/>
                  </a:lnTo>
                  <a:lnTo>
                    <a:pt x="1822" y="1694"/>
                  </a:lnTo>
                  <a:close/>
                </a:path>
              </a:pathLst>
            </a:custGeom>
            <a:solidFill>
              <a:srgbClr val="FFF7E2"/>
            </a:solidFill>
            <a:ln w="9525">
              <a:solidFill>
                <a:srgbClr val="7F7C71"/>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 name="Freeform 12"/>
            <p:cNvSpPr>
              <a:spLocks/>
            </p:cNvSpPr>
            <p:nvPr/>
          </p:nvSpPr>
          <p:spPr bwMode="auto">
            <a:xfrm>
              <a:off x="10186988" y="6327775"/>
              <a:ext cx="839788" cy="96837"/>
            </a:xfrm>
            <a:custGeom>
              <a:avLst/>
              <a:gdLst>
                <a:gd name="T0" fmla="*/ 3313 w 9521"/>
                <a:gd name="T1" fmla="*/ 0 h 1090"/>
                <a:gd name="T2" fmla="*/ 9521 w 9521"/>
                <a:gd name="T3" fmla="*/ 0 h 1090"/>
                <a:gd name="T4" fmla="*/ 6207 w 9521"/>
                <a:gd name="T5" fmla="*/ 1090 h 1090"/>
                <a:gd name="T6" fmla="*/ 0 w 9521"/>
                <a:gd name="T7" fmla="*/ 1090 h 1090"/>
                <a:gd name="T8" fmla="*/ 3313 w 9521"/>
                <a:gd name="T9" fmla="*/ 0 h 1090"/>
              </a:gdLst>
              <a:ahLst/>
              <a:cxnLst>
                <a:cxn ang="0">
                  <a:pos x="T0" y="T1"/>
                </a:cxn>
                <a:cxn ang="0">
                  <a:pos x="T2" y="T3"/>
                </a:cxn>
                <a:cxn ang="0">
                  <a:pos x="T4" y="T5"/>
                </a:cxn>
                <a:cxn ang="0">
                  <a:pos x="T6" y="T7"/>
                </a:cxn>
                <a:cxn ang="0">
                  <a:pos x="T8" y="T9"/>
                </a:cxn>
              </a:cxnLst>
              <a:rect l="0" t="0" r="r" b="b"/>
              <a:pathLst>
                <a:path w="9521" h="1090">
                  <a:moveTo>
                    <a:pt x="3313" y="0"/>
                  </a:moveTo>
                  <a:lnTo>
                    <a:pt x="9521" y="0"/>
                  </a:lnTo>
                  <a:lnTo>
                    <a:pt x="6207" y="1090"/>
                  </a:lnTo>
                  <a:lnTo>
                    <a:pt x="0" y="1090"/>
                  </a:lnTo>
                  <a:lnTo>
                    <a:pt x="3313" y="0"/>
                  </a:lnTo>
                  <a:close/>
                </a:path>
              </a:pathLst>
            </a:custGeom>
            <a:solidFill>
              <a:srgbClr val="FFF7E2"/>
            </a:solidFill>
            <a:ln w="9525">
              <a:solidFill>
                <a:srgbClr val="7F7C71"/>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0" name="Freeform 13"/>
            <p:cNvSpPr>
              <a:spLocks/>
            </p:cNvSpPr>
            <p:nvPr/>
          </p:nvSpPr>
          <p:spPr bwMode="auto">
            <a:xfrm>
              <a:off x="10431463" y="6340475"/>
              <a:ext cx="519113" cy="15875"/>
            </a:xfrm>
            <a:custGeom>
              <a:avLst/>
              <a:gdLst>
                <a:gd name="T0" fmla="*/ 599 w 5890"/>
                <a:gd name="T1" fmla="*/ 0 h 193"/>
                <a:gd name="T2" fmla="*/ 0 w 5890"/>
                <a:gd name="T3" fmla="*/ 193 h 193"/>
                <a:gd name="T4" fmla="*/ 5291 w 5890"/>
                <a:gd name="T5" fmla="*/ 193 h 193"/>
                <a:gd name="T6" fmla="*/ 5890 w 5890"/>
                <a:gd name="T7" fmla="*/ 0 h 193"/>
                <a:gd name="T8" fmla="*/ 599 w 5890"/>
                <a:gd name="T9" fmla="*/ 0 h 193"/>
              </a:gdLst>
              <a:ahLst/>
              <a:cxnLst>
                <a:cxn ang="0">
                  <a:pos x="T0" y="T1"/>
                </a:cxn>
                <a:cxn ang="0">
                  <a:pos x="T2" y="T3"/>
                </a:cxn>
                <a:cxn ang="0">
                  <a:pos x="T4" y="T5"/>
                </a:cxn>
                <a:cxn ang="0">
                  <a:pos x="T6" y="T7"/>
                </a:cxn>
                <a:cxn ang="0">
                  <a:pos x="T8" y="T9"/>
                </a:cxn>
              </a:cxnLst>
              <a:rect l="0" t="0" r="r" b="b"/>
              <a:pathLst>
                <a:path w="5890" h="193">
                  <a:moveTo>
                    <a:pt x="599" y="0"/>
                  </a:moveTo>
                  <a:lnTo>
                    <a:pt x="0" y="193"/>
                  </a:lnTo>
                  <a:lnTo>
                    <a:pt x="5291" y="193"/>
                  </a:lnTo>
                  <a:lnTo>
                    <a:pt x="5890" y="0"/>
                  </a:lnTo>
                  <a:lnTo>
                    <a:pt x="599" y="0"/>
                  </a:lnTo>
                  <a:close/>
                </a:path>
              </a:pathLst>
            </a:custGeom>
            <a:solidFill>
              <a:srgbClr val="B2A8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 name="Freeform 14"/>
            <p:cNvSpPr>
              <a:spLocks/>
            </p:cNvSpPr>
            <p:nvPr/>
          </p:nvSpPr>
          <p:spPr bwMode="auto">
            <a:xfrm>
              <a:off x="10644188" y="6369050"/>
              <a:ext cx="219075" cy="41275"/>
            </a:xfrm>
            <a:custGeom>
              <a:avLst/>
              <a:gdLst>
                <a:gd name="T0" fmla="*/ 0 w 2480"/>
                <a:gd name="T1" fmla="*/ 472 h 472"/>
                <a:gd name="T2" fmla="*/ 1025 w 2480"/>
                <a:gd name="T3" fmla="*/ 472 h 472"/>
                <a:gd name="T4" fmla="*/ 2480 w 2480"/>
                <a:gd name="T5" fmla="*/ 0 h 472"/>
                <a:gd name="T6" fmla="*/ 1435 w 2480"/>
                <a:gd name="T7" fmla="*/ 0 h 472"/>
                <a:gd name="T8" fmla="*/ 0 w 2480"/>
                <a:gd name="T9" fmla="*/ 472 h 472"/>
              </a:gdLst>
              <a:ahLst/>
              <a:cxnLst>
                <a:cxn ang="0">
                  <a:pos x="T0" y="T1"/>
                </a:cxn>
                <a:cxn ang="0">
                  <a:pos x="T2" y="T3"/>
                </a:cxn>
                <a:cxn ang="0">
                  <a:pos x="T4" y="T5"/>
                </a:cxn>
                <a:cxn ang="0">
                  <a:pos x="T6" y="T7"/>
                </a:cxn>
                <a:cxn ang="0">
                  <a:pos x="T8" y="T9"/>
                </a:cxn>
              </a:cxnLst>
              <a:rect l="0" t="0" r="r" b="b"/>
              <a:pathLst>
                <a:path w="2480" h="472">
                  <a:moveTo>
                    <a:pt x="0" y="472"/>
                  </a:moveTo>
                  <a:lnTo>
                    <a:pt x="1025" y="472"/>
                  </a:lnTo>
                  <a:lnTo>
                    <a:pt x="2480" y="0"/>
                  </a:lnTo>
                  <a:lnTo>
                    <a:pt x="1435" y="0"/>
                  </a:lnTo>
                  <a:lnTo>
                    <a:pt x="0" y="472"/>
                  </a:lnTo>
                  <a:close/>
                </a:path>
              </a:pathLst>
            </a:custGeom>
            <a:solidFill>
              <a:srgbClr val="B2A8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 name="Freeform 15"/>
            <p:cNvSpPr>
              <a:spLocks/>
            </p:cNvSpPr>
            <p:nvPr/>
          </p:nvSpPr>
          <p:spPr bwMode="auto">
            <a:xfrm>
              <a:off x="10267951" y="6369050"/>
              <a:ext cx="460375" cy="41275"/>
            </a:xfrm>
            <a:custGeom>
              <a:avLst/>
              <a:gdLst>
                <a:gd name="T0" fmla="*/ 1454 w 5215"/>
                <a:gd name="T1" fmla="*/ 0 h 472"/>
                <a:gd name="T2" fmla="*/ 0 w 5215"/>
                <a:gd name="T3" fmla="*/ 472 h 472"/>
                <a:gd name="T4" fmla="*/ 3779 w 5215"/>
                <a:gd name="T5" fmla="*/ 472 h 472"/>
                <a:gd name="T6" fmla="*/ 5215 w 5215"/>
                <a:gd name="T7" fmla="*/ 0 h 472"/>
                <a:gd name="T8" fmla="*/ 1454 w 5215"/>
                <a:gd name="T9" fmla="*/ 0 h 472"/>
              </a:gdLst>
              <a:ahLst/>
              <a:cxnLst>
                <a:cxn ang="0">
                  <a:pos x="T0" y="T1"/>
                </a:cxn>
                <a:cxn ang="0">
                  <a:pos x="T2" y="T3"/>
                </a:cxn>
                <a:cxn ang="0">
                  <a:pos x="T4" y="T5"/>
                </a:cxn>
                <a:cxn ang="0">
                  <a:pos x="T6" y="T7"/>
                </a:cxn>
                <a:cxn ang="0">
                  <a:pos x="T8" y="T9"/>
                </a:cxn>
              </a:cxnLst>
              <a:rect l="0" t="0" r="r" b="b"/>
              <a:pathLst>
                <a:path w="5215" h="472">
                  <a:moveTo>
                    <a:pt x="1454" y="0"/>
                  </a:moveTo>
                  <a:lnTo>
                    <a:pt x="0" y="472"/>
                  </a:lnTo>
                  <a:lnTo>
                    <a:pt x="3779" y="472"/>
                  </a:lnTo>
                  <a:lnTo>
                    <a:pt x="5215" y="0"/>
                  </a:lnTo>
                  <a:lnTo>
                    <a:pt x="1454" y="0"/>
                  </a:lnTo>
                  <a:close/>
                </a:path>
              </a:pathLst>
            </a:custGeom>
            <a:solidFill>
              <a:srgbClr val="B2A8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 name="Rectangle 16"/>
            <p:cNvSpPr>
              <a:spLocks noChangeArrowheads="1"/>
            </p:cNvSpPr>
            <p:nvPr/>
          </p:nvSpPr>
          <p:spPr bwMode="auto">
            <a:xfrm>
              <a:off x="10186988" y="6424613"/>
              <a:ext cx="547688" cy="31750"/>
            </a:xfrm>
            <a:prstGeom prst="rect">
              <a:avLst/>
            </a:prstGeom>
            <a:solidFill>
              <a:srgbClr val="FFF7E2"/>
            </a:solidFill>
            <a:ln w="9525">
              <a:solidFill>
                <a:srgbClr val="7F7C71"/>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4" name="Freeform 17"/>
            <p:cNvSpPr>
              <a:spLocks/>
            </p:cNvSpPr>
            <p:nvPr/>
          </p:nvSpPr>
          <p:spPr bwMode="auto">
            <a:xfrm>
              <a:off x="9815513" y="6097588"/>
              <a:ext cx="447675" cy="358775"/>
            </a:xfrm>
            <a:custGeom>
              <a:avLst/>
              <a:gdLst>
                <a:gd name="T0" fmla="*/ 4422 w 5078"/>
                <a:gd name="T1" fmla="*/ 2730 h 4070"/>
                <a:gd name="T2" fmla="*/ 4091 w 5078"/>
                <a:gd name="T3" fmla="*/ 2521 h 4070"/>
                <a:gd name="T4" fmla="*/ 4072 w 5078"/>
                <a:gd name="T5" fmla="*/ 2253 h 4070"/>
                <a:gd name="T6" fmla="*/ 4033 w 5078"/>
                <a:gd name="T7" fmla="*/ 1973 h 4070"/>
                <a:gd name="T8" fmla="*/ 3968 w 5078"/>
                <a:gd name="T9" fmla="*/ 1688 h 4070"/>
                <a:gd name="T10" fmla="*/ 3869 w 5078"/>
                <a:gd name="T11" fmla="*/ 1412 h 4070"/>
                <a:gd name="T12" fmla="*/ 3729 w 5078"/>
                <a:gd name="T13" fmla="*/ 1149 h 4070"/>
                <a:gd name="T14" fmla="*/ 3542 w 5078"/>
                <a:gd name="T15" fmla="*/ 912 h 4070"/>
                <a:gd name="T16" fmla="*/ 3300 w 5078"/>
                <a:gd name="T17" fmla="*/ 710 h 4070"/>
                <a:gd name="T18" fmla="*/ 3162 w 5078"/>
                <a:gd name="T19" fmla="*/ 641 h 4070"/>
                <a:gd name="T20" fmla="*/ 3157 w 5078"/>
                <a:gd name="T21" fmla="*/ 698 h 4070"/>
                <a:gd name="T22" fmla="*/ 3140 w 5078"/>
                <a:gd name="T23" fmla="*/ 777 h 4070"/>
                <a:gd name="T24" fmla="*/ 3112 w 5078"/>
                <a:gd name="T25" fmla="*/ 865 h 4070"/>
                <a:gd name="T26" fmla="*/ 3080 w 5078"/>
                <a:gd name="T27" fmla="*/ 950 h 4070"/>
                <a:gd name="T28" fmla="*/ 3047 w 5078"/>
                <a:gd name="T29" fmla="*/ 1020 h 4070"/>
                <a:gd name="T30" fmla="*/ 3021 w 5078"/>
                <a:gd name="T31" fmla="*/ 1064 h 4070"/>
                <a:gd name="T32" fmla="*/ 3006 w 5078"/>
                <a:gd name="T33" fmla="*/ 1071 h 4070"/>
                <a:gd name="T34" fmla="*/ 2851 w 5078"/>
                <a:gd name="T35" fmla="*/ 820 h 4070"/>
                <a:gd name="T36" fmla="*/ 2536 w 5078"/>
                <a:gd name="T37" fmla="*/ 454 h 4070"/>
                <a:gd name="T38" fmla="*/ 2217 w 5078"/>
                <a:gd name="T39" fmla="*/ 214 h 4070"/>
                <a:gd name="T40" fmla="*/ 1913 w 5078"/>
                <a:gd name="T41" fmla="*/ 74 h 4070"/>
                <a:gd name="T42" fmla="*/ 1637 w 5078"/>
                <a:gd name="T43" fmla="*/ 11 h 4070"/>
                <a:gd name="T44" fmla="*/ 1406 w 5078"/>
                <a:gd name="T45" fmla="*/ 0 h 4070"/>
                <a:gd name="T46" fmla="*/ 1237 w 5078"/>
                <a:gd name="T47" fmla="*/ 16 h 4070"/>
                <a:gd name="T48" fmla="*/ 1144 w 5078"/>
                <a:gd name="T49" fmla="*/ 36 h 4070"/>
                <a:gd name="T50" fmla="*/ 1121 w 5078"/>
                <a:gd name="T51" fmla="*/ 45 h 4070"/>
                <a:gd name="T52" fmla="*/ 1040 w 5078"/>
                <a:gd name="T53" fmla="*/ 87 h 4070"/>
                <a:gd name="T54" fmla="*/ 900 w 5078"/>
                <a:gd name="T55" fmla="*/ 170 h 4070"/>
                <a:gd name="T56" fmla="*/ 722 w 5078"/>
                <a:gd name="T57" fmla="*/ 294 h 4070"/>
                <a:gd name="T58" fmla="*/ 527 w 5078"/>
                <a:gd name="T59" fmla="*/ 457 h 4070"/>
                <a:gd name="T60" fmla="*/ 339 w 5078"/>
                <a:gd name="T61" fmla="*/ 661 h 4070"/>
                <a:gd name="T62" fmla="*/ 177 w 5078"/>
                <a:gd name="T63" fmla="*/ 902 h 4070"/>
                <a:gd name="T64" fmla="*/ 65 w 5078"/>
                <a:gd name="T65" fmla="*/ 1181 h 4070"/>
                <a:gd name="T66" fmla="*/ 17 w 5078"/>
                <a:gd name="T67" fmla="*/ 1487 h 4070"/>
                <a:gd name="T68" fmla="*/ 0 w 5078"/>
                <a:gd name="T69" fmla="*/ 1801 h 4070"/>
                <a:gd name="T70" fmla="*/ 6 w 5078"/>
                <a:gd name="T71" fmla="*/ 2124 h 4070"/>
                <a:gd name="T72" fmla="*/ 32 w 5078"/>
                <a:gd name="T73" fmla="*/ 2456 h 4070"/>
                <a:gd name="T74" fmla="*/ 76 w 5078"/>
                <a:gd name="T75" fmla="*/ 2799 h 4070"/>
                <a:gd name="T76" fmla="*/ 136 w 5078"/>
                <a:gd name="T77" fmla="*/ 3150 h 4070"/>
                <a:gd name="T78" fmla="*/ 208 w 5078"/>
                <a:gd name="T79" fmla="*/ 3511 h 4070"/>
                <a:gd name="T80" fmla="*/ 291 w 5078"/>
                <a:gd name="T81" fmla="*/ 3881 h 4070"/>
                <a:gd name="T82" fmla="*/ 5078 w 5078"/>
                <a:gd name="T83" fmla="*/ 4070 h 4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78" h="4070">
                  <a:moveTo>
                    <a:pt x="5078" y="4070"/>
                  </a:moveTo>
                  <a:lnTo>
                    <a:pt x="4422" y="2730"/>
                  </a:lnTo>
                  <a:lnTo>
                    <a:pt x="4097" y="2648"/>
                  </a:lnTo>
                  <a:lnTo>
                    <a:pt x="4091" y="2521"/>
                  </a:lnTo>
                  <a:lnTo>
                    <a:pt x="4084" y="2389"/>
                  </a:lnTo>
                  <a:lnTo>
                    <a:pt x="4072" y="2253"/>
                  </a:lnTo>
                  <a:lnTo>
                    <a:pt x="4056" y="2113"/>
                  </a:lnTo>
                  <a:lnTo>
                    <a:pt x="4033" y="1973"/>
                  </a:lnTo>
                  <a:lnTo>
                    <a:pt x="4005" y="1830"/>
                  </a:lnTo>
                  <a:lnTo>
                    <a:pt x="3968" y="1688"/>
                  </a:lnTo>
                  <a:lnTo>
                    <a:pt x="3923" y="1549"/>
                  </a:lnTo>
                  <a:lnTo>
                    <a:pt x="3869" y="1412"/>
                  </a:lnTo>
                  <a:lnTo>
                    <a:pt x="3805" y="1278"/>
                  </a:lnTo>
                  <a:lnTo>
                    <a:pt x="3729" y="1149"/>
                  </a:lnTo>
                  <a:lnTo>
                    <a:pt x="3642" y="1028"/>
                  </a:lnTo>
                  <a:lnTo>
                    <a:pt x="3542" y="912"/>
                  </a:lnTo>
                  <a:lnTo>
                    <a:pt x="3428" y="806"/>
                  </a:lnTo>
                  <a:lnTo>
                    <a:pt x="3300" y="710"/>
                  </a:lnTo>
                  <a:lnTo>
                    <a:pt x="3156" y="624"/>
                  </a:lnTo>
                  <a:lnTo>
                    <a:pt x="3162" y="641"/>
                  </a:lnTo>
                  <a:lnTo>
                    <a:pt x="3162" y="667"/>
                  </a:lnTo>
                  <a:lnTo>
                    <a:pt x="3157" y="698"/>
                  </a:lnTo>
                  <a:lnTo>
                    <a:pt x="3150" y="736"/>
                  </a:lnTo>
                  <a:lnTo>
                    <a:pt x="3140" y="777"/>
                  </a:lnTo>
                  <a:lnTo>
                    <a:pt x="3127" y="821"/>
                  </a:lnTo>
                  <a:lnTo>
                    <a:pt x="3112" y="865"/>
                  </a:lnTo>
                  <a:lnTo>
                    <a:pt x="3095" y="908"/>
                  </a:lnTo>
                  <a:lnTo>
                    <a:pt x="3080" y="950"/>
                  </a:lnTo>
                  <a:lnTo>
                    <a:pt x="3063" y="988"/>
                  </a:lnTo>
                  <a:lnTo>
                    <a:pt x="3047" y="1020"/>
                  </a:lnTo>
                  <a:lnTo>
                    <a:pt x="3033" y="1047"/>
                  </a:lnTo>
                  <a:lnTo>
                    <a:pt x="3021" y="1064"/>
                  </a:lnTo>
                  <a:lnTo>
                    <a:pt x="3011" y="1073"/>
                  </a:lnTo>
                  <a:lnTo>
                    <a:pt x="3006" y="1071"/>
                  </a:lnTo>
                  <a:lnTo>
                    <a:pt x="3004" y="1057"/>
                  </a:lnTo>
                  <a:lnTo>
                    <a:pt x="2851" y="820"/>
                  </a:lnTo>
                  <a:lnTo>
                    <a:pt x="2695" y="620"/>
                  </a:lnTo>
                  <a:lnTo>
                    <a:pt x="2536" y="454"/>
                  </a:lnTo>
                  <a:lnTo>
                    <a:pt x="2376" y="320"/>
                  </a:lnTo>
                  <a:lnTo>
                    <a:pt x="2217" y="214"/>
                  </a:lnTo>
                  <a:lnTo>
                    <a:pt x="2062" y="133"/>
                  </a:lnTo>
                  <a:lnTo>
                    <a:pt x="1913" y="74"/>
                  </a:lnTo>
                  <a:lnTo>
                    <a:pt x="1770" y="35"/>
                  </a:lnTo>
                  <a:lnTo>
                    <a:pt x="1637" y="11"/>
                  </a:lnTo>
                  <a:lnTo>
                    <a:pt x="1515" y="0"/>
                  </a:lnTo>
                  <a:lnTo>
                    <a:pt x="1406" y="0"/>
                  </a:lnTo>
                  <a:lnTo>
                    <a:pt x="1313" y="6"/>
                  </a:lnTo>
                  <a:lnTo>
                    <a:pt x="1237" y="16"/>
                  </a:lnTo>
                  <a:lnTo>
                    <a:pt x="1180" y="27"/>
                  </a:lnTo>
                  <a:lnTo>
                    <a:pt x="1144" y="36"/>
                  </a:lnTo>
                  <a:lnTo>
                    <a:pt x="1133" y="40"/>
                  </a:lnTo>
                  <a:lnTo>
                    <a:pt x="1121" y="45"/>
                  </a:lnTo>
                  <a:lnTo>
                    <a:pt x="1090" y="61"/>
                  </a:lnTo>
                  <a:lnTo>
                    <a:pt x="1040" y="87"/>
                  </a:lnTo>
                  <a:lnTo>
                    <a:pt x="977" y="123"/>
                  </a:lnTo>
                  <a:lnTo>
                    <a:pt x="900" y="170"/>
                  </a:lnTo>
                  <a:lnTo>
                    <a:pt x="815" y="226"/>
                  </a:lnTo>
                  <a:lnTo>
                    <a:pt x="722" y="294"/>
                  </a:lnTo>
                  <a:lnTo>
                    <a:pt x="625" y="371"/>
                  </a:lnTo>
                  <a:lnTo>
                    <a:pt x="527" y="457"/>
                  </a:lnTo>
                  <a:lnTo>
                    <a:pt x="431" y="554"/>
                  </a:lnTo>
                  <a:lnTo>
                    <a:pt x="339" y="661"/>
                  </a:lnTo>
                  <a:lnTo>
                    <a:pt x="254" y="776"/>
                  </a:lnTo>
                  <a:lnTo>
                    <a:pt x="177" y="902"/>
                  </a:lnTo>
                  <a:lnTo>
                    <a:pt x="114" y="1037"/>
                  </a:lnTo>
                  <a:lnTo>
                    <a:pt x="65" y="1181"/>
                  </a:lnTo>
                  <a:lnTo>
                    <a:pt x="35" y="1335"/>
                  </a:lnTo>
                  <a:lnTo>
                    <a:pt x="17" y="1487"/>
                  </a:lnTo>
                  <a:lnTo>
                    <a:pt x="5" y="1642"/>
                  </a:lnTo>
                  <a:lnTo>
                    <a:pt x="0" y="1801"/>
                  </a:lnTo>
                  <a:lnTo>
                    <a:pt x="1" y="1961"/>
                  </a:lnTo>
                  <a:lnTo>
                    <a:pt x="6" y="2124"/>
                  </a:lnTo>
                  <a:lnTo>
                    <a:pt x="17" y="2289"/>
                  </a:lnTo>
                  <a:lnTo>
                    <a:pt x="32" y="2456"/>
                  </a:lnTo>
                  <a:lnTo>
                    <a:pt x="51" y="2627"/>
                  </a:lnTo>
                  <a:lnTo>
                    <a:pt x="76" y="2799"/>
                  </a:lnTo>
                  <a:lnTo>
                    <a:pt x="104" y="2973"/>
                  </a:lnTo>
                  <a:lnTo>
                    <a:pt x="136" y="3150"/>
                  </a:lnTo>
                  <a:lnTo>
                    <a:pt x="170" y="3330"/>
                  </a:lnTo>
                  <a:lnTo>
                    <a:pt x="208" y="3511"/>
                  </a:lnTo>
                  <a:lnTo>
                    <a:pt x="248" y="3696"/>
                  </a:lnTo>
                  <a:lnTo>
                    <a:pt x="291" y="3881"/>
                  </a:lnTo>
                  <a:lnTo>
                    <a:pt x="338" y="4070"/>
                  </a:lnTo>
                  <a:lnTo>
                    <a:pt x="5078" y="4070"/>
                  </a:lnTo>
                  <a:close/>
                </a:path>
              </a:pathLst>
            </a:custGeom>
            <a:solidFill>
              <a:srgbClr val="0191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5" name="Freeform 18"/>
            <p:cNvSpPr>
              <a:spLocks/>
            </p:cNvSpPr>
            <p:nvPr/>
          </p:nvSpPr>
          <p:spPr bwMode="auto">
            <a:xfrm>
              <a:off x="9877426" y="5699125"/>
              <a:ext cx="379413" cy="490537"/>
            </a:xfrm>
            <a:custGeom>
              <a:avLst/>
              <a:gdLst>
                <a:gd name="T0" fmla="*/ 745 w 4287"/>
                <a:gd name="T1" fmla="*/ 4648 h 5565"/>
                <a:gd name="T2" fmla="*/ 929 w 4287"/>
                <a:gd name="T3" fmla="*/ 4803 h 5565"/>
                <a:gd name="T4" fmla="*/ 1201 w 4287"/>
                <a:gd name="T5" fmla="*/ 5029 h 5565"/>
                <a:gd name="T6" fmla="*/ 1518 w 4287"/>
                <a:gd name="T7" fmla="*/ 5270 h 5565"/>
                <a:gd name="T8" fmla="*/ 1838 w 4287"/>
                <a:gd name="T9" fmla="*/ 5468 h 5565"/>
                <a:gd name="T10" fmla="*/ 2120 w 4287"/>
                <a:gd name="T11" fmla="*/ 5565 h 5565"/>
                <a:gd name="T12" fmla="*/ 2321 w 4287"/>
                <a:gd name="T13" fmla="*/ 5502 h 5565"/>
                <a:gd name="T14" fmla="*/ 2400 w 4287"/>
                <a:gd name="T15" fmla="*/ 5221 h 5565"/>
                <a:gd name="T16" fmla="*/ 2354 w 4287"/>
                <a:gd name="T17" fmla="*/ 4110 h 5565"/>
                <a:gd name="T18" fmla="*/ 3104 w 4287"/>
                <a:gd name="T19" fmla="*/ 4063 h 5565"/>
                <a:gd name="T20" fmla="*/ 3442 w 4287"/>
                <a:gd name="T21" fmla="*/ 3911 h 5565"/>
                <a:gd name="T22" fmla="*/ 3680 w 4287"/>
                <a:gd name="T23" fmla="*/ 3702 h 5565"/>
                <a:gd name="T24" fmla="*/ 3835 w 4287"/>
                <a:gd name="T25" fmla="*/ 3463 h 5565"/>
                <a:gd name="T26" fmla="*/ 3925 w 4287"/>
                <a:gd name="T27" fmla="*/ 3221 h 5565"/>
                <a:gd name="T28" fmla="*/ 3967 w 4287"/>
                <a:gd name="T29" fmla="*/ 3001 h 5565"/>
                <a:gd name="T30" fmla="*/ 3977 w 4287"/>
                <a:gd name="T31" fmla="*/ 2828 h 5565"/>
                <a:gd name="T32" fmla="*/ 3975 w 4287"/>
                <a:gd name="T33" fmla="*/ 2728 h 5565"/>
                <a:gd name="T34" fmla="*/ 4037 w 4287"/>
                <a:gd name="T35" fmla="*/ 2688 h 5565"/>
                <a:gd name="T36" fmla="*/ 4136 w 4287"/>
                <a:gd name="T37" fmla="*/ 2623 h 5565"/>
                <a:gd name="T38" fmla="*/ 4206 w 4287"/>
                <a:gd name="T39" fmla="*/ 2548 h 5565"/>
                <a:gd name="T40" fmla="*/ 4250 w 4287"/>
                <a:gd name="T41" fmla="*/ 2469 h 5565"/>
                <a:gd name="T42" fmla="*/ 4275 w 4287"/>
                <a:gd name="T43" fmla="*/ 2392 h 5565"/>
                <a:gd name="T44" fmla="*/ 4285 w 4287"/>
                <a:gd name="T45" fmla="*/ 2325 h 5565"/>
                <a:gd name="T46" fmla="*/ 4287 w 4287"/>
                <a:gd name="T47" fmla="*/ 2274 h 5565"/>
                <a:gd name="T48" fmla="*/ 4285 w 4287"/>
                <a:gd name="T49" fmla="*/ 2246 h 5565"/>
                <a:gd name="T50" fmla="*/ 4224 w 4287"/>
                <a:gd name="T51" fmla="*/ 2205 h 5565"/>
                <a:gd name="T52" fmla="*/ 4128 w 4287"/>
                <a:gd name="T53" fmla="*/ 2124 h 5565"/>
                <a:gd name="T54" fmla="*/ 4059 w 4287"/>
                <a:gd name="T55" fmla="*/ 2037 h 5565"/>
                <a:gd name="T56" fmla="*/ 4015 w 4287"/>
                <a:gd name="T57" fmla="*/ 1952 h 5565"/>
                <a:gd name="T58" fmla="*/ 3989 w 4287"/>
                <a:gd name="T59" fmla="*/ 1872 h 5565"/>
                <a:gd name="T60" fmla="*/ 3976 w 4287"/>
                <a:gd name="T61" fmla="*/ 1804 h 5565"/>
                <a:gd name="T62" fmla="*/ 3973 w 4287"/>
                <a:gd name="T63" fmla="*/ 1754 h 5565"/>
                <a:gd name="T64" fmla="*/ 3973 w 4287"/>
                <a:gd name="T65" fmla="*/ 1725 h 5565"/>
                <a:gd name="T66" fmla="*/ 3974 w 4287"/>
                <a:gd name="T67" fmla="*/ 1692 h 5565"/>
                <a:gd name="T68" fmla="*/ 3974 w 4287"/>
                <a:gd name="T69" fmla="*/ 1631 h 5565"/>
                <a:gd name="T70" fmla="*/ 3975 w 4287"/>
                <a:gd name="T71" fmla="*/ 1571 h 5565"/>
                <a:gd name="T72" fmla="*/ 3975 w 4287"/>
                <a:gd name="T73" fmla="*/ 1512 h 5565"/>
                <a:gd name="T74" fmla="*/ 3976 w 4287"/>
                <a:gd name="T75" fmla="*/ 1455 h 5565"/>
                <a:gd name="T76" fmla="*/ 3976 w 4287"/>
                <a:gd name="T77" fmla="*/ 1397 h 5565"/>
                <a:gd name="T78" fmla="*/ 3976 w 4287"/>
                <a:gd name="T79" fmla="*/ 1342 h 5565"/>
                <a:gd name="T80" fmla="*/ 3976 w 4287"/>
                <a:gd name="T81" fmla="*/ 1286 h 5565"/>
                <a:gd name="T82" fmla="*/ 3977 w 4287"/>
                <a:gd name="T83" fmla="*/ 0 h 5565"/>
                <a:gd name="T84" fmla="*/ 28 w 4287"/>
                <a:gd name="T85" fmla="*/ 1333 h 5565"/>
                <a:gd name="T86" fmla="*/ 408 w 4287"/>
                <a:gd name="T87" fmla="*/ 3676 h 5565"/>
                <a:gd name="T88" fmla="*/ 399 w 4287"/>
                <a:gd name="T89" fmla="*/ 4550 h 5565"/>
                <a:gd name="T90" fmla="*/ 413 w 4287"/>
                <a:gd name="T91" fmla="*/ 4550 h 5565"/>
                <a:gd name="T92" fmla="*/ 437 w 4287"/>
                <a:gd name="T93" fmla="*/ 4551 h 5565"/>
                <a:gd name="T94" fmla="*/ 472 w 4287"/>
                <a:gd name="T95" fmla="*/ 4555 h 5565"/>
                <a:gd name="T96" fmla="*/ 514 w 4287"/>
                <a:gd name="T97" fmla="*/ 4561 h 5565"/>
                <a:gd name="T98" fmla="*/ 563 w 4287"/>
                <a:gd name="T99" fmla="*/ 4572 h 5565"/>
                <a:gd name="T100" fmla="*/ 615 w 4287"/>
                <a:gd name="T101" fmla="*/ 4585 h 5565"/>
                <a:gd name="T102" fmla="*/ 671 w 4287"/>
                <a:gd name="T103" fmla="*/ 4605 h 5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7" h="5565">
                  <a:moveTo>
                    <a:pt x="699" y="4618"/>
                  </a:moveTo>
                  <a:lnTo>
                    <a:pt x="745" y="4648"/>
                  </a:lnTo>
                  <a:lnTo>
                    <a:pt x="824" y="4713"/>
                  </a:lnTo>
                  <a:lnTo>
                    <a:pt x="929" y="4803"/>
                  </a:lnTo>
                  <a:lnTo>
                    <a:pt x="1056" y="4911"/>
                  </a:lnTo>
                  <a:lnTo>
                    <a:pt x="1201" y="5029"/>
                  </a:lnTo>
                  <a:lnTo>
                    <a:pt x="1356" y="5152"/>
                  </a:lnTo>
                  <a:lnTo>
                    <a:pt x="1518" y="5270"/>
                  </a:lnTo>
                  <a:lnTo>
                    <a:pt x="1680" y="5378"/>
                  </a:lnTo>
                  <a:lnTo>
                    <a:pt x="1838" y="5468"/>
                  </a:lnTo>
                  <a:lnTo>
                    <a:pt x="1986" y="5534"/>
                  </a:lnTo>
                  <a:lnTo>
                    <a:pt x="2120" y="5565"/>
                  </a:lnTo>
                  <a:lnTo>
                    <a:pt x="2234" y="5557"/>
                  </a:lnTo>
                  <a:lnTo>
                    <a:pt x="2321" y="5502"/>
                  </a:lnTo>
                  <a:lnTo>
                    <a:pt x="2379" y="5392"/>
                  </a:lnTo>
                  <a:lnTo>
                    <a:pt x="2400" y="5221"/>
                  </a:lnTo>
                  <a:lnTo>
                    <a:pt x="2381" y="4981"/>
                  </a:lnTo>
                  <a:lnTo>
                    <a:pt x="2354" y="4110"/>
                  </a:lnTo>
                  <a:lnTo>
                    <a:pt x="2894" y="4110"/>
                  </a:lnTo>
                  <a:lnTo>
                    <a:pt x="3104" y="4063"/>
                  </a:lnTo>
                  <a:lnTo>
                    <a:pt x="3286" y="3995"/>
                  </a:lnTo>
                  <a:lnTo>
                    <a:pt x="3442" y="3911"/>
                  </a:lnTo>
                  <a:lnTo>
                    <a:pt x="3573" y="3811"/>
                  </a:lnTo>
                  <a:lnTo>
                    <a:pt x="3680" y="3702"/>
                  </a:lnTo>
                  <a:lnTo>
                    <a:pt x="3767" y="3585"/>
                  </a:lnTo>
                  <a:lnTo>
                    <a:pt x="3835" y="3463"/>
                  </a:lnTo>
                  <a:lnTo>
                    <a:pt x="3887" y="3342"/>
                  </a:lnTo>
                  <a:lnTo>
                    <a:pt x="3925" y="3221"/>
                  </a:lnTo>
                  <a:lnTo>
                    <a:pt x="3951" y="3107"/>
                  </a:lnTo>
                  <a:lnTo>
                    <a:pt x="3967" y="3001"/>
                  </a:lnTo>
                  <a:lnTo>
                    <a:pt x="3975" y="2906"/>
                  </a:lnTo>
                  <a:lnTo>
                    <a:pt x="3977" y="2828"/>
                  </a:lnTo>
                  <a:lnTo>
                    <a:pt x="3977" y="2767"/>
                  </a:lnTo>
                  <a:lnTo>
                    <a:pt x="3975" y="2728"/>
                  </a:lnTo>
                  <a:lnTo>
                    <a:pt x="3974" y="2715"/>
                  </a:lnTo>
                  <a:lnTo>
                    <a:pt x="4037" y="2688"/>
                  </a:lnTo>
                  <a:lnTo>
                    <a:pt x="4091" y="2658"/>
                  </a:lnTo>
                  <a:lnTo>
                    <a:pt x="4136" y="2623"/>
                  </a:lnTo>
                  <a:lnTo>
                    <a:pt x="4175" y="2586"/>
                  </a:lnTo>
                  <a:lnTo>
                    <a:pt x="4206" y="2548"/>
                  </a:lnTo>
                  <a:lnTo>
                    <a:pt x="4231" y="2508"/>
                  </a:lnTo>
                  <a:lnTo>
                    <a:pt x="4250" y="2469"/>
                  </a:lnTo>
                  <a:lnTo>
                    <a:pt x="4265" y="2430"/>
                  </a:lnTo>
                  <a:lnTo>
                    <a:pt x="4275" y="2392"/>
                  </a:lnTo>
                  <a:lnTo>
                    <a:pt x="4281" y="2358"/>
                  </a:lnTo>
                  <a:lnTo>
                    <a:pt x="4285" y="2325"/>
                  </a:lnTo>
                  <a:lnTo>
                    <a:pt x="4287" y="2298"/>
                  </a:lnTo>
                  <a:lnTo>
                    <a:pt x="4287" y="2274"/>
                  </a:lnTo>
                  <a:lnTo>
                    <a:pt x="4286" y="2257"/>
                  </a:lnTo>
                  <a:lnTo>
                    <a:pt x="4285" y="2246"/>
                  </a:lnTo>
                  <a:lnTo>
                    <a:pt x="4285" y="2242"/>
                  </a:lnTo>
                  <a:lnTo>
                    <a:pt x="4224" y="2205"/>
                  </a:lnTo>
                  <a:lnTo>
                    <a:pt x="4172" y="2165"/>
                  </a:lnTo>
                  <a:lnTo>
                    <a:pt x="4128" y="2124"/>
                  </a:lnTo>
                  <a:lnTo>
                    <a:pt x="4090" y="2081"/>
                  </a:lnTo>
                  <a:lnTo>
                    <a:pt x="4059" y="2037"/>
                  </a:lnTo>
                  <a:lnTo>
                    <a:pt x="4034" y="1994"/>
                  </a:lnTo>
                  <a:lnTo>
                    <a:pt x="4015" y="1952"/>
                  </a:lnTo>
                  <a:lnTo>
                    <a:pt x="3999" y="1911"/>
                  </a:lnTo>
                  <a:lnTo>
                    <a:pt x="3989" y="1872"/>
                  </a:lnTo>
                  <a:lnTo>
                    <a:pt x="3981" y="1837"/>
                  </a:lnTo>
                  <a:lnTo>
                    <a:pt x="3976" y="1804"/>
                  </a:lnTo>
                  <a:lnTo>
                    <a:pt x="3974" y="1777"/>
                  </a:lnTo>
                  <a:lnTo>
                    <a:pt x="3973" y="1754"/>
                  </a:lnTo>
                  <a:lnTo>
                    <a:pt x="3973" y="1736"/>
                  </a:lnTo>
                  <a:lnTo>
                    <a:pt x="3973" y="1725"/>
                  </a:lnTo>
                  <a:lnTo>
                    <a:pt x="3974" y="1722"/>
                  </a:lnTo>
                  <a:lnTo>
                    <a:pt x="3974" y="1692"/>
                  </a:lnTo>
                  <a:lnTo>
                    <a:pt x="3974" y="1661"/>
                  </a:lnTo>
                  <a:lnTo>
                    <a:pt x="3974" y="1631"/>
                  </a:lnTo>
                  <a:lnTo>
                    <a:pt x="3975" y="1601"/>
                  </a:lnTo>
                  <a:lnTo>
                    <a:pt x="3975" y="1571"/>
                  </a:lnTo>
                  <a:lnTo>
                    <a:pt x="3975" y="1542"/>
                  </a:lnTo>
                  <a:lnTo>
                    <a:pt x="3975" y="1512"/>
                  </a:lnTo>
                  <a:lnTo>
                    <a:pt x="3975" y="1483"/>
                  </a:lnTo>
                  <a:lnTo>
                    <a:pt x="3976" y="1455"/>
                  </a:lnTo>
                  <a:lnTo>
                    <a:pt x="3976" y="1425"/>
                  </a:lnTo>
                  <a:lnTo>
                    <a:pt x="3976" y="1397"/>
                  </a:lnTo>
                  <a:lnTo>
                    <a:pt x="3976" y="1369"/>
                  </a:lnTo>
                  <a:lnTo>
                    <a:pt x="3976" y="1342"/>
                  </a:lnTo>
                  <a:lnTo>
                    <a:pt x="3976" y="1313"/>
                  </a:lnTo>
                  <a:lnTo>
                    <a:pt x="3976" y="1286"/>
                  </a:lnTo>
                  <a:lnTo>
                    <a:pt x="3977" y="1260"/>
                  </a:lnTo>
                  <a:lnTo>
                    <a:pt x="3977" y="0"/>
                  </a:lnTo>
                  <a:lnTo>
                    <a:pt x="1212" y="0"/>
                  </a:lnTo>
                  <a:lnTo>
                    <a:pt x="28" y="1333"/>
                  </a:lnTo>
                  <a:lnTo>
                    <a:pt x="0" y="2838"/>
                  </a:lnTo>
                  <a:lnTo>
                    <a:pt x="408" y="3676"/>
                  </a:lnTo>
                  <a:lnTo>
                    <a:pt x="398" y="4550"/>
                  </a:lnTo>
                  <a:lnTo>
                    <a:pt x="399" y="4550"/>
                  </a:lnTo>
                  <a:lnTo>
                    <a:pt x="405" y="4550"/>
                  </a:lnTo>
                  <a:lnTo>
                    <a:pt x="413" y="4550"/>
                  </a:lnTo>
                  <a:lnTo>
                    <a:pt x="424" y="4551"/>
                  </a:lnTo>
                  <a:lnTo>
                    <a:pt x="437" y="4551"/>
                  </a:lnTo>
                  <a:lnTo>
                    <a:pt x="453" y="4553"/>
                  </a:lnTo>
                  <a:lnTo>
                    <a:pt x="472" y="4555"/>
                  </a:lnTo>
                  <a:lnTo>
                    <a:pt x="492" y="4558"/>
                  </a:lnTo>
                  <a:lnTo>
                    <a:pt x="514" y="4561"/>
                  </a:lnTo>
                  <a:lnTo>
                    <a:pt x="537" y="4565"/>
                  </a:lnTo>
                  <a:lnTo>
                    <a:pt x="563" y="4572"/>
                  </a:lnTo>
                  <a:lnTo>
                    <a:pt x="588" y="4578"/>
                  </a:lnTo>
                  <a:lnTo>
                    <a:pt x="615" y="4585"/>
                  </a:lnTo>
                  <a:lnTo>
                    <a:pt x="643" y="4595"/>
                  </a:lnTo>
                  <a:lnTo>
                    <a:pt x="671" y="4605"/>
                  </a:lnTo>
                  <a:lnTo>
                    <a:pt x="699" y="4618"/>
                  </a:lnTo>
                  <a:close/>
                </a:path>
              </a:pathLst>
            </a:custGeom>
            <a:solidFill>
              <a:srgbClr val="FEF2E0"/>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6" name="Freeform 19"/>
            <p:cNvSpPr>
              <a:spLocks/>
            </p:cNvSpPr>
            <p:nvPr/>
          </p:nvSpPr>
          <p:spPr bwMode="auto">
            <a:xfrm>
              <a:off x="10139363" y="5770563"/>
              <a:ext cx="88900" cy="30162"/>
            </a:xfrm>
            <a:custGeom>
              <a:avLst/>
              <a:gdLst>
                <a:gd name="T0" fmla="*/ 992 w 992"/>
                <a:gd name="T1" fmla="*/ 156 h 341"/>
                <a:gd name="T2" fmla="*/ 939 w 992"/>
                <a:gd name="T3" fmla="*/ 121 h 341"/>
                <a:gd name="T4" fmla="*/ 887 w 992"/>
                <a:gd name="T5" fmla="*/ 88 h 341"/>
                <a:gd name="T6" fmla="*/ 837 w 992"/>
                <a:gd name="T7" fmla="*/ 60 h 341"/>
                <a:gd name="T8" fmla="*/ 787 w 992"/>
                <a:gd name="T9" fmla="*/ 37 h 341"/>
                <a:gd name="T10" fmla="*/ 738 w 992"/>
                <a:gd name="T11" fmla="*/ 18 h 341"/>
                <a:gd name="T12" fmla="*/ 687 w 992"/>
                <a:gd name="T13" fmla="*/ 5 h 341"/>
                <a:gd name="T14" fmla="*/ 635 w 992"/>
                <a:gd name="T15" fmla="*/ 0 h 341"/>
                <a:gd name="T16" fmla="*/ 582 w 992"/>
                <a:gd name="T17" fmla="*/ 1 h 341"/>
                <a:gd name="T18" fmla="*/ 526 w 992"/>
                <a:gd name="T19" fmla="*/ 10 h 341"/>
                <a:gd name="T20" fmla="*/ 466 w 992"/>
                <a:gd name="T21" fmla="*/ 26 h 341"/>
                <a:gd name="T22" fmla="*/ 402 w 992"/>
                <a:gd name="T23" fmla="*/ 53 h 341"/>
                <a:gd name="T24" fmla="*/ 333 w 992"/>
                <a:gd name="T25" fmla="*/ 89 h 341"/>
                <a:gd name="T26" fmla="*/ 260 w 992"/>
                <a:gd name="T27" fmla="*/ 134 h 341"/>
                <a:gd name="T28" fmla="*/ 180 w 992"/>
                <a:gd name="T29" fmla="*/ 192 h 341"/>
                <a:gd name="T30" fmla="*/ 93 w 992"/>
                <a:gd name="T31" fmla="*/ 260 h 341"/>
                <a:gd name="T32" fmla="*/ 0 w 992"/>
                <a:gd name="T33"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2" h="341">
                  <a:moveTo>
                    <a:pt x="992" y="156"/>
                  </a:moveTo>
                  <a:lnTo>
                    <a:pt x="939" y="121"/>
                  </a:lnTo>
                  <a:lnTo>
                    <a:pt x="887" y="88"/>
                  </a:lnTo>
                  <a:lnTo>
                    <a:pt x="837" y="60"/>
                  </a:lnTo>
                  <a:lnTo>
                    <a:pt x="787" y="37"/>
                  </a:lnTo>
                  <a:lnTo>
                    <a:pt x="738" y="18"/>
                  </a:lnTo>
                  <a:lnTo>
                    <a:pt x="687" y="5"/>
                  </a:lnTo>
                  <a:lnTo>
                    <a:pt x="635" y="0"/>
                  </a:lnTo>
                  <a:lnTo>
                    <a:pt x="582" y="1"/>
                  </a:lnTo>
                  <a:lnTo>
                    <a:pt x="526" y="10"/>
                  </a:lnTo>
                  <a:lnTo>
                    <a:pt x="466" y="26"/>
                  </a:lnTo>
                  <a:lnTo>
                    <a:pt x="402" y="53"/>
                  </a:lnTo>
                  <a:lnTo>
                    <a:pt x="333" y="89"/>
                  </a:lnTo>
                  <a:lnTo>
                    <a:pt x="260" y="134"/>
                  </a:lnTo>
                  <a:lnTo>
                    <a:pt x="180" y="192"/>
                  </a:lnTo>
                  <a:lnTo>
                    <a:pt x="93" y="260"/>
                  </a:lnTo>
                  <a:lnTo>
                    <a:pt x="0" y="341"/>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7" name="Freeform 20"/>
            <p:cNvSpPr>
              <a:spLocks/>
            </p:cNvSpPr>
            <p:nvPr/>
          </p:nvSpPr>
          <p:spPr bwMode="auto">
            <a:xfrm>
              <a:off x="10225088" y="5781675"/>
              <a:ext cx="4763" cy="7937"/>
            </a:xfrm>
            <a:custGeom>
              <a:avLst/>
              <a:gdLst>
                <a:gd name="T0" fmla="*/ 63 w 63"/>
                <a:gd name="T1" fmla="*/ 0 h 93"/>
                <a:gd name="T2" fmla="*/ 0 w 63"/>
                <a:gd name="T3" fmla="*/ 93 h 93"/>
                <a:gd name="T4" fmla="*/ 63 w 63"/>
                <a:gd name="T5" fmla="*/ 0 h 93"/>
              </a:gdLst>
              <a:ahLst/>
              <a:cxnLst>
                <a:cxn ang="0">
                  <a:pos x="T0" y="T1"/>
                </a:cxn>
                <a:cxn ang="0">
                  <a:pos x="T2" y="T3"/>
                </a:cxn>
                <a:cxn ang="0">
                  <a:pos x="T4" y="T5"/>
                </a:cxn>
              </a:cxnLst>
              <a:rect l="0" t="0" r="r" b="b"/>
              <a:pathLst>
                <a:path w="63" h="93">
                  <a:moveTo>
                    <a:pt x="63" y="0"/>
                  </a:moveTo>
                  <a:lnTo>
                    <a:pt x="0" y="93"/>
                  </a:lnTo>
                  <a:lnTo>
                    <a:pt x="6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8" name="Freeform 21"/>
            <p:cNvSpPr>
              <a:spLocks/>
            </p:cNvSpPr>
            <p:nvPr/>
          </p:nvSpPr>
          <p:spPr bwMode="auto">
            <a:xfrm>
              <a:off x="10136188" y="5797550"/>
              <a:ext cx="6350" cy="7937"/>
            </a:xfrm>
            <a:custGeom>
              <a:avLst/>
              <a:gdLst>
                <a:gd name="T0" fmla="*/ 73 w 73"/>
                <a:gd name="T1" fmla="*/ 84 h 84"/>
                <a:gd name="T2" fmla="*/ 0 w 73"/>
                <a:gd name="T3" fmla="*/ 0 h 84"/>
                <a:gd name="T4" fmla="*/ 73 w 73"/>
                <a:gd name="T5" fmla="*/ 84 h 84"/>
              </a:gdLst>
              <a:ahLst/>
              <a:cxnLst>
                <a:cxn ang="0">
                  <a:pos x="T0" y="T1"/>
                </a:cxn>
                <a:cxn ang="0">
                  <a:pos x="T2" y="T3"/>
                </a:cxn>
                <a:cxn ang="0">
                  <a:pos x="T4" y="T5"/>
                </a:cxn>
              </a:cxnLst>
              <a:rect l="0" t="0" r="r" b="b"/>
              <a:pathLst>
                <a:path w="73" h="84">
                  <a:moveTo>
                    <a:pt x="73" y="84"/>
                  </a:moveTo>
                  <a:lnTo>
                    <a:pt x="0" y="0"/>
                  </a:lnTo>
                  <a:lnTo>
                    <a:pt x="73" y="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9" name="Freeform 22"/>
            <p:cNvSpPr>
              <a:spLocks/>
            </p:cNvSpPr>
            <p:nvPr/>
          </p:nvSpPr>
          <p:spPr bwMode="auto">
            <a:xfrm>
              <a:off x="10142538" y="5965825"/>
              <a:ext cx="82550" cy="11112"/>
            </a:xfrm>
            <a:custGeom>
              <a:avLst/>
              <a:gdLst>
                <a:gd name="T0" fmla="*/ 0 w 948"/>
                <a:gd name="T1" fmla="*/ 0 h 125"/>
                <a:gd name="T2" fmla="*/ 74 w 948"/>
                <a:gd name="T3" fmla="*/ 27 h 125"/>
                <a:gd name="T4" fmla="*/ 152 w 948"/>
                <a:gd name="T5" fmla="*/ 51 h 125"/>
                <a:gd name="T6" fmla="*/ 231 w 948"/>
                <a:gd name="T7" fmla="*/ 71 h 125"/>
                <a:gd name="T8" fmla="*/ 312 w 948"/>
                <a:gd name="T9" fmla="*/ 87 h 125"/>
                <a:gd name="T10" fmla="*/ 392 w 948"/>
                <a:gd name="T11" fmla="*/ 100 h 125"/>
                <a:gd name="T12" fmla="*/ 471 w 948"/>
                <a:gd name="T13" fmla="*/ 109 h 125"/>
                <a:gd name="T14" fmla="*/ 547 w 948"/>
                <a:gd name="T15" fmla="*/ 116 h 125"/>
                <a:gd name="T16" fmla="*/ 620 w 948"/>
                <a:gd name="T17" fmla="*/ 120 h 125"/>
                <a:gd name="T18" fmla="*/ 688 w 948"/>
                <a:gd name="T19" fmla="*/ 124 h 125"/>
                <a:gd name="T20" fmla="*/ 750 w 948"/>
                <a:gd name="T21" fmla="*/ 125 h 125"/>
                <a:gd name="T22" fmla="*/ 806 w 948"/>
                <a:gd name="T23" fmla="*/ 124 h 125"/>
                <a:gd name="T24" fmla="*/ 855 w 948"/>
                <a:gd name="T25" fmla="*/ 124 h 125"/>
                <a:gd name="T26" fmla="*/ 894 w 948"/>
                <a:gd name="T27" fmla="*/ 122 h 125"/>
                <a:gd name="T28" fmla="*/ 923 w 948"/>
                <a:gd name="T29" fmla="*/ 120 h 125"/>
                <a:gd name="T30" fmla="*/ 941 w 948"/>
                <a:gd name="T31" fmla="*/ 119 h 125"/>
                <a:gd name="T32" fmla="*/ 948 w 948"/>
                <a:gd name="T33" fmla="*/ 119 h 125"/>
                <a:gd name="T34" fmla="*/ 0 w 948"/>
                <a:gd name="T3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8" h="125">
                  <a:moveTo>
                    <a:pt x="0" y="0"/>
                  </a:moveTo>
                  <a:lnTo>
                    <a:pt x="74" y="27"/>
                  </a:lnTo>
                  <a:lnTo>
                    <a:pt x="152" y="51"/>
                  </a:lnTo>
                  <a:lnTo>
                    <a:pt x="231" y="71"/>
                  </a:lnTo>
                  <a:lnTo>
                    <a:pt x="312" y="87"/>
                  </a:lnTo>
                  <a:lnTo>
                    <a:pt x="392" y="100"/>
                  </a:lnTo>
                  <a:lnTo>
                    <a:pt x="471" y="109"/>
                  </a:lnTo>
                  <a:lnTo>
                    <a:pt x="547" y="116"/>
                  </a:lnTo>
                  <a:lnTo>
                    <a:pt x="620" y="120"/>
                  </a:lnTo>
                  <a:lnTo>
                    <a:pt x="688" y="124"/>
                  </a:lnTo>
                  <a:lnTo>
                    <a:pt x="750" y="125"/>
                  </a:lnTo>
                  <a:lnTo>
                    <a:pt x="806" y="124"/>
                  </a:lnTo>
                  <a:lnTo>
                    <a:pt x="855" y="124"/>
                  </a:lnTo>
                  <a:lnTo>
                    <a:pt x="894" y="122"/>
                  </a:lnTo>
                  <a:lnTo>
                    <a:pt x="923" y="120"/>
                  </a:lnTo>
                  <a:lnTo>
                    <a:pt x="941" y="119"/>
                  </a:lnTo>
                  <a:lnTo>
                    <a:pt x="948" y="119"/>
                  </a:lnTo>
                  <a:lnTo>
                    <a:pt x="0" y="0"/>
                  </a:lnTo>
                  <a:close/>
                </a:path>
              </a:pathLst>
            </a:custGeom>
            <a:solidFill>
              <a:srgbClr val="FFFF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0" name="Freeform 23"/>
            <p:cNvSpPr>
              <a:spLocks/>
            </p:cNvSpPr>
            <p:nvPr/>
          </p:nvSpPr>
          <p:spPr bwMode="auto">
            <a:xfrm>
              <a:off x="10344151" y="6367463"/>
              <a:ext cx="176213" cy="88900"/>
            </a:xfrm>
            <a:custGeom>
              <a:avLst/>
              <a:gdLst>
                <a:gd name="T0" fmla="*/ 4 w 2004"/>
                <a:gd name="T1" fmla="*/ 239 h 1002"/>
                <a:gd name="T2" fmla="*/ 39 w 2004"/>
                <a:gd name="T3" fmla="*/ 214 h 1002"/>
                <a:gd name="T4" fmla="*/ 103 w 2004"/>
                <a:gd name="T5" fmla="*/ 173 h 1002"/>
                <a:gd name="T6" fmla="*/ 190 w 2004"/>
                <a:gd name="T7" fmla="*/ 123 h 1002"/>
                <a:gd name="T8" fmla="*/ 296 w 2004"/>
                <a:gd name="T9" fmla="*/ 72 h 1002"/>
                <a:gd name="T10" fmla="*/ 412 w 2004"/>
                <a:gd name="T11" fmla="*/ 29 h 1002"/>
                <a:gd name="T12" fmla="*/ 535 w 2004"/>
                <a:gd name="T13" fmla="*/ 4 h 1002"/>
                <a:gd name="T14" fmla="*/ 658 w 2004"/>
                <a:gd name="T15" fmla="*/ 3 h 1002"/>
                <a:gd name="T16" fmla="*/ 733 w 2004"/>
                <a:gd name="T17" fmla="*/ 19 h 1002"/>
                <a:gd name="T18" fmla="*/ 840 w 2004"/>
                <a:gd name="T19" fmla="*/ 52 h 1002"/>
                <a:gd name="T20" fmla="*/ 1024 w 2004"/>
                <a:gd name="T21" fmla="*/ 112 h 1002"/>
                <a:gd name="T22" fmla="*/ 1255 w 2004"/>
                <a:gd name="T23" fmla="*/ 188 h 1002"/>
                <a:gd name="T24" fmla="*/ 1498 w 2004"/>
                <a:gd name="T25" fmla="*/ 272 h 1002"/>
                <a:gd name="T26" fmla="*/ 1724 w 2004"/>
                <a:gd name="T27" fmla="*/ 354 h 1002"/>
                <a:gd name="T28" fmla="*/ 1901 w 2004"/>
                <a:gd name="T29" fmla="*/ 427 h 1002"/>
                <a:gd name="T30" fmla="*/ 1997 w 2004"/>
                <a:gd name="T31" fmla="*/ 480 h 1002"/>
                <a:gd name="T32" fmla="*/ 1977 w 2004"/>
                <a:gd name="T33" fmla="*/ 532 h 1002"/>
                <a:gd name="T34" fmla="*/ 1911 w 2004"/>
                <a:gd name="T35" fmla="*/ 580 h 1002"/>
                <a:gd name="T36" fmla="*/ 1830 w 2004"/>
                <a:gd name="T37" fmla="*/ 608 h 1002"/>
                <a:gd name="T38" fmla="*/ 1734 w 2004"/>
                <a:gd name="T39" fmla="*/ 625 h 1002"/>
                <a:gd name="T40" fmla="*/ 1624 w 2004"/>
                <a:gd name="T41" fmla="*/ 638 h 1002"/>
                <a:gd name="T42" fmla="*/ 1501 w 2004"/>
                <a:gd name="T43" fmla="*/ 652 h 1002"/>
                <a:gd name="T44" fmla="*/ 1365 w 2004"/>
                <a:gd name="T45" fmla="*/ 677 h 1002"/>
                <a:gd name="T46" fmla="*/ 1218 w 2004"/>
                <a:gd name="T47" fmla="*/ 722 h 1002"/>
                <a:gd name="T48" fmla="*/ 1119 w 2004"/>
                <a:gd name="T49" fmla="*/ 763 h 1002"/>
                <a:gd name="T50" fmla="*/ 1085 w 2004"/>
                <a:gd name="T51" fmla="*/ 793 h 1002"/>
                <a:gd name="T52" fmla="*/ 1058 w 2004"/>
                <a:gd name="T53" fmla="*/ 828 h 1002"/>
                <a:gd name="T54" fmla="*/ 1030 w 2004"/>
                <a:gd name="T55" fmla="*/ 867 h 1002"/>
                <a:gd name="T56" fmla="*/ 998 w 2004"/>
                <a:gd name="T57" fmla="*/ 906 h 1002"/>
                <a:gd name="T58" fmla="*/ 953 w 2004"/>
                <a:gd name="T59" fmla="*/ 943 h 1002"/>
                <a:gd name="T60" fmla="*/ 888 w 2004"/>
                <a:gd name="T61" fmla="*/ 973 h 1002"/>
                <a:gd name="T62" fmla="*/ 801 w 2004"/>
                <a:gd name="T63" fmla="*/ 994 h 1002"/>
                <a:gd name="T64" fmla="*/ 0 w 2004"/>
                <a:gd name="T65" fmla="*/ 1002 h 1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04" h="1002">
                  <a:moveTo>
                    <a:pt x="0" y="243"/>
                  </a:moveTo>
                  <a:lnTo>
                    <a:pt x="4" y="239"/>
                  </a:lnTo>
                  <a:lnTo>
                    <a:pt x="18" y="230"/>
                  </a:lnTo>
                  <a:lnTo>
                    <a:pt x="39" y="214"/>
                  </a:lnTo>
                  <a:lnTo>
                    <a:pt x="67" y="195"/>
                  </a:lnTo>
                  <a:lnTo>
                    <a:pt x="103" y="173"/>
                  </a:lnTo>
                  <a:lnTo>
                    <a:pt x="144" y="148"/>
                  </a:lnTo>
                  <a:lnTo>
                    <a:pt x="190" y="123"/>
                  </a:lnTo>
                  <a:lnTo>
                    <a:pt x="241" y="96"/>
                  </a:lnTo>
                  <a:lnTo>
                    <a:pt x="296" y="72"/>
                  </a:lnTo>
                  <a:lnTo>
                    <a:pt x="352" y="49"/>
                  </a:lnTo>
                  <a:lnTo>
                    <a:pt x="412" y="29"/>
                  </a:lnTo>
                  <a:lnTo>
                    <a:pt x="473" y="14"/>
                  </a:lnTo>
                  <a:lnTo>
                    <a:pt x="535" y="4"/>
                  </a:lnTo>
                  <a:lnTo>
                    <a:pt x="597" y="0"/>
                  </a:lnTo>
                  <a:lnTo>
                    <a:pt x="658" y="3"/>
                  </a:lnTo>
                  <a:lnTo>
                    <a:pt x="718" y="15"/>
                  </a:lnTo>
                  <a:lnTo>
                    <a:pt x="733" y="19"/>
                  </a:lnTo>
                  <a:lnTo>
                    <a:pt x="775" y="32"/>
                  </a:lnTo>
                  <a:lnTo>
                    <a:pt x="840" y="52"/>
                  </a:lnTo>
                  <a:lnTo>
                    <a:pt x="924" y="80"/>
                  </a:lnTo>
                  <a:lnTo>
                    <a:pt x="1024" y="112"/>
                  </a:lnTo>
                  <a:lnTo>
                    <a:pt x="1136" y="149"/>
                  </a:lnTo>
                  <a:lnTo>
                    <a:pt x="1255" y="188"/>
                  </a:lnTo>
                  <a:lnTo>
                    <a:pt x="1377" y="230"/>
                  </a:lnTo>
                  <a:lnTo>
                    <a:pt x="1498" y="272"/>
                  </a:lnTo>
                  <a:lnTo>
                    <a:pt x="1616" y="314"/>
                  </a:lnTo>
                  <a:lnTo>
                    <a:pt x="1724" y="354"/>
                  </a:lnTo>
                  <a:lnTo>
                    <a:pt x="1821" y="392"/>
                  </a:lnTo>
                  <a:lnTo>
                    <a:pt x="1901" y="427"/>
                  </a:lnTo>
                  <a:lnTo>
                    <a:pt x="1961" y="456"/>
                  </a:lnTo>
                  <a:lnTo>
                    <a:pt x="1997" y="480"/>
                  </a:lnTo>
                  <a:lnTo>
                    <a:pt x="2004" y="498"/>
                  </a:lnTo>
                  <a:lnTo>
                    <a:pt x="1977" y="532"/>
                  </a:lnTo>
                  <a:lnTo>
                    <a:pt x="1945" y="559"/>
                  </a:lnTo>
                  <a:lnTo>
                    <a:pt x="1911" y="580"/>
                  </a:lnTo>
                  <a:lnTo>
                    <a:pt x="1872" y="596"/>
                  </a:lnTo>
                  <a:lnTo>
                    <a:pt x="1830" y="608"/>
                  </a:lnTo>
                  <a:lnTo>
                    <a:pt x="1783" y="618"/>
                  </a:lnTo>
                  <a:lnTo>
                    <a:pt x="1734" y="625"/>
                  </a:lnTo>
                  <a:lnTo>
                    <a:pt x="1681" y="631"/>
                  </a:lnTo>
                  <a:lnTo>
                    <a:pt x="1624" y="638"/>
                  </a:lnTo>
                  <a:lnTo>
                    <a:pt x="1564" y="644"/>
                  </a:lnTo>
                  <a:lnTo>
                    <a:pt x="1501" y="652"/>
                  </a:lnTo>
                  <a:lnTo>
                    <a:pt x="1435" y="664"/>
                  </a:lnTo>
                  <a:lnTo>
                    <a:pt x="1365" y="677"/>
                  </a:lnTo>
                  <a:lnTo>
                    <a:pt x="1294" y="697"/>
                  </a:lnTo>
                  <a:lnTo>
                    <a:pt x="1218" y="722"/>
                  </a:lnTo>
                  <a:lnTo>
                    <a:pt x="1140" y="753"/>
                  </a:lnTo>
                  <a:lnTo>
                    <a:pt x="1119" y="763"/>
                  </a:lnTo>
                  <a:lnTo>
                    <a:pt x="1101" y="777"/>
                  </a:lnTo>
                  <a:lnTo>
                    <a:pt x="1085" y="793"/>
                  </a:lnTo>
                  <a:lnTo>
                    <a:pt x="1072" y="810"/>
                  </a:lnTo>
                  <a:lnTo>
                    <a:pt x="1058" y="828"/>
                  </a:lnTo>
                  <a:lnTo>
                    <a:pt x="1044" y="847"/>
                  </a:lnTo>
                  <a:lnTo>
                    <a:pt x="1030" y="867"/>
                  </a:lnTo>
                  <a:lnTo>
                    <a:pt x="1016" y="886"/>
                  </a:lnTo>
                  <a:lnTo>
                    <a:pt x="998" y="906"/>
                  </a:lnTo>
                  <a:lnTo>
                    <a:pt x="977" y="925"/>
                  </a:lnTo>
                  <a:lnTo>
                    <a:pt x="953" y="943"/>
                  </a:lnTo>
                  <a:lnTo>
                    <a:pt x="923" y="959"/>
                  </a:lnTo>
                  <a:lnTo>
                    <a:pt x="888" y="973"/>
                  </a:lnTo>
                  <a:lnTo>
                    <a:pt x="848" y="985"/>
                  </a:lnTo>
                  <a:lnTo>
                    <a:pt x="801" y="994"/>
                  </a:lnTo>
                  <a:lnTo>
                    <a:pt x="746" y="1002"/>
                  </a:lnTo>
                  <a:lnTo>
                    <a:pt x="0" y="1002"/>
                  </a:lnTo>
                  <a:lnTo>
                    <a:pt x="0" y="243"/>
                  </a:lnTo>
                  <a:close/>
                </a:path>
              </a:pathLst>
            </a:custGeom>
            <a:solidFill>
              <a:srgbClr val="FEE6DA"/>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1" name="Freeform 24"/>
            <p:cNvSpPr>
              <a:spLocks/>
            </p:cNvSpPr>
            <p:nvPr/>
          </p:nvSpPr>
          <p:spPr bwMode="auto">
            <a:xfrm>
              <a:off x="10120313" y="6332538"/>
              <a:ext cx="241300" cy="123825"/>
            </a:xfrm>
            <a:custGeom>
              <a:avLst/>
              <a:gdLst>
                <a:gd name="T0" fmla="*/ 752 w 2738"/>
                <a:gd name="T1" fmla="*/ 0 h 1403"/>
                <a:gd name="T2" fmla="*/ 2529 w 2738"/>
                <a:gd name="T3" fmla="*/ 335 h 1403"/>
                <a:gd name="T4" fmla="*/ 2533 w 2738"/>
                <a:gd name="T5" fmla="*/ 338 h 1403"/>
                <a:gd name="T6" fmla="*/ 2548 w 2738"/>
                <a:gd name="T7" fmla="*/ 350 h 1403"/>
                <a:gd name="T8" fmla="*/ 2569 w 2738"/>
                <a:gd name="T9" fmla="*/ 368 h 1403"/>
                <a:gd name="T10" fmla="*/ 2595 w 2738"/>
                <a:gd name="T11" fmla="*/ 395 h 1403"/>
                <a:gd name="T12" fmla="*/ 2623 w 2738"/>
                <a:gd name="T13" fmla="*/ 429 h 1403"/>
                <a:gd name="T14" fmla="*/ 2653 w 2738"/>
                <a:gd name="T15" fmla="*/ 472 h 1403"/>
                <a:gd name="T16" fmla="*/ 2681 w 2738"/>
                <a:gd name="T17" fmla="*/ 525 h 1403"/>
                <a:gd name="T18" fmla="*/ 2707 w 2738"/>
                <a:gd name="T19" fmla="*/ 584 h 1403"/>
                <a:gd name="T20" fmla="*/ 2726 w 2738"/>
                <a:gd name="T21" fmla="*/ 654 h 1403"/>
                <a:gd name="T22" fmla="*/ 2737 w 2738"/>
                <a:gd name="T23" fmla="*/ 732 h 1403"/>
                <a:gd name="T24" fmla="*/ 2738 w 2738"/>
                <a:gd name="T25" fmla="*/ 819 h 1403"/>
                <a:gd name="T26" fmla="*/ 2729 w 2738"/>
                <a:gd name="T27" fmla="*/ 916 h 1403"/>
                <a:gd name="T28" fmla="*/ 2705 w 2738"/>
                <a:gd name="T29" fmla="*/ 1023 h 1403"/>
                <a:gd name="T30" fmla="*/ 2665 w 2738"/>
                <a:gd name="T31" fmla="*/ 1139 h 1403"/>
                <a:gd name="T32" fmla="*/ 2607 w 2738"/>
                <a:gd name="T33" fmla="*/ 1265 h 1403"/>
                <a:gd name="T34" fmla="*/ 2529 w 2738"/>
                <a:gd name="T35" fmla="*/ 1403 h 1403"/>
                <a:gd name="T36" fmla="*/ 0 w 2738"/>
                <a:gd name="T37" fmla="*/ 1403 h 1403"/>
                <a:gd name="T38" fmla="*/ 752 w 2738"/>
                <a:gd name="T3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38" h="1403">
                  <a:moveTo>
                    <a:pt x="752" y="0"/>
                  </a:moveTo>
                  <a:lnTo>
                    <a:pt x="2529" y="335"/>
                  </a:lnTo>
                  <a:lnTo>
                    <a:pt x="2533" y="338"/>
                  </a:lnTo>
                  <a:lnTo>
                    <a:pt x="2548" y="350"/>
                  </a:lnTo>
                  <a:lnTo>
                    <a:pt x="2569" y="368"/>
                  </a:lnTo>
                  <a:lnTo>
                    <a:pt x="2595" y="395"/>
                  </a:lnTo>
                  <a:lnTo>
                    <a:pt x="2623" y="429"/>
                  </a:lnTo>
                  <a:lnTo>
                    <a:pt x="2653" y="472"/>
                  </a:lnTo>
                  <a:lnTo>
                    <a:pt x="2681" y="525"/>
                  </a:lnTo>
                  <a:lnTo>
                    <a:pt x="2707" y="584"/>
                  </a:lnTo>
                  <a:lnTo>
                    <a:pt x="2726" y="654"/>
                  </a:lnTo>
                  <a:lnTo>
                    <a:pt x="2737" y="732"/>
                  </a:lnTo>
                  <a:lnTo>
                    <a:pt x="2738" y="819"/>
                  </a:lnTo>
                  <a:lnTo>
                    <a:pt x="2729" y="916"/>
                  </a:lnTo>
                  <a:lnTo>
                    <a:pt x="2705" y="1023"/>
                  </a:lnTo>
                  <a:lnTo>
                    <a:pt x="2665" y="1139"/>
                  </a:lnTo>
                  <a:lnTo>
                    <a:pt x="2607" y="1265"/>
                  </a:lnTo>
                  <a:lnTo>
                    <a:pt x="2529" y="1403"/>
                  </a:lnTo>
                  <a:lnTo>
                    <a:pt x="0" y="1403"/>
                  </a:lnTo>
                  <a:lnTo>
                    <a:pt x="752" y="0"/>
                  </a:lnTo>
                  <a:close/>
                </a:path>
              </a:pathLst>
            </a:custGeom>
            <a:solidFill>
              <a:srgbClr val="0191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 name="Freeform 25"/>
            <p:cNvSpPr>
              <a:spLocks/>
            </p:cNvSpPr>
            <p:nvPr/>
          </p:nvSpPr>
          <p:spPr bwMode="auto">
            <a:xfrm>
              <a:off x="9859963" y="6376988"/>
              <a:ext cx="484188" cy="79375"/>
            </a:xfrm>
            <a:custGeom>
              <a:avLst/>
              <a:gdLst>
                <a:gd name="T0" fmla="*/ 5479 w 5479"/>
                <a:gd name="T1" fmla="*/ 900 h 900"/>
                <a:gd name="T2" fmla="*/ 2950 w 5479"/>
                <a:gd name="T3" fmla="*/ 900 h 900"/>
                <a:gd name="T4" fmla="*/ 0 w 5479"/>
                <a:gd name="T5" fmla="*/ 0 h 900"/>
              </a:gdLst>
              <a:ahLst/>
              <a:cxnLst>
                <a:cxn ang="0">
                  <a:pos x="T0" y="T1"/>
                </a:cxn>
                <a:cxn ang="0">
                  <a:pos x="T2" y="T3"/>
                </a:cxn>
                <a:cxn ang="0">
                  <a:pos x="T4" y="T5"/>
                </a:cxn>
              </a:cxnLst>
              <a:rect l="0" t="0" r="r" b="b"/>
              <a:pathLst>
                <a:path w="5479" h="900">
                  <a:moveTo>
                    <a:pt x="5479" y="900"/>
                  </a:moveTo>
                  <a:lnTo>
                    <a:pt x="2950" y="900"/>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3" name="Freeform 26"/>
            <p:cNvSpPr>
              <a:spLocks/>
            </p:cNvSpPr>
            <p:nvPr/>
          </p:nvSpPr>
          <p:spPr bwMode="auto">
            <a:xfrm>
              <a:off x="9915526" y="6229350"/>
              <a:ext cx="428625" cy="133350"/>
            </a:xfrm>
            <a:custGeom>
              <a:avLst/>
              <a:gdLst>
                <a:gd name="T0" fmla="*/ 0 w 4859"/>
                <a:gd name="T1" fmla="*/ 0 h 1503"/>
                <a:gd name="T2" fmla="*/ 3082 w 4859"/>
                <a:gd name="T3" fmla="*/ 1168 h 1503"/>
                <a:gd name="T4" fmla="*/ 4859 w 4859"/>
                <a:gd name="T5" fmla="*/ 1503 h 1503"/>
              </a:gdLst>
              <a:ahLst/>
              <a:cxnLst>
                <a:cxn ang="0">
                  <a:pos x="T0" y="T1"/>
                </a:cxn>
                <a:cxn ang="0">
                  <a:pos x="T2" y="T3"/>
                </a:cxn>
                <a:cxn ang="0">
                  <a:pos x="T4" y="T5"/>
                </a:cxn>
              </a:cxnLst>
              <a:rect l="0" t="0" r="r" b="b"/>
              <a:pathLst>
                <a:path w="4859" h="1503">
                  <a:moveTo>
                    <a:pt x="0" y="0"/>
                  </a:moveTo>
                  <a:lnTo>
                    <a:pt x="3082" y="1168"/>
                  </a:lnTo>
                  <a:lnTo>
                    <a:pt x="4859" y="150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4" name="Freeform 27"/>
            <p:cNvSpPr>
              <a:spLocks/>
            </p:cNvSpPr>
            <p:nvPr/>
          </p:nvSpPr>
          <p:spPr bwMode="auto">
            <a:xfrm>
              <a:off x="10344151" y="6362700"/>
              <a:ext cx="19050" cy="90487"/>
            </a:xfrm>
            <a:custGeom>
              <a:avLst/>
              <a:gdLst>
                <a:gd name="T0" fmla="*/ 0 w 226"/>
                <a:gd name="T1" fmla="*/ 0 h 1026"/>
                <a:gd name="T2" fmla="*/ 5 w 226"/>
                <a:gd name="T3" fmla="*/ 4 h 1026"/>
                <a:gd name="T4" fmla="*/ 20 w 226"/>
                <a:gd name="T5" fmla="*/ 17 h 1026"/>
                <a:gd name="T6" fmla="*/ 42 w 226"/>
                <a:gd name="T7" fmla="*/ 39 h 1026"/>
                <a:gd name="T8" fmla="*/ 69 w 226"/>
                <a:gd name="T9" fmla="*/ 68 h 1026"/>
                <a:gd name="T10" fmla="*/ 100 w 226"/>
                <a:gd name="T11" fmla="*/ 107 h 1026"/>
                <a:gd name="T12" fmla="*/ 131 w 226"/>
                <a:gd name="T13" fmla="*/ 153 h 1026"/>
                <a:gd name="T14" fmla="*/ 161 w 226"/>
                <a:gd name="T15" fmla="*/ 206 h 1026"/>
                <a:gd name="T16" fmla="*/ 187 w 226"/>
                <a:gd name="T17" fmla="*/ 268 h 1026"/>
                <a:gd name="T18" fmla="*/ 208 w 226"/>
                <a:gd name="T19" fmla="*/ 339 h 1026"/>
                <a:gd name="T20" fmla="*/ 222 w 226"/>
                <a:gd name="T21" fmla="*/ 415 h 1026"/>
                <a:gd name="T22" fmla="*/ 226 w 226"/>
                <a:gd name="T23" fmla="*/ 499 h 1026"/>
                <a:gd name="T24" fmla="*/ 218 w 226"/>
                <a:gd name="T25" fmla="*/ 591 h 1026"/>
                <a:gd name="T26" fmla="*/ 194 w 226"/>
                <a:gd name="T27" fmla="*/ 689 h 1026"/>
                <a:gd name="T28" fmla="*/ 157 w 226"/>
                <a:gd name="T29" fmla="*/ 795 h 1026"/>
                <a:gd name="T30" fmla="*/ 99 w 226"/>
                <a:gd name="T31" fmla="*/ 907 h 1026"/>
                <a:gd name="T32" fmla="*/ 22 w 226"/>
                <a:gd name="T33" fmla="*/ 1026 h 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6" h="1026">
                  <a:moveTo>
                    <a:pt x="0" y="0"/>
                  </a:moveTo>
                  <a:lnTo>
                    <a:pt x="5" y="4"/>
                  </a:lnTo>
                  <a:lnTo>
                    <a:pt x="20" y="17"/>
                  </a:lnTo>
                  <a:lnTo>
                    <a:pt x="42" y="39"/>
                  </a:lnTo>
                  <a:lnTo>
                    <a:pt x="69" y="68"/>
                  </a:lnTo>
                  <a:lnTo>
                    <a:pt x="100" y="107"/>
                  </a:lnTo>
                  <a:lnTo>
                    <a:pt x="131" y="153"/>
                  </a:lnTo>
                  <a:lnTo>
                    <a:pt x="161" y="206"/>
                  </a:lnTo>
                  <a:lnTo>
                    <a:pt x="187" y="268"/>
                  </a:lnTo>
                  <a:lnTo>
                    <a:pt x="208" y="339"/>
                  </a:lnTo>
                  <a:lnTo>
                    <a:pt x="222" y="415"/>
                  </a:lnTo>
                  <a:lnTo>
                    <a:pt x="226" y="499"/>
                  </a:lnTo>
                  <a:lnTo>
                    <a:pt x="218" y="591"/>
                  </a:lnTo>
                  <a:lnTo>
                    <a:pt x="194" y="689"/>
                  </a:lnTo>
                  <a:lnTo>
                    <a:pt x="157" y="795"/>
                  </a:lnTo>
                  <a:lnTo>
                    <a:pt x="99" y="907"/>
                  </a:lnTo>
                  <a:lnTo>
                    <a:pt x="22" y="102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5" name="Freeform 28"/>
            <p:cNvSpPr>
              <a:spLocks/>
            </p:cNvSpPr>
            <p:nvPr/>
          </p:nvSpPr>
          <p:spPr bwMode="auto">
            <a:xfrm>
              <a:off x="10340976" y="6357938"/>
              <a:ext cx="6350" cy="7937"/>
            </a:xfrm>
            <a:custGeom>
              <a:avLst/>
              <a:gdLst>
                <a:gd name="T0" fmla="*/ 0 w 67"/>
                <a:gd name="T1" fmla="*/ 88 h 88"/>
                <a:gd name="T2" fmla="*/ 67 w 67"/>
                <a:gd name="T3" fmla="*/ 0 h 88"/>
                <a:gd name="T4" fmla="*/ 0 w 67"/>
                <a:gd name="T5" fmla="*/ 88 h 88"/>
              </a:gdLst>
              <a:ahLst/>
              <a:cxnLst>
                <a:cxn ang="0">
                  <a:pos x="T0" y="T1"/>
                </a:cxn>
                <a:cxn ang="0">
                  <a:pos x="T2" y="T3"/>
                </a:cxn>
                <a:cxn ang="0">
                  <a:pos x="T4" y="T5"/>
                </a:cxn>
              </a:cxnLst>
              <a:rect l="0" t="0" r="r" b="b"/>
              <a:pathLst>
                <a:path w="67" h="88">
                  <a:moveTo>
                    <a:pt x="0" y="88"/>
                  </a:moveTo>
                  <a:lnTo>
                    <a:pt x="67" y="0"/>
                  </a:lnTo>
                  <a:lnTo>
                    <a:pt x="0" y="8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6" name="Freeform 29"/>
            <p:cNvSpPr>
              <a:spLocks/>
            </p:cNvSpPr>
            <p:nvPr/>
          </p:nvSpPr>
          <p:spPr bwMode="auto">
            <a:xfrm>
              <a:off x="10342563" y="6450013"/>
              <a:ext cx="7938" cy="6350"/>
            </a:xfrm>
            <a:custGeom>
              <a:avLst/>
              <a:gdLst>
                <a:gd name="T0" fmla="*/ 90 w 90"/>
                <a:gd name="T1" fmla="*/ 65 h 65"/>
                <a:gd name="T2" fmla="*/ 0 w 90"/>
                <a:gd name="T3" fmla="*/ 0 h 65"/>
                <a:gd name="T4" fmla="*/ 90 w 90"/>
                <a:gd name="T5" fmla="*/ 65 h 65"/>
              </a:gdLst>
              <a:ahLst/>
              <a:cxnLst>
                <a:cxn ang="0">
                  <a:pos x="T0" y="T1"/>
                </a:cxn>
                <a:cxn ang="0">
                  <a:pos x="T2" y="T3"/>
                </a:cxn>
                <a:cxn ang="0">
                  <a:pos x="T4" y="T5"/>
                </a:cxn>
              </a:cxnLst>
              <a:rect l="0" t="0" r="r" b="b"/>
              <a:pathLst>
                <a:path w="90" h="65">
                  <a:moveTo>
                    <a:pt x="90" y="65"/>
                  </a:moveTo>
                  <a:lnTo>
                    <a:pt x="0" y="0"/>
                  </a:lnTo>
                  <a:lnTo>
                    <a:pt x="90" y="6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7" name="Freeform 30"/>
            <p:cNvSpPr>
              <a:spLocks/>
            </p:cNvSpPr>
            <p:nvPr/>
          </p:nvSpPr>
          <p:spPr bwMode="auto">
            <a:xfrm>
              <a:off x="10174288" y="6264275"/>
              <a:ext cx="4763" cy="66675"/>
            </a:xfrm>
            <a:custGeom>
              <a:avLst/>
              <a:gdLst>
                <a:gd name="T0" fmla="*/ 31 w 57"/>
                <a:gd name="T1" fmla="*/ 744 h 744"/>
                <a:gd name="T2" fmla="*/ 31 w 57"/>
                <a:gd name="T3" fmla="*/ 741 h 744"/>
                <a:gd name="T4" fmla="*/ 34 w 57"/>
                <a:gd name="T5" fmla="*/ 735 h 744"/>
                <a:gd name="T6" fmla="*/ 37 w 57"/>
                <a:gd name="T7" fmla="*/ 723 h 744"/>
                <a:gd name="T8" fmla="*/ 41 w 57"/>
                <a:gd name="T9" fmla="*/ 706 h 744"/>
                <a:gd name="T10" fmla="*/ 45 w 57"/>
                <a:gd name="T11" fmla="*/ 684 h 744"/>
                <a:gd name="T12" fmla="*/ 50 w 57"/>
                <a:gd name="T13" fmla="*/ 656 h 744"/>
                <a:gd name="T14" fmla="*/ 53 w 57"/>
                <a:gd name="T15" fmla="*/ 622 h 744"/>
                <a:gd name="T16" fmla="*/ 56 w 57"/>
                <a:gd name="T17" fmla="*/ 583 h 744"/>
                <a:gd name="T18" fmla="*/ 57 w 57"/>
                <a:gd name="T19" fmla="*/ 535 h 744"/>
                <a:gd name="T20" fmla="*/ 57 w 57"/>
                <a:gd name="T21" fmla="*/ 482 h 744"/>
                <a:gd name="T22" fmla="*/ 55 w 57"/>
                <a:gd name="T23" fmla="*/ 421 h 744"/>
                <a:gd name="T24" fmla="*/ 51 w 57"/>
                <a:gd name="T25" fmla="*/ 353 h 744"/>
                <a:gd name="T26" fmla="*/ 43 w 57"/>
                <a:gd name="T27" fmla="*/ 277 h 744"/>
                <a:gd name="T28" fmla="*/ 33 w 57"/>
                <a:gd name="T29" fmla="*/ 193 h 744"/>
                <a:gd name="T30" fmla="*/ 18 w 57"/>
                <a:gd name="T31" fmla="*/ 101 h 744"/>
                <a:gd name="T32" fmla="*/ 0 w 57"/>
                <a:gd name="T33"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744">
                  <a:moveTo>
                    <a:pt x="31" y="744"/>
                  </a:moveTo>
                  <a:lnTo>
                    <a:pt x="31" y="741"/>
                  </a:lnTo>
                  <a:lnTo>
                    <a:pt x="34" y="735"/>
                  </a:lnTo>
                  <a:lnTo>
                    <a:pt x="37" y="723"/>
                  </a:lnTo>
                  <a:lnTo>
                    <a:pt x="41" y="706"/>
                  </a:lnTo>
                  <a:lnTo>
                    <a:pt x="45" y="684"/>
                  </a:lnTo>
                  <a:lnTo>
                    <a:pt x="50" y="656"/>
                  </a:lnTo>
                  <a:lnTo>
                    <a:pt x="53" y="622"/>
                  </a:lnTo>
                  <a:lnTo>
                    <a:pt x="56" y="583"/>
                  </a:lnTo>
                  <a:lnTo>
                    <a:pt x="57" y="535"/>
                  </a:lnTo>
                  <a:lnTo>
                    <a:pt x="57" y="482"/>
                  </a:lnTo>
                  <a:lnTo>
                    <a:pt x="55" y="421"/>
                  </a:lnTo>
                  <a:lnTo>
                    <a:pt x="51" y="353"/>
                  </a:lnTo>
                  <a:lnTo>
                    <a:pt x="43" y="277"/>
                  </a:lnTo>
                  <a:lnTo>
                    <a:pt x="33" y="193"/>
                  </a:lnTo>
                  <a:lnTo>
                    <a:pt x="18" y="101"/>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8" name="Freeform 31"/>
            <p:cNvSpPr>
              <a:spLocks/>
            </p:cNvSpPr>
            <p:nvPr/>
          </p:nvSpPr>
          <p:spPr bwMode="auto">
            <a:xfrm>
              <a:off x="10172701" y="6327775"/>
              <a:ext cx="9525" cy="4762"/>
            </a:xfrm>
            <a:custGeom>
              <a:avLst/>
              <a:gdLst>
                <a:gd name="T0" fmla="*/ 103 w 103"/>
                <a:gd name="T1" fmla="*/ 44 h 44"/>
                <a:gd name="T2" fmla="*/ 0 w 103"/>
                <a:gd name="T3" fmla="*/ 0 h 44"/>
                <a:gd name="T4" fmla="*/ 103 w 103"/>
                <a:gd name="T5" fmla="*/ 44 h 44"/>
              </a:gdLst>
              <a:ahLst/>
              <a:cxnLst>
                <a:cxn ang="0">
                  <a:pos x="T0" y="T1"/>
                </a:cxn>
                <a:cxn ang="0">
                  <a:pos x="T2" y="T3"/>
                </a:cxn>
                <a:cxn ang="0">
                  <a:pos x="T4" y="T5"/>
                </a:cxn>
              </a:cxnLst>
              <a:rect l="0" t="0" r="r" b="b"/>
              <a:pathLst>
                <a:path w="103" h="44">
                  <a:moveTo>
                    <a:pt x="103" y="44"/>
                  </a:moveTo>
                  <a:lnTo>
                    <a:pt x="0" y="0"/>
                  </a:lnTo>
                  <a:lnTo>
                    <a:pt x="103" y="4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9" name="Freeform 32"/>
            <p:cNvSpPr>
              <a:spLocks/>
            </p:cNvSpPr>
            <p:nvPr/>
          </p:nvSpPr>
          <p:spPr bwMode="auto">
            <a:xfrm>
              <a:off x="10169526" y="6264275"/>
              <a:ext cx="9525" cy="1587"/>
            </a:xfrm>
            <a:custGeom>
              <a:avLst/>
              <a:gdLst>
                <a:gd name="T0" fmla="*/ 0 w 112"/>
                <a:gd name="T1" fmla="*/ 21 h 21"/>
                <a:gd name="T2" fmla="*/ 112 w 112"/>
                <a:gd name="T3" fmla="*/ 0 h 21"/>
                <a:gd name="T4" fmla="*/ 0 w 112"/>
                <a:gd name="T5" fmla="*/ 21 h 21"/>
              </a:gdLst>
              <a:ahLst/>
              <a:cxnLst>
                <a:cxn ang="0">
                  <a:pos x="T0" y="T1"/>
                </a:cxn>
                <a:cxn ang="0">
                  <a:pos x="T2" y="T3"/>
                </a:cxn>
                <a:cxn ang="0">
                  <a:pos x="T4" y="T5"/>
                </a:cxn>
              </a:cxnLst>
              <a:rect l="0" t="0" r="r" b="b"/>
              <a:pathLst>
                <a:path w="112" h="21">
                  <a:moveTo>
                    <a:pt x="0" y="21"/>
                  </a:moveTo>
                  <a:lnTo>
                    <a:pt x="112" y="0"/>
                  </a:lnTo>
                  <a:lnTo>
                    <a:pt x="0" y="2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0" name="Freeform 33"/>
            <p:cNvSpPr>
              <a:spLocks/>
            </p:cNvSpPr>
            <p:nvPr/>
          </p:nvSpPr>
          <p:spPr bwMode="auto">
            <a:xfrm>
              <a:off x="10152063" y="6211888"/>
              <a:ext cx="22225" cy="52387"/>
            </a:xfrm>
            <a:custGeom>
              <a:avLst/>
              <a:gdLst>
                <a:gd name="T0" fmla="*/ 258 w 258"/>
                <a:gd name="T1" fmla="*/ 597 h 597"/>
                <a:gd name="T2" fmla="*/ 236 w 258"/>
                <a:gd name="T3" fmla="*/ 498 h 597"/>
                <a:gd name="T4" fmla="*/ 215 w 258"/>
                <a:gd name="T5" fmla="*/ 410 h 597"/>
                <a:gd name="T6" fmla="*/ 193 w 258"/>
                <a:gd name="T7" fmla="*/ 333 h 597"/>
                <a:gd name="T8" fmla="*/ 171 w 258"/>
                <a:gd name="T9" fmla="*/ 266 h 597"/>
                <a:gd name="T10" fmla="*/ 149 w 258"/>
                <a:gd name="T11" fmla="*/ 209 h 597"/>
                <a:gd name="T12" fmla="*/ 128 w 258"/>
                <a:gd name="T13" fmla="*/ 161 h 597"/>
                <a:gd name="T14" fmla="*/ 106 w 258"/>
                <a:gd name="T15" fmla="*/ 120 h 597"/>
                <a:gd name="T16" fmla="*/ 88 w 258"/>
                <a:gd name="T17" fmla="*/ 88 h 597"/>
                <a:gd name="T18" fmla="*/ 69 w 258"/>
                <a:gd name="T19" fmla="*/ 61 h 597"/>
                <a:gd name="T20" fmla="*/ 52 w 258"/>
                <a:gd name="T21" fmla="*/ 41 h 597"/>
                <a:gd name="T22" fmla="*/ 37 w 258"/>
                <a:gd name="T23" fmla="*/ 25 h 597"/>
                <a:gd name="T24" fmla="*/ 24 w 258"/>
                <a:gd name="T25" fmla="*/ 13 h 597"/>
                <a:gd name="T26" fmla="*/ 14 w 258"/>
                <a:gd name="T27" fmla="*/ 6 h 597"/>
                <a:gd name="T28" fmla="*/ 6 w 258"/>
                <a:gd name="T29" fmla="*/ 2 h 597"/>
                <a:gd name="T30" fmla="*/ 1 w 258"/>
                <a:gd name="T31" fmla="*/ 0 h 597"/>
                <a:gd name="T32" fmla="*/ 0 w 258"/>
                <a:gd name="T33" fmla="*/ 0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8" h="597">
                  <a:moveTo>
                    <a:pt x="258" y="597"/>
                  </a:moveTo>
                  <a:lnTo>
                    <a:pt x="236" y="498"/>
                  </a:lnTo>
                  <a:lnTo>
                    <a:pt x="215" y="410"/>
                  </a:lnTo>
                  <a:lnTo>
                    <a:pt x="193" y="333"/>
                  </a:lnTo>
                  <a:lnTo>
                    <a:pt x="171" y="266"/>
                  </a:lnTo>
                  <a:lnTo>
                    <a:pt x="149" y="209"/>
                  </a:lnTo>
                  <a:lnTo>
                    <a:pt x="128" y="161"/>
                  </a:lnTo>
                  <a:lnTo>
                    <a:pt x="106" y="120"/>
                  </a:lnTo>
                  <a:lnTo>
                    <a:pt x="88" y="88"/>
                  </a:lnTo>
                  <a:lnTo>
                    <a:pt x="69" y="61"/>
                  </a:lnTo>
                  <a:lnTo>
                    <a:pt x="52" y="41"/>
                  </a:lnTo>
                  <a:lnTo>
                    <a:pt x="37" y="25"/>
                  </a:lnTo>
                  <a:lnTo>
                    <a:pt x="24" y="13"/>
                  </a:lnTo>
                  <a:lnTo>
                    <a:pt x="14" y="6"/>
                  </a:lnTo>
                  <a:lnTo>
                    <a:pt x="6" y="2"/>
                  </a:lnTo>
                  <a:lnTo>
                    <a:pt x="1" y="0"/>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1" name="Freeform 34"/>
            <p:cNvSpPr>
              <a:spLocks/>
            </p:cNvSpPr>
            <p:nvPr/>
          </p:nvSpPr>
          <p:spPr bwMode="auto">
            <a:xfrm>
              <a:off x="10169526" y="6264275"/>
              <a:ext cx="9525" cy="1587"/>
            </a:xfrm>
            <a:custGeom>
              <a:avLst/>
              <a:gdLst>
                <a:gd name="T0" fmla="*/ 110 w 110"/>
                <a:gd name="T1" fmla="*/ 0 h 21"/>
                <a:gd name="T2" fmla="*/ 0 w 110"/>
                <a:gd name="T3" fmla="*/ 21 h 21"/>
                <a:gd name="T4" fmla="*/ 110 w 110"/>
                <a:gd name="T5" fmla="*/ 0 h 21"/>
              </a:gdLst>
              <a:ahLst/>
              <a:cxnLst>
                <a:cxn ang="0">
                  <a:pos x="T0" y="T1"/>
                </a:cxn>
                <a:cxn ang="0">
                  <a:pos x="T2" y="T3"/>
                </a:cxn>
                <a:cxn ang="0">
                  <a:pos x="T4" y="T5"/>
                </a:cxn>
              </a:cxnLst>
              <a:rect l="0" t="0" r="r" b="b"/>
              <a:pathLst>
                <a:path w="110" h="21">
                  <a:moveTo>
                    <a:pt x="110" y="0"/>
                  </a:moveTo>
                  <a:lnTo>
                    <a:pt x="0" y="21"/>
                  </a:lnTo>
                  <a:lnTo>
                    <a:pt x="11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2" name="Freeform 35"/>
            <p:cNvSpPr>
              <a:spLocks/>
            </p:cNvSpPr>
            <p:nvPr/>
          </p:nvSpPr>
          <p:spPr bwMode="auto">
            <a:xfrm>
              <a:off x="10150476" y="6207125"/>
              <a:ext cx="1588" cy="9525"/>
            </a:xfrm>
            <a:custGeom>
              <a:avLst/>
              <a:gdLst>
                <a:gd name="T0" fmla="*/ 0 w 25"/>
                <a:gd name="T1" fmla="*/ 109 h 109"/>
                <a:gd name="T2" fmla="*/ 25 w 25"/>
                <a:gd name="T3" fmla="*/ 0 h 109"/>
                <a:gd name="T4" fmla="*/ 0 w 25"/>
                <a:gd name="T5" fmla="*/ 109 h 109"/>
              </a:gdLst>
              <a:ahLst/>
              <a:cxnLst>
                <a:cxn ang="0">
                  <a:pos x="T0" y="T1"/>
                </a:cxn>
                <a:cxn ang="0">
                  <a:pos x="T2" y="T3"/>
                </a:cxn>
                <a:cxn ang="0">
                  <a:pos x="T4" y="T5"/>
                </a:cxn>
              </a:cxnLst>
              <a:rect l="0" t="0" r="r" b="b"/>
              <a:pathLst>
                <a:path w="25" h="109">
                  <a:moveTo>
                    <a:pt x="0" y="109"/>
                  </a:moveTo>
                  <a:lnTo>
                    <a:pt x="25" y="0"/>
                  </a:lnTo>
                  <a:lnTo>
                    <a:pt x="0" y="10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3" name="Freeform 36"/>
            <p:cNvSpPr>
              <a:spLocks/>
            </p:cNvSpPr>
            <p:nvPr/>
          </p:nvSpPr>
          <p:spPr bwMode="auto">
            <a:xfrm>
              <a:off x="10174288" y="5824538"/>
              <a:ext cx="36513" cy="58737"/>
            </a:xfrm>
            <a:custGeom>
              <a:avLst/>
              <a:gdLst>
                <a:gd name="T0" fmla="*/ 185 w 414"/>
                <a:gd name="T1" fmla="*/ 658 h 660"/>
                <a:gd name="T2" fmla="*/ 144 w 414"/>
                <a:gd name="T3" fmla="*/ 645 h 660"/>
                <a:gd name="T4" fmla="*/ 107 w 414"/>
                <a:gd name="T5" fmla="*/ 620 h 660"/>
                <a:gd name="T6" fmla="*/ 74 w 414"/>
                <a:gd name="T7" fmla="*/ 585 h 660"/>
                <a:gd name="T8" fmla="*/ 46 w 414"/>
                <a:gd name="T9" fmla="*/ 540 h 660"/>
                <a:gd name="T10" fmla="*/ 24 w 414"/>
                <a:gd name="T11" fmla="*/ 487 h 660"/>
                <a:gd name="T12" fmla="*/ 8 w 414"/>
                <a:gd name="T13" fmla="*/ 428 h 660"/>
                <a:gd name="T14" fmla="*/ 1 w 414"/>
                <a:gd name="T15" fmla="*/ 364 h 660"/>
                <a:gd name="T16" fmla="*/ 1 w 414"/>
                <a:gd name="T17" fmla="*/ 295 h 660"/>
                <a:gd name="T18" fmla="*/ 8 w 414"/>
                <a:gd name="T19" fmla="*/ 231 h 660"/>
                <a:gd name="T20" fmla="*/ 24 w 414"/>
                <a:gd name="T21" fmla="*/ 173 h 660"/>
                <a:gd name="T22" fmla="*/ 46 w 414"/>
                <a:gd name="T23" fmla="*/ 120 h 660"/>
                <a:gd name="T24" fmla="*/ 74 w 414"/>
                <a:gd name="T25" fmla="*/ 75 h 660"/>
                <a:gd name="T26" fmla="*/ 107 w 414"/>
                <a:gd name="T27" fmla="*/ 40 h 660"/>
                <a:gd name="T28" fmla="*/ 144 w 414"/>
                <a:gd name="T29" fmla="*/ 14 h 660"/>
                <a:gd name="T30" fmla="*/ 185 w 414"/>
                <a:gd name="T31" fmla="*/ 1 h 660"/>
                <a:gd name="T32" fmla="*/ 227 w 414"/>
                <a:gd name="T33" fmla="*/ 1 h 660"/>
                <a:gd name="T34" fmla="*/ 267 w 414"/>
                <a:gd name="T35" fmla="*/ 14 h 660"/>
                <a:gd name="T36" fmla="*/ 304 w 414"/>
                <a:gd name="T37" fmla="*/ 40 h 660"/>
                <a:gd name="T38" fmla="*/ 337 w 414"/>
                <a:gd name="T39" fmla="*/ 75 h 660"/>
                <a:gd name="T40" fmla="*/ 365 w 414"/>
                <a:gd name="T41" fmla="*/ 120 h 660"/>
                <a:gd name="T42" fmla="*/ 388 w 414"/>
                <a:gd name="T43" fmla="*/ 173 h 660"/>
                <a:gd name="T44" fmla="*/ 404 w 414"/>
                <a:gd name="T45" fmla="*/ 231 h 660"/>
                <a:gd name="T46" fmla="*/ 411 w 414"/>
                <a:gd name="T47" fmla="*/ 295 h 660"/>
                <a:gd name="T48" fmla="*/ 411 w 414"/>
                <a:gd name="T49" fmla="*/ 364 h 660"/>
                <a:gd name="T50" fmla="*/ 404 w 414"/>
                <a:gd name="T51" fmla="*/ 428 h 660"/>
                <a:gd name="T52" fmla="*/ 388 w 414"/>
                <a:gd name="T53" fmla="*/ 487 h 660"/>
                <a:gd name="T54" fmla="*/ 365 w 414"/>
                <a:gd name="T55" fmla="*/ 540 h 660"/>
                <a:gd name="T56" fmla="*/ 337 w 414"/>
                <a:gd name="T57" fmla="*/ 585 h 660"/>
                <a:gd name="T58" fmla="*/ 304 w 414"/>
                <a:gd name="T59" fmla="*/ 620 h 660"/>
                <a:gd name="T60" fmla="*/ 267 w 414"/>
                <a:gd name="T61" fmla="*/ 645 h 660"/>
                <a:gd name="T62" fmla="*/ 227 w 414"/>
                <a:gd name="T63" fmla="*/ 658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4" h="660">
                  <a:moveTo>
                    <a:pt x="206" y="660"/>
                  </a:moveTo>
                  <a:lnTo>
                    <a:pt x="185" y="658"/>
                  </a:lnTo>
                  <a:lnTo>
                    <a:pt x="164" y="653"/>
                  </a:lnTo>
                  <a:lnTo>
                    <a:pt x="144" y="645"/>
                  </a:lnTo>
                  <a:lnTo>
                    <a:pt x="125" y="634"/>
                  </a:lnTo>
                  <a:lnTo>
                    <a:pt x="107" y="620"/>
                  </a:lnTo>
                  <a:lnTo>
                    <a:pt x="90" y="604"/>
                  </a:lnTo>
                  <a:lnTo>
                    <a:pt x="74" y="585"/>
                  </a:lnTo>
                  <a:lnTo>
                    <a:pt x="60" y="563"/>
                  </a:lnTo>
                  <a:lnTo>
                    <a:pt x="46" y="540"/>
                  </a:lnTo>
                  <a:lnTo>
                    <a:pt x="34" y="515"/>
                  </a:lnTo>
                  <a:lnTo>
                    <a:pt x="24" y="487"/>
                  </a:lnTo>
                  <a:lnTo>
                    <a:pt x="16" y="458"/>
                  </a:lnTo>
                  <a:lnTo>
                    <a:pt x="8" y="428"/>
                  </a:lnTo>
                  <a:lnTo>
                    <a:pt x="3" y="396"/>
                  </a:lnTo>
                  <a:lnTo>
                    <a:pt x="1" y="364"/>
                  </a:lnTo>
                  <a:lnTo>
                    <a:pt x="0" y="330"/>
                  </a:lnTo>
                  <a:lnTo>
                    <a:pt x="1" y="295"/>
                  </a:lnTo>
                  <a:lnTo>
                    <a:pt x="3" y="263"/>
                  </a:lnTo>
                  <a:lnTo>
                    <a:pt x="8" y="231"/>
                  </a:lnTo>
                  <a:lnTo>
                    <a:pt x="16" y="201"/>
                  </a:lnTo>
                  <a:lnTo>
                    <a:pt x="24" y="173"/>
                  </a:lnTo>
                  <a:lnTo>
                    <a:pt x="34" y="145"/>
                  </a:lnTo>
                  <a:lnTo>
                    <a:pt x="46" y="120"/>
                  </a:lnTo>
                  <a:lnTo>
                    <a:pt x="60" y="96"/>
                  </a:lnTo>
                  <a:lnTo>
                    <a:pt x="74" y="75"/>
                  </a:lnTo>
                  <a:lnTo>
                    <a:pt x="90" y="56"/>
                  </a:lnTo>
                  <a:lnTo>
                    <a:pt x="107" y="40"/>
                  </a:lnTo>
                  <a:lnTo>
                    <a:pt x="125" y="25"/>
                  </a:lnTo>
                  <a:lnTo>
                    <a:pt x="144" y="14"/>
                  </a:lnTo>
                  <a:lnTo>
                    <a:pt x="164" y="6"/>
                  </a:lnTo>
                  <a:lnTo>
                    <a:pt x="185" y="1"/>
                  </a:lnTo>
                  <a:lnTo>
                    <a:pt x="206" y="0"/>
                  </a:lnTo>
                  <a:lnTo>
                    <a:pt x="227" y="1"/>
                  </a:lnTo>
                  <a:lnTo>
                    <a:pt x="247" y="6"/>
                  </a:lnTo>
                  <a:lnTo>
                    <a:pt x="267" y="14"/>
                  </a:lnTo>
                  <a:lnTo>
                    <a:pt x="286" y="25"/>
                  </a:lnTo>
                  <a:lnTo>
                    <a:pt x="304" y="40"/>
                  </a:lnTo>
                  <a:lnTo>
                    <a:pt x="321" y="56"/>
                  </a:lnTo>
                  <a:lnTo>
                    <a:pt x="337" y="75"/>
                  </a:lnTo>
                  <a:lnTo>
                    <a:pt x="352" y="96"/>
                  </a:lnTo>
                  <a:lnTo>
                    <a:pt x="365" y="120"/>
                  </a:lnTo>
                  <a:lnTo>
                    <a:pt x="378" y="145"/>
                  </a:lnTo>
                  <a:lnTo>
                    <a:pt x="388" y="173"/>
                  </a:lnTo>
                  <a:lnTo>
                    <a:pt x="397" y="201"/>
                  </a:lnTo>
                  <a:lnTo>
                    <a:pt x="404" y="231"/>
                  </a:lnTo>
                  <a:lnTo>
                    <a:pt x="408" y="263"/>
                  </a:lnTo>
                  <a:lnTo>
                    <a:pt x="411" y="295"/>
                  </a:lnTo>
                  <a:lnTo>
                    <a:pt x="414" y="330"/>
                  </a:lnTo>
                  <a:lnTo>
                    <a:pt x="411" y="364"/>
                  </a:lnTo>
                  <a:lnTo>
                    <a:pt x="408" y="396"/>
                  </a:lnTo>
                  <a:lnTo>
                    <a:pt x="404" y="428"/>
                  </a:lnTo>
                  <a:lnTo>
                    <a:pt x="397" y="458"/>
                  </a:lnTo>
                  <a:lnTo>
                    <a:pt x="388" y="487"/>
                  </a:lnTo>
                  <a:lnTo>
                    <a:pt x="378" y="515"/>
                  </a:lnTo>
                  <a:lnTo>
                    <a:pt x="365" y="540"/>
                  </a:lnTo>
                  <a:lnTo>
                    <a:pt x="352" y="563"/>
                  </a:lnTo>
                  <a:lnTo>
                    <a:pt x="337" y="585"/>
                  </a:lnTo>
                  <a:lnTo>
                    <a:pt x="321" y="604"/>
                  </a:lnTo>
                  <a:lnTo>
                    <a:pt x="304" y="620"/>
                  </a:lnTo>
                  <a:lnTo>
                    <a:pt x="286" y="634"/>
                  </a:lnTo>
                  <a:lnTo>
                    <a:pt x="267" y="645"/>
                  </a:lnTo>
                  <a:lnTo>
                    <a:pt x="247" y="653"/>
                  </a:lnTo>
                  <a:lnTo>
                    <a:pt x="227" y="658"/>
                  </a:lnTo>
                  <a:lnTo>
                    <a:pt x="206" y="6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4" name="Freeform 37"/>
            <p:cNvSpPr>
              <a:spLocks/>
            </p:cNvSpPr>
            <p:nvPr/>
          </p:nvSpPr>
          <p:spPr bwMode="auto">
            <a:xfrm>
              <a:off x="9829801" y="5578475"/>
              <a:ext cx="431800" cy="438150"/>
            </a:xfrm>
            <a:custGeom>
              <a:avLst/>
              <a:gdLst>
                <a:gd name="T0" fmla="*/ 3984 w 4885"/>
                <a:gd name="T1" fmla="*/ 277 h 4969"/>
                <a:gd name="T2" fmla="*/ 3479 w 4885"/>
                <a:gd name="T3" fmla="*/ 100 h 4969"/>
                <a:gd name="T4" fmla="*/ 2882 w 4885"/>
                <a:gd name="T5" fmla="*/ 9 h 4969"/>
                <a:gd name="T6" fmla="*/ 2453 w 4885"/>
                <a:gd name="T7" fmla="*/ 4 h 4969"/>
                <a:gd name="T8" fmla="*/ 2176 w 4885"/>
                <a:gd name="T9" fmla="*/ 26 h 4969"/>
                <a:gd name="T10" fmla="*/ 1914 w 4885"/>
                <a:gd name="T11" fmla="*/ 67 h 4969"/>
                <a:gd name="T12" fmla="*/ 1076 w 4885"/>
                <a:gd name="T13" fmla="*/ 285 h 4969"/>
                <a:gd name="T14" fmla="*/ 164 w 4885"/>
                <a:gd name="T15" fmla="*/ 1161 h 4969"/>
                <a:gd name="T16" fmla="*/ 4 w 4885"/>
                <a:gd name="T17" fmla="*/ 2202 h 4969"/>
                <a:gd name="T18" fmla="*/ 83 w 4885"/>
                <a:gd name="T19" fmla="*/ 2815 h 4969"/>
                <a:gd name="T20" fmla="*/ 255 w 4885"/>
                <a:gd name="T21" fmla="*/ 3452 h 4969"/>
                <a:gd name="T22" fmla="*/ 560 w 4885"/>
                <a:gd name="T23" fmla="*/ 4413 h 4969"/>
                <a:gd name="T24" fmla="*/ 859 w 4885"/>
                <a:gd name="T25" fmla="*/ 4958 h 4969"/>
                <a:gd name="T26" fmla="*/ 1303 w 4885"/>
                <a:gd name="T27" fmla="*/ 4792 h 4969"/>
                <a:gd name="T28" fmla="*/ 1752 w 4885"/>
                <a:gd name="T29" fmla="*/ 4320 h 4969"/>
                <a:gd name="T30" fmla="*/ 2003 w 4885"/>
                <a:gd name="T31" fmla="*/ 3983 h 4969"/>
                <a:gd name="T32" fmla="*/ 1868 w 4885"/>
                <a:gd name="T33" fmla="*/ 3815 h 4969"/>
                <a:gd name="T34" fmla="*/ 1566 w 4885"/>
                <a:gd name="T35" fmla="*/ 3355 h 4969"/>
                <a:gd name="T36" fmla="*/ 1620 w 4885"/>
                <a:gd name="T37" fmla="*/ 2893 h 4969"/>
                <a:gd name="T38" fmla="*/ 1886 w 4885"/>
                <a:gd name="T39" fmla="*/ 2780 h 4969"/>
                <a:gd name="T40" fmla="*/ 2013 w 4885"/>
                <a:gd name="T41" fmla="*/ 2815 h 4969"/>
                <a:gd name="T42" fmla="*/ 2158 w 4885"/>
                <a:gd name="T43" fmla="*/ 2952 h 4969"/>
                <a:gd name="T44" fmla="*/ 2225 w 4885"/>
                <a:gd name="T45" fmla="*/ 3189 h 4969"/>
                <a:gd name="T46" fmla="*/ 2232 w 4885"/>
                <a:gd name="T47" fmla="*/ 3085 h 4969"/>
                <a:gd name="T48" fmla="*/ 2218 w 4885"/>
                <a:gd name="T49" fmla="*/ 2814 h 4969"/>
                <a:gd name="T50" fmla="*/ 2210 w 4885"/>
                <a:gd name="T51" fmla="*/ 2111 h 4969"/>
                <a:gd name="T52" fmla="*/ 2405 w 4885"/>
                <a:gd name="T53" fmla="*/ 2048 h 4969"/>
                <a:gd name="T54" fmla="*/ 2668 w 4885"/>
                <a:gd name="T55" fmla="*/ 1911 h 4969"/>
                <a:gd name="T56" fmla="*/ 2889 w 4885"/>
                <a:gd name="T57" fmla="*/ 1817 h 4969"/>
                <a:gd name="T58" fmla="*/ 2974 w 4885"/>
                <a:gd name="T59" fmla="*/ 1862 h 4969"/>
                <a:gd name="T60" fmla="*/ 2967 w 4885"/>
                <a:gd name="T61" fmla="*/ 1996 h 4969"/>
                <a:gd name="T62" fmla="*/ 2981 w 4885"/>
                <a:gd name="T63" fmla="*/ 2103 h 4969"/>
                <a:gd name="T64" fmla="*/ 3120 w 4885"/>
                <a:gd name="T65" fmla="*/ 2073 h 4969"/>
                <a:gd name="T66" fmla="*/ 3369 w 4885"/>
                <a:gd name="T67" fmla="*/ 1918 h 4969"/>
                <a:gd name="T68" fmla="*/ 3617 w 4885"/>
                <a:gd name="T69" fmla="*/ 1759 h 4969"/>
                <a:gd name="T70" fmla="*/ 3747 w 4885"/>
                <a:gd name="T71" fmla="*/ 1717 h 4969"/>
                <a:gd name="T72" fmla="*/ 3745 w 4885"/>
                <a:gd name="T73" fmla="*/ 1812 h 4969"/>
                <a:gd name="T74" fmla="*/ 3715 w 4885"/>
                <a:gd name="T75" fmla="*/ 1927 h 4969"/>
                <a:gd name="T76" fmla="*/ 3797 w 4885"/>
                <a:gd name="T77" fmla="*/ 1935 h 4969"/>
                <a:gd name="T78" fmla="*/ 4020 w 4885"/>
                <a:gd name="T79" fmla="*/ 1837 h 4969"/>
                <a:gd name="T80" fmla="*/ 4216 w 4885"/>
                <a:gd name="T81" fmla="*/ 1722 h 4969"/>
                <a:gd name="T82" fmla="*/ 4379 w 4885"/>
                <a:gd name="T83" fmla="*/ 1596 h 4969"/>
                <a:gd name="T84" fmla="*/ 4445 w 4885"/>
                <a:gd name="T85" fmla="*/ 1634 h 4969"/>
                <a:gd name="T86" fmla="*/ 4493 w 4885"/>
                <a:gd name="T87" fmla="*/ 1694 h 4969"/>
                <a:gd name="T88" fmla="*/ 4515 w 4885"/>
                <a:gd name="T89" fmla="*/ 1770 h 4969"/>
                <a:gd name="T90" fmla="*/ 4648 w 4885"/>
                <a:gd name="T91" fmla="*/ 2063 h 4969"/>
                <a:gd name="T92" fmla="*/ 4799 w 4885"/>
                <a:gd name="T93" fmla="*/ 1841 h 4969"/>
                <a:gd name="T94" fmla="*/ 4872 w 4885"/>
                <a:gd name="T95" fmla="*/ 1562 h 4969"/>
                <a:gd name="T96" fmla="*/ 4872 w 4885"/>
                <a:gd name="T97" fmla="*/ 1303 h 4969"/>
                <a:gd name="T98" fmla="*/ 4748 w 4885"/>
                <a:gd name="T99" fmla="*/ 959 h 4969"/>
                <a:gd name="T100" fmla="*/ 4523 w 4885"/>
                <a:gd name="T101" fmla="*/ 637 h 4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85" h="4969">
                  <a:moveTo>
                    <a:pt x="4302" y="471"/>
                  </a:moveTo>
                  <a:lnTo>
                    <a:pt x="4231" y="419"/>
                  </a:lnTo>
                  <a:lnTo>
                    <a:pt x="4154" y="370"/>
                  </a:lnTo>
                  <a:lnTo>
                    <a:pt x="4072" y="322"/>
                  </a:lnTo>
                  <a:lnTo>
                    <a:pt x="3984" y="277"/>
                  </a:lnTo>
                  <a:lnTo>
                    <a:pt x="3893" y="236"/>
                  </a:lnTo>
                  <a:lnTo>
                    <a:pt x="3796" y="198"/>
                  </a:lnTo>
                  <a:lnTo>
                    <a:pt x="3694" y="162"/>
                  </a:lnTo>
                  <a:lnTo>
                    <a:pt x="3588" y="129"/>
                  </a:lnTo>
                  <a:lnTo>
                    <a:pt x="3479" y="100"/>
                  </a:lnTo>
                  <a:lnTo>
                    <a:pt x="3366" y="74"/>
                  </a:lnTo>
                  <a:lnTo>
                    <a:pt x="3249" y="52"/>
                  </a:lnTo>
                  <a:lnTo>
                    <a:pt x="3130" y="34"/>
                  </a:lnTo>
                  <a:lnTo>
                    <a:pt x="3007" y="19"/>
                  </a:lnTo>
                  <a:lnTo>
                    <a:pt x="2882" y="9"/>
                  </a:lnTo>
                  <a:lnTo>
                    <a:pt x="2755" y="2"/>
                  </a:lnTo>
                  <a:lnTo>
                    <a:pt x="2625" y="0"/>
                  </a:lnTo>
                  <a:lnTo>
                    <a:pt x="2567" y="0"/>
                  </a:lnTo>
                  <a:lnTo>
                    <a:pt x="2509" y="1"/>
                  </a:lnTo>
                  <a:lnTo>
                    <a:pt x="2453" y="4"/>
                  </a:lnTo>
                  <a:lnTo>
                    <a:pt x="2397" y="7"/>
                  </a:lnTo>
                  <a:lnTo>
                    <a:pt x="2341" y="10"/>
                  </a:lnTo>
                  <a:lnTo>
                    <a:pt x="2286" y="15"/>
                  </a:lnTo>
                  <a:lnTo>
                    <a:pt x="2231" y="20"/>
                  </a:lnTo>
                  <a:lnTo>
                    <a:pt x="2176" y="26"/>
                  </a:lnTo>
                  <a:lnTo>
                    <a:pt x="2123" y="33"/>
                  </a:lnTo>
                  <a:lnTo>
                    <a:pt x="2070" y="40"/>
                  </a:lnTo>
                  <a:lnTo>
                    <a:pt x="2018" y="49"/>
                  </a:lnTo>
                  <a:lnTo>
                    <a:pt x="1966" y="57"/>
                  </a:lnTo>
                  <a:lnTo>
                    <a:pt x="1914" y="67"/>
                  </a:lnTo>
                  <a:lnTo>
                    <a:pt x="1864" y="78"/>
                  </a:lnTo>
                  <a:lnTo>
                    <a:pt x="1813" y="88"/>
                  </a:lnTo>
                  <a:lnTo>
                    <a:pt x="1765" y="101"/>
                  </a:lnTo>
                  <a:lnTo>
                    <a:pt x="1393" y="177"/>
                  </a:lnTo>
                  <a:lnTo>
                    <a:pt x="1076" y="285"/>
                  </a:lnTo>
                  <a:lnTo>
                    <a:pt x="810" y="421"/>
                  </a:lnTo>
                  <a:lnTo>
                    <a:pt x="589" y="581"/>
                  </a:lnTo>
                  <a:lnTo>
                    <a:pt x="411" y="761"/>
                  </a:lnTo>
                  <a:lnTo>
                    <a:pt x="271" y="956"/>
                  </a:lnTo>
                  <a:lnTo>
                    <a:pt x="164" y="1161"/>
                  </a:lnTo>
                  <a:lnTo>
                    <a:pt x="89" y="1374"/>
                  </a:lnTo>
                  <a:lnTo>
                    <a:pt x="39" y="1588"/>
                  </a:lnTo>
                  <a:lnTo>
                    <a:pt x="11" y="1801"/>
                  </a:lnTo>
                  <a:lnTo>
                    <a:pt x="0" y="2007"/>
                  </a:lnTo>
                  <a:lnTo>
                    <a:pt x="4" y="2202"/>
                  </a:lnTo>
                  <a:lnTo>
                    <a:pt x="18" y="2383"/>
                  </a:lnTo>
                  <a:lnTo>
                    <a:pt x="37" y="2544"/>
                  </a:lnTo>
                  <a:lnTo>
                    <a:pt x="59" y="2682"/>
                  </a:lnTo>
                  <a:lnTo>
                    <a:pt x="78" y="2792"/>
                  </a:lnTo>
                  <a:lnTo>
                    <a:pt x="83" y="2815"/>
                  </a:lnTo>
                  <a:lnTo>
                    <a:pt x="100" y="2880"/>
                  </a:lnTo>
                  <a:lnTo>
                    <a:pt x="127" y="2983"/>
                  </a:lnTo>
                  <a:lnTo>
                    <a:pt x="162" y="3116"/>
                  </a:lnTo>
                  <a:lnTo>
                    <a:pt x="205" y="3275"/>
                  </a:lnTo>
                  <a:lnTo>
                    <a:pt x="255" y="3452"/>
                  </a:lnTo>
                  <a:lnTo>
                    <a:pt x="310" y="3642"/>
                  </a:lnTo>
                  <a:lnTo>
                    <a:pt x="369" y="3839"/>
                  </a:lnTo>
                  <a:lnTo>
                    <a:pt x="431" y="4037"/>
                  </a:lnTo>
                  <a:lnTo>
                    <a:pt x="495" y="4230"/>
                  </a:lnTo>
                  <a:lnTo>
                    <a:pt x="560" y="4413"/>
                  </a:lnTo>
                  <a:lnTo>
                    <a:pt x="626" y="4578"/>
                  </a:lnTo>
                  <a:lnTo>
                    <a:pt x="689" y="4722"/>
                  </a:lnTo>
                  <a:lnTo>
                    <a:pt x="750" y="4837"/>
                  </a:lnTo>
                  <a:lnTo>
                    <a:pt x="807" y="4917"/>
                  </a:lnTo>
                  <a:lnTo>
                    <a:pt x="859" y="4958"/>
                  </a:lnTo>
                  <a:lnTo>
                    <a:pt x="937" y="4969"/>
                  </a:lnTo>
                  <a:lnTo>
                    <a:pt x="1023" y="4956"/>
                  </a:lnTo>
                  <a:lnTo>
                    <a:pt x="1113" y="4919"/>
                  </a:lnTo>
                  <a:lnTo>
                    <a:pt x="1207" y="4864"/>
                  </a:lnTo>
                  <a:lnTo>
                    <a:pt x="1303" y="4792"/>
                  </a:lnTo>
                  <a:lnTo>
                    <a:pt x="1398" y="4708"/>
                  </a:lnTo>
                  <a:lnTo>
                    <a:pt x="1493" y="4615"/>
                  </a:lnTo>
                  <a:lnTo>
                    <a:pt x="1585" y="4517"/>
                  </a:lnTo>
                  <a:lnTo>
                    <a:pt x="1671" y="4418"/>
                  </a:lnTo>
                  <a:lnTo>
                    <a:pt x="1752" y="4320"/>
                  </a:lnTo>
                  <a:lnTo>
                    <a:pt x="1825" y="4228"/>
                  </a:lnTo>
                  <a:lnTo>
                    <a:pt x="1888" y="4144"/>
                  </a:lnTo>
                  <a:lnTo>
                    <a:pt x="1940" y="4073"/>
                  </a:lnTo>
                  <a:lnTo>
                    <a:pt x="1979" y="4018"/>
                  </a:lnTo>
                  <a:lnTo>
                    <a:pt x="2003" y="3983"/>
                  </a:lnTo>
                  <a:lnTo>
                    <a:pt x="2012" y="3970"/>
                  </a:lnTo>
                  <a:lnTo>
                    <a:pt x="2001" y="3958"/>
                  </a:lnTo>
                  <a:lnTo>
                    <a:pt x="1970" y="3927"/>
                  </a:lnTo>
                  <a:lnTo>
                    <a:pt x="1924" y="3879"/>
                  </a:lnTo>
                  <a:lnTo>
                    <a:pt x="1868" y="3815"/>
                  </a:lnTo>
                  <a:lnTo>
                    <a:pt x="1804" y="3738"/>
                  </a:lnTo>
                  <a:lnTo>
                    <a:pt x="1737" y="3651"/>
                  </a:lnTo>
                  <a:lnTo>
                    <a:pt x="1673" y="3557"/>
                  </a:lnTo>
                  <a:lnTo>
                    <a:pt x="1614" y="3457"/>
                  </a:lnTo>
                  <a:lnTo>
                    <a:pt x="1566" y="3355"/>
                  </a:lnTo>
                  <a:lnTo>
                    <a:pt x="1531" y="3254"/>
                  </a:lnTo>
                  <a:lnTo>
                    <a:pt x="1515" y="3153"/>
                  </a:lnTo>
                  <a:lnTo>
                    <a:pt x="1522" y="3059"/>
                  </a:lnTo>
                  <a:lnTo>
                    <a:pt x="1554" y="2970"/>
                  </a:lnTo>
                  <a:lnTo>
                    <a:pt x="1620" y="2893"/>
                  </a:lnTo>
                  <a:lnTo>
                    <a:pt x="1718" y="2828"/>
                  </a:lnTo>
                  <a:lnTo>
                    <a:pt x="1859" y="2779"/>
                  </a:lnTo>
                  <a:lnTo>
                    <a:pt x="1862" y="2778"/>
                  </a:lnTo>
                  <a:lnTo>
                    <a:pt x="1871" y="2779"/>
                  </a:lnTo>
                  <a:lnTo>
                    <a:pt x="1886" y="2780"/>
                  </a:lnTo>
                  <a:lnTo>
                    <a:pt x="1906" y="2782"/>
                  </a:lnTo>
                  <a:lnTo>
                    <a:pt x="1929" y="2786"/>
                  </a:lnTo>
                  <a:lnTo>
                    <a:pt x="1955" y="2792"/>
                  </a:lnTo>
                  <a:lnTo>
                    <a:pt x="1984" y="2803"/>
                  </a:lnTo>
                  <a:lnTo>
                    <a:pt x="2013" y="2815"/>
                  </a:lnTo>
                  <a:lnTo>
                    <a:pt x="2044" y="2832"/>
                  </a:lnTo>
                  <a:lnTo>
                    <a:pt x="2074" y="2854"/>
                  </a:lnTo>
                  <a:lnTo>
                    <a:pt x="2104" y="2880"/>
                  </a:lnTo>
                  <a:lnTo>
                    <a:pt x="2132" y="2913"/>
                  </a:lnTo>
                  <a:lnTo>
                    <a:pt x="2158" y="2952"/>
                  </a:lnTo>
                  <a:lnTo>
                    <a:pt x="2180" y="2997"/>
                  </a:lnTo>
                  <a:lnTo>
                    <a:pt x="2197" y="3048"/>
                  </a:lnTo>
                  <a:lnTo>
                    <a:pt x="2210" y="3109"/>
                  </a:lnTo>
                  <a:lnTo>
                    <a:pt x="2219" y="3160"/>
                  </a:lnTo>
                  <a:lnTo>
                    <a:pt x="2225" y="3189"/>
                  </a:lnTo>
                  <a:lnTo>
                    <a:pt x="2229" y="3197"/>
                  </a:lnTo>
                  <a:lnTo>
                    <a:pt x="2232" y="3189"/>
                  </a:lnTo>
                  <a:lnTo>
                    <a:pt x="2233" y="3166"/>
                  </a:lnTo>
                  <a:lnTo>
                    <a:pt x="2233" y="3130"/>
                  </a:lnTo>
                  <a:lnTo>
                    <a:pt x="2232" y="3085"/>
                  </a:lnTo>
                  <a:lnTo>
                    <a:pt x="2230" y="3033"/>
                  </a:lnTo>
                  <a:lnTo>
                    <a:pt x="2227" y="2978"/>
                  </a:lnTo>
                  <a:lnTo>
                    <a:pt x="2224" y="2921"/>
                  </a:lnTo>
                  <a:lnTo>
                    <a:pt x="2221" y="2866"/>
                  </a:lnTo>
                  <a:lnTo>
                    <a:pt x="2218" y="2814"/>
                  </a:lnTo>
                  <a:lnTo>
                    <a:pt x="2214" y="2769"/>
                  </a:lnTo>
                  <a:lnTo>
                    <a:pt x="2212" y="2733"/>
                  </a:lnTo>
                  <a:lnTo>
                    <a:pt x="2210" y="2710"/>
                  </a:lnTo>
                  <a:lnTo>
                    <a:pt x="2210" y="2703"/>
                  </a:lnTo>
                  <a:lnTo>
                    <a:pt x="2210" y="2111"/>
                  </a:lnTo>
                  <a:lnTo>
                    <a:pt x="2239" y="2109"/>
                  </a:lnTo>
                  <a:lnTo>
                    <a:pt x="2272" y="2101"/>
                  </a:lnTo>
                  <a:lnTo>
                    <a:pt x="2312" y="2088"/>
                  </a:lnTo>
                  <a:lnTo>
                    <a:pt x="2358" y="2070"/>
                  </a:lnTo>
                  <a:lnTo>
                    <a:pt x="2405" y="2048"/>
                  </a:lnTo>
                  <a:lnTo>
                    <a:pt x="2456" y="2022"/>
                  </a:lnTo>
                  <a:lnTo>
                    <a:pt x="2508" y="1995"/>
                  </a:lnTo>
                  <a:lnTo>
                    <a:pt x="2562" y="1967"/>
                  </a:lnTo>
                  <a:lnTo>
                    <a:pt x="2616" y="1939"/>
                  </a:lnTo>
                  <a:lnTo>
                    <a:pt x="2668" y="1911"/>
                  </a:lnTo>
                  <a:lnTo>
                    <a:pt x="2719" y="1885"/>
                  </a:lnTo>
                  <a:lnTo>
                    <a:pt x="2768" y="1862"/>
                  </a:lnTo>
                  <a:lnTo>
                    <a:pt x="2812" y="1842"/>
                  </a:lnTo>
                  <a:lnTo>
                    <a:pt x="2854" y="1826"/>
                  </a:lnTo>
                  <a:lnTo>
                    <a:pt x="2889" y="1817"/>
                  </a:lnTo>
                  <a:lnTo>
                    <a:pt x="2920" y="1814"/>
                  </a:lnTo>
                  <a:lnTo>
                    <a:pt x="2941" y="1817"/>
                  </a:lnTo>
                  <a:lnTo>
                    <a:pt x="2957" y="1826"/>
                  </a:lnTo>
                  <a:lnTo>
                    <a:pt x="2967" y="1842"/>
                  </a:lnTo>
                  <a:lnTo>
                    <a:pt x="2974" y="1862"/>
                  </a:lnTo>
                  <a:lnTo>
                    <a:pt x="2976" y="1885"/>
                  </a:lnTo>
                  <a:lnTo>
                    <a:pt x="2976" y="1911"/>
                  </a:lnTo>
                  <a:lnTo>
                    <a:pt x="2974" y="1940"/>
                  </a:lnTo>
                  <a:lnTo>
                    <a:pt x="2970" y="1968"/>
                  </a:lnTo>
                  <a:lnTo>
                    <a:pt x="2967" y="1996"/>
                  </a:lnTo>
                  <a:lnTo>
                    <a:pt x="2965" y="2023"/>
                  </a:lnTo>
                  <a:lnTo>
                    <a:pt x="2964" y="2049"/>
                  </a:lnTo>
                  <a:lnTo>
                    <a:pt x="2966" y="2071"/>
                  </a:lnTo>
                  <a:lnTo>
                    <a:pt x="2971" y="2090"/>
                  </a:lnTo>
                  <a:lnTo>
                    <a:pt x="2981" y="2103"/>
                  </a:lnTo>
                  <a:lnTo>
                    <a:pt x="2996" y="2111"/>
                  </a:lnTo>
                  <a:lnTo>
                    <a:pt x="3017" y="2113"/>
                  </a:lnTo>
                  <a:lnTo>
                    <a:pt x="3044" y="2105"/>
                  </a:lnTo>
                  <a:lnTo>
                    <a:pt x="3079" y="2092"/>
                  </a:lnTo>
                  <a:lnTo>
                    <a:pt x="3120" y="2073"/>
                  </a:lnTo>
                  <a:lnTo>
                    <a:pt x="3164" y="2048"/>
                  </a:lnTo>
                  <a:lnTo>
                    <a:pt x="3213" y="2019"/>
                  </a:lnTo>
                  <a:lnTo>
                    <a:pt x="3263" y="1987"/>
                  </a:lnTo>
                  <a:lnTo>
                    <a:pt x="3316" y="1953"/>
                  </a:lnTo>
                  <a:lnTo>
                    <a:pt x="3369" y="1918"/>
                  </a:lnTo>
                  <a:lnTo>
                    <a:pt x="3423" y="1882"/>
                  </a:lnTo>
                  <a:lnTo>
                    <a:pt x="3476" y="1847"/>
                  </a:lnTo>
                  <a:lnTo>
                    <a:pt x="3525" y="1815"/>
                  </a:lnTo>
                  <a:lnTo>
                    <a:pt x="3574" y="1785"/>
                  </a:lnTo>
                  <a:lnTo>
                    <a:pt x="3617" y="1759"/>
                  </a:lnTo>
                  <a:lnTo>
                    <a:pt x="3656" y="1737"/>
                  </a:lnTo>
                  <a:lnTo>
                    <a:pt x="3688" y="1722"/>
                  </a:lnTo>
                  <a:lnTo>
                    <a:pt x="3716" y="1714"/>
                  </a:lnTo>
                  <a:lnTo>
                    <a:pt x="3735" y="1712"/>
                  </a:lnTo>
                  <a:lnTo>
                    <a:pt x="3747" y="1717"/>
                  </a:lnTo>
                  <a:lnTo>
                    <a:pt x="3755" y="1729"/>
                  </a:lnTo>
                  <a:lnTo>
                    <a:pt x="3758" y="1744"/>
                  </a:lnTo>
                  <a:lnTo>
                    <a:pt x="3756" y="1764"/>
                  </a:lnTo>
                  <a:lnTo>
                    <a:pt x="3752" y="1787"/>
                  </a:lnTo>
                  <a:lnTo>
                    <a:pt x="3745" y="1812"/>
                  </a:lnTo>
                  <a:lnTo>
                    <a:pt x="3737" y="1837"/>
                  </a:lnTo>
                  <a:lnTo>
                    <a:pt x="3730" y="1862"/>
                  </a:lnTo>
                  <a:lnTo>
                    <a:pt x="3722" y="1886"/>
                  </a:lnTo>
                  <a:lnTo>
                    <a:pt x="3717" y="1908"/>
                  </a:lnTo>
                  <a:lnTo>
                    <a:pt x="3715" y="1927"/>
                  </a:lnTo>
                  <a:lnTo>
                    <a:pt x="3716" y="1943"/>
                  </a:lnTo>
                  <a:lnTo>
                    <a:pt x="3721" y="1952"/>
                  </a:lnTo>
                  <a:lnTo>
                    <a:pt x="3732" y="1956"/>
                  </a:lnTo>
                  <a:lnTo>
                    <a:pt x="3750" y="1953"/>
                  </a:lnTo>
                  <a:lnTo>
                    <a:pt x="3797" y="1935"/>
                  </a:lnTo>
                  <a:lnTo>
                    <a:pt x="3843" y="1916"/>
                  </a:lnTo>
                  <a:lnTo>
                    <a:pt x="3890" y="1898"/>
                  </a:lnTo>
                  <a:lnTo>
                    <a:pt x="3934" y="1879"/>
                  </a:lnTo>
                  <a:lnTo>
                    <a:pt x="3978" y="1858"/>
                  </a:lnTo>
                  <a:lnTo>
                    <a:pt x="4020" y="1837"/>
                  </a:lnTo>
                  <a:lnTo>
                    <a:pt x="4062" y="1816"/>
                  </a:lnTo>
                  <a:lnTo>
                    <a:pt x="4102" y="1793"/>
                  </a:lnTo>
                  <a:lnTo>
                    <a:pt x="4141" y="1771"/>
                  </a:lnTo>
                  <a:lnTo>
                    <a:pt x="4179" y="1747"/>
                  </a:lnTo>
                  <a:lnTo>
                    <a:pt x="4216" y="1722"/>
                  </a:lnTo>
                  <a:lnTo>
                    <a:pt x="4251" y="1698"/>
                  </a:lnTo>
                  <a:lnTo>
                    <a:pt x="4284" y="1673"/>
                  </a:lnTo>
                  <a:lnTo>
                    <a:pt x="4317" y="1648"/>
                  </a:lnTo>
                  <a:lnTo>
                    <a:pt x="4349" y="1622"/>
                  </a:lnTo>
                  <a:lnTo>
                    <a:pt x="4379" y="1596"/>
                  </a:lnTo>
                  <a:lnTo>
                    <a:pt x="4393" y="1601"/>
                  </a:lnTo>
                  <a:lnTo>
                    <a:pt x="4408" y="1608"/>
                  </a:lnTo>
                  <a:lnTo>
                    <a:pt x="4421" y="1615"/>
                  </a:lnTo>
                  <a:lnTo>
                    <a:pt x="4434" y="1625"/>
                  </a:lnTo>
                  <a:lnTo>
                    <a:pt x="4445" y="1634"/>
                  </a:lnTo>
                  <a:lnTo>
                    <a:pt x="4457" y="1645"/>
                  </a:lnTo>
                  <a:lnTo>
                    <a:pt x="4468" y="1656"/>
                  </a:lnTo>
                  <a:lnTo>
                    <a:pt x="4477" y="1668"/>
                  </a:lnTo>
                  <a:lnTo>
                    <a:pt x="4486" y="1681"/>
                  </a:lnTo>
                  <a:lnTo>
                    <a:pt x="4493" y="1694"/>
                  </a:lnTo>
                  <a:lnTo>
                    <a:pt x="4500" y="1709"/>
                  </a:lnTo>
                  <a:lnTo>
                    <a:pt x="4506" y="1722"/>
                  </a:lnTo>
                  <a:lnTo>
                    <a:pt x="4510" y="1738"/>
                  </a:lnTo>
                  <a:lnTo>
                    <a:pt x="4513" y="1754"/>
                  </a:lnTo>
                  <a:lnTo>
                    <a:pt x="4515" y="1770"/>
                  </a:lnTo>
                  <a:lnTo>
                    <a:pt x="4516" y="1786"/>
                  </a:lnTo>
                  <a:lnTo>
                    <a:pt x="4516" y="2117"/>
                  </a:lnTo>
                  <a:lnTo>
                    <a:pt x="4563" y="2107"/>
                  </a:lnTo>
                  <a:lnTo>
                    <a:pt x="4608" y="2090"/>
                  </a:lnTo>
                  <a:lnTo>
                    <a:pt x="4648" y="2063"/>
                  </a:lnTo>
                  <a:lnTo>
                    <a:pt x="4685" y="2030"/>
                  </a:lnTo>
                  <a:lnTo>
                    <a:pt x="4718" y="1990"/>
                  </a:lnTo>
                  <a:lnTo>
                    <a:pt x="4749" y="1944"/>
                  </a:lnTo>
                  <a:lnTo>
                    <a:pt x="4775" y="1894"/>
                  </a:lnTo>
                  <a:lnTo>
                    <a:pt x="4799" y="1841"/>
                  </a:lnTo>
                  <a:lnTo>
                    <a:pt x="4819" y="1785"/>
                  </a:lnTo>
                  <a:lnTo>
                    <a:pt x="4837" y="1729"/>
                  </a:lnTo>
                  <a:lnTo>
                    <a:pt x="4852" y="1672"/>
                  </a:lnTo>
                  <a:lnTo>
                    <a:pt x="4864" y="1617"/>
                  </a:lnTo>
                  <a:lnTo>
                    <a:pt x="4872" y="1562"/>
                  </a:lnTo>
                  <a:lnTo>
                    <a:pt x="4879" y="1512"/>
                  </a:lnTo>
                  <a:lnTo>
                    <a:pt x="4882" y="1464"/>
                  </a:lnTo>
                  <a:lnTo>
                    <a:pt x="4885" y="1423"/>
                  </a:lnTo>
                  <a:lnTo>
                    <a:pt x="4881" y="1365"/>
                  </a:lnTo>
                  <a:lnTo>
                    <a:pt x="4872" y="1303"/>
                  </a:lnTo>
                  <a:lnTo>
                    <a:pt x="4857" y="1238"/>
                  </a:lnTo>
                  <a:lnTo>
                    <a:pt x="4837" y="1170"/>
                  </a:lnTo>
                  <a:lnTo>
                    <a:pt x="4812" y="1101"/>
                  </a:lnTo>
                  <a:lnTo>
                    <a:pt x="4781" y="1029"/>
                  </a:lnTo>
                  <a:lnTo>
                    <a:pt x="4748" y="959"/>
                  </a:lnTo>
                  <a:lnTo>
                    <a:pt x="4710" y="889"/>
                  </a:lnTo>
                  <a:lnTo>
                    <a:pt x="4668" y="821"/>
                  </a:lnTo>
                  <a:lnTo>
                    <a:pt x="4622" y="755"/>
                  </a:lnTo>
                  <a:lnTo>
                    <a:pt x="4574" y="694"/>
                  </a:lnTo>
                  <a:lnTo>
                    <a:pt x="4523" y="637"/>
                  </a:lnTo>
                  <a:lnTo>
                    <a:pt x="4471" y="585"/>
                  </a:lnTo>
                  <a:lnTo>
                    <a:pt x="4416" y="539"/>
                  </a:lnTo>
                  <a:lnTo>
                    <a:pt x="4359" y="501"/>
                  </a:lnTo>
                  <a:lnTo>
                    <a:pt x="4302" y="4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5" name="Freeform 38"/>
            <p:cNvSpPr>
              <a:spLocks/>
            </p:cNvSpPr>
            <p:nvPr/>
          </p:nvSpPr>
          <p:spPr bwMode="auto">
            <a:xfrm>
              <a:off x="10577513" y="6210300"/>
              <a:ext cx="696913" cy="31750"/>
            </a:xfrm>
            <a:custGeom>
              <a:avLst/>
              <a:gdLst>
                <a:gd name="T0" fmla="*/ 7894 w 7894"/>
                <a:gd name="T1" fmla="*/ 0 h 363"/>
                <a:gd name="T2" fmla="*/ 2797 w 7894"/>
                <a:gd name="T3" fmla="*/ 0 h 363"/>
                <a:gd name="T4" fmla="*/ 0 w 7894"/>
                <a:gd name="T5" fmla="*/ 242 h 363"/>
                <a:gd name="T6" fmla="*/ 6072 w 7894"/>
                <a:gd name="T7" fmla="*/ 363 h 363"/>
                <a:gd name="T8" fmla="*/ 7894 w 7894"/>
                <a:gd name="T9" fmla="*/ 0 h 363"/>
              </a:gdLst>
              <a:ahLst/>
              <a:cxnLst>
                <a:cxn ang="0">
                  <a:pos x="T0" y="T1"/>
                </a:cxn>
                <a:cxn ang="0">
                  <a:pos x="T2" y="T3"/>
                </a:cxn>
                <a:cxn ang="0">
                  <a:pos x="T4" y="T5"/>
                </a:cxn>
                <a:cxn ang="0">
                  <a:pos x="T6" y="T7"/>
                </a:cxn>
                <a:cxn ang="0">
                  <a:pos x="T8" y="T9"/>
                </a:cxn>
              </a:cxnLst>
              <a:rect l="0" t="0" r="r" b="b"/>
              <a:pathLst>
                <a:path w="7894" h="363">
                  <a:moveTo>
                    <a:pt x="7894" y="0"/>
                  </a:moveTo>
                  <a:lnTo>
                    <a:pt x="2797" y="0"/>
                  </a:lnTo>
                  <a:lnTo>
                    <a:pt x="0" y="242"/>
                  </a:lnTo>
                  <a:lnTo>
                    <a:pt x="6072" y="363"/>
                  </a:lnTo>
                  <a:lnTo>
                    <a:pt x="7894" y="0"/>
                  </a:lnTo>
                  <a:close/>
                </a:path>
              </a:pathLst>
            </a:custGeom>
            <a:solidFill>
              <a:srgbClr val="FFF7E2"/>
            </a:solidFill>
            <a:ln w="9525">
              <a:solidFill>
                <a:srgbClr val="7F7C71"/>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6" name="Freeform 39"/>
            <p:cNvSpPr>
              <a:spLocks/>
            </p:cNvSpPr>
            <p:nvPr/>
          </p:nvSpPr>
          <p:spPr bwMode="auto">
            <a:xfrm>
              <a:off x="10798176" y="6165850"/>
              <a:ext cx="287338" cy="61912"/>
            </a:xfrm>
            <a:custGeom>
              <a:avLst/>
              <a:gdLst>
                <a:gd name="T0" fmla="*/ 3260 w 3262"/>
                <a:gd name="T1" fmla="*/ 548 h 718"/>
                <a:gd name="T2" fmla="*/ 3260 w 3262"/>
                <a:gd name="T3" fmla="*/ 0 h 718"/>
                <a:gd name="T4" fmla="*/ 0 w 3262"/>
                <a:gd name="T5" fmla="*/ 0 h 718"/>
                <a:gd name="T6" fmla="*/ 0 w 3262"/>
                <a:gd name="T7" fmla="*/ 555 h 718"/>
                <a:gd name="T8" fmla="*/ 8 w 3262"/>
                <a:gd name="T9" fmla="*/ 576 h 718"/>
                <a:gd name="T10" fmla="*/ 32 w 3262"/>
                <a:gd name="T11" fmla="*/ 595 h 718"/>
                <a:gd name="T12" fmla="*/ 72 w 3262"/>
                <a:gd name="T13" fmla="*/ 612 h 718"/>
                <a:gd name="T14" fmla="*/ 127 w 3262"/>
                <a:gd name="T15" fmla="*/ 629 h 718"/>
                <a:gd name="T16" fmla="*/ 196 w 3262"/>
                <a:gd name="T17" fmla="*/ 644 h 718"/>
                <a:gd name="T18" fmla="*/ 277 w 3262"/>
                <a:gd name="T19" fmla="*/ 657 h 718"/>
                <a:gd name="T20" fmla="*/ 371 w 3262"/>
                <a:gd name="T21" fmla="*/ 669 h 718"/>
                <a:gd name="T22" fmla="*/ 478 w 3262"/>
                <a:gd name="T23" fmla="*/ 680 h 718"/>
                <a:gd name="T24" fmla="*/ 593 w 3262"/>
                <a:gd name="T25" fmla="*/ 689 h 718"/>
                <a:gd name="T26" fmla="*/ 719 w 3262"/>
                <a:gd name="T27" fmla="*/ 696 h 718"/>
                <a:gd name="T28" fmla="*/ 853 w 3262"/>
                <a:gd name="T29" fmla="*/ 704 h 718"/>
                <a:gd name="T30" fmla="*/ 996 w 3262"/>
                <a:gd name="T31" fmla="*/ 709 h 718"/>
                <a:gd name="T32" fmla="*/ 1146 w 3262"/>
                <a:gd name="T33" fmla="*/ 713 h 718"/>
                <a:gd name="T34" fmla="*/ 1302 w 3262"/>
                <a:gd name="T35" fmla="*/ 715 h 718"/>
                <a:gd name="T36" fmla="*/ 1464 w 3262"/>
                <a:gd name="T37" fmla="*/ 717 h 718"/>
                <a:gd name="T38" fmla="*/ 1632 w 3262"/>
                <a:gd name="T39" fmla="*/ 718 h 718"/>
                <a:gd name="T40" fmla="*/ 1798 w 3262"/>
                <a:gd name="T41" fmla="*/ 717 h 718"/>
                <a:gd name="T42" fmla="*/ 1960 w 3262"/>
                <a:gd name="T43" fmla="*/ 715 h 718"/>
                <a:gd name="T44" fmla="*/ 2116 w 3262"/>
                <a:gd name="T45" fmla="*/ 713 h 718"/>
                <a:gd name="T46" fmla="*/ 2266 w 3262"/>
                <a:gd name="T47" fmla="*/ 709 h 718"/>
                <a:gd name="T48" fmla="*/ 2409 w 3262"/>
                <a:gd name="T49" fmla="*/ 704 h 718"/>
                <a:gd name="T50" fmla="*/ 2543 w 3262"/>
                <a:gd name="T51" fmla="*/ 696 h 718"/>
                <a:gd name="T52" fmla="*/ 2669 w 3262"/>
                <a:gd name="T53" fmla="*/ 689 h 718"/>
                <a:gd name="T54" fmla="*/ 2784 w 3262"/>
                <a:gd name="T55" fmla="*/ 680 h 718"/>
                <a:gd name="T56" fmla="*/ 2890 w 3262"/>
                <a:gd name="T57" fmla="*/ 669 h 718"/>
                <a:gd name="T58" fmla="*/ 2983 w 3262"/>
                <a:gd name="T59" fmla="*/ 657 h 718"/>
                <a:gd name="T60" fmla="*/ 3066 w 3262"/>
                <a:gd name="T61" fmla="*/ 644 h 718"/>
                <a:gd name="T62" fmla="*/ 3134 w 3262"/>
                <a:gd name="T63" fmla="*/ 629 h 718"/>
                <a:gd name="T64" fmla="*/ 3189 w 3262"/>
                <a:gd name="T65" fmla="*/ 612 h 718"/>
                <a:gd name="T66" fmla="*/ 3229 w 3262"/>
                <a:gd name="T67" fmla="*/ 595 h 718"/>
                <a:gd name="T68" fmla="*/ 3254 w 3262"/>
                <a:gd name="T69" fmla="*/ 576 h 718"/>
                <a:gd name="T70" fmla="*/ 3262 w 3262"/>
                <a:gd name="T71" fmla="*/ 555 h 718"/>
                <a:gd name="T72" fmla="*/ 3261 w 3262"/>
                <a:gd name="T73" fmla="*/ 554 h 718"/>
                <a:gd name="T74" fmla="*/ 3261 w 3262"/>
                <a:gd name="T75" fmla="*/ 553 h 718"/>
                <a:gd name="T76" fmla="*/ 3261 w 3262"/>
                <a:gd name="T77" fmla="*/ 552 h 718"/>
                <a:gd name="T78" fmla="*/ 3260 w 3262"/>
                <a:gd name="T79" fmla="*/ 551 h 718"/>
                <a:gd name="T80" fmla="*/ 3260 w 3262"/>
                <a:gd name="T81" fmla="*/ 549 h 718"/>
                <a:gd name="T82" fmla="*/ 3260 w 3262"/>
                <a:gd name="T83" fmla="*/ 548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62" h="718">
                  <a:moveTo>
                    <a:pt x="3260" y="548"/>
                  </a:moveTo>
                  <a:lnTo>
                    <a:pt x="3260" y="0"/>
                  </a:lnTo>
                  <a:lnTo>
                    <a:pt x="0" y="0"/>
                  </a:lnTo>
                  <a:lnTo>
                    <a:pt x="0" y="555"/>
                  </a:lnTo>
                  <a:lnTo>
                    <a:pt x="8" y="576"/>
                  </a:lnTo>
                  <a:lnTo>
                    <a:pt x="32" y="595"/>
                  </a:lnTo>
                  <a:lnTo>
                    <a:pt x="72" y="612"/>
                  </a:lnTo>
                  <a:lnTo>
                    <a:pt x="127" y="629"/>
                  </a:lnTo>
                  <a:lnTo>
                    <a:pt x="196" y="644"/>
                  </a:lnTo>
                  <a:lnTo>
                    <a:pt x="277" y="657"/>
                  </a:lnTo>
                  <a:lnTo>
                    <a:pt x="371" y="669"/>
                  </a:lnTo>
                  <a:lnTo>
                    <a:pt x="478" y="680"/>
                  </a:lnTo>
                  <a:lnTo>
                    <a:pt x="593" y="689"/>
                  </a:lnTo>
                  <a:lnTo>
                    <a:pt x="719" y="696"/>
                  </a:lnTo>
                  <a:lnTo>
                    <a:pt x="853" y="704"/>
                  </a:lnTo>
                  <a:lnTo>
                    <a:pt x="996" y="709"/>
                  </a:lnTo>
                  <a:lnTo>
                    <a:pt x="1146" y="713"/>
                  </a:lnTo>
                  <a:lnTo>
                    <a:pt x="1302" y="715"/>
                  </a:lnTo>
                  <a:lnTo>
                    <a:pt x="1464" y="717"/>
                  </a:lnTo>
                  <a:lnTo>
                    <a:pt x="1632" y="718"/>
                  </a:lnTo>
                  <a:lnTo>
                    <a:pt x="1798" y="717"/>
                  </a:lnTo>
                  <a:lnTo>
                    <a:pt x="1960" y="715"/>
                  </a:lnTo>
                  <a:lnTo>
                    <a:pt x="2116" y="713"/>
                  </a:lnTo>
                  <a:lnTo>
                    <a:pt x="2266" y="709"/>
                  </a:lnTo>
                  <a:lnTo>
                    <a:pt x="2409" y="704"/>
                  </a:lnTo>
                  <a:lnTo>
                    <a:pt x="2543" y="696"/>
                  </a:lnTo>
                  <a:lnTo>
                    <a:pt x="2669" y="689"/>
                  </a:lnTo>
                  <a:lnTo>
                    <a:pt x="2784" y="680"/>
                  </a:lnTo>
                  <a:lnTo>
                    <a:pt x="2890" y="669"/>
                  </a:lnTo>
                  <a:lnTo>
                    <a:pt x="2983" y="657"/>
                  </a:lnTo>
                  <a:lnTo>
                    <a:pt x="3066" y="644"/>
                  </a:lnTo>
                  <a:lnTo>
                    <a:pt x="3134" y="629"/>
                  </a:lnTo>
                  <a:lnTo>
                    <a:pt x="3189" y="612"/>
                  </a:lnTo>
                  <a:lnTo>
                    <a:pt x="3229" y="595"/>
                  </a:lnTo>
                  <a:lnTo>
                    <a:pt x="3254" y="576"/>
                  </a:lnTo>
                  <a:lnTo>
                    <a:pt x="3262" y="555"/>
                  </a:lnTo>
                  <a:lnTo>
                    <a:pt x="3261" y="554"/>
                  </a:lnTo>
                  <a:lnTo>
                    <a:pt x="3261" y="553"/>
                  </a:lnTo>
                  <a:lnTo>
                    <a:pt x="3261" y="552"/>
                  </a:lnTo>
                  <a:lnTo>
                    <a:pt x="3260" y="551"/>
                  </a:lnTo>
                  <a:lnTo>
                    <a:pt x="3260" y="549"/>
                  </a:lnTo>
                  <a:lnTo>
                    <a:pt x="3260" y="548"/>
                  </a:lnTo>
                  <a:close/>
                </a:path>
              </a:pathLst>
            </a:custGeom>
            <a:solidFill>
              <a:srgbClr val="FFF7E2"/>
            </a:solidFill>
            <a:ln w="9525">
              <a:solidFill>
                <a:srgbClr val="7F7C71"/>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7" name="Line 40"/>
            <p:cNvSpPr>
              <a:spLocks noChangeShapeType="1"/>
            </p:cNvSpPr>
            <p:nvPr/>
          </p:nvSpPr>
          <p:spPr bwMode="auto">
            <a:xfrm>
              <a:off x="11163301" y="5662613"/>
              <a:ext cx="0" cy="520700"/>
            </a:xfrm>
            <a:prstGeom prst="line">
              <a:avLst/>
            </a:prstGeom>
            <a:noFill/>
            <a:ln w="9525">
              <a:solidFill>
                <a:srgbClr val="7F7C7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 name="Line 41"/>
            <p:cNvSpPr>
              <a:spLocks noChangeShapeType="1"/>
            </p:cNvSpPr>
            <p:nvPr/>
          </p:nvSpPr>
          <p:spPr bwMode="auto">
            <a:xfrm>
              <a:off x="11176001" y="5697538"/>
              <a:ext cx="0" cy="449262"/>
            </a:xfrm>
            <a:prstGeom prst="line">
              <a:avLst/>
            </a:prstGeom>
            <a:noFill/>
            <a:ln w="9525">
              <a:solidFill>
                <a:srgbClr val="7F7C7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 name="Freeform 42"/>
            <p:cNvSpPr>
              <a:spLocks/>
            </p:cNvSpPr>
            <p:nvPr/>
          </p:nvSpPr>
          <p:spPr bwMode="auto">
            <a:xfrm>
              <a:off x="10439401" y="6391275"/>
              <a:ext cx="38100" cy="6350"/>
            </a:xfrm>
            <a:custGeom>
              <a:avLst/>
              <a:gdLst>
                <a:gd name="T0" fmla="*/ 0 w 430"/>
                <a:gd name="T1" fmla="*/ 72 h 72"/>
                <a:gd name="T2" fmla="*/ 37 w 430"/>
                <a:gd name="T3" fmla="*/ 48 h 72"/>
                <a:gd name="T4" fmla="*/ 76 w 430"/>
                <a:gd name="T5" fmla="*/ 29 h 72"/>
                <a:gd name="T6" fmla="*/ 114 w 430"/>
                <a:gd name="T7" fmla="*/ 17 h 72"/>
                <a:gd name="T8" fmla="*/ 151 w 430"/>
                <a:gd name="T9" fmla="*/ 7 h 72"/>
                <a:gd name="T10" fmla="*/ 188 w 430"/>
                <a:gd name="T11" fmla="*/ 2 h 72"/>
                <a:gd name="T12" fmla="*/ 224 w 430"/>
                <a:gd name="T13" fmla="*/ 0 h 72"/>
                <a:gd name="T14" fmla="*/ 257 w 430"/>
                <a:gd name="T15" fmla="*/ 1 h 72"/>
                <a:gd name="T16" fmla="*/ 290 w 430"/>
                <a:gd name="T17" fmla="*/ 4 h 72"/>
                <a:gd name="T18" fmla="*/ 319 w 430"/>
                <a:gd name="T19" fmla="*/ 9 h 72"/>
                <a:gd name="T20" fmla="*/ 347 w 430"/>
                <a:gd name="T21" fmla="*/ 15 h 72"/>
                <a:gd name="T22" fmla="*/ 370 w 430"/>
                <a:gd name="T23" fmla="*/ 21 h 72"/>
                <a:gd name="T24" fmla="*/ 390 w 430"/>
                <a:gd name="T25" fmla="*/ 28 h 72"/>
                <a:gd name="T26" fmla="*/ 407 w 430"/>
                <a:gd name="T27" fmla="*/ 33 h 72"/>
                <a:gd name="T28" fmla="*/ 419 w 430"/>
                <a:gd name="T29" fmla="*/ 39 h 72"/>
                <a:gd name="T30" fmla="*/ 427 w 430"/>
                <a:gd name="T31" fmla="*/ 42 h 72"/>
                <a:gd name="T32" fmla="*/ 430 w 430"/>
                <a:gd name="T33" fmla="*/ 44 h 72"/>
                <a:gd name="T34" fmla="*/ 0 w 430"/>
                <a:gd name="T3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0" h="72">
                  <a:moveTo>
                    <a:pt x="0" y="72"/>
                  </a:moveTo>
                  <a:lnTo>
                    <a:pt x="37" y="48"/>
                  </a:lnTo>
                  <a:lnTo>
                    <a:pt x="76" y="29"/>
                  </a:lnTo>
                  <a:lnTo>
                    <a:pt x="114" y="17"/>
                  </a:lnTo>
                  <a:lnTo>
                    <a:pt x="151" y="7"/>
                  </a:lnTo>
                  <a:lnTo>
                    <a:pt x="188" y="2"/>
                  </a:lnTo>
                  <a:lnTo>
                    <a:pt x="224" y="0"/>
                  </a:lnTo>
                  <a:lnTo>
                    <a:pt x="257" y="1"/>
                  </a:lnTo>
                  <a:lnTo>
                    <a:pt x="290" y="4"/>
                  </a:lnTo>
                  <a:lnTo>
                    <a:pt x="319" y="9"/>
                  </a:lnTo>
                  <a:lnTo>
                    <a:pt x="347" y="15"/>
                  </a:lnTo>
                  <a:lnTo>
                    <a:pt x="370" y="21"/>
                  </a:lnTo>
                  <a:lnTo>
                    <a:pt x="390" y="28"/>
                  </a:lnTo>
                  <a:lnTo>
                    <a:pt x="407" y="33"/>
                  </a:lnTo>
                  <a:lnTo>
                    <a:pt x="419" y="39"/>
                  </a:lnTo>
                  <a:lnTo>
                    <a:pt x="427" y="42"/>
                  </a:lnTo>
                  <a:lnTo>
                    <a:pt x="430" y="44"/>
                  </a:lnTo>
                  <a:lnTo>
                    <a:pt x="0" y="72"/>
                  </a:lnTo>
                  <a:close/>
                </a:path>
              </a:pathLst>
            </a:custGeom>
            <a:solidFill>
              <a:srgbClr val="FEE6DA"/>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0" name="Freeform 43"/>
            <p:cNvSpPr>
              <a:spLocks/>
            </p:cNvSpPr>
            <p:nvPr/>
          </p:nvSpPr>
          <p:spPr bwMode="auto">
            <a:xfrm>
              <a:off x="10409238" y="6378575"/>
              <a:ext cx="38100" cy="6350"/>
            </a:xfrm>
            <a:custGeom>
              <a:avLst/>
              <a:gdLst>
                <a:gd name="T0" fmla="*/ 0 w 430"/>
                <a:gd name="T1" fmla="*/ 72 h 72"/>
                <a:gd name="T2" fmla="*/ 38 w 430"/>
                <a:gd name="T3" fmla="*/ 47 h 72"/>
                <a:gd name="T4" fmla="*/ 76 w 430"/>
                <a:gd name="T5" fmla="*/ 30 h 72"/>
                <a:gd name="T6" fmla="*/ 114 w 430"/>
                <a:gd name="T7" fmla="*/ 16 h 72"/>
                <a:gd name="T8" fmla="*/ 152 w 430"/>
                <a:gd name="T9" fmla="*/ 7 h 72"/>
                <a:gd name="T10" fmla="*/ 189 w 430"/>
                <a:gd name="T11" fmla="*/ 1 h 72"/>
                <a:gd name="T12" fmla="*/ 224 w 430"/>
                <a:gd name="T13" fmla="*/ 0 h 72"/>
                <a:gd name="T14" fmla="*/ 258 w 430"/>
                <a:gd name="T15" fmla="*/ 0 h 72"/>
                <a:gd name="T16" fmla="*/ 290 w 430"/>
                <a:gd name="T17" fmla="*/ 3 h 72"/>
                <a:gd name="T18" fmla="*/ 319 w 430"/>
                <a:gd name="T19" fmla="*/ 9 h 72"/>
                <a:gd name="T20" fmla="*/ 347 w 430"/>
                <a:gd name="T21" fmla="*/ 14 h 72"/>
                <a:gd name="T22" fmla="*/ 370 w 430"/>
                <a:gd name="T23" fmla="*/ 21 h 72"/>
                <a:gd name="T24" fmla="*/ 391 w 430"/>
                <a:gd name="T25" fmla="*/ 28 h 72"/>
                <a:gd name="T26" fmla="*/ 407 w 430"/>
                <a:gd name="T27" fmla="*/ 33 h 72"/>
                <a:gd name="T28" fmla="*/ 419 w 430"/>
                <a:gd name="T29" fmla="*/ 38 h 72"/>
                <a:gd name="T30" fmla="*/ 427 w 430"/>
                <a:gd name="T31" fmla="*/ 41 h 72"/>
                <a:gd name="T32" fmla="*/ 430 w 430"/>
                <a:gd name="T33" fmla="*/ 43 h 72"/>
                <a:gd name="T34" fmla="*/ 0 w 430"/>
                <a:gd name="T3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0" h="72">
                  <a:moveTo>
                    <a:pt x="0" y="72"/>
                  </a:moveTo>
                  <a:lnTo>
                    <a:pt x="38" y="47"/>
                  </a:lnTo>
                  <a:lnTo>
                    <a:pt x="76" y="30"/>
                  </a:lnTo>
                  <a:lnTo>
                    <a:pt x="114" y="16"/>
                  </a:lnTo>
                  <a:lnTo>
                    <a:pt x="152" y="7"/>
                  </a:lnTo>
                  <a:lnTo>
                    <a:pt x="189" y="1"/>
                  </a:lnTo>
                  <a:lnTo>
                    <a:pt x="224" y="0"/>
                  </a:lnTo>
                  <a:lnTo>
                    <a:pt x="258" y="0"/>
                  </a:lnTo>
                  <a:lnTo>
                    <a:pt x="290" y="3"/>
                  </a:lnTo>
                  <a:lnTo>
                    <a:pt x="319" y="9"/>
                  </a:lnTo>
                  <a:lnTo>
                    <a:pt x="347" y="14"/>
                  </a:lnTo>
                  <a:lnTo>
                    <a:pt x="370" y="21"/>
                  </a:lnTo>
                  <a:lnTo>
                    <a:pt x="391" y="28"/>
                  </a:lnTo>
                  <a:lnTo>
                    <a:pt x="407" y="33"/>
                  </a:lnTo>
                  <a:lnTo>
                    <a:pt x="419" y="38"/>
                  </a:lnTo>
                  <a:lnTo>
                    <a:pt x="427" y="41"/>
                  </a:lnTo>
                  <a:lnTo>
                    <a:pt x="430" y="43"/>
                  </a:lnTo>
                  <a:lnTo>
                    <a:pt x="0" y="72"/>
                  </a:lnTo>
                  <a:close/>
                </a:path>
              </a:pathLst>
            </a:custGeom>
            <a:solidFill>
              <a:srgbClr val="FEE6DA"/>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1" name="Freeform 44"/>
            <p:cNvSpPr>
              <a:spLocks/>
            </p:cNvSpPr>
            <p:nvPr/>
          </p:nvSpPr>
          <p:spPr bwMode="auto">
            <a:xfrm>
              <a:off x="10390188" y="6373813"/>
              <a:ext cx="36513" cy="6350"/>
            </a:xfrm>
            <a:custGeom>
              <a:avLst/>
              <a:gdLst>
                <a:gd name="T0" fmla="*/ 0 w 428"/>
                <a:gd name="T1" fmla="*/ 72 h 72"/>
                <a:gd name="T2" fmla="*/ 37 w 428"/>
                <a:gd name="T3" fmla="*/ 48 h 72"/>
                <a:gd name="T4" fmla="*/ 75 w 428"/>
                <a:gd name="T5" fmla="*/ 29 h 72"/>
                <a:gd name="T6" fmla="*/ 112 w 428"/>
                <a:gd name="T7" fmla="*/ 16 h 72"/>
                <a:gd name="T8" fmla="*/ 150 w 428"/>
                <a:gd name="T9" fmla="*/ 7 h 72"/>
                <a:gd name="T10" fmla="*/ 187 w 428"/>
                <a:gd name="T11" fmla="*/ 2 h 72"/>
                <a:gd name="T12" fmla="*/ 222 w 428"/>
                <a:gd name="T13" fmla="*/ 0 h 72"/>
                <a:gd name="T14" fmla="*/ 257 w 428"/>
                <a:gd name="T15" fmla="*/ 1 h 72"/>
                <a:gd name="T16" fmla="*/ 288 w 428"/>
                <a:gd name="T17" fmla="*/ 4 h 72"/>
                <a:gd name="T18" fmla="*/ 318 w 428"/>
                <a:gd name="T19" fmla="*/ 9 h 72"/>
                <a:gd name="T20" fmla="*/ 345 w 428"/>
                <a:gd name="T21" fmla="*/ 14 h 72"/>
                <a:gd name="T22" fmla="*/ 368 w 428"/>
                <a:gd name="T23" fmla="*/ 21 h 72"/>
                <a:gd name="T24" fmla="*/ 388 w 428"/>
                <a:gd name="T25" fmla="*/ 28 h 72"/>
                <a:gd name="T26" fmla="*/ 405 w 428"/>
                <a:gd name="T27" fmla="*/ 33 h 72"/>
                <a:gd name="T28" fmla="*/ 418 w 428"/>
                <a:gd name="T29" fmla="*/ 38 h 72"/>
                <a:gd name="T30" fmla="*/ 425 w 428"/>
                <a:gd name="T31" fmla="*/ 42 h 72"/>
                <a:gd name="T32" fmla="*/ 428 w 428"/>
                <a:gd name="T33" fmla="*/ 44 h 72"/>
                <a:gd name="T34" fmla="*/ 0 w 428"/>
                <a:gd name="T3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8" h="72">
                  <a:moveTo>
                    <a:pt x="0" y="72"/>
                  </a:moveTo>
                  <a:lnTo>
                    <a:pt x="37" y="48"/>
                  </a:lnTo>
                  <a:lnTo>
                    <a:pt x="75" y="29"/>
                  </a:lnTo>
                  <a:lnTo>
                    <a:pt x="112" y="16"/>
                  </a:lnTo>
                  <a:lnTo>
                    <a:pt x="150" y="7"/>
                  </a:lnTo>
                  <a:lnTo>
                    <a:pt x="187" y="2"/>
                  </a:lnTo>
                  <a:lnTo>
                    <a:pt x="222" y="0"/>
                  </a:lnTo>
                  <a:lnTo>
                    <a:pt x="257" y="1"/>
                  </a:lnTo>
                  <a:lnTo>
                    <a:pt x="288" y="4"/>
                  </a:lnTo>
                  <a:lnTo>
                    <a:pt x="318" y="9"/>
                  </a:lnTo>
                  <a:lnTo>
                    <a:pt x="345" y="14"/>
                  </a:lnTo>
                  <a:lnTo>
                    <a:pt x="368" y="21"/>
                  </a:lnTo>
                  <a:lnTo>
                    <a:pt x="388" y="28"/>
                  </a:lnTo>
                  <a:lnTo>
                    <a:pt x="405" y="33"/>
                  </a:lnTo>
                  <a:lnTo>
                    <a:pt x="418" y="38"/>
                  </a:lnTo>
                  <a:lnTo>
                    <a:pt x="425" y="42"/>
                  </a:lnTo>
                  <a:lnTo>
                    <a:pt x="428" y="44"/>
                  </a:lnTo>
                  <a:lnTo>
                    <a:pt x="0" y="72"/>
                  </a:lnTo>
                  <a:close/>
                </a:path>
              </a:pathLst>
            </a:custGeom>
            <a:solidFill>
              <a:srgbClr val="FEE6DA"/>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2" name="Freeform 45"/>
            <p:cNvSpPr>
              <a:spLocks/>
            </p:cNvSpPr>
            <p:nvPr/>
          </p:nvSpPr>
          <p:spPr bwMode="auto">
            <a:xfrm>
              <a:off x="10577513" y="6246813"/>
              <a:ext cx="696913" cy="38100"/>
            </a:xfrm>
            <a:custGeom>
              <a:avLst/>
              <a:gdLst>
                <a:gd name="T0" fmla="*/ 0 w 7894"/>
                <a:gd name="T1" fmla="*/ 242 h 436"/>
                <a:gd name="T2" fmla="*/ 6072 w 7894"/>
                <a:gd name="T3" fmla="*/ 436 h 436"/>
                <a:gd name="T4" fmla="*/ 7894 w 7894"/>
                <a:gd name="T5" fmla="*/ 0 h 436"/>
              </a:gdLst>
              <a:ahLst/>
              <a:cxnLst>
                <a:cxn ang="0">
                  <a:pos x="T0" y="T1"/>
                </a:cxn>
                <a:cxn ang="0">
                  <a:pos x="T2" y="T3"/>
                </a:cxn>
                <a:cxn ang="0">
                  <a:pos x="T4" y="T5"/>
                </a:cxn>
              </a:cxnLst>
              <a:rect l="0" t="0" r="r" b="b"/>
              <a:pathLst>
                <a:path w="7894" h="436">
                  <a:moveTo>
                    <a:pt x="0" y="242"/>
                  </a:moveTo>
                  <a:lnTo>
                    <a:pt x="6072" y="436"/>
                  </a:lnTo>
                  <a:lnTo>
                    <a:pt x="7894" y="0"/>
                  </a:lnTo>
                </a:path>
              </a:pathLst>
            </a:custGeom>
            <a:noFill/>
            <a:ln w="9525">
              <a:solidFill>
                <a:srgbClr val="7F7C7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3" name="Freeform 46"/>
            <p:cNvSpPr>
              <a:spLocks/>
            </p:cNvSpPr>
            <p:nvPr/>
          </p:nvSpPr>
          <p:spPr bwMode="auto">
            <a:xfrm>
              <a:off x="9901238" y="6078538"/>
              <a:ext cx="173038" cy="136525"/>
            </a:xfrm>
            <a:custGeom>
              <a:avLst/>
              <a:gdLst>
                <a:gd name="T0" fmla="*/ 1966 w 1972"/>
                <a:gd name="T1" fmla="*/ 1264 h 1545"/>
                <a:gd name="T2" fmla="*/ 1921 w 1972"/>
                <a:gd name="T3" fmla="*/ 1256 h 1545"/>
                <a:gd name="T4" fmla="*/ 1841 w 1972"/>
                <a:gd name="T5" fmla="*/ 1246 h 1545"/>
                <a:gd name="T6" fmla="*/ 1737 w 1972"/>
                <a:gd name="T7" fmla="*/ 1242 h 1545"/>
                <a:gd name="T8" fmla="*/ 1620 w 1972"/>
                <a:gd name="T9" fmla="*/ 1250 h 1545"/>
                <a:gd name="T10" fmla="*/ 1500 w 1972"/>
                <a:gd name="T11" fmla="*/ 1278 h 1545"/>
                <a:gd name="T12" fmla="*/ 1387 w 1972"/>
                <a:gd name="T13" fmla="*/ 1332 h 1545"/>
                <a:gd name="T14" fmla="*/ 1294 w 1972"/>
                <a:gd name="T15" fmla="*/ 1420 h 1545"/>
                <a:gd name="T16" fmla="*/ 1210 w 1972"/>
                <a:gd name="T17" fmla="*/ 1532 h 1545"/>
                <a:gd name="T18" fmla="*/ 1066 w 1972"/>
                <a:gd name="T19" fmla="*/ 1522 h 1545"/>
                <a:gd name="T20" fmla="*/ 875 w 1972"/>
                <a:gd name="T21" fmla="*/ 1389 h 1545"/>
                <a:gd name="T22" fmla="*/ 660 w 1972"/>
                <a:gd name="T23" fmla="*/ 1173 h 1545"/>
                <a:gd name="T24" fmla="*/ 446 w 1972"/>
                <a:gd name="T25" fmla="*/ 918 h 1545"/>
                <a:gd name="T26" fmla="*/ 250 w 1972"/>
                <a:gd name="T27" fmla="*/ 664 h 1545"/>
                <a:gd name="T28" fmla="*/ 98 w 1972"/>
                <a:gd name="T29" fmla="*/ 454 h 1545"/>
                <a:gd name="T30" fmla="*/ 12 w 1972"/>
                <a:gd name="T31" fmla="*/ 328 h 1545"/>
                <a:gd name="T32" fmla="*/ 0 w 1972"/>
                <a:gd name="T33" fmla="*/ 307 h 1545"/>
                <a:gd name="T34" fmla="*/ 3 w 1972"/>
                <a:gd name="T35" fmla="*/ 282 h 1545"/>
                <a:gd name="T36" fmla="*/ 9 w 1972"/>
                <a:gd name="T37" fmla="*/ 239 h 1545"/>
                <a:gd name="T38" fmla="*/ 18 w 1972"/>
                <a:gd name="T39" fmla="*/ 185 h 1545"/>
                <a:gd name="T40" fmla="*/ 32 w 1972"/>
                <a:gd name="T41" fmla="*/ 126 h 1545"/>
                <a:gd name="T42" fmla="*/ 50 w 1972"/>
                <a:gd name="T43" fmla="*/ 72 h 1545"/>
                <a:gd name="T44" fmla="*/ 73 w 1972"/>
                <a:gd name="T45" fmla="*/ 29 h 1545"/>
                <a:gd name="T46" fmla="*/ 100 w 1972"/>
                <a:gd name="T47" fmla="*/ 3 h 1545"/>
                <a:gd name="T48" fmla="*/ 135 w 1972"/>
                <a:gd name="T49" fmla="*/ 5 h 1545"/>
                <a:gd name="T50" fmla="*/ 195 w 1972"/>
                <a:gd name="T51" fmla="*/ 46 h 1545"/>
                <a:gd name="T52" fmla="*/ 279 w 1972"/>
                <a:gd name="T53" fmla="*/ 120 h 1545"/>
                <a:gd name="T54" fmla="*/ 385 w 1972"/>
                <a:gd name="T55" fmla="*/ 214 h 1545"/>
                <a:gd name="T56" fmla="*/ 506 w 1972"/>
                <a:gd name="T57" fmla="*/ 323 h 1545"/>
                <a:gd name="T58" fmla="*/ 640 w 1972"/>
                <a:gd name="T59" fmla="*/ 434 h 1545"/>
                <a:gd name="T60" fmla="*/ 784 w 1972"/>
                <a:gd name="T61" fmla="*/ 539 h 1545"/>
                <a:gd name="T62" fmla="*/ 932 w 1972"/>
                <a:gd name="T63" fmla="*/ 628 h 1545"/>
                <a:gd name="T64" fmla="*/ 1084 w 1972"/>
                <a:gd name="T65" fmla="*/ 700 h 1545"/>
                <a:gd name="T66" fmla="*/ 1245 w 1972"/>
                <a:gd name="T67" fmla="*/ 784 h 1545"/>
                <a:gd name="T68" fmla="*/ 1408 w 1972"/>
                <a:gd name="T69" fmla="*/ 879 h 1545"/>
                <a:gd name="T70" fmla="*/ 1566 w 1972"/>
                <a:gd name="T71" fmla="*/ 980 h 1545"/>
                <a:gd name="T72" fmla="*/ 1709 w 1972"/>
                <a:gd name="T73" fmla="*/ 1076 h 1545"/>
                <a:gd name="T74" fmla="*/ 1829 w 1972"/>
                <a:gd name="T75" fmla="*/ 1160 h 1545"/>
                <a:gd name="T76" fmla="*/ 1918 w 1972"/>
                <a:gd name="T77" fmla="*/ 1225 h 1545"/>
                <a:gd name="T78" fmla="*/ 1965 w 1972"/>
                <a:gd name="T79" fmla="*/ 1261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72" h="1545">
                  <a:moveTo>
                    <a:pt x="1972" y="1266"/>
                  </a:moveTo>
                  <a:lnTo>
                    <a:pt x="1966" y="1264"/>
                  </a:lnTo>
                  <a:lnTo>
                    <a:pt x="1948" y="1261"/>
                  </a:lnTo>
                  <a:lnTo>
                    <a:pt x="1921" y="1256"/>
                  </a:lnTo>
                  <a:lnTo>
                    <a:pt x="1884" y="1251"/>
                  </a:lnTo>
                  <a:lnTo>
                    <a:pt x="1841" y="1246"/>
                  </a:lnTo>
                  <a:lnTo>
                    <a:pt x="1791" y="1243"/>
                  </a:lnTo>
                  <a:lnTo>
                    <a:pt x="1737" y="1242"/>
                  </a:lnTo>
                  <a:lnTo>
                    <a:pt x="1679" y="1244"/>
                  </a:lnTo>
                  <a:lnTo>
                    <a:pt x="1620" y="1250"/>
                  </a:lnTo>
                  <a:lnTo>
                    <a:pt x="1559" y="1261"/>
                  </a:lnTo>
                  <a:lnTo>
                    <a:pt x="1500" y="1278"/>
                  </a:lnTo>
                  <a:lnTo>
                    <a:pt x="1442" y="1302"/>
                  </a:lnTo>
                  <a:lnTo>
                    <a:pt x="1387" y="1332"/>
                  </a:lnTo>
                  <a:lnTo>
                    <a:pt x="1337" y="1371"/>
                  </a:lnTo>
                  <a:lnTo>
                    <a:pt x="1294" y="1420"/>
                  </a:lnTo>
                  <a:lnTo>
                    <a:pt x="1259" y="1479"/>
                  </a:lnTo>
                  <a:lnTo>
                    <a:pt x="1210" y="1532"/>
                  </a:lnTo>
                  <a:lnTo>
                    <a:pt x="1145" y="1545"/>
                  </a:lnTo>
                  <a:lnTo>
                    <a:pt x="1066" y="1522"/>
                  </a:lnTo>
                  <a:lnTo>
                    <a:pt x="975" y="1468"/>
                  </a:lnTo>
                  <a:lnTo>
                    <a:pt x="875" y="1389"/>
                  </a:lnTo>
                  <a:lnTo>
                    <a:pt x="770" y="1288"/>
                  </a:lnTo>
                  <a:lnTo>
                    <a:pt x="660" y="1173"/>
                  </a:lnTo>
                  <a:lnTo>
                    <a:pt x="552" y="1048"/>
                  </a:lnTo>
                  <a:lnTo>
                    <a:pt x="446" y="918"/>
                  </a:lnTo>
                  <a:lnTo>
                    <a:pt x="344" y="788"/>
                  </a:lnTo>
                  <a:lnTo>
                    <a:pt x="250" y="664"/>
                  </a:lnTo>
                  <a:lnTo>
                    <a:pt x="168" y="551"/>
                  </a:lnTo>
                  <a:lnTo>
                    <a:pt x="98" y="454"/>
                  </a:lnTo>
                  <a:lnTo>
                    <a:pt x="46" y="378"/>
                  </a:lnTo>
                  <a:lnTo>
                    <a:pt x="12" y="328"/>
                  </a:lnTo>
                  <a:lnTo>
                    <a:pt x="0" y="312"/>
                  </a:lnTo>
                  <a:lnTo>
                    <a:pt x="0" y="307"/>
                  </a:lnTo>
                  <a:lnTo>
                    <a:pt x="1" y="298"/>
                  </a:lnTo>
                  <a:lnTo>
                    <a:pt x="3" y="282"/>
                  </a:lnTo>
                  <a:lnTo>
                    <a:pt x="6" y="262"/>
                  </a:lnTo>
                  <a:lnTo>
                    <a:pt x="9" y="239"/>
                  </a:lnTo>
                  <a:lnTo>
                    <a:pt x="13" y="213"/>
                  </a:lnTo>
                  <a:lnTo>
                    <a:pt x="18" y="185"/>
                  </a:lnTo>
                  <a:lnTo>
                    <a:pt x="25" y="155"/>
                  </a:lnTo>
                  <a:lnTo>
                    <a:pt x="32" y="126"/>
                  </a:lnTo>
                  <a:lnTo>
                    <a:pt x="40" y="98"/>
                  </a:lnTo>
                  <a:lnTo>
                    <a:pt x="50" y="72"/>
                  </a:lnTo>
                  <a:lnTo>
                    <a:pt x="60" y="48"/>
                  </a:lnTo>
                  <a:lnTo>
                    <a:pt x="73" y="29"/>
                  </a:lnTo>
                  <a:lnTo>
                    <a:pt x="86" y="13"/>
                  </a:lnTo>
                  <a:lnTo>
                    <a:pt x="100" y="3"/>
                  </a:lnTo>
                  <a:lnTo>
                    <a:pt x="116" y="0"/>
                  </a:lnTo>
                  <a:lnTo>
                    <a:pt x="135" y="5"/>
                  </a:lnTo>
                  <a:lnTo>
                    <a:pt x="162" y="21"/>
                  </a:lnTo>
                  <a:lnTo>
                    <a:pt x="195" y="46"/>
                  </a:lnTo>
                  <a:lnTo>
                    <a:pt x="235" y="80"/>
                  </a:lnTo>
                  <a:lnTo>
                    <a:pt x="279" y="120"/>
                  </a:lnTo>
                  <a:lnTo>
                    <a:pt x="330" y="165"/>
                  </a:lnTo>
                  <a:lnTo>
                    <a:pt x="385" y="214"/>
                  </a:lnTo>
                  <a:lnTo>
                    <a:pt x="444" y="268"/>
                  </a:lnTo>
                  <a:lnTo>
                    <a:pt x="506" y="323"/>
                  </a:lnTo>
                  <a:lnTo>
                    <a:pt x="572" y="379"/>
                  </a:lnTo>
                  <a:lnTo>
                    <a:pt x="640" y="434"/>
                  </a:lnTo>
                  <a:lnTo>
                    <a:pt x="711" y="488"/>
                  </a:lnTo>
                  <a:lnTo>
                    <a:pt x="784" y="539"/>
                  </a:lnTo>
                  <a:lnTo>
                    <a:pt x="857" y="586"/>
                  </a:lnTo>
                  <a:lnTo>
                    <a:pt x="932" y="628"/>
                  </a:lnTo>
                  <a:lnTo>
                    <a:pt x="1008" y="665"/>
                  </a:lnTo>
                  <a:lnTo>
                    <a:pt x="1084" y="700"/>
                  </a:lnTo>
                  <a:lnTo>
                    <a:pt x="1164" y="740"/>
                  </a:lnTo>
                  <a:lnTo>
                    <a:pt x="1245" y="784"/>
                  </a:lnTo>
                  <a:lnTo>
                    <a:pt x="1327" y="830"/>
                  </a:lnTo>
                  <a:lnTo>
                    <a:pt x="1408" y="879"/>
                  </a:lnTo>
                  <a:lnTo>
                    <a:pt x="1488" y="929"/>
                  </a:lnTo>
                  <a:lnTo>
                    <a:pt x="1566" y="980"/>
                  </a:lnTo>
                  <a:lnTo>
                    <a:pt x="1640" y="1029"/>
                  </a:lnTo>
                  <a:lnTo>
                    <a:pt x="1709" y="1076"/>
                  </a:lnTo>
                  <a:lnTo>
                    <a:pt x="1772" y="1120"/>
                  </a:lnTo>
                  <a:lnTo>
                    <a:pt x="1829" y="1160"/>
                  </a:lnTo>
                  <a:lnTo>
                    <a:pt x="1878" y="1196"/>
                  </a:lnTo>
                  <a:lnTo>
                    <a:pt x="1918" y="1225"/>
                  </a:lnTo>
                  <a:lnTo>
                    <a:pt x="1947" y="1247"/>
                  </a:lnTo>
                  <a:lnTo>
                    <a:pt x="1965" y="1261"/>
                  </a:lnTo>
                  <a:lnTo>
                    <a:pt x="1972" y="1266"/>
                  </a:lnTo>
                  <a:close/>
                </a:path>
              </a:pathLst>
            </a:custGeom>
            <a:solidFill>
              <a:srgbClr val="B3DF7F"/>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4" name="Freeform 47"/>
            <p:cNvSpPr>
              <a:spLocks/>
            </p:cNvSpPr>
            <p:nvPr/>
          </p:nvSpPr>
          <p:spPr bwMode="auto">
            <a:xfrm>
              <a:off x="10082213" y="6108700"/>
              <a:ext cx="53975" cy="85725"/>
            </a:xfrm>
            <a:custGeom>
              <a:avLst/>
              <a:gdLst>
                <a:gd name="T0" fmla="*/ 63 w 607"/>
                <a:gd name="T1" fmla="*/ 117 h 978"/>
                <a:gd name="T2" fmla="*/ 61 w 607"/>
                <a:gd name="T3" fmla="*/ 94 h 978"/>
                <a:gd name="T4" fmla="*/ 59 w 607"/>
                <a:gd name="T5" fmla="*/ 72 h 978"/>
                <a:gd name="T6" fmla="*/ 57 w 607"/>
                <a:gd name="T7" fmla="*/ 52 h 978"/>
                <a:gd name="T8" fmla="*/ 59 w 607"/>
                <a:gd name="T9" fmla="*/ 33 h 978"/>
                <a:gd name="T10" fmla="*/ 59 w 607"/>
                <a:gd name="T11" fmla="*/ 18 h 978"/>
                <a:gd name="T12" fmla="*/ 60 w 607"/>
                <a:gd name="T13" fmla="*/ 6 h 978"/>
                <a:gd name="T14" fmla="*/ 60 w 607"/>
                <a:gd name="T15" fmla="*/ 0 h 978"/>
                <a:gd name="T16" fmla="*/ 65 w 607"/>
                <a:gd name="T17" fmla="*/ 5 h 978"/>
                <a:gd name="T18" fmla="*/ 99 w 607"/>
                <a:gd name="T19" fmla="*/ 49 h 978"/>
                <a:gd name="T20" fmla="*/ 158 w 607"/>
                <a:gd name="T21" fmla="*/ 130 h 978"/>
                <a:gd name="T22" fmla="*/ 233 w 607"/>
                <a:gd name="T23" fmla="*/ 236 h 978"/>
                <a:gd name="T24" fmla="*/ 320 w 607"/>
                <a:gd name="T25" fmla="*/ 360 h 978"/>
                <a:gd name="T26" fmla="*/ 407 w 607"/>
                <a:gd name="T27" fmla="*/ 492 h 978"/>
                <a:gd name="T28" fmla="*/ 488 w 607"/>
                <a:gd name="T29" fmla="*/ 624 h 978"/>
                <a:gd name="T30" fmla="*/ 554 w 607"/>
                <a:gd name="T31" fmla="*/ 746 h 978"/>
                <a:gd name="T32" fmla="*/ 601 w 607"/>
                <a:gd name="T33" fmla="*/ 865 h 978"/>
                <a:gd name="T34" fmla="*/ 598 w 607"/>
                <a:gd name="T35" fmla="*/ 947 h 978"/>
                <a:gd name="T36" fmla="*/ 544 w 607"/>
                <a:gd name="T37" fmla="*/ 977 h 978"/>
                <a:gd name="T38" fmla="*/ 455 w 607"/>
                <a:gd name="T39" fmla="*/ 970 h 978"/>
                <a:gd name="T40" fmla="*/ 346 w 607"/>
                <a:gd name="T41" fmla="*/ 941 h 978"/>
                <a:gd name="T42" fmla="*/ 232 w 607"/>
                <a:gd name="T43" fmla="*/ 903 h 978"/>
                <a:gd name="T44" fmla="*/ 128 w 607"/>
                <a:gd name="T45" fmla="*/ 871 h 978"/>
                <a:gd name="T46" fmla="*/ 48 w 607"/>
                <a:gd name="T47" fmla="*/ 859 h 978"/>
                <a:gd name="T48" fmla="*/ 8 w 607"/>
                <a:gd name="T49" fmla="*/ 870 h 978"/>
                <a:gd name="T50" fmla="*/ 0 w 607"/>
                <a:gd name="T51" fmla="*/ 850 h 978"/>
                <a:gd name="T52" fmla="*/ 8 w 607"/>
                <a:gd name="T53" fmla="*/ 796 h 978"/>
                <a:gd name="T54" fmla="*/ 29 w 607"/>
                <a:gd name="T55" fmla="*/ 715 h 978"/>
                <a:gd name="T56" fmla="*/ 53 w 607"/>
                <a:gd name="T57" fmla="*/ 611 h 978"/>
                <a:gd name="T58" fmla="*/ 74 w 607"/>
                <a:gd name="T59" fmla="*/ 487 h 978"/>
                <a:gd name="T60" fmla="*/ 85 w 607"/>
                <a:gd name="T61" fmla="*/ 349 h 978"/>
                <a:gd name="T62" fmla="*/ 77 w 607"/>
                <a:gd name="T63" fmla="*/ 203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7" h="978">
                  <a:moveTo>
                    <a:pt x="66" y="128"/>
                  </a:moveTo>
                  <a:lnTo>
                    <a:pt x="63" y="117"/>
                  </a:lnTo>
                  <a:lnTo>
                    <a:pt x="62" y="105"/>
                  </a:lnTo>
                  <a:lnTo>
                    <a:pt x="61" y="94"/>
                  </a:lnTo>
                  <a:lnTo>
                    <a:pt x="60" y="83"/>
                  </a:lnTo>
                  <a:lnTo>
                    <a:pt x="59" y="72"/>
                  </a:lnTo>
                  <a:lnTo>
                    <a:pt x="59" y="61"/>
                  </a:lnTo>
                  <a:lnTo>
                    <a:pt x="57" y="52"/>
                  </a:lnTo>
                  <a:lnTo>
                    <a:pt x="59" y="42"/>
                  </a:lnTo>
                  <a:lnTo>
                    <a:pt x="59" y="33"/>
                  </a:lnTo>
                  <a:lnTo>
                    <a:pt x="59" y="24"/>
                  </a:lnTo>
                  <a:lnTo>
                    <a:pt x="59" y="18"/>
                  </a:lnTo>
                  <a:lnTo>
                    <a:pt x="60" y="12"/>
                  </a:lnTo>
                  <a:lnTo>
                    <a:pt x="60" y="6"/>
                  </a:lnTo>
                  <a:lnTo>
                    <a:pt x="60" y="2"/>
                  </a:lnTo>
                  <a:lnTo>
                    <a:pt x="60" y="0"/>
                  </a:lnTo>
                  <a:lnTo>
                    <a:pt x="61" y="0"/>
                  </a:lnTo>
                  <a:lnTo>
                    <a:pt x="65" y="5"/>
                  </a:lnTo>
                  <a:lnTo>
                    <a:pt x="77" y="23"/>
                  </a:lnTo>
                  <a:lnTo>
                    <a:pt x="99" y="49"/>
                  </a:lnTo>
                  <a:lnTo>
                    <a:pt x="125" y="86"/>
                  </a:lnTo>
                  <a:lnTo>
                    <a:pt x="158" y="130"/>
                  </a:lnTo>
                  <a:lnTo>
                    <a:pt x="193" y="181"/>
                  </a:lnTo>
                  <a:lnTo>
                    <a:pt x="233" y="236"/>
                  </a:lnTo>
                  <a:lnTo>
                    <a:pt x="276" y="297"/>
                  </a:lnTo>
                  <a:lnTo>
                    <a:pt x="320" y="360"/>
                  </a:lnTo>
                  <a:lnTo>
                    <a:pt x="364" y="426"/>
                  </a:lnTo>
                  <a:lnTo>
                    <a:pt x="407" y="492"/>
                  </a:lnTo>
                  <a:lnTo>
                    <a:pt x="449" y="559"/>
                  </a:lnTo>
                  <a:lnTo>
                    <a:pt x="488" y="624"/>
                  </a:lnTo>
                  <a:lnTo>
                    <a:pt x="524" y="687"/>
                  </a:lnTo>
                  <a:lnTo>
                    <a:pt x="554" y="746"/>
                  </a:lnTo>
                  <a:lnTo>
                    <a:pt x="580" y="801"/>
                  </a:lnTo>
                  <a:lnTo>
                    <a:pt x="601" y="865"/>
                  </a:lnTo>
                  <a:lnTo>
                    <a:pt x="607" y="914"/>
                  </a:lnTo>
                  <a:lnTo>
                    <a:pt x="598" y="947"/>
                  </a:lnTo>
                  <a:lnTo>
                    <a:pt x="577" y="967"/>
                  </a:lnTo>
                  <a:lnTo>
                    <a:pt x="544" y="977"/>
                  </a:lnTo>
                  <a:lnTo>
                    <a:pt x="504" y="978"/>
                  </a:lnTo>
                  <a:lnTo>
                    <a:pt x="455" y="970"/>
                  </a:lnTo>
                  <a:lnTo>
                    <a:pt x="403" y="958"/>
                  </a:lnTo>
                  <a:lnTo>
                    <a:pt x="346" y="941"/>
                  </a:lnTo>
                  <a:lnTo>
                    <a:pt x="289" y="922"/>
                  </a:lnTo>
                  <a:lnTo>
                    <a:pt x="232" y="903"/>
                  </a:lnTo>
                  <a:lnTo>
                    <a:pt x="178" y="885"/>
                  </a:lnTo>
                  <a:lnTo>
                    <a:pt x="128" y="871"/>
                  </a:lnTo>
                  <a:lnTo>
                    <a:pt x="84" y="861"/>
                  </a:lnTo>
                  <a:lnTo>
                    <a:pt x="48" y="859"/>
                  </a:lnTo>
                  <a:lnTo>
                    <a:pt x="23" y="865"/>
                  </a:lnTo>
                  <a:lnTo>
                    <a:pt x="8" y="870"/>
                  </a:lnTo>
                  <a:lnTo>
                    <a:pt x="1" y="863"/>
                  </a:lnTo>
                  <a:lnTo>
                    <a:pt x="0" y="850"/>
                  </a:lnTo>
                  <a:lnTo>
                    <a:pt x="2" y="827"/>
                  </a:lnTo>
                  <a:lnTo>
                    <a:pt x="8" y="796"/>
                  </a:lnTo>
                  <a:lnTo>
                    <a:pt x="17" y="760"/>
                  </a:lnTo>
                  <a:lnTo>
                    <a:pt x="29" y="715"/>
                  </a:lnTo>
                  <a:lnTo>
                    <a:pt x="41" y="665"/>
                  </a:lnTo>
                  <a:lnTo>
                    <a:pt x="53" y="611"/>
                  </a:lnTo>
                  <a:lnTo>
                    <a:pt x="65" y="551"/>
                  </a:lnTo>
                  <a:lnTo>
                    <a:pt x="74" y="487"/>
                  </a:lnTo>
                  <a:lnTo>
                    <a:pt x="82" y="420"/>
                  </a:lnTo>
                  <a:lnTo>
                    <a:pt x="85" y="349"/>
                  </a:lnTo>
                  <a:lnTo>
                    <a:pt x="84" y="277"/>
                  </a:lnTo>
                  <a:lnTo>
                    <a:pt x="77" y="203"/>
                  </a:lnTo>
                  <a:lnTo>
                    <a:pt x="66" y="128"/>
                  </a:lnTo>
                  <a:close/>
                </a:path>
              </a:pathLst>
            </a:custGeom>
            <a:solidFill>
              <a:srgbClr val="B3DF7F"/>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5" name="Freeform 48"/>
            <p:cNvSpPr>
              <a:spLocks/>
            </p:cNvSpPr>
            <p:nvPr/>
          </p:nvSpPr>
          <p:spPr bwMode="auto">
            <a:xfrm>
              <a:off x="10577513" y="5645150"/>
              <a:ext cx="536575" cy="555625"/>
            </a:xfrm>
            <a:custGeom>
              <a:avLst/>
              <a:gdLst>
                <a:gd name="T0" fmla="*/ 6072 w 6072"/>
                <a:gd name="T1" fmla="*/ 6291 h 6291"/>
                <a:gd name="T2" fmla="*/ 6072 w 6072"/>
                <a:gd name="T3" fmla="*/ 0 h 6291"/>
                <a:gd name="T4" fmla="*/ 0 w 6072"/>
                <a:gd name="T5" fmla="*/ 121 h 6291"/>
                <a:gd name="T6" fmla="*/ 0 w 6072"/>
                <a:gd name="T7" fmla="*/ 6171 h 6291"/>
                <a:gd name="T8" fmla="*/ 6072 w 6072"/>
                <a:gd name="T9" fmla="*/ 6291 h 6291"/>
              </a:gdLst>
              <a:ahLst/>
              <a:cxnLst>
                <a:cxn ang="0">
                  <a:pos x="T0" y="T1"/>
                </a:cxn>
                <a:cxn ang="0">
                  <a:pos x="T2" y="T3"/>
                </a:cxn>
                <a:cxn ang="0">
                  <a:pos x="T4" y="T5"/>
                </a:cxn>
                <a:cxn ang="0">
                  <a:pos x="T6" y="T7"/>
                </a:cxn>
                <a:cxn ang="0">
                  <a:pos x="T8" y="T9"/>
                </a:cxn>
              </a:cxnLst>
              <a:rect l="0" t="0" r="r" b="b"/>
              <a:pathLst>
                <a:path w="6072" h="6291">
                  <a:moveTo>
                    <a:pt x="6072" y="6291"/>
                  </a:moveTo>
                  <a:lnTo>
                    <a:pt x="6072" y="0"/>
                  </a:lnTo>
                  <a:lnTo>
                    <a:pt x="0" y="121"/>
                  </a:lnTo>
                  <a:lnTo>
                    <a:pt x="0" y="6171"/>
                  </a:lnTo>
                  <a:lnTo>
                    <a:pt x="6072" y="6291"/>
                  </a:lnTo>
                  <a:close/>
                </a:path>
              </a:pathLst>
            </a:custGeom>
            <a:solidFill>
              <a:srgbClr val="FFF7E2"/>
            </a:solidFill>
            <a:ln w="9525">
              <a:solidFill>
                <a:srgbClr val="7F7C71"/>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6" name="Freeform 49"/>
            <p:cNvSpPr>
              <a:spLocks/>
            </p:cNvSpPr>
            <p:nvPr/>
          </p:nvSpPr>
          <p:spPr bwMode="auto">
            <a:xfrm>
              <a:off x="10620376" y="5699125"/>
              <a:ext cx="428625" cy="446087"/>
            </a:xfrm>
            <a:custGeom>
              <a:avLst/>
              <a:gdLst>
                <a:gd name="T0" fmla="*/ 0 w 4857"/>
                <a:gd name="T1" fmla="*/ 102 h 5063"/>
                <a:gd name="T2" fmla="*/ 0 w 4857"/>
                <a:gd name="T3" fmla="*/ 4961 h 5063"/>
                <a:gd name="T4" fmla="*/ 4857 w 4857"/>
                <a:gd name="T5" fmla="*/ 5063 h 5063"/>
                <a:gd name="T6" fmla="*/ 4857 w 4857"/>
                <a:gd name="T7" fmla="*/ 0 h 5063"/>
                <a:gd name="T8" fmla="*/ 0 w 4857"/>
                <a:gd name="T9" fmla="*/ 102 h 5063"/>
              </a:gdLst>
              <a:ahLst/>
              <a:cxnLst>
                <a:cxn ang="0">
                  <a:pos x="T0" y="T1"/>
                </a:cxn>
                <a:cxn ang="0">
                  <a:pos x="T2" y="T3"/>
                </a:cxn>
                <a:cxn ang="0">
                  <a:pos x="T4" y="T5"/>
                </a:cxn>
                <a:cxn ang="0">
                  <a:pos x="T6" y="T7"/>
                </a:cxn>
                <a:cxn ang="0">
                  <a:pos x="T8" y="T9"/>
                </a:cxn>
              </a:cxnLst>
              <a:rect l="0" t="0" r="r" b="b"/>
              <a:pathLst>
                <a:path w="4857" h="5063">
                  <a:moveTo>
                    <a:pt x="0" y="102"/>
                  </a:moveTo>
                  <a:lnTo>
                    <a:pt x="0" y="4961"/>
                  </a:lnTo>
                  <a:lnTo>
                    <a:pt x="4857" y="5063"/>
                  </a:lnTo>
                  <a:lnTo>
                    <a:pt x="4857" y="0"/>
                  </a:lnTo>
                  <a:lnTo>
                    <a:pt x="0" y="102"/>
                  </a:lnTo>
                  <a:close/>
                </a:path>
              </a:pathLst>
            </a:custGeom>
            <a:solidFill>
              <a:srgbClr val="CCECF4"/>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7" name="Freeform 71"/>
            <p:cNvSpPr>
              <a:spLocks/>
            </p:cNvSpPr>
            <p:nvPr/>
          </p:nvSpPr>
          <p:spPr bwMode="auto">
            <a:xfrm>
              <a:off x="10417176" y="5959475"/>
              <a:ext cx="23813" cy="42862"/>
            </a:xfrm>
            <a:custGeom>
              <a:avLst/>
              <a:gdLst>
                <a:gd name="T0" fmla="*/ 274 w 274"/>
                <a:gd name="T1" fmla="*/ 0 h 478"/>
                <a:gd name="T2" fmla="*/ 271 w 274"/>
                <a:gd name="T3" fmla="*/ 0 h 478"/>
                <a:gd name="T4" fmla="*/ 261 w 274"/>
                <a:gd name="T5" fmla="*/ 3 h 478"/>
                <a:gd name="T6" fmla="*/ 248 w 274"/>
                <a:gd name="T7" fmla="*/ 8 h 478"/>
                <a:gd name="T8" fmla="*/ 231 w 274"/>
                <a:gd name="T9" fmla="*/ 16 h 478"/>
                <a:gd name="T10" fmla="*/ 210 w 274"/>
                <a:gd name="T11" fmla="*/ 28 h 478"/>
                <a:gd name="T12" fmla="*/ 186 w 274"/>
                <a:gd name="T13" fmla="*/ 43 h 478"/>
                <a:gd name="T14" fmla="*/ 162 w 274"/>
                <a:gd name="T15" fmla="*/ 61 h 478"/>
                <a:gd name="T16" fmla="*/ 137 w 274"/>
                <a:gd name="T17" fmla="*/ 85 h 478"/>
                <a:gd name="T18" fmla="*/ 111 w 274"/>
                <a:gd name="T19" fmla="*/ 113 h 478"/>
                <a:gd name="T20" fmla="*/ 86 w 274"/>
                <a:gd name="T21" fmla="*/ 145 h 478"/>
                <a:gd name="T22" fmla="*/ 63 w 274"/>
                <a:gd name="T23" fmla="*/ 184 h 478"/>
                <a:gd name="T24" fmla="*/ 42 w 274"/>
                <a:gd name="T25" fmla="*/ 229 h 478"/>
                <a:gd name="T26" fmla="*/ 24 w 274"/>
                <a:gd name="T27" fmla="*/ 281 h 478"/>
                <a:gd name="T28" fmla="*/ 12 w 274"/>
                <a:gd name="T29" fmla="*/ 339 h 478"/>
                <a:gd name="T30" fmla="*/ 2 w 274"/>
                <a:gd name="T31" fmla="*/ 404 h 478"/>
                <a:gd name="T32" fmla="*/ 0 w 274"/>
                <a:gd name="T33" fmla="*/ 478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4" h="478">
                  <a:moveTo>
                    <a:pt x="274" y="0"/>
                  </a:moveTo>
                  <a:lnTo>
                    <a:pt x="271" y="0"/>
                  </a:lnTo>
                  <a:lnTo>
                    <a:pt x="261" y="3"/>
                  </a:lnTo>
                  <a:lnTo>
                    <a:pt x="248" y="8"/>
                  </a:lnTo>
                  <a:lnTo>
                    <a:pt x="231" y="16"/>
                  </a:lnTo>
                  <a:lnTo>
                    <a:pt x="210" y="28"/>
                  </a:lnTo>
                  <a:lnTo>
                    <a:pt x="186" y="43"/>
                  </a:lnTo>
                  <a:lnTo>
                    <a:pt x="162" y="61"/>
                  </a:lnTo>
                  <a:lnTo>
                    <a:pt x="137" y="85"/>
                  </a:lnTo>
                  <a:lnTo>
                    <a:pt x="111" y="113"/>
                  </a:lnTo>
                  <a:lnTo>
                    <a:pt x="86" y="145"/>
                  </a:lnTo>
                  <a:lnTo>
                    <a:pt x="63" y="184"/>
                  </a:lnTo>
                  <a:lnTo>
                    <a:pt x="42" y="229"/>
                  </a:lnTo>
                  <a:lnTo>
                    <a:pt x="24" y="281"/>
                  </a:lnTo>
                  <a:lnTo>
                    <a:pt x="12" y="339"/>
                  </a:lnTo>
                  <a:lnTo>
                    <a:pt x="2" y="404"/>
                  </a:lnTo>
                  <a:lnTo>
                    <a:pt x="0" y="47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8" name="Freeform 72"/>
            <p:cNvSpPr>
              <a:spLocks/>
            </p:cNvSpPr>
            <p:nvPr/>
          </p:nvSpPr>
          <p:spPr bwMode="auto">
            <a:xfrm>
              <a:off x="10439401" y="5954713"/>
              <a:ext cx="6350" cy="9525"/>
            </a:xfrm>
            <a:custGeom>
              <a:avLst/>
              <a:gdLst>
                <a:gd name="T0" fmla="*/ 0 w 70"/>
                <a:gd name="T1" fmla="*/ 1 h 110"/>
                <a:gd name="T2" fmla="*/ 0 w 70"/>
                <a:gd name="T3" fmla="*/ 1 h 110"/>
                <a:gd name="T4" fmla="*/ 11 w 70"/>
                <a:gd name="T5" fmla="*/ 0 h 110"/>
                <a:gd name="T6" fmla="*/ 19 w 70"/>
                <a:gd name="T7" fmla="*/ 0 h 110"/>
                <a:gd name="T8" fmla="*/ 29 w 70"/>
                <a:gd name="T9" fmla="*/ 2 h 110"/>
                <a:gd name="T10" fmla="*/ 38 w 70"/>
                <a:gd name="T11" fmla="*/ 5 h 110"/>
                <a:gd name="T12" fmla="*/ 46 w 70"/>
                <a:gd name="T13" fmla="*/ 10 h 110"/>
                <a:gd name="T14" fmla="*/ 54 w 70"/>
                <a:gd name="T15" fmla="*/ 17 h 110"/>
                <a:gd name="T16" fmla="*/ 60 w 70"/>
                <a:gd name="T17" fmla="*/ 24 h 110"/>
                <a:gd name="T18" fmla="*/ 65 w 70"/>
                <a:gd name="T19" fmla="*/ 34 h 110"/>
                <a:gd name="T20" fmla="*/ 69 w 70"/>
                <a:gd name="T21" fmla="*/ 42 h 110"/>
                <a:gd name="T22" fmla="*/ 70 w 70"/>
                <a:gd name="T23" fmla="*/ 52 h 110"/>
                <a:gd name="T24" fmla="*/ 70 w 70"/>
                <a:gd name="T25" fmla="*/ 61 h 110"/>
                <a:gd name="T26" fmla="*/ 67 w 70"/>
                <a:gd name="T27" fmla="*/ 70 h 110"/>
                <a:gd name="T28" fmla="*/ 64 w 70"/>
                <a:gd name="T29" fmla="*/ 80 h 110"/>
                <a:gd name="T30" fmla="*/ 59 w 70"/>
                <a:gd name="T31" fmla="*/ 88 h 110"/>
                <a:gd name="T32" fmla="*/ 53 w 70"/>
                <a:gd name="T33" fmla="*/ 95 h 110"/>
                <a:gd name="T34" fmla="*/ 45 w 70"/>
                <a:gd name="T35" fmla="*/ 102 h 110"/>
                <a:gd name="T36" fmla="*/ 36 w 70"/>
                <a:gd name="T37" fmla="*/ 107 h 110"/>
                <a:gd name="T38" fmla="*/ 27 w 70"/>
                <a:gd name="T39" fmla="*/ 110 h 110"/>
                <a:gd name="T40" fmla="*/ 27 w 70"/>
                <a:gd name="T41" fmla="*/ 110 h 110"/>
                <a:gd name="T42" fmla="*/ 0 w 70"/>
                <a:gd name="T43" fmla="*/ 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110">
                  <a:moveTo>
                    <a:pt x="0" y="1"/>
                  </a:moveTo>
                  <a:lnTo>
                    <a:pt x="0" y="1"/>
                  </a:lnTo>
                  <a:lnTo>
                    <a:pt x="11" y="0"/>
                  </a:lnTo>
                  <a:lnTo>
                    <a:pt x="19" y="0"/>
                  </a:lnTo>
                  <a:lnTo>
                    <a:pt x="29" y="2"/>
                  </a:lnTo>
                  <a:lnTo>
                    <a:pt x="38" y="5"/>
                  </a:lnTo>
                  <a:lnTo>
                    <a:pt x="46" y="10"/>
                  </a:lnTo>
                  <a:lnTo>
                    <a:pt x="54" y="17"/>
                  </a:lnTo>
                  <a:lnTo>
                    <a:pt x="60" y="24"/>
                  </a:lnTo>
                  <a:lnTo>
                    <a:pt x="65" y="34"/>
                  </a:lnTo>
                  <a:lnTo>
                    <a:pt x="69" y="42"/>
                  </a:lnTo>
                  <a:lnTo>
                    <a:pt x="70" y="52"/>
                  </a:lnTo>
                  <a:lnTo>
                    <a:pt x="70" y="61"/>
                  </a:lnTo>
                  <a:lnTo>
                    <a:pt x="67" y="70"/>
                  </a:lnTo>
                  <a:lnTo>
                    <a:pt x="64" y="80"/>
                  </a:lnTo>
                  <a:lnTo>
                    <a:pt x="59" y="88"/>
                  </a:lnTo>
                  <a:lnTo>
                    <a:pt x="53" y="95"/>
                  </a:lnTo>
                  <a:lnTo>
                    <a:pt x="45" y="102"/>
                  </a:lnTo>
                  <a:lnTo>
                    <a:pt x="36" y="107"/>
                  </a:lnTo>
                  <a:lnTo>
                    <a:pt x="27" y="110"/>
                  </a:lnTo>
                  <a:lnTo>
                    <a:pt x="27" y="110"/>
                  </a:lnTo>
                  <a:lnTo>
                    <a:pt x="0"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9" name="Freeform 73"/>
            <p:cNvSpPr>
              <a:spLocks/>
            </p:cNvSpPr>
            <p:nvPr/>
          </p:nvSpPr>
          <p:spPr bwMode="auto">
            <a:xfrm>
              <a:off x="10410826" y="6002338"/>
              <a:ext cx="11113" cy="4762"/>
            </a:xfrm>
            <a:custGeom>
              <a:avLst/>
              <a:gdLst>
                <a:gd name="T0" fmla="*/ 112 w 112"/>
                <a:gd name="T1" fmla="*/ 0 h 55"/>
                <a:gd name="T2" fmla="*/ 112 w 112"/>
                <a:gd name="T3" fmla="*/ 0 h 55"/>
                <a:gd name="T4" fmla="*/ 112 w 112"/>
                <a:gd name="T5" fmla="*/ 9 h 55"/>
                <a:gd name="T6" fmla="*/ 109 w 112"/>
                <a:gd name="T7" fmla="*/ 19 h 55"/>
                <a:gd name="T8" fmla="*/ 104 w 112"/>
                <a:gd name="T9" fmla="*/ 28 h 55"/>
                <a:gd name="T10" fmla="*/ 99 w 112"/>
                <a:gd name="T11" fmla="*/ 35 h 55"/>
                <a:gd name="T12" fmla="*/ 92 w 112"/>
                <a:gd name="T13" fmla="*/ 43 h 55"/>
                <a:gd name="T14" fmla="*/ 84 w 112"/>
                <a:gd name="T15" fmla="*/ 48 h 55"/>
                <a:gd name="T16" fmla="*/ 75 w 112"/>
                <a:gd name="T17" fmla="*/ 52 h 55"/>
                <a:gd name="T18" fmla="*/ 65 w 112"/>
                <a:gd name="T19" fmla="*/ 55 h 55"/>
                <a:gd name="T20" fmla="*/ 56 w 112"/>
                <a:gd name="T21" fmla="*/ 55 h 55"/>
                <a:gd name="T22" fmla="*/ 47 w 112"/>
                <a:gd name="T23" fmla="*/ 55 h 55"/>
                <a:gd name="T24" fmla="*/ 37 w 112"/>
                <a:gd name="T25" fmla="*/ 52 h 55"/>
                <a:gd name="T26" fmla="*/ 28 w 112"/>
                <a:gd name="T27" fmla="*/ 48 h 55"/>
                <a:gd name="T28" fmla="*/ 20 w 112"/>
                <a:gd name="T29" fmla="*/ 43 h 55"/>
                <a:gd name="T30" fmla="*/ 13 w 112"/>
                <a:gd name="T31" fmla="*/ 35 h 55"/>
                <a:gd name="T32" fmla="*/ 8 w 112"/>
                <a:gd name="T33" fmla="*/ 28 h 55"/>
                <a:gd name="T34" fmla="*/ 3 w 112"/>
                <a:gd name="T35" fmla="*/ 19 h 55"/>
                <a:gd name="T36" fmla="*/ 0 w 112"/>
                <a:gd name="T37" fmla="*/ 9 h 55"/>
                <a:gd name="T38" fmla="*/ 0 w 112"/>
                <a:gd name="T39" fmla="*/ 0 h 55"/>
                <a:gd name="T40" fmla="*/ 0 w 112"/>
                <a:gd name="T41" fmla="*/ 0 h 55"/>
                <a:gd name="T42" fmla="*/ 112 w 112"/>
                <a:gd name="T4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55">
                  <a:moveTo>
                    <a:pt x="112" y="0"/>
                  </a:moveTo>
                  <a:lnTo>
                    <a:pt x="112" y="0"/>
                  </a:lnTo>
                  <a:lnTo>
                    <a:pt x="112" y="9"/>
                  </a:lnTo>
                  <a:lnTo>
                    <a:pt x="109" y="19"/>
                  </a:lnTo>
                  <a:lnTo>
                    <a:pt x="104" y="28"/>
                  </a:lnTo>
                  <a:lnTo>
                    <a:pt x="99" y="35"/>
                  </a:lnTo>
                  <a:lnTo>
                    <a:pt x="92" y="43"/>
                  </a:lnTo>
                  <a:lnTo>
                    <a:pt x="84" y="48"/>
                  </a:lnTo>
                  <a:lnTo>
                    <a:pt x="75" y="52"/>
                  </a:lnTo>
                  <a:lnTo>
                    <a:pt x="65" y="55"/>
                  </a:lnTo>
                  <a:lnTo>
                    <a:pt x="56" y="55"/>
                  </a:lnTo>
                  <a:lnTo>
                    <a:pt x="47" y="55"/>
                  </a:lnTo>
                  <a:lnTo>
                    <a:pt x="37" y="52"/>
                  </a:lnTo>
                  <a:lnTo>
                    <a:pt x="28" y="48"/>
                  </a:lnTo>
                  <a:lnTo>
                    <a:pt x="20" y="43"/>
                  </a:lnTo>
                  <a:lnTo>
                    <a:pt x="13" y="35"/>
                  </a:lnTo>
                  <a:lnTo>
                    <a:pt x="8" y="28"/>
                  </a:lnTo>
                  <a:lnTo>
                    <a:pt x="3" y="19"/>
                  </a:lnTo>
                  <a:lnTo>
                    <a:pt x="0" y="9"/>
                  </a:lnTo>
                  <a:lnTo>
                    <a:pt x="0" y="0"/>
                  </a:lnTo>
                  <a:lnTo>
                    <a:pt x="0" y="0"/>
                  </a:lnTo>
                  <a:lnTo>
                    <a:pt x="1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0" name="Freeform 74"/>
            <p:cNvSpPr>
              <a:spLocks/>
            </p:cNvSpPr>
            <p:nvPr/>
          </p:nvSpPr>
          <p:spPr bwMode="auto">
            <a:xfrm>
              <a:off x="10417176" y="6002338"/>
              <a:ext cx="20638" cy="71437"/>
            </a:xfrm>
            <a:custGeom>
              <a:avLst/>
              <a:gdLst>
                <a:gd name="T0" fmla="*/ 0 w 239"/>
                <a:gd name="T1" fmla="*/ 0 h 819"/>
                <a:gd name="T2" fmla="*/ 2 w 239"/>
                <a:gd name="T3" fmla="*/ 72 h 819"/>
                <a:gd name="T4" fmla="*/ 9 w 239"/>
                <a:gd name="T5" fmla="*/ 137 h 819"/>
                <a:gd name="T6" fmla="*/ 21 w 239"/>
                <a:gd name="T7" fmla="*/ 195 h 819"/>
                <a:gd name="T8" fmla="*/ 37 w 239"/>
                <a:gd name="T9" fmla="*/ 247 h 819"/>
                <a:gd name="T10" fmla="*/ 55 w 239"/>
                <a:gd name="T11" fmla="*/ 296 h 819"/>
                <a:gd name="T12" fmla="*/ 75 w 239"/>
                <a:gd name="T13" fmla="*/ 340 h 819"/>
                <a:gd name="T14" fmla="*/ 97 w 239"/>
                <a:gd name="T15" fmla="*/ 382 h 819"/>
                <a:gd name="T16" fmla="*/ 119 w 239"/>
                <a:gd name="T17" fmla="*/ 422 h 819"/>
                <a:gd name="T18" fmla="*/ 141 w 239"/>
                <a:gd name="T19" fmla="*/ 462 h 819"/>
                <a:gd name="T20" fmla="*/ 163 w 239"/>
                <a:gd name="T21" fmla="*/ 503 h 819"/>
                <a:gd name="T22" fmla="*/ 183 w 239"/>
                <a:gd name="T23" fmla="*/ 545 h 819"/>
                <a:gd name="T24" fmla="*/ 201 w 239"/>
                <a:gd name="T25" fmla="*/ 590 h 819"/>
                <a:gd name="T26" fmla="*/ 217 w 239"/>
                <a:gd name="T27" fmla="*/ 639 h 819"/>
                <a:gd name="T28" fmla="*/ 228 w 239"/>
                <a:gd name="T29" fmla="*/ 692 h 819"/>
                <a:gd name="T30" fmla="*/ 236 w 239"/>
                <a:gd name="T31" fmla="*/ 752 h 819"/>
                <a:gd name="T32" fmla="*/ 239 w 239"/>
                <a:gd name="T33" fmla="*/ 819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9" h="819">
                  <a:moveTo>
                    <a:pt x="0" y="0"/>
                  </a:moveTo>
                  <a:lnTo>
                    <a:pt x="2" y="72"/>
                  </a:lnTo>
                  <a:lnTo>
                    <a:pt x="9" y="137"/>
                  </a:lnTo>
                  <a:lnTo>
                    <a:pt x="21" y="195"/>
                  </a:lnTo>
                  <a:lnTo>
                    <a:pt x="37" y="247"/>
                  </a:lnTo>
                  <a:lnTo>
                    <a:pt x="55" y="296"/>
                  </a:lnTo>
                  <a:lnTo>
                    <a:pt x="75" y="340"/>
                  </a:lnTo>
                  <a:lnTo>
                    <a:pt x="97" y="382"/>
                  </a:lnTo>
                  <a:lnTo>
                    <a:pt x="119" y="422"/>
                  </a:lnTo>
                  <a:lnTo>
                    <a:pt x="141" y="462"/>
                  </a:lnTo>
                  <a:lnTo>
                    <a:pt x="163" y="503"/>
                  </a:lnTo>
                  <a:lnTo>
                    <a:pt x="183" y="545"/>
                  </a:lnTo>
                  <a:lnTo>
                    <a:pt x="201" y="590"/>
                  </a:lnTo>
                  <a:lnTo>
                    <a:pt x="217" y="639"/>
                  </a:lnTo>
                  <a:lnTo>
                    <a:pt x="228" y="692"/>
                  </a:lnTo>
                  <a:lnTo>
                    <a:pt x="236" y="752"/>
                  </a:lnTo>
                  <a:lnTo>
                    <a:pt x="239" y="81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1" name="Freeform 75"/>
            <p:cNvSpPr>
              <a:spLocks/>
            </p:cNvSpPr>
            <p:nvPr/>
          </p:nvSpPr>
          <p:spPr bwMode="auto">
            <a:xfrm>
              <a:off x="10410826" y="5997575"/>
              <a:ext cx="11113" cy="4762"/>
            </a:xfrm>
            <a:custGeom>
              <a:avLst/>
              <a:gdLst>
                <a:gd name="T0" fmla="*/ 0 w 112"/>
                <a:gd name="T1" fmla="*/ 56 h 56"/>
                <a:gd name="T2" fmla="*/ 0 w 112"/>
                <a:gd name="T3" fmla="*/ 56 h 56"/>
                <a:gd name="T4" fmla="*/ 0 w 112"/>
                <a:gd name="T5" fmla="*/ 46 h 56"/>
                <a:gd name="T6" fmla="*/ 3 w 112"/>
                <a:gd name="T7" fmla="*/ 37 h 56"/>
                <a:gd name="T8" fmla="*/ 8 w 112"/>
                <a:gd name="T9" fmla="*/ 27 h 56"/>
                <a:gd name="T10" fmla="*/ 13 w 112"/>
                <a:gd name="T11" fmla="*/ 20 h 56"/>
                <a:gd name="T12" fmla="*/ 20 w 112"/>
                <a:gd name="T13" fmla="*/ 13 h 56"/>
                <a:gd name="T14" fmla="*/ 28 w 112"/>
                <a:gd name="T15" fmla="*/ 8 h 56"/>
                <a:gd name="T16" fmla="*/ 37 w 112"/>
                <a:gd name="T17" fmla="*/ 3 h 56"/>
                <a:gd name="T18" fmla="*/ 47 w 112"/>
                <a:gd name="T19" fmla="*/ 0 h 56"/>
                <a:gd name="T20" fmla="*/ 56 w 112"/>
                <a:gd name="T21" fmla="*/ 0 h 56"/>
                <a:gd name="T22" fmla="*/ 65 w 112"/>
                <a:gd name="T23" fmla="*/ 0 h 56"/>
                <a:gd name="T24" fmla="*/ 75 w 112"/>
                <a:gd name="T25" fmla="*/ 3 h 56"/>
                <a:gd name="T26" fmla="*/ 84 w 112"/>
                <a:gd name="T27" fmla="*/ 8 h 56"/>
                <a:gd name="T28" fmla="*/ 92 w 112"/>
                <a:gd name="T29" fmla="*/ 13 h 56"/>
                <a:gd name="T30" fmla="*/ 99 w 112"/>
                <a:gd name="T31" fmla="*/ 20 h 56"/>
                <a:gd name="T32" fmla="*/ 104 w 112"/>
                <a:gd name="T33" fmla="*/ 27 h 56"/>
                <a:gd name="T34" fmla="*/ 109 w 112"/>
                <a:gd name="T35" fmla="*/ 37 h 56"/>
                <a:gd name="T36" fmla="*/ 112 w 112"/>
                <a:gd name="T37" fmla="*/ 46 h 56"/>
                <a:gd name="T38" fmla="*/ 112 w 112"/>
                <a:gd name="T39" fmla="*/ 56 h 56"/>
                <a:gd name="T40" fmla="*/ 112 w 112"/>
                <a:gd name="T41" fmla="*/ 56 h 56"/>
                <a:gd name="T42" fmla="*/ 0 w 112"/>
                <a:gd name="T43"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56">
                  <a:moveTo>
                    <a:pt x="0" y="56"/>
                  </a:moveTo>
                  <a:lnTo>
                    <a:pt x="0" y="56"/>
                  </a:lnTo>
                  <a:lnTo>
                    <a:pt x="0" y="46"/>
                  </a:lnTo>
                  <a:lnTo>
                    <a:pt x="3" y="37"/>
                  </a:lnTo>
                  <a:lnTo>
                    <a:pt x="8" y="27"/>
                  </a:lnTo>
                  <a:lnTo>
                    <a:pt x="13" y="20"/>
                  </a:lnTo>
                  <a:lnTo>
                    <a:pt x="20" y="13"/>
                  </a:lnTo>
                  <a:lnTo>
                    <a:pt x="28" y="8"/>
                  </a:lnTo>
                  <a:lnTo>
                    <a:pt x="37" y="3"/>
                  </a:lnTo>
                  <a:lnTo>
                    <a:pt x="47" y="0"/>
                  </a:lnTo>
                  <a:lnTo>
                    <a:pt x="56" y="0"/>
                  </a:lnTo>
                  <a:lnTo>
                    <a:pt x="65" y="0"/>
                  </a:lnTo>
                  <a:lnTo>
                    <a:pt x="75" y="3"/>
                  </a:lnTo>
                  <a:lnTo>
                    <a:pt x="84" y="8"/>
                  </a:lnTo>
                  <a:lnTo>
                    <a:pt x="92" y="13"/>
                  </a:lnTo>
                  <a:lnTo>
                    <a:pt x="99" y="20"/>
                  </a:lnTo>
                  <a:lnTo>
                    <a:pt x="104" y="27"/>
                  </a:lnTo>
                  <a:lnTo>
                    <a:pt x="109" y="37"/>
                  </a:lnTo>
                  <a:lnTo>
                    <a:pt x="112" y="46"/>
                  </a:lnTo>
                  <a:lnTo>
                    <a:pt x="112" y="56"/>
                  </a:lnTo>
                  <a:lnTo>
                    <a:pt x="112" y="56"/>
                  </a:lnTo>
                  <a:lnTo>
                    <a:pt x="0" y="5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2" name="Freeform 76"/>
            <p:cNvSpPr>
              <a:spLocks/>
            </p:cNvSpPr>
            <p:nvPr/>
          </p:nvSpPr>
          <p:spPr bwMode="auto">
            <a:xfrm>
              <a:off x="10433051" y="6073775"/>
              <a:ext cx="9525" cy="4762"/>
            </a:xfrm>
            <a:custGeom>
              <a:avLst/>
              <a:gdLst>
                <a:gd name="T0" fmla="*/ 112 w 112"/>
                <a:gd name="T1" fmla="*/ 0 h 55"/>
                <a:gd name="T2" fmla="*/ 112 w 112"/>
                <a:gd name="T3" fmla="*/ 0 h 55"/>
                <a:gd name="T4" fmla="*/ 112 w 112"/>
                <a:gd name="T5" fmla="*/ 9 h 55"/>
                <a:gd name="T6" fmla="*/ 109 w 112"/>
                <a:gd name="T7" fmla="*/ 19 h 55"/>
                <a:gd name="T8" fmla="*/ 104 w 112"/>
                <a:gd name="T9" fmla="*/ 28 h 55"/>
                <a:gd name="T10" fmla="*/ 99 w 112"/>
                <a:gd name="T11" fmla="*/ 36 h 55"/>
                <a:gd name="T12" fmla="*/ 92 w 112"/>
                <a:gd name="T13" fmla="*/ 43 h 55"/>
                <a:gd name="T14" fmla="*/ 84 w 112"/>
                <a:gd name="T15" fmla="*/ 48 h 55"/>
                <a:gd name="T16" fmla="*/ 75 w 112"/>
                <a:gd name="T17" fmla="*/ 52 h 55"/>
                <a:gd name="T18" fmla="*/ 65 w 112"/>
                <a:gd name="T19" fmla="*/ 55 h 55"/>
                <a:gd name="T20" fmla="*/ 56 w 112"/>
                <a:gd name="T21" fmla="*/ 55 h 55"/>
                <a:gd name="T22" fmla="*/ 47 w 112"/>
                <a:gd name="T23" fmla="*/ 55 h 55"/>
                <a:gd name="T24" fmla="*/ 37 w 112"/>
                <a:gd name="T25" fmla="*/ 52 h 55"/>
                <a:gd name="T26" fmla="*/ 28 w 112"/>
                <a:gd name="T27" fmla="*/ 48 h 55"/>
                <a:gd name="T28" fmla="*/ 20 w 112"/>
                <a:gd name="T29" fmla="*/ 43 h 55"/>
                <a:gd name="T30" fmla="*/ 13 w 112"/>
                <a:gd name="T31" fmla="*/ 36 h 55"/>
                <a:gd name="T32" fmla="*/ 8 w 112"/>
                <a:gd name="T33" fmla="*/ 28 h 55"/>
                <a:gd name="T34" fmla="*/ 3 w 112"/>
                <a:gd name="T35" fmla="*/ 19 h 55"/>
                <a:gd name="T36" fmla="*/ 0 w 112"/>
                <a:gd name="T37" fmla="*/ 9 h 55"/>
                <a:gd name="T38" fmla="*/ 0 w 112"/>
                <a:gd name="T39" fmla="*/ 0 h 55"/>
                <a:gd name="T40" fmla="*/ 0 w 112"/>
                <a:gd name="T41" fmla="*/ 0 h 55"/>
                <a:gd name="T42" fmla="*/ 112 w 112"/>
                <a:gd name="T4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55">
                  <a:moveTo>
                    <a:pt x="112" y="0"/>
                  </a:moveTo>
                  <a:lnTo>
                    <a:pt x="112" y="0"/>
                  </a:lnTo>
                  <a:lnTo>
                    <a:pt x="112" y="9"/>
                  </a:lnTo>
                  <a:lnTo>
                    <a:pt x="109" y="19"/>
                  </a:lnTo>
                  <a:lnTo>
                    <a:pt x="104" y="28"/>
                  </a:lnTo>
                  <a:lnTo>
                    <a:pt x="99" y="36"/>
                  </a:lnTo>
                  <a:lnTo>
                    <a:pt x="92" y="43"/>
                  </a:lnTo>
                  <a:lnTo>
                    <a:pt x="84" y="48"/>
                  </a:lnTo>
                  <a:lnTo>
                    <a:pt x="75" y="52"/>
                  </a:lnTo>
                  <a:lnTo>
                    <a:pt x="65" y="55"/>
                  </a:lnTo>
                  <a:lnTo>
                    <a:pt x="56" y="55"/>
                  </a:lnTo>
                  <a:lnTo>
                    <a:pt x="47" y="55"/>
                  </a:lnTo>
                  <a:lnTo>
                    <a:pt x="37" y="52"/>
                  </a:lnTo>
                  <a:lnTo>
                    <a:pt x="28" y="48"/>
                  </a:lnTo>
                  <a:lnTo>
                    <a:pt x="20" y="43"/>
                  </a:lnTo>
                  <a:lnTo>
                    <a:pt x="13" y="36"/>
                  </a:lnTo>
                  <a:lnTo>
                    <a:pt x="8" y="28"/>
                  </a:lnTo>
                  <a:lnTo>
                    <a:pt x="3" y="19"/>
                  </a:lnTo>
                  <a:lnTo>
                    <a:pt x="0" y="9"/>
                  </a:lnTo>
                  <a:lnTo>
                    <a:pt x="0" y="0"/>
                  </a:lnTo>
                  <a:lnTo>
                    <a:pt x="0" y="0"/>
                  </a:lnTo>
                  <a:lnTo>
                    <a:pt x="1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3" name="Freeform 77"/>
            <p:cNvSpPr>
              <a:spLocks/>
            </p:cNvSpPr>
            <p:nvPr/>
          </p:nvSpPr>
          <p:spPr bwMode="auto">
            <a:xfrm>
              <a:off x="10418763" y="6073775"/>
              <a:ext cx="19050" cy="39687"/>
            </a:xfrm>
            <a:custGeom>
              <a:avLst/>
              <a:gdLst>
                <a:gd name="T0" fmla="*/ 205 w 205"/>
                <a:gd name="T1" fmla="*/ 0 h 444"/>
                <a:gd name="T2" fmla="*/ 202 w 205"/>
                <a:gd name="T3" fmla="*/ 66 h 444"/>
                <a:gd name="T4" fmla="*/ 196 w 205"/>
                <a:gd name="T5" fmla="*/ 126 h 444"/>
                <a:gd name="T6" fmla="*/ 186 w 205"/>
                <a:gd name="T7" fmla="*/ 179 h 444"/>
                <a:gd name="T8" fmla="*/ 172 w 205"/>
                <a:gd name="T9" fmla="*/ 227 h 444"/>
                <a:gd name="T10" fmla="*/ 157 w 205"/>
                <a:gd name="T11" fmla="*/ 268 h 444"/>
                <a:gd name="T12" fmla="*/ 140 w 205"/>
                <a:gd name="T13" fmla="*/ 305 h 444"/>
                <a:gd name="T14" fmla="*/ 121 w 205"/>
                <a:gd name="T15" fmla="*/ 336 h 444"/>
                <a:gd name="T16" fmla="*/ 102 w 205"/>
                <a:gd name="T17" fmla="*/ 362 h 444"/>
                <a:gd name="T18" fmla="*/ 83 w 205"/>
                <a:gd name="T19" fmla="*/ 384 h 444"/>
                <a:gd name="T20" fmla="*/ 64 w 205"/>
                <a:gd name="T21" fmla="*/ 402 h 444"/>
                <a:gd name="T22" fmla="*/ 47 w 205"/>
                <a:gd name="T23" fmla="*/ 415 h 444"/>
                <a:gd name="T24" fmla="*/ 31 w 205"/>
                <a:gd name="T25" fmla="*/ 427 h 444"/>
                <a:gd name="T26" fmla="*/ 18 w 205"/>
                <a:gd name="T27" fmla="*/ 434 h 444"/>
                <a:gd name="T28" fmla="*/ 8 w 205"/>
                <a:gd name="T29" fmla="*/ 439 h 444"/>
                <a:gd name="T30" fmla="*/ 2 w 205"/>
                <a:gd name="T31" fmla="*/ 442 h 444"/>
                <a:gd name="T32" fmla="*/ 0 w 205"/>
                <a:gd name="T33" fmla="*/ 444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5" h="444">
                  <a:moveTo>
                    <a:pt x="205" y="0"/>
                  </a:moveTo>
                  <a:lnTo>
                    <a:pt x="202" y="66"/>
                  </a:lnTo>
                  <a:lnTo>
                    <a:pt x="196" y="126"/>
                  </a:lnTo>
                  <a:lnTo>
                    <a:pt x="186" y="179"/>
                  </a:lnTo>
                  <a:lnTo>
                    <a:pt x="172" y="227"/>
                  </a:lnTo>
                  <a:lnTo>
                    <a:pt x="157" y="268"/>
                  </a:lnTo>
                  <a:lnTo>
                    <a:pt x="140" y="305"/>
                  </a:lnTo>
                  <a:lnTo>
                    <a:pt x="121" y="336"/>
                  </a:lnTo>
                  <a:lnTo>
                    <a:pt x="102" y="362"/>
                  </a:lnTo>
                  <a:lnTo>
                    <a:pt x="83" y="384"/>
                  </a:lnTo>
                  <a:lnTo>
                    <a:pt x="64" y="402"/>
                  </a:lnTo>
                  <a:lnTo>
                    <a:pt x="47" y="415"/>
                  </a:lnTo>
                  <a:lnTo>
                    <a:pt x="31" y="427"/>
                  </a:lnTo>
                  <a:lnTo>
                    <a:pt x="18" y="434"/>
                  </a:lnTo>
                  <a:lnTo>
                    <a:pt x="8" y="439"/>
                  </a:lnTo>
                  <a:lnTo>
                    <a:pt x="2" y="442"/>
                  </a:lnTo>
                  <a:lnTo>
                    <a:pt x="0" y="44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4" name="Freeform 78"/>
            <p:cNvSpPr>
              <a:spLocks/>
            </p:cNvSpPr>
            <p:nvPr/>
          </p:nvSpPr>
          <p:spPr bwMode="auto">
            <a:xfrm>
              <a:off x="10433051" y="6069013"/>
              <a:ext cx="9525" cy="4762"/>
            </a:xfrm>
            <a:custGeom>
              <a:avLst/>
              <a:gdLst>
                <a:gd name="T0" fmla="*/ 0 w 112"/>
                <a:gd name="T1" fmla="*/ 56 h 56"/>
                <a:gd name="T2" fmla="*/ 0 w 112"/>
                <a:gd name="T3" fmla="*/ 56 h 56"/>
                <a:gd name="T4" fmla="*/ 0 w 112"/>
                <a:gd name="T5" fmla="*/ 46 h 56"/>
                <a:gd name="T6" fmla="*/ 3 w 112"/>
                <a:gd name="T7" fmla="*/ 37 h 56"/>
                <a:gd name="T8" fmla="*/ 8 w 112"/>
                <a:gd name="T9" fmla="*/ 28 h 56"/>
                <a:gd name="T10" fmla="*/ 13 w 112"/>
                <a:gd name="T11" fmla="*/ 20 h 56"/>
                <a:gd name="T12" fmla="*/ 20 w 112"/>
                <a:gd name="T13" fmla="*/ 13 h 56"/>
                <a:gd name="T14" fmla="*/ 28 w 112"/>
                <a:gd name="T15" fmla="*/ 8 h 56"/>
                <a:gd name="T16" fmla="*/ 37 w 112"/>
                <a:gd name="T17" fmla="*/ 3 h 56"/>
                <a:gd name="T18" fmla="*/ 47 w 112"/>
                <a:gd name="T19" fmla="*/ 0 h 56"/>
                <a:gd name="T20" fmla="*/ 56 w 112"/>
                <a:gd name="T21" fmla="*/ 0 h 56"/>
                <a:gd name="T22" fmla="*/ 65 w 112"/>
                <a:gd name="T23" fmla="*/ 0 h 56"/>
                <a:gd name="T24" fmla="*/ 75 w 112"/>
                <a:gd name="T25" fmla="*/ 3 h 56"/>
                <a:gd name="T26" fmla="*/ 84 w 112"/>
                <a:gd name="T27" fmla="*/ 8 h 56"/>
                <a:gd name="T28" fmla="*/ 92 w 112"/>
                <a:gd name="T29" fmla="*/ 13 h 56"/>
                <a:gd name="T30" fmla="*/ 99 w 112"/>
                <a:gd name="T31" fmla="*/ 20 h 56"/>
                <a:gd name="T32" fmla="*/ 104 w 112"/>
                <a:gd name="T33" fmla="*/ 28 h 56"/>
                <a:gd name="T34" fmla="*/ 109 w 112"/>
                <a:gd name="T35" fmla="*/ 37 h 56"/>
                <a:gd name="T36" fmla="*/ 112 w 112"/>
                <a:gd name="T37" fmla="*/ 46 h 56"/>
                <a:gd name="T38" fmla="*/ 112 w 112"/>
                <a:gd name="T39" fmla="*/ 56 h 56"/>
                <a:gd name="T40" fmla="*/ 112 w 112"/>
                <a:gd name="T41" fmla="*/ 56 h 56"/>
                <a:gd name="T42" fmla="*/ 0 w 112"/>
                <a:gd name="T43"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56">
                  <a:moveTo>
                    <a:pt x="0" y="56"/>
                  </a:moveTo>
                  <a:lnTo>
                    <a:pt x="0" y="56"/>
                  </a:lnTo>
                  <a:lnTo>
                    <a:pt x="0" y="46"/>
                  </a:lnTo>
                  <a:lnTo>
                    <a:pt x="3" y="37"/>
                  </a:lnTo>
                  <a:lnTo>
                    <a:pt x="8" y="28"/>
                  </a:lnTo>
                  <a:lnTo>
                    <a:pt x="13" y="20"/>
                  </a:lnTo>
                  <a:lnTo>
                    <a:pt x="20" y="13"/>
                  </a:lnTo>
                  <a:lnTo>
                    <a:pt x="28" y="8"/>
                  </a:lnTo>
                  <a:lnTo>
                    <a:pt x="37" y="3"/>
                  </a:lnTo>
                  <a:lnTo>
                    <a:pt x="47" y="0"/>
                  </a:lnTo>
                  <a:lnTo>
                    <a:pt x="56" y="0"/>
                  </a:lnTo>
                  <a:lnTo>
                    <a:pt x="65" y="0"/>
                  </a:lnTo>
                  <a:lnTo>
                    <a:pt x="75" y="3"/>
                  </a:lnTo>
                  <a:lnTo>
                    <a:pt x="84" y="8"/>
                  </a:lnTo>
                  <a:lnTo>
                    <a:pt x="92" y="13"/>
                  </a:lnTo>
                  <a:lnTo>
                    <a:pt x="99" y="20"/>
                  </a:lnTo>
                  <a:lnTo>
                    <a:pt x="104" y="28"/>
                  </a:lnTo>
                  <a:lnTo>
                    <a:pt x="109" y="37"/>
                  </a:lnTo>
                  <a:lnTo>
                    <a:pt x="112" y="46"/>
                  </a:lnTo>
                  <a:lnTo>
                    <a:pt x="112" y="56"/>
                  </a:lnTo>
                  <a:lnTo>
                    <a:pt x="112" y="56"/>
                  </a:lnTo>
                  <a:lnTo>
                    <a:pt x="0" y="5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5" name="Freeform 79"/>
            <p:cNvSpPr>
              <a:spLocks/>
            </p:cNvSpPr>
            <p:nvPr/>
          </p:nvSpPr>
          <p:spPr bwMode="auto">
            <a:xfrm>
              <a:off x="10414001" y="6108700"/>
              <a:ext cx="6350" cy="9525"/>
            </a:xfrm>
            <a:custGeom>
              <a:avLst/>
              <a:gdLst>
                <a:gd name="T0" fmla="*/ 74 w 74"/>
                <a:gd name="T1" fmla="*/ 107 h 109"/>
                <a:gd name="T2" fmla="*/ 74 w 74"/>
                <a:gd name="T3" fmla="*/ 107 h 109"/>
                <a:gd name="T4" fmla="*/ 63 w 74"/>
                <a:gd name="T5" fmla="*/ 109 h 109"/>
                <a:gd name="T6" fmla="*/ 55 w 74"/>
                <a:gd name="T7" fmla="*/ 109 h 109"/>
                <a:gd name="T8" fmla="*/ 45 w 74"/>
                <a:gd name="T9" fmla="*/ 108 h 109"/>
                <a:gd name="T10" fmla="*/ 36 w 74"/>
                <a:gd name="T11" fmla="*/ 106 h 109"/>
                <a:gd name="T12" fmla="*/ 26 w 74"/>
                <a:gd name="T13" fmla="*/ 102 h 109"/>
                <a:gd name="T14" fmla="*/ 19 w 74"/>
                <a:gd name="T15" fmla="*/ 95 h 109"/>
                <a:gd name="T16" fmla="*/ 11 w 74"/>
                <a:gd name="T17" fmla="*/ 88 h 109"/>
                <a:gd name="T18" fmla="*/ 6 w 74"/>
                <a:gd name="T19" fmla="*/ 80 h 109"/>
                <a:gd name="T20" fmla="*/ 2 w 74"/>
                <a:gd name="T21" fmla="*/ 71 h 109"/>
                <a:gd name="T22" fmla="*/ 0 w 74"/>
                <a:gd name="T23" fmla="*/ 61 h 109"/>
                <a:gd name="T24" fmla="*/ 0 w 74"/>
                <a:gd name="T25" fmla="*/ 52 h 109"/>
                <a:gd name="T26" fmla="*/ 1 w 74"/>
                <a:gd name="T27" fmla="*/ 43 h 109"/>
                <a:gd name="T28" fmla="*/ 3 w 74"/>
                <a:gd name="T29" fmla="*/ 34 h 109"/>
                <a:gd name="T30" fmla="*/ 7 w 74"/>
                <a:gd name="T31" fmla="*/ 24 h 109"/>
                <a:gd name="T32" fmla="*/ 14 w 74"/>
                <a:gd name="T33" fmla="*/ 17 h 109"/>
                <a:gd name="T34" fmla="*/ 21 w 74"/>
                <a:gd name="T35" fmla="*/ 9 h 109"/>
                <a:gd name="T36" fmla="*/ 29 w 74"/>
                <a:gd name="T37" fmla="*/ 4 h 109"/>
                <a:gd name="T38" fmla="*/ 38 w 74"/>
                <a:gd name="T39" fmla="*/ 0 h 109"/>
                <a:gd name="T40" fmla="*/ 38 w 74"/>
                <a:gd name="T41" fmla="*/ 0 h 109"/>
                <a:gd name="T42" fmla="*/ 74 w 74"/>
                <a:gd name="T43" fmla="*/ 10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 h="109">
                  <a:moveTo>
                    <a:pt x="74" y="107"/>
                  </a:moveTo>
                  <a:lnTo>
                    <a:pt x="74" y="107"/>
                  </a:lnTo>
                  <a:lnTo>
                    <a:pt x="63" y="109"/>
                  </a:lnTo>
                  <a:lnTo>
                    <a:pt x="55" y="109"/>
                  </a:lnTo>
                  <a:lnTo>
                    <a:pt x="45" y="108"/>
                  </a:lnTo>
                  <a:lnTo>
                    <a:pt x="36" y="106"/>
                  </a:lnTo>
                  <a:lnTo>
                    <a:pt x="26" y="102"/>
                  </a:lnTo>
                  <a:lnTo>
                    <a:pt x="19" y="95"/>
                  </a:lnTo>
                  <a:lnTo>
                    <a:pt x="11" y="88"/>
                  </a:lnTo>
                  <a:lnTo>
                    <a:pt x="6" y="80"/>
                  </a:lnTo>
                  <a:lnTo>
                    <a:pt x="2" y="71"/>
                  </a:lnTo>
                  <a:lnTo>
                    <a:pt x="0" y="61"/>
                  </a:lnTo>
                  <a:lnTo>
                    <a:pt x="0" y="52"/>
                  </a:lnTo>
                  <a:lnTo>
                    <a:pt x="1" y="43"/>
                  </a:lnTo>
                  <a:lnTo>
                    <a:pt x="3" y="34"/>
                  </a:lnTo>
                  <a:lnTo>
                    <a:pt x="7" y="24"/>
                  </a:lnTo>
                  <a:lnTo>
                    <a:pt x="14" y="17"/>
                  </a:lnTo>
                  <a:lnTo>
                    <a:pt x="21" y="9"/>
                  </a:lnTo>
                  <a:lnTo>
                    <a:pt x="29" y="4"/>
                  </a:lnTo>
                  <a:lnTo>
                    <a:pt x="38" y="0"/>
                  </a:lnTo>
                  <a:lnTo>
                    <a:pt x="38" y="0"/>
                  </a:lnTo>
                  <a:lnTo>
                    <a:pt x="74" y="10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6" name="Freeform 80"/>
            <p:cNvSpPr>
              <a:spLocks/>
            </p:cNvSpPr>
            <p:nvPr/>
          </p:nvSpPr>
          <p:spPr bwMode="auto">
            <a:xfrm>
              <a:off x="10456863" y="5938838"/>
              <a:ext cx="23813" cy="42862"/>
            </a:xfrm>
            <a:custGeom>
              <a:avLst/>
              <a:gdLst>
                <a:gd name="T0" fmla="*/ 275 w 275"/>
                <a:gd name="T1" fmla="*/ 0 h 478"/>
                <a:gd name="T2" fmla="*/ 271 w 275"/>
                <a:gd name="T3" fmla="*/ 0 h 478"/>
                <a:gd name="T4" fmla="*/ 262 w 275"/>
                <a:gd name="T5" fmla="*/ 3 h 478"/>
                <a:gd name="T6" fmla="*/ 248 w 275"/>
                <a:gd name="T7" fmla="*/ 8 h 478"/>
                <a:gd name="T8" fmla="*/ 231 w 275"/>
                <a:gd name="T9" fmla="*/ 16 h 478"/>
                <a:gd name="T10" fmla="*/ 210 w 275"/>
                <a:gd name="T11" fmla="*/ 28 h 478"/>
                <a:gd name="T12" fmla="*/ 187 w 275"/>
                <a:gd name="T13" fmla="*/ 43 h 478"/>
                <a:gd name="T14" fmla="*/ 162 w 275"/>
                <a:gd name="T15" fmla="*/ 62 h 478"/>
                <a:gd name="T16" fmla="*/ 137 w 275"/>
                <a:gd name="T17" fmla="*/ 85 h 478"/>
                <a:gd name="T18" fmla="*/ 111 w 275"/>
                <a:gd name="T19" fmla="*/ 113 h 478"/>
                <a:gd name="T20" fmla="*/ 86 w 275"/>
                <a:gd name="T21" fmla="*/ 145 h 478"/>
                <a:gd name="T22" fmla="*/ 63 w 275"/>
                <a:gd name="T23" fmla="*/ 184 h 478"/>
                <a:gd name="T24" fmla="*/ 42 w 275"/>
                <a:gd name="T25" fmla="*/ 229 h 478"/>
                <a:gd name="T26" fmla="*/ 25 w 275"/>
                <a:gd name="T27" fmla="*/ 281 h 478"/>
                <a:gd name="T28" fmla="*/ 11 w 275"/>
                <a:gd name="T29" fmla="*/ 339 h 478"/>
                <a:gd name="T30" fmla="*/ 2 w 275"/>
                <a:gd name="T31" fmla="*/ 405 h 478"/>
                <a:gd name="T32" fmla="*/ 0 w 275"/>
                <a:gd name="T33" fmla="*/ 478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5" h="478">
                  <a:moveTo>
                    <a:pt x="275" y="0"/>
                  </a:moveTo>
                  <a:lnTo>
                    <a:pt x="271" y="0"/>
                  </a:lnTo>
                  <a:lnTo>
                    <a:pt x="262" y="3"/>
                  </a:lnTo>
                  <a:lnTo>
                    <a:pt x="248" y="8"/>
                  </a:lnTo>
                  <a:lnTo>
                    <a:pt x="231" y="16"/>
                  </a:lnTo>
                  <a:lnTo>
                    <a:pt x="210" y="28"/>
                  </a:lnTo>
                  <a:lnTo>
                    <a:pt x="187" y="43"/>
                  </a:lnTo>
                  <a:lnTo>
                    <a:pt x="162" y="62"/>
                  </a:lnTo>
                  <a:lnTo>
                    <a:pt x="137" y="85"/>
                  </a:lnTo>
                  <a:lnTo>
                    <a:pt x="111" y="113"/>
                  </a:lnTo>
                  <a:lnTo>
                    <a:pt x="86" y="145"/>
                  </a:lnTo>
                  <a:lnTo>
                    <a:pt x="63" y="184"/>
                  </a:lnTo>
                  <a:lnTo>
                    <a:pt x="42" y="229"/>
                  </a:lnTo>
                  <a:lnTo>
                    <a:pt x="25" y="281"/>
                  </a:lnTo>
                  <a:lnTo>
                    <a:pt x="11" y="339"/>
                  </a:lnTo>
                  <a:lnTo>
                    <a:pt x="2" y="405"/>
                  </a:lnTo>
                  <a:lnTo>
                    <a:pt x="0" y="47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7" name="Freeform 81"/>
            <p:cNvSpPr>
              <a:spLocks/>
            </p:cNvSpPr>
            <p:nvPr/>
          </p:nvSpPr>
          <p:spPr bwMode="auto">
            <a:xfrm>
              <a:off x="10479088" y="5934075"/>
              <a:ext cx="6350" cy="9525"/>
            </a:xfrm>
            <a:custGeom>
              <a:avLst/>
              <a:gdLst>
                <a:gd name="T0" fmla="*/ 0 w 69"/>
                <a:gd name="T1" fmla="*/ 1 h 110"/>
                <a:gd name="T2" fmla="*/ 0 w 69"/>
                <a:gd name="T3" fmla="*/ 1 h 110"/>
                <a:gd name="T4" fmla="*/ 10 w 69"/>
                <a:gd name="T5" fmla="*/ 0 h 110"/>
                <a:gd name="T6" fmla="*/ 19 w 69"/>
                <a:gd name="T7" fmla="*/ 0 h 110"/>
                <a:gd name="T8" fmla="*/ 28 w 69"/>
                <a:gd name="T9" fmla="*/ 2 h 110"/>
                <a:gd name="T10" fmla="*/ 38 w 69"/>
                <a:gd name="T11" fmla="*/ 5 h 110"/>
                <a:gd name="T12" fmla="*/ 46 w 69"/>
                <a:gd name="T13" fmla="*/ 11 h 110"/>
                <a:gd name="T14" fmla="*/ 54 w 69"/>
                <a:gd name="T15" fmla="*/ 17 h 110"/>
                <a:gd name="T16" fmla="*/ 60 w 69"/>
                <a:gd name="T17" fmla="*/ 24 h 110"/>
                <a:gd name="T18" fmla="*/ 65 w 69"/>
                <a:gd name="T19" fmla="*/ 34 h 110"/>
                <a:gd name="T20" fmla="*/ 68 w 69"/>
                <a:gd name="T21" fmla="*/ 42 h 110"/>
                <a:gd name="T22" fmla="*/ 69 w 69"/>
                <a:gd name="T23" fmla="*/ 53 h 110"/>
                <a:gd name="T24" fmla="*/ 69 w 69"/>
                <a:gd name="T25" fmla="*/ 61 h 110"/>
                <a:gd name="T26" fmla="*/ 67 w 69"/>
                <a:gd name="T27" fmla="*/ 70 h 110"/>
                <a:gd name="T28" fmla="*/ 64 w 69"/>
                <a:gd name="T29" fmla="*/ 80 h 110"/>
                <a:gd name="T30" fmla="*/ 59 w 69"/>
                <a:gd name="T31" fmla="*/ 88 h 110"/>
                <a:gd name="T32" fmla="*/ 52 w 69"/>
                <a:gd name="T33" fmla="*/ 96 h 110"/>
                <a:gd name="T34" fmla="*/ 45 w 69"/>
                <a:gd name="T35" fmla="*/ 102 h 110"/>
                <a:gd name="T36" fmla="*/ 36 w 69"/>
                <a:gd name="T37" fmla="*/ 107 h 110"/>
                <a:gd name="T38" fmla="*/ 27 w 69"/>
                <a:gd name="T39" fmla="*/ 110 h 110"/>
                <a:gd name="T40" fmla="*/ 27 w 69"/>
                <a:gd name="T41" fmla="*/ 110 h 110"/>
                <a:gd name="T42" fmla="*/ 0 w 69"/>
                <a:gd name="T43" fmla="*/ 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9" h="110">
                  <a:moveTo>
                    <a:pt x="0" y="1"/>
                  </a:moveTo>
                  <a:lnTo>
                    <a:pt x="0" y="1"/>
                  </a:lnTo>
                  <a:lnTo>
                    <a:pt x="10" y="0"/>
                  </a:lnTo>
                  <a:lnTo>
                    <a:pt x="19" y="0"/>
                  </a:lnTo>
                  <a:lnTo>
                    <a:pt x="28" y="2"/>
                  </a:lnTo>
                  <a:lnTo>
                    <a:pt x="38" y="5"/>
                  </a:lnTo>
                  <a:lnTo>
                    <a:pt x="46" y="11"/>
                  </a:lnTo>
                  <a:lnTo>
                    <a:pt x="54" y="17"/>
                  </a:lnTo>
                  <a:lnTo>
                    <a:pt x="60" y="24"/>
                  </a:lnTo>
                  <a:lnTo>
                    <a:pt x="65" y="34"/>
                  </a:lnTo>
                  <a:lnTo>
                    <a:pt x="68" y="42"/>
                  </a:lnTo>
                  <a:lnTo>
                    <a:pt x="69" y="53"/>
                  </a:lnTo>
                  <a:lnTo>
                    <a:pt x="69" y="61"/>
                  </a:lnTo>
                  <a:lnTo>
                    <a:pt x="67" y="70"/>
                  </a:lnTo>
                  <a:lnTo>
                    <a:pt x="64" y="80"/>
                  </a:lnTo>
                  <a:lnTo>
                    <a:pt x="59" y="88"/>
                  </a:lnTo>
                  <a:lnTo>
                    <a:pt x="52" y="96"/>
                  </a:lnTo>
                  <a:lnTo>
                    <a:pt x="45" y="102"/>
                  </a:lnTo>
                  <a:lnTo>
                    <a:pt x="36" y="107"/>
                  </a:lnTo>
                  <a:lnTo>
                    <a:pt x="27" y="110"/>
                  </a:lnTo>
                  <a:lnTo>
                    <a:pt x="27" y="110"/>
                  </a:lnTo>
                  <a:lnTo>
                    <a:pt x="0"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8" name="Freeform 82"/>
            <p:cNvSpPr>
              <a:spLocks/>
            </p:cNvSpPr>
            <p:nvPr/>
          </p:nvSpPr>
          <p:spPr bwMode="auto">
            <a:xfrm>
              <a:off x="10450513" y="5981700"/>
              <a:ext cx="11113" cy="4762"/>
            </a:xfrm>
            <a:custGeom>
              <a:avLst/>
              <a:gdLst>
                <a:gd name="T0" fmla="*/ 112 w 112"/>
                <a:gd name="T1" fmla="*/ 0 h 56"/>
                <a:gd name="T2" fmla="*/ 112 w 112"/>
                <a:gd name="T3" fmla="*/ 0 h 56"/>
                <a:gd name="T4" fmla="*/ 112 w 112"/>
                <a:gd name="T5" fmla="*/ 9 h 56"/>
                <a:gd name="T6" fmla="*/ 108 w 112"/>
                <a:gd name="T7" fmla="*/ 19 h 56"/>
                <a:gd name="T8" fmla="*/ 104 w 112"/>
                <a:gd name="T9" fmla="*/ 28 h 56"/>
                <a:gd name="T10" fmla="*/ 99 w 112"/>
                <a:gd name="T11" fmla="*/ 36 h 56"/>
                <a:gd name="T12" fmla="*/ 92 w 112"/>
                <a:gd name="T13" fmla="*/ 43 h 56"/>
                <a:gd name="T14" fmla="*/ 84 w 112"/>
                <a:gd name="T15" fmla="*/ 48 h 56"/>
                <a:gd name="T16" fmla="*/ 75 w 112"/>
                <a:gd name="T17" fmla="*/ 52 h 56"/>
                <a:gd name="T18" fmla="*/ 65 w 112"/>
                <a:gd name="T19" fmla="*/ 56 h 56"/>
                <a:gd name="T20" fmla="*/ 56 w 112"/>
                <a:gd name="T21" fmla="*/ 56 h 56"/>
                <a:gd name="T22" fmla="*/ 46 w 112"/>
                <a:gd name="T23" fmla="*/ 56 h 56"/>
                <a:gd name="T24" fmla="*/ 37 w 112"/>
                <a:gd name="T25" fmla="*/ 52 h 56"/>
                <a:gd name="T26" fmla="*/ 27 w 112"/>
                <a:gd name="T27" fmla="*/ 48 h 56"/>
                <a:gd name="T28" fmla="*/ 20 w 112"/>
                <a:gd name="T29" fmla="*/ 43 h 56"/>
                <a:gd name="T30" fmla="*/ 13 w 112"/>
                <a:gd name="T31" fmla="*/ 36 h 56"/>
                <a:gd name="T32" fmla="*/ 7 w 112"/>
                <a:gd name="T33" fmla="*/ 28 h 56"/>
                <a:gd name="T34" fmla="*/ 3 w 112"/>
                <a:gd name="T35" fmla="*/ 19 h 56"/>
                <a:gd name="T36" fmla="*/ 0 w 112"/>
                <a:gd name="T37" fmla="*/ 9 h 56"/>
                <a:gd name="T38" fmla="*/ 0 w 112"/>
                <a:gd name="T39" fmla="*/ 0 h 56"/>
                <a:gd name="T40" fmla="*/ 0 w 112"/>
                <a:gd name="T41" fmla="*/ 0 h 56"/>
                <a:gd name="T42" fmla="*/ 112 w 112"/>
                <a:gd name="T4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56">
                  <a:moveTo>
                    <a:pt x="112" y="0"/>
                  </a:moveTo>
                  <a:lnTo>
                    <a:pt x="112" y="0"/>
                  </a:lnTo>
                  <a:lnTo>
                    <a:pt x="112" y="9"/>
                  </a:lnTo>
                  <a:lnTo>
                    <a:pt x="108" y="19"/>
                  </a:lnTo>
                  <a:lnTo>
                    <a:pt x="104" y="28"/>
                  </a:lnTo>
                  <a:lnTo>
                    <a:pt x="99" y="36"/>
                  </a:lnTo>
                  <a:lnTo>
                    <a:pt x="92" y="43"/>
                  </a:lnTo>
                  <a:lnTo>
                    <a:pt x="84" y="48"/>
                  </a:lnTo>
                  <a:lnTo>
                    <a:pt x="75" y="52"/>
                  </a:lnTo>
                  <a:lnTo>
                    <a:pt x="65" y="56"/>
                  </a:lnTo>
                  <a:lnTo>
                    <a:pt x="56" y="56"/>
                  </a:lnTo>
                  <a:lnTo>
                    <a:pt x="46" y="56"/>
                  </a:lnTo>
                  <a:lnTo>
                    <a:pt x="37" y="52"/>
                  </a:lnTo>
                  <a:lnTo>
                    <a:pt x="27" y="48"/>
                  </a:lnTo>
                  <a:lnTo>
                    <a:pt x="20" y="43"/>
                  </a:lnTo>
                  <a:lnTo>
                    <a:pt x="13" y="36"/>
                  </a:lnTo>
                  <a:lnTo>
                    <a:pt x="7" y="28"/>
                  </a:lnTo>
                  <a:lnTo>
                    <a:pt x="3" y="19"/>
                  </a:lnTo>
                  <a:lnTo>
                    <a:pt x="0" y="9"/>
                  </a:lnTo>
                  <a:lnTo>
                    <a:pt x="0" y="0"/>
                  </a:lnTo>
                  <a:lnTo>
                    <a:pt x="0" y="0"/>
                  </a:lnTo>
                  <a:lnTo>
                    <a:pt x="1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9" name="Freeform 83"/>
            <p:cNvSpPr>
              <a:spLocks/>
            </p:cNvSpPr>
            <p:nvPr/>
          </p:nvSpPr>
          <p:spPr bwMode="auto">
            <a:xfrm>
              <a:off x="10456863" y="5981700"/>
              <a:ext cx="20638" cy="71437"/>
            </a:xfrm>
            <a:custGeom>
              <a:avLst/>
              <a:gdLst>
                <a:gd name="T0" fmla="*/ 0 w 241"/>
                <a:gd name="T1" fmla="*/ 0 h 819"/>
                <a:gd name="T2" fmla="*/ 2 w 241"/>
                <a:gd name="T3" fmla="*/ 72 h 819"/>
                <a:gd name="T4" fmla="*/ 9 w 241"/>
                <a:gd name="T5" fmla="*/ 136 h 819"/>
                <a:gd name="T6" fmla="*/ 22 w 241"/>
                <a:gd name="T7" fmla="*/ 195 h 819"/>
                <a:gd name="T8" fmla="*/ 37 w 241"/>
                <a:gd name="T9" fmla="*/ 247 h 819"/>
                <a:gd name="T10" fmla="*/ 56 w 241"/>
                <a:gd name="T11" fmla="*/ 295 h 819"/>
                <a:gd name="T12" fmla="*/ 76 w 241"/>
                <a:gd name="T13" fmla="*/ 339 h 819"/>
                <a:gd name="T14" fmla="*/ 98 w 241"/>
                <a:gd name="T15" fmla="*/ 381 h 819"/>
                <a:gd name="T16" fmla="*/ 120 w 241"/>
                <a:gd name="T17" fmla="*/ 422 h 819"/>
                <a:gd name="T18" fmla="*/ 142 w 241"/>
                <a:gd name="T19" fmla="*/ 461 h 819"/>
                <a:gd name="T20" fmla="*/ 164 w 241"/>
                <a:gd name="T21" fmla="*/ 501 h 819"/>
                <a:gd name="T22" fmla="*/ 184 w 241"/>
                <a:gd name="T23" fmla="*/ 544 h 819"/>
                <a:gd name="T24" fmla="*/ 203 w 241"/>
                <a:gd name="T25" fmla="*/ 589 h 819"/>
                <a:gd name="T26" fmla="*/ 218 w 241"/>
                <a:gd name="T27" fmla="*/ 639 h 819"/>
                <a:gd name="T28" fmla="*/ 230 w 241"/>
                <a:gd name="T29" fmla="*/ 692 h 819"/>
                <a:gd name="T30" fmla="*/ 238 w 241"/>
                <a:gd name="T31" fmla="*/ 752 h 819"/>
                <a:gd name="T32" fmla="*/ 241 w 241"/>
                <a:gd name="T33" fmla="*/ 819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 h="819">
                  <a:moveTo>
                    <a:pt x="0" y="0"/>
                  </a:moveTo>
                  <a:lnTo>
                    <a:pt x="2" y="72"/>
                  </a:lnTo>
                  <a:lnTo>
                    <a:pt x="9" y="136"/>
                  </a:lnTo>
                  <a:lnTo>
                    <a:pt x="22" y="195"/>
                  </a:lnTo>
                  <a:lnTo>
                    <a:pt x="37" y="247"/>
                  </a:lnTo>
                  <a:lnTo>
                    <a:pt x="56" y="295"/>
                  </a:lnTo>
                  <a:lnTo>
                    <a:pt x="76" y="339"/>
                  </a:lnTo>
                  <a:lnTo>
                    <a:pt x="98" y="381"/>
                  </a:lnTo>
                  <a:lnTo>
                    <a:pt x="120" y="422"/>
                  </a:lnTo>
                  <a:lnTo>
                    <a:pt x="142" y="461"/>
                  </a:lnTo>
                  <a:lnTo>
                    <a:pt x="164" y="501"/>
                  </a:lnTo>
                  <a:lnTo>
                    <a:pt x="184" y="544"/>
                  </a:lnTo>
                  <a:lnTo>
                    <a:pt x="203" y="589"/>
                  </a:lnTo>
                  <a:lnTo>
                    <a:pt x="218" y="639"/>
                  </a:lnTo>
                  <a:lnTo>
                    <a:pt x="230" y="692"/>
                  </a:lnTo>
                  <a:lnTo>
                    <a:pt x="238" y="752"/>
                  </a:lnTo>
                  <a:lnTo>
                    <a:pt x="241" y="81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0" name="Freeform 84"/>
            <p:cNvSpPr>
              <a:spLocks/>
            </p:cNvSpPr>
            <p:nvPr/>
          </p:nvSpPr>
          <p:spPr bwMode="auto">
            <a:xfrm>
              <a:off x="10450513" y="5976938"/>
              <a:ext cx="11113" cy="4762"/>
            </a:xfrm>
            <a:custGeom>
              <a:avLst/>
              <a:gdLst>
                <a:gd name="T0" fmla="*/ 0 w 112"/>
                <a:gd name="T1" fmla="*/ 56 h 56"/>
                <a:gd name="T2" fmla="*/ 0 w 112"/>
                <a:gd name="T3" fmla="*/ 56 h 56"/>
                <a:gd name="T4" fmla="*/ 0 w 112"/>
                <a:gd name="T5" fmla="*/ 46 h 56"/>
                <a:gd name="T6" fmla="*/ 3 w 112"/>
                <a:gd name="T7" fmla="*/ 37 h 56"/>
                <a:gd name="T8" fmla="*/ 7 w 112"/>
                <a:gd name="T9" fmla="*/ 28 h 56"/>
                <a:gd name="T10" fmla="*/ 13 w 112"/>
                <a:gd name="T11" fmla="*/ 20 h 56"/>
                <a:gd name="T12" fmla="*/ 20 w 112"/>
                <a:gd name="T13" fmla="*/ 13 h 56"/>
                <a:gd name="T14" fmla="*/ 27 w 112"/>
                <a:gd name="T15" fmla="*/ 8 h 56"/>
                <a:gd name="T16" fmla="*/ 37 w 112"/>
                <a:gd name="T17" fmla="*/ 3 h 56"/>
                <a:gd name="T18" fmla="*/ 46 w 112"/>
                <a:gd name="T19" fmla="*/ 0 h 56"/>
                <a:gd name="T20" fmla="*/ 56 w 112"/>
                <a:gd name="T21" fmla="*/ 0 h 56"/>
                <a:gd name="T22" fmla="*/ 65 w 112"/>
                <a:gd name="T23" fmla="*/ 0 h 56"/>
                <a:gd name="T24" fmla="*/ 75 w 112"/>
                <a:gd name="T25" fmla="*/ 3 h 56"/>
                <a:gd name="T26" fmla="*/ 84 w 112"/>
                <a:gd name="T27" fmla="*/ 8 h 56"/>
                <a:gd name="T28" fmla="*/ 92 w 112"/>
                <a:gd name="T29" fmla="*/ 13 h 56"/>
                <a:gd name="T30" fmla="*/ 99 w 112"/>
                <a:gd name="T31" fmla="*/ 20 h 56"/>
                <a:gd name="T32" fmla="*/ 104 w 112"/>
                <a:gd name="T33" fmla="*/ 28 h 56"/>
                <a:gd name="T34" fmla="*/ 108 w 112"/>
                <a:gd name="T35" fmla="*/ 37 h 56"/>
                <a:gd name="T36" fmla="*/ 112 w 112"/>
                <a:gd name="T37" fmla="*/ 46 h 56"/>
                <a:gd name="T38" fmla="*/ 112 w 112"/>
                <a:gd name="T39" fmla="*/ 56 h 56"/>
                <a:gd name="T40" fmla="*/ 112 w 112"/>
                <a:gd name="T41" fmla="*/ 56 h 56"/>
                <a:gd name="T42" fmla="*/ 0 w 112"/>
                <a:gd name="T43"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56">
                  <a:moveTo>
                    <a:pt x="0" y="56"/>
                  </a:moveTo>
                  <a:lnTo>
                    <a:pt x="0" y="56"/>
                  </a:lnTo>
                  <a:lnTo>
                    <a:pt x="0" y="46"/>
                  </a:lnTo>
                  <a:lnTo>
                    <a:pt x="3" y="37"/>
                  </a:lnTo>
                  <a:lnTo>
                    <a:pt x="7" y="28"/>
                  </a:lnTo>
                  <a:lnTo>
                    <a:pt x="13" y="20"/>
                  </a:lnTo>
                  <a:lnTo>
                    <a:pt x="20" y="13"/>
                  </a:lnTo>
                  <a:lnTo>
                    <a:pt x="27" y="8"/>
                  </a:lnTo>
                  <a:lnTo>
                    <a:pt x="37" y="3"/>
                  </a:lnTo>
                  <a:lnTo>
                    <a:pt x="46" y="0"/>
                  </a:lnTo>
                  <a:lnTo>
                    <a:pt x="56" y="0"/>
                  </a:lnTo>
                  <a:lnTo>
                    <a:pt x="65" y="0"/>
                  </a:lnTo>
                  <a:lnTo>
                    <a:pt x="75" y="3"/>
                  </a:lnTo>
                  <a:lnTo>
                    <a:pt x="84" y="8"/>
                  </a:lnTo>
                  <a:lnTo>
                    <a:pt x="92" y="13"/>
                  </a:lnTo>
                  <a:lnTo>
                    <a:pt x="99" y="20"/>
                  </a:lnTo>
                  <a:lnTo>
                    <a:pt x="104" y="28"/>
                  </a:lnTo>
                  <a:lnTo>
                    <a:pt x="108" y="37"/>
                  </a:lnTo>
                  <a:lnTo>
                    <a:pt x="112" y="46"/>
                  </a:lnTo>
                  <a:lnTo>
                    <a:pt x="112" y="56"/>
                  </a:lnTo>
                  <a:lnTo>
                    <a:pt x="112" y="56"/>
                  </a:lnTo>
                  <a:lnTo>
                    <a:pt x="0" y="5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1" name="Freeform 85"/>
            <p:cNvSpPr>
              <a:spLocks/>
            </p:cNvSpPr>
            <p:nvPr/>
          </p:nvSpPr>
          <p:spPr bwMode="auto">
            <a:xfrm>
              <a:off x="10472738" y="6053138"/>
              <a:ext cx="9525" cy="4762"/>
            </a:xfrm>
            <a:custGeom>
              <a:avLst/>
              <a:gdLst>
                <a:gd name="T0" fmla="*/ 112 w 112"/>
                <a:gd name="T1" fmla="*/ 0 h 56"/>
                <a:gd name="T2" fmla="*/ 112 w 112"/>
                <a:gd name="T3" fmla="*/ 0 h 56"/>
                <a:gd name="T4" fmla="*/ 112 w 112"/>
                <a:gd name="T5" fmla="*/ 9 h 56"/>
                <a:gd name="T6" fmla="*/ 108 w 112"/>
                <a:gd name="T7" fmla="*/ 19 h 56"/>
                <a:gd name="T8" fmla="*/ 104 w 112"/>
                <a:gd name="T9" fmla="*/ 28 h 56"/>
                <a:gd name="T10" fmla="*/ 99 w 112"/>
                <a:gd name="T11" fmla="*/ 36 h 56"/>
                <a:gd name="T12" fmla="*/ 92 w 112"/>
                <a:gd name="T13" fmla="*/ 43 h 56"/>
                <a:gd name="T14" fmla="*/ 84 w 112"/>
                <a:gd name="T15" fmla="*/ 48 h 56"/>
                <a:gd name="T16" fmla="*/ 75 w 112"/>
                <a:gd name="T17" fmla="*/ 52 h 56"/>
                <a:gd name="T18" fmla="*/ 65 w 112"/>
                <a:gd name="T19" fmla="*/ 56 h 56"/>
                <a:gd name="T20" fmla="*/ 56 w 112"/>
                <a:gd name="T21" fmla="*/ 56 h 56"/>
                <a:gd name="T22" fmla="*/ 46 w 112"/>
                <a:gd name="T23" fmla="*/ 56 h 56"/>
                <a:gd name="T24" fmla="*/ 37 w 112"/>
                <a:gd name="T25" fmla="*/ 52 h 56"/>
                <a:gd name="T26" fmla="*/ 27 w 112"/>
                <a:gd name="T27" fmla="*/ 48 h 56"/>
                <a:gd name="T28" fmla="*/ 20 w 112"/>
                <a:gd name="T29" fmla="*/ 43 h 56"/>
                <a:gd name="T30" fmla="*/ 13 w 112"/>
                <a:gd name="T31" fmla="*/ 36 h 56"/>
                <a:gd name="T32" fmla="*/ 7 w 112"/>
                <a:gd name="T33" fmla="*/ 28 h 56"/>
                <a:gd name="T34" fmla="*/ 3 w 112"/>
                <a:gd name="T35" fmla="*/ 19 h 56"/>
                <a:gd name="T36" fmla="*/ 0 w 112"/>
                <a:gd name="T37" fmla="*/ 9 h 56"/>
                <a:gd name="T38" fmla="*/ 0 w 112"/>
                <a:gd name="T39" fmla="*/ 0 h 56"/>
                <a:gd name="T40" fmla="*/ 0 w 112"/>
                <a:gd name="T41" fmla="*/ 0 h 56"/>
                <a:gd name="T42" fmla="*/ 112 w 112"/>
                <a:gd name="T4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56">
                  <a:moveTo>
                    <a:pt x="112" y="0"/>
                  </a:moveTo>
                  <a:lnTo>
                    <a:pt x="112" y="0"/>
                  </a:lnTo>
                  <a:lnTo>
                    <a:pt x="112" y="9"/>
                  </a:lnTo>
                  <a:lnTo>
                    <a:pt x="108" y="19"/>
                  </a:lnTo>
                  <a:lnTo>
                    <a:pt x="104" y="28"/>
                  </a:lnTo>
                  <a:lnTo>
                    <a:pt x="99" y="36"/>
                  </a:lnTo>
                  <a:lnTo>
                    <a:pt x="92" y="43"/>
                  </a:lnTo>
                  <a:lnTo>
                    <a:pt x="84" y="48"/>
                  </a:lnTo>
                  <a:lnTo>
                    <a:pt x="75" y="52"/>
                  </a:lnTo>
                  <a:lnTo>
                    <a:pt x="65" y="56"/>
                  </a:lnTo>
                  <a:lnTo>
                    <a:pt x="56" y="56"/>
                  </a:lnTo>
                  <a:lnTo>
                    <a:pt x="46" y="56"/>
                  </a:lnTo>
                  <a:lnTo>
                    <a:pt x="37" y="52"/>
                  </a:lnTo>
                  <a:lnTo>
                    <a:pt x="27" y="48"/>
                  </a:lnTo>
                  <a:lnTo>
                    <a:pt x="20" y="43"/>
                  </a:lnTo>
                  <a:lnTo>
                    <a:pt x="13" y="36"/>
                  </a:lnTo>
                  <a:lnTo>
                    <a:pt x="7" y="28"/>
                  </a:lnTo>
                  <a:lnTo>
                    <a:pt x="3" y="19"/>
                  </a:lnTo>
                  <a:lnTo>
                    <a:pt x="0" y="9"/>
                  </a:lnTo>
                  <a:lnTo>
                    <a:pt x="0" y="0"/>
                  </a:lnTo>
                  <a:lnTo>
                    <a:pt x="0" y="0"/>
                  </a:lnTo>
                  <a:lnTo>
                    <a:pt x="1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2" name="Freeform 86"/>
            <p:cNvSpPr>
              <a:spLocks/>
            </p:cNvSpPr>
            <p:nvPr/>
          </p:nvSpPr>
          <p:spPr bwMode="auto">
            <a:xfrm>
              <a:off x="10460038" y="6053138"/>
              <a:ext cx="17463" cy="39687"/>
            </a:xfrm>
            <a:custGeom>
              <a:avLst/>
              <a:gdLst>
                <a:gd name="T0" fmla="*/ 207 w 207"/>
                <a:gd name="T1" fmla="*/ 0 h 444"/>
                <a:gd name="T2" fmla="*/ 204 w 207"/>
                <a:gd name="T3" fmla="*/ 66 h 444"/>
                <a:gd name="T4" fmla="*/ 197 w 207"/>
                <a:gd name="T5" fmla="*/ 126 h 444"/>
                <a:gd name="T6" fmla="*/ 187 w 207"/>
                <a:gd name="T7" fmla="*/ 179 h 444"/>
                <a:gd name="T8" fmla="*/ 174 w 207"/>
                <a:gd name="T9" fmla="*/ 228 h 444"/>
                <a:gd name="T10" fmla="*/ 158 w 207"/>
                <a:gd name="T11" fmla="*/ 269 h 444"/>
                <a:gd name="T12" fmla="*/ 140 w 207"/>
                <a:gd name="T13" fmla="*/ 305 h 444"/>
                <a:gd name="T14" fmla="*/ 123 w 207"/>
                <a:gd name="T15" fmla="*/ 336 h 444"/>
                <a:gd name="T16" fmla="*/ 104 w 207"/>
                <a:gd name="T17" fmla="*/ 362 h 444"/>
                <a:gd name="T18" fmla="*/ 84 w 207"/>
                <a:gd name="T19" fmla="*/ 384 h 444"/>
                <a:gd name="T20" fmla="*/ 66 w 207"/>
                <a:gd name="T21" fmla="*/ 402 h 444"/>
                <a:gd name="T22" fmla="*/ 48 w 207"/>
                <a:gd name="T23" fmla="*/ 415 h 444"/>
                <a:gd name="T24" fmla="*/ 32 w 207"/>
                <a:gd name="T25" fmla="*/ 427 h 444"/>
                <a:gd name="T26" fmla="*/ 19 w 207"/>
                <a:gd name="T27" fmla="*/ 434 h 444"/>
                <a:gd name="T28" fmla="*/ 9 w 207"/>
                <a:gd name="T29" fmla="*/ 439 h 444"/>
                <a:gd name="T30" fmla="*/ 3 w 207"/>
                <a:gd name="T31" fmla="*/ 443 h 444"/>
                <a:gd name="T32" fmla="*/ 0 w 207"/>
                <a:gd name="T33" fmla="*/ 444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7" h="444">
                  <a:moveTo>
                    <a:pt x="207" y="0"/>
                  </a:moveTo>
                  <a:lnTo>
                    <a:pt x="204" y="66"/>
                  </a:lnTo>
                  <a:lnTo>
                    <a:pt x="197" y="126"/>
                  </a:lnTo>
                  <a:lnTo>
                    <a:pt x="187" y="179"/>
                  </a:lnTo>
                  <a:lnTo>
                    <a:pt x="174" y="228"/>
                  </a:lnTo>
                  <a:lnTo>
                    <a:pt x="158" y="269"/>
                  </a:lnTo>
                  <a:lnTo>
                    <a:pt x="140" y="305"/>
                  </a:lnTo>
                  <a:lnTo>
                    <a:pt x="123" y="336"/>
                  </a:lnTo>
                  <a:lnTo>
                    <a:pt x="104" y="362"/>
                  </a:lnTo>
                  <a:lnTo>
                    <a:pt x="84" y="384"/>
                  </a:lnTo>
                  <a:lnTo>
                    <a:pt x="66" y="402"/>
                  </a:lnTo>
                  <a:lnTo>
                    <a:pt x="48" y="415"/>
                  </a:lnTo>
                  <a:lnTo>
                    <a:pt x="32" y="427"/>
                  </a:lnTo>
                  <a:lnTo>
                    <a:pt x="19" y="434"/>
                  </a:lnTo>
                  <a:lnTo>
                    <a:pt x="9" y="439"/>
                  </a:lnTo>
                  <a:lnTo>
                    <a:pt x="3" y="443"/>
                  </a:lnTo>
                  <a:lnTo>
                    <a:pt x="0" y="44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3" name="Freeform 87"/>
            <p:cNvSpPr>
              <a:spLocks/>
            </p:cNvSpPr>
            <p:nvPr/>
          </p:nvSpPr>
          <p:spPr bwMode="auto">
            <a:xfrm>
              <a:off x="10472738" y="6048375"/>
              <a:ext cx="9525" cy="4762"/>
            </a:xfrm>
            <a:custGeom>
              <a:avLst/>
              <a:gdLst>
                <a:gd name="T0" fmla="*/ 0 w 112"/>
                <a:gd name="T1" fmla="*/ 56 h 56"/>
                <a:gd name="T2" fmla="*/ 0 w 112"/>
                <a:gd name="T3" fmla="*/ 56 h 56"/>
                <a:gd name="T4" fmla="*/ 0 w 112"/>
                <a:gd name="T5" fmla="*/ 47 h 56"/>
                <a:gd name="T6" fmla="*/ 3 w 112"/>
                <a:gd name="T7" fmla="*/ 37 h 56"/>
                <a:gd name="T8" fmla="*/ 7 w 112"/>
                <a:gd name="T9" fmla="*/ 28 h 56"/>
                <a:gd name="T10" fmla="*/ 13 w 112"/>
                <a:gd name="T11" fmla="*/ 20 h 56"/>
                <a:gd name="T12" fmla="*/ 20 w 112"/>
                <a:gd name="T13" fmla="*/ 13 h 56"/>
                <a:gd name="T14" fmla="*/ 27 w 112"/>
                <a:gd name="T15" fmla="*/ 8 h 56"/>
                <a:gd name="T16" fmla="*/ 37 w 112"/>
                <a:gd name="T17" fmla="*/ 4 h 56"/>
                <a:gd name="T18" fmla="*/ 46 w 112"/>
                <a:gd name="T19" fmla="*/ 0 h 56"/>
                <a:gd name="T20" fmla="*/ 56 w 112"/>
                <a:gd name="T21" fmla="*/ 0 h 56"/>
                <a:gd name="T22" fmla="*/ 65 w 112"/>
                <a:gd name="T23" fmla="*/ 0 h 56"/>
                <a:gd name="T24" fmla="*/ 75 w 112"/>
                <a:gd name="T25" fmla="*/ 4 h 56"/>
                <a:gd name="T26" fmla="*/ 84 w 112"/>
                <a:gd name="T27" fmla="*/ 8 h 56"/>
                <a:gd name="T28" fmla="*/ 92 w 112"/>
                <a:gd name="T29" fmla="*/ 13 h 56"/>
                <a:gd name="T30" fmla="*/ 99 w 112"/>
                <a:gd name="T31" fmla="*/ 20 h 56"/>
                <a:gd name="T32" fmla="*/ 104 w 112"/>
                <a:gd name="T33" fmla="*/ 28 h 56"/>
                <a:gd name="T34" fmla="*/ 108 w 112"/>
                <a:gd name="T35" fmla="*/ 37 h 56"/>
                <a:gd name="T36" fmla="*/ 112 w 112"/>
                <a:gd name="T37" fmla="*/ 47 h 56"/>
                <a:gd name="T38" fmla="*/ 112 w 112"/>
                <a:gd name="T39" fmla="*/ 56 h 56"/>
                <a:gd name="T40" fmla="*/ 112 w 112"/>
                <a:gd name="T41" fmla="*/ 56 h 56"/>
                <a:gd name="T42" fmla="*/ 0 w 112"/>
                <a:gd name="T43"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56">
                  <a:moveTo>
                    <a:pt x="0" y="56"/>
                  </a:moveTo>
                  <a:lnTo>
                    <a:pt x="0" y="56"/>
                  </a:lnTo>
                  <a:lnTo>
                    <a:pt x="0" y="47"/>
                  </a:lnTo>
                  <a:lnTo>
                    <a:pt x="3" y="37"/>
                  </a:lnTo>
                  <a:lnTo>
                    <a:pt x="7" y="28"/>
                  </a:lnTo>
                  <a:lnTo>
                    <a:pt x="13" y="20"/>
                  </a:lnTo>
                  <a:lnTo>
                    <a:pt x="20" y="13"/>
                  </a:lnTo>
                  <a:lnTo>
                    <a:pt x="27" y="8"/>
                  </a:lnTo>
                  <a:lnTo>
                    <a:pt x="37" y="4"/>
                  </a:lnTo>
                  <a:lnTo>
                    <a:pt x="46" y="0"/>
                  </a:lnTo>
                  <a:lnTo>
                    <a:pt x="56" y="0"/>
                  </a:lnTo>
                  <a:lnTo>
                    <a:pt x="65" y="0"/>
                  </a:lnTo>
                  <a:lnTo>
                    <a:pt x="75" y="4"/>
                  </a:lnTo>
                  <a:lnTo>
                    <a:pt x="84" y="8"/>
                  </a:lnTo>
                  <a:lnTo>
                    <a:pt x="92" y="13"/>
                  </a:lnTo>
                  <a:lnTo>
                    <a:pt x="99" y="20"/>
                  </a:lnTo>
                  <a:lnTo>
                    <a:pt x="104" y="28"/>
                  </a:lnTo>
                  <a:lnTo>
                    <a:pt x="108" y="37"/>
                  </a:lnTo>
                  <a:lnTo>
                    <a:pt x="112" y="47"/>
                  </a:lnTo>
                  <a:lnTo>
                    <a:pt x="112" y="56"/>
                  </a:lnTo>
                  <a:lnTo>
                    <a:pt x="112" y="56"/>
                  </a:lnTo>
                  <a:lnTo>
                    <a:pt x="0" y="5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4" name="Freeform 88"/>
            <p:cNvSpPr>
              <a:spLocks/>
            </p:cNvSpPr>
            <p:nvPr/>
          </p:nvSpPr>
          <p:spPr bwMode="auto">
            <a:xfrm>
              <a:off x="10453688" y="6088063"/>
              <a:ext cx="6350" cy="9525"/>
            </a:xfrm>
            <a:custGeom>
              <a:avLst/>
              <a:gdLst>
                <a:gd name="T0" fmla="*/ 72 w 72"/>
                <a:gd name="T1" fmla="*/ 107 h 109"/>
                <a:gd name="T2" fmla="*/ 72 w 72"/>
                <a:gd name="T3" fmla="*/ 107 h 109"/>
                <a:gd name="T4" fmla="*/ 63 w 72"/>
                <a:gd name="T5" fmla="*/ 109 h 109"/>
                <a:gd name="T6" fmla="*/ 54 w 72"/>
                <a:gd name="T7" fmla="*/ 109 h 109"/>
                <a:gd name="T8" fmla="*/ 45 w 72"/>
                <a:gd name="T9" fmla="*/ 108 h 109"/>
                <a:gd name="T10" fmla="*/ 35 w 72"/>
                <a:gd name="T11" fmla="*/ 106 h 109"/>
                <a:gd name="T12" fmla="*/ 26 w 72"/>
                <a:gd name="T13" fmla="*/ 101 h 109"/>
                <a:gd name="T14" fmla="*/ 19 w 72"/>
                <a:gd name="T15" fmla="*/ 96 h 109"/>
                <a:gd name="T16" fmla="*/ 11 w 72"/>
                <a:gd name="T17" fmla="*/ 88 h 109"/>
                <a:gd name="T18" fmla="*/ 6 w 72"/>
                <a:gd name="T19" fmla="*/ 80 h 109"/>
                <a:gd name="T20" fmla="*/ 2 w 72"/>
                <a:gd name="T21" fmla="*/ 70 h 109"/>
                <a:gd name="T22" fmla="*/ 0 w 72"/>
                <a:gd name="T23" fmla="*/ 61 h 109"/>
                <a:gd name="T24" fmla="*/ 0 w 72"/>
                <a:gd name="T25" fmla="*/ 53 h 109"/>
                <a:gd name="T26" fmla="*/ 1 w 72"/>
                <a:gd name="T27" fmla="*/ 43 h 109"/>
                <a:gd name="T28" fmla="*/ 3 w 72"/>
                <a:gd name="T29" fmla="*/ 34 h 109"/>
                <a:gd name="T30" fmla="*/ 8 w 72"/>
                <a:gd name="T31" fmla="*/ 24 h 109"/>
                <a:gd name="T32" fmla="*/ 13 w 72"/>
                <a:gd name="T33" fmla="*/ 17 h 109"/>
                <a:gd name="T34" fmla="*/ 21 w 72"/>
                <a:gd name="T35" fmla="*/ 10 h 109"/>
                <a:gd name="T36" fmla="*/ 29 w 72"/>
                <a:gd name="T37" fmla="*/ 4 h 109"/>
                <a:gd name="T38" fmla="*/ 39 w 72"/>
                <a:gd name="T39" fmla="*/ 0 h 109"/>
                <a:gd name="T40" fmla="*/ 39 w 72"/>
                <a:gd name="T41" fmla="*/ 0 h 109"/>
                <a:gd name="T42" fmla="*/ 72 w 72"/>
                <a:gd name="T43" fmla="*/ 10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2" h="109">
                  <a:moveTo>
                    <a:pt x="72" y="107"/>
                  </a:moveTo>
                  <a:lnTo>
                    <a:pt x="72" y="107"/>
                  </a:lnTo>
                  <a:lnTo>
                    <a:pt x="63" y="109"/>
                  </a:lnTo>
                  <a:lnTo>
                    <a:pt x="54" y="109"/>
                  </a:lnTo>
                  <a:lnTo>
                    <a:pt x="45" y="108"/>
                  </a:lnTo>
                  <a:lnTo>
                    <a:pt x="35" y="106"/>
                  </a:lnTo>
                  <a:lnTo>
                    <a:pt x="26" y="101"/>
                  </a:lnTo>
                  <a:lnTo>
                    <a:pt x="19" y="96"/>
                  </a:lnTo>
                  <a:lnTo>
                    <a:pt x="11" y="88"/>
                  </a:lnTo>
                  <a:lnTo>
                    <a:pt x="6" y="80"/>
                  </a:lnTo>
                  <a:lnTo>
                    <a:pt x="2" y="70"/>
                  </a:lnTo>
                  <a:lnTo>
                    <a:pt x="0" y="61"/>
                  </a:lnTo>
                  <a:lnTo>
                    <a:pt x="0" y="53"/>
                  </a:lnTo>
                  <a:lnTo>
                    <a:pt x="1" y="43"/>
                  </a:lnTo>
                  <a:lnTo>
                    <a:pt x="3" y="34"/>
                  </a:lnTo>
                  <a:lnTo>
                    <a:pt x="8" y="24"/>
                  </a:lnTo>
                  <a:lnTo>
                    <a:pt x="13" y="17"/>
                  </a:lnTo>
                  <a:lnTo>
                    <a:pt x="21" y="10"/>
                  </a:lnTo>
                  <a:lnTo>
                    <a:pt x="29" y="4"/>
                  </a:lnTo>
                  <a:lnTo>
                    <a:pt x="39" y="0"/>
                  </a:lnTo>
                  <a:lnTo>
                    <a:pt x="39" y="0"/>
                  </a:lnTo>
                  <a:lnTo>
                    <a:pt x="72" y="10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5" name="Freeform 89"/>
            <p:cNvSpPr>
              <a:spLocks/>
            </p:cNvSpPr>
            <p:nvPr/>
          </p:nvSpPr>
          <p:spPr bwMode="auto">
            <a:xfrm>
              <a:off x="10499726" y="5948363"/>
              <a:ext cx="19050" cy="33337"/>
            </a:xfrm>
            <a:custGeom>
              <a:avLst/>
              <a:gdLst>
                <a:gd name="T0" fmla="*/ 220 w 220"/>
                <a:gd name="T1" fmla="*/ 0 h 382"/>
                <a:gd name="T2" fmla="*/ 217 w 220"/>
                <a:gd name="T3" fmla="*/ 0 h 382"/>
                <a:gd name="T4" fmla="*/ 211 w 220"/>
                <a:gd name="T5" fmla="*/ 2 h 382"/>
                <a:gd name="T6" fmla="*/ 199 w 220"/>
                <a:gd name="T7" fmla="*/ 6 h 382"/>
                <a:gd name="T8" fmla="*/ 186 w 220"/>
                <a:gd name="T9" fmla="*/ 14 h 382"/>
                <a:gd name="T10" fmla="*/ 169 w 220"/>
                <a:gd name="T11" fmla="*/ 22 h 382"/>
                <a:gd name="T12" fmla="*/ 150 w 220"/>
                <a:gd name="T13" fmla="*/ 34 h 382"/>
                <a:gd name="T14" fmla="*/ 130 w 220"/>
                <a:gd name="T15" fmla="*/ 49 h 382"/>
                <a:gd name="T16" fmla="*/ 110 w 220"/>
                <a:gd name="T17" fmla="*/ 68 h 382"/>
                <a:gd name="T18" fmla="*/ 90 w 220"/>
                <a:gd name="T19" fmla="*/ 90 h 382"/>
                <a:gd name="T20" fmla="*/ 70 w 220"/>
                <a:gd name="T21" fmla="*/ 117 h 382"/>
                <a:gd name="T22" fmla="*/ 51 w 220"/>
                <a:gd name="T23" fmla="*/ 148 h 382"/>
                <a:gd name="T24" fmla="*/ 34 w 220"/>
                <a:gd name="T25" fmla="*/ 184 h 382"/>
                <a:gd name="T26" fmla="*/ 20 w 220"/>
                <a:gd name="T27" fmla="*/ 225 h 382"/>
                <a:gd name="T28" fmla="*/ 9 w 220"/>
                <a:gd name="T29" fmla="*/ 271 h 382"/>
                <a:gd name="T30" fmla="*/ 2 w 220"/>
                <a:gd name="T31" fmla="*/ 323 h 382"/>
                <a:gd name="T32" fmla="*/ 0 w 220"/>
                <a:gd name="T33" fmla="*/ 382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0" h="382">
                  <a:moveTo>
                    <a:pt x="220" y="0"/>
                  </a:moveTo>
                  <a:lnTo>
                    <a:pt x="217" y="0"/>
                  </a:lnTo>
                  <a:lnTo>
                    <a:pt x="211" y="2"/>
                  </a:lnTo>
                  <a:lnTo>
                    <a:pt x="199" y="6"/>
                  </a:lnTo>
                  <a:lnTo>
                    <a:pt x="186" y="14"/>
                  </a:lnTo>
                  <a:lnTo>
                    <a:pt x="169" y="22"/>
                  </a:lnTo>
                  <a:lnTo>
                    <a:pt x="150" y="34"/>
                  </a:lnTo>
                  <a:lnTo>
                    <a:pt x="130" y="49"/>
                  </a:lnTo>
                  <a:lnTo>
                    <a:pt x="110" y="68"/>
                  </a:lnTo>
                  <a:lnTo>
                    <a:pt x="90" y="90"/>
                  </a:lnTo>
                  <a:lnTo>
                    <a:pt x="70" y="117"/>
                  </a:lnTo>
                  <a:lnTo>
                    <a:pt x="51" y="148"/>
                  </a:lnTo>
                  <a:lnTo>
                    <a:pt x="34" y="184"/>
                  </a:lnTo>
                  <a:lnTo>
                    <a:pt x="20" y="225"/>
                  </a:lnTo>
                  <a:lnTo>
                    <a:pt x="9" y="271"/>
                  </a:lnTo>
                  <a:lnTo>
                    <a:pt x="2" y="323"/>
                  </a:lnTo>
                  <a:lnTo>
                    <a:pt x="0" y="38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6" name="Freeform 90"/>
            <p:cNvSpPr>
              <a:spLocks/>
            </p:cNvSpPr>
            <p:nvPr/>
          </p:nvSpPr>
          <p:spPr bwMode="auto">
            <a:xfrm>
              <a:off x="10517188" y="5942013"/>
              <a:ext cx="6350" cy="11112"/>
            </a:xfrm>
            <a:custGeom>
              <a:avLst/>
              <a:gdLst>
                <a:gd name="T0" fmla="*/ 0 w 69"/>
                <a:gd name="T1" fmla="*/ 1 h 110"/>
                <a:gd name="T2" fmla="*/ 0 w 69"/>
                <a:gd name="T3" fmla="*/ 1 h 110"/>
                <a:gd name="T4" fmla="*/ 10 w 69"/>
                <a:gd name="T5" fmla="*/ 0 h 110"/>
                <a:gd name="T6" fmla="*/ 19 w 69"/>
                <a:gd name="T7" fmla="*/ 0 h 110"/>
                <a:gd name="T8" fmla="*/ 28 w 69"/>
                <a:gd name="T9" fmla="*/ 2 h 110"/>
                <a:gd name="T10" fmla="*/ 38 w 69"/>
                <a:gd name="T11" fmla="*/ 5 h 110"/>
                <a:gd name="T12" fmla="*/ 46 w 69"/>
                <a:gd name="T13" fmla="*/ 10 h 110"/>
                <a:gd name="T14" fmla="*/ 53 w 69"/>
                <a:gd name="T15" fmla="*/ 16 h 110"/>
                <a:gd name="T16" fmla="*/ 60 w 69"/>
                <a:gd name="T17" fmla="*/ 24 h 110"/>
                <a:gd name="T18" fmla="*/ 65 w 69"/>
                <a:gd name="T19" fmla="*/ 33 h 110"/>
                <a:gd name="T20" fmla="*/ 68 w 69"/>
                <a:gd name="T21" fmla="*/ 42 h 110"/>
                <a:gd name="T22" fmla="*/ 69 w 69"/>
                <a:gd name="T23" fmla="*/ 52 h 110"/>
                <a:gd name="T24" fmla="*/ 69 w 69"/>
                <a:gd name="T25" fmla="*/ 60 h 110"/>
                <a:gd name="T26" fmla="*/ 67 w 69"/>
                <a:gd name="T27" fmla="*/ 70 h 110"/>
                <a:gd name="T28" fmla="*/ 64 w 69"/>
                <a:gd name="T29" fmla="*/ 79 h 110"/>
                <a:gd name="T30" fmla="*/ 59 w 69"/>
                <a:gd name="T31" fmla="*/ 88 h 110"/>
                <a:gd name="T32" fmla="*/ 52 w 69"/>
                <a:gd name="T33" fmla="*/ 95 h 110"/>
                <a:gd name="T34" fmla="*/ 45 w 69"/>
                <a:gd name="T35" fmla="*/ 101 h 110"/>
                <a:gd name="T36" fmla="*/ 35 w 69"/>
                <a:gd name="T37" fmla="*/ 107 h 110"/>
                <a:gd name="T38" fmla="*/ 27 w 69"/>
                <a:gd name="T39" fmla="*/ 110 h 110"/>
                <a:gd name="T40" fmla="*/ 27 w 69"/>
                <a:gd name="T41" fmla="*/ 110 h 110"/>
                <a:gd name="T42" fmla="*/ 0 w 69"/>
                <a:gd name="T43" fmla="*/ 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9" h="110">
                  <a:moveTo>
                    <a:pt x="0" y="1"/>
                  </a:moveTo>
                  <a:lnTo>
                    <a:pt x="0" y="1"/>
                  </a:lnTo>
                  <a:lnTo>
                    <a:pt x="10" y="0"/>
                  </a:lnTo>
                  <a:lnTo>
                    <a:pt x="19" y="0"/>
                  </a:lnTo>
                  <a:lnTo>
                    <a:pt x="28" y="2"/>
                  </a:lnTo>
                  <a:lnTo>
                    <a:pt x="38" y="5"/>
                  </a:lnTo>
                  <a:lnTo>
                    <a:pt x="46" y="10"/>
                  </a:lnTo>
                  <a:lnTo>
                    <a:pt x="53" y="16"/>
                  </a:lnTo>
                  <a:lnTo>
                    <a:pt x="60" y="24"/>
                  </a:lnTo>
                  <a:lnTo>
                    <a:pt x="65" y="33"/>
                  </a:lnTo>
                  <a:lnTo>
                    <a:pt x="68" y="42"/>
                  </a:lnTo>
                  <a:lnTo>
                    <a:pt x="69" y="52"/>
                  </a:lnTo>
                  <a:lnTo>
                    <a:pt x="69" y="60"/>
                  </a:lnTo>
                  <a:lnTo>
                    <a:pt x="67" y="70"/>
                  </a:lnTo>
                  <a:lnTo>
                    <a:pt x="64" y="79"/>
                  </a:lnTo>
                  <a:lnTo>
                    <a:pt x="59" y="88"/>
                  </a:lnTo>
                  <a:lnTo>
                    <a:pt x="52" y="95"/>
                  </a:lnTo>
                  <a:lnTo>
                    <a:pt x="45" y="101"/>
                  </a:lnTo>
                  <a:lnTo>
                    <a:pt x="35" y="107"/>
                  </a:lnTo>
                  <a:lnTo>
                    <a:pt x="27" y="110"/>
                  </a:lnTo>
                  <a:lnTo>
                    <a:pt x="27" y="110"/>
                  </a:lnTo>
                  <a:lnTo>
                    <a:pt x="0"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7" name="Freeform 91"/>
            <p:cNvSpPr>
              <a:spLocks/>
            </p:cNvSpPr>
            <p:nvPr/>
          </p:nvSpPr>
          <p:spPr bwMode="auto">
            <a:xfrm>
              <a:off x="10494963" y="5981700"/>
              <a:ext cx="9525" cy="4762"/>
            </a:xfrm>
            <a:custGeom>
              <a:avLst/>
              <a:gdLst>
                <a:gd name="T0" fmla="*/ 112 w 112"/>
                <a:gd name="T1" fmla="*/ 0 h 56"/>
                <a:gd name="T2" fmla="*/ 112 w 112"/>
                <a:gd name="T3" fmla="*/ 0 h 56"/>
                <a:gd name="T4" fmla="*/ 112 w 112"/>
                <a:gd name="T5" fmla="*/ 9 h 56"/>
                <a:gd name="T6" fmla="*/ 109 w 112"/>
                <a:gd name="T7" fmla="*/ 19 h 56"/>
                <a:gd name="T8" fmla="*/ 105 w 112"/>
                <a:gd name="T9" fmla="*/ 28 h 56"/>
                <a:gd name="T10" fmla="*/ 99 w 112"/>
                <a:gd name="T11" fmla="*/ 36 h 56"/>
                <a:gd name="T12" fmla="*/ 92 w 112"/>
                <a:gd name="T13" fmla="*/ 43 h 56"/>
                <a:gd name="T14" fmla="*/ 85 w 112"/>
                <a:gd name="T15" fmla="*/ 48 h 56"/>
                <a:gd name="T16" fmla="*/ 75 w 112"/>
                <a:gd name="T17" fmla="*/ 52 h 56"/>
                <a:gd name="T18" fmla="*/ 66 w 112"/>
                <a:gd name="T19" fmla="*/ 56 h 56"/>
                <a:gd name="T20" fmla="*/ 56 w 112"/>
                <a:gd name="T21" fmla="*/ 56 h 56"/>
                <a:gd name="T22" fmla="*/ 47 w 112"/>
                <a:gd name="T23" fmla="*/ 56 h 56"/>
                <a:gd name="T24" fmla="*/ 37 w 112"/>
                <a:gd name="T25" fmla="*/ 52 h 56"/>
                <a:gd name="T26" fmla="*/ 28 w 112"/>
                <a:gd name="T27" fmla="*/ 48 h 56"/>
                <a:gd name="T28" fmla="*/ 20 w 112"/>
                <a:gd name="T29" fmla="*/ 43 h 56"/>
                <a:gd name="T30" fmla="*/ 13 w 112"/>
                <a:gd name="T31" fmla="*/ 36 h 56"/>
                <a:gd name="T32" fmla="*/ 8 w 112"/>
                <a:gd name="T33" fmla="*/ 28 h 56"/>
                <a:gd name="T34" fmla="*/ 4 w 112"/>
                <a:gd name="T35" fmla="*/ 19 h 56"/>
                <a:gd name="T36" fmla="*/ 0 w 112"/>
                <a:gd name="T37" fmla="*/ 9 h 56"/>
                <a:gd name="T38" fmla="*/ 0 w 112"/>
                <a:gd name="T39" fmla="*/ 0 h 56"/>
                <a:gd name="T40" fmla="*/ 0 w 112"/>
                <a:gd name="T41" fmla="*/ 0 h 56"/>
                <a:gd name="T42" fmla="*/ 112 w 112"/>
                <a:gd name="T4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56">
                  <a:moveTo>
                    <a:pt x="112" y="0"/>
                  </a:moveTo>
                  <a:lnTo>
                    <a:pt x="112" y="0"/>
                  </a:lnTo>
                  <a:lnTo>
                    <a:pt x="112" y="9"/>
                  </a:lnTo>
                  <a:lnTo>
                    <a:pt x="109" y="19"/>
                  </a:lnTo>
                  <a:lnTo>
                    <a:pt x="105" y="28"/>
                  </a:lnTo>
                  <a:lnTo>
                    <a:pt x="99" y="36"/>
                  </a:lnTo>
                  <a:lnTo>
                    <a:pt x="92" y="43"/>
                  </a:lnTo>
                  <a:lnTo>
                    <a:pt x="85" y="48"/>
                  </a:lnTo>
                  <a:lnTo>
                    <a:pt x="75" y="52"/>
                  </a:lnTo>
                  <a:lnTo>
                    <a:pt x="66" y="56"/>
                  </a:lnTo>
                  <a:lnTo>
                    <a:pt x="56" y="56"/>
                  </a:lnTo>
                  <a:lnTo>
                    <a:pt x="47" y="56"/>
                  </a:lnTo>
                  <a:lnTo>
                    <a:pt x="37" y="52"/>
                  </a:lnTo>
                  <a:lnTo>
                    <a:pt x="28" y="48"/>
                  </a:lnTo>
                  <a:lnTo>
                    <a:pt x="20" y="43"/>
                  </a:lnTo>
                  <a:lnTo>
                    <a:pt x="13" y="36"/>
                  </a:lnTo>
                  <a:lnTo>
                    <a:pt x="8" y="28"/>
                  </a:lnTo>
                  <a:lnTo>
                    <a:pt x="4" y="19"/>
                  </a:lnTo>
                  <a:lnTo>
                    <a:pt x="0" y="9"/>
                  </a:lnTo>
                  <a:lnTo>
                    <a:pt x="0" y="0"/>
                  </a:lnTo>
                  <a:lnTo>
                    <a:pt x="0" y="0"/>
                  </a:lnTo>
                  <a:lnTo>
                    <a:pt x="1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8" name="Freeform 92"/>
            <p:cNvSpPr>
              <a:spLocks/>
            </p:cNvSpPr>
            <p:nvPr/>
          </p:nvSpPr>
          <p:spPr bwMode="auto">
            <a:xfrm>
              <a:off x="10499726" y="5981700"/>
              <a:ext cx="15875" cy="57150"/>
            </a:xfrm>
            <a:custGeom>
              <a:avLst/>
              <a:gdLst>
                <a:gd name="T0" fmla="*/ 0 w 193"/>
                <a:gd name="T1" fmla="*/ 0 h 655"/>
                <a:gd name="T2" fmla="*/ 2 w 193"/>
                <a:gd name="T3" fmla="*/ 58 h 655"/>
                <a:gd name="T4" fmla="*/ 8 w 193"/>
                <a:gd name="T5" fmla="*/ 109 h 655"/>
                <a:gd name="T6" fmla="*/ 17 w 193"/>
                <a:gd name="T7" fmla="*/ 155 h 655"/>
                <a:gd name="T8" fmla="*/ 30 w 193"/>
                <a:gd name="T9" fmla="*/ 197 h 655"/>
                <a:gd name="T10" fmla="*/ 44 w 193"/>
                <a:gd name="T11" fmla="*/ 236 h 655"/>
                <a:gd name="T12" fmla="*/ 60 w 193"/>
                <a:gd name="T13" fmla="*/ 272 h 655"/>
                <a:gd name="T14" fmla="*/ 78 w 193"/>
                <a:gd name="T15" fmla="*/ 305 h 655"/>
                <a:gd name="T16" fmla="*/ 96 w 193"/>
                <a:gd name="T17" fmla="*/ 337 h 655"/>
                <a:gd name="T18" fmla="*/ 114 w 193"/>
                <a:gd name="T19" fmla="*/ 369 h 655"/>
                <a:gd name="T20" fmla="*/ 132 w 193"/>
                <a:gd name="T21" fmla="*/ 402 h 655"/>
                <a:gd name="T22" fmla="*/ 148 w 193"/>
                <a:gd name="T23" fmla="*/ 435 h 655"/>
                <a:gd name="T24" fmla="*/ 162 w 193"/>
                <a:gd name="T25" fmla="*/ 472 h 655"/>
                <a:gd name="T26" fmla="*/ 175 w 193"/>
                <a:gd name="T27" fmla="*/ 511 h 655"/>
                <a:gd name="T28" fmla="*/ 185 w 193"/>
                <a:gd name="T29" fmla="*/ 554 h 655"/>
                <a:gd name="T30" fmla="*/ 190 w 193"/>
                <a:gd name="T31" fmla="*/ 602 h 655"/>
                <a:gd name="T32" fmla="*/ 193 w 193"/>
                <a:gd name="T33" fmla="*/ 655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3" h="655">
                  <a:moveTo>
                    <a:pt x="0" y="0"/>
                  </a:moveTo>
                  <a:lnTo>
                    <a:pt x="2" y="58"/>
                  </a:lnTo>
                  <a:lnTo>
                    <a:pt x="8" y="109"/>
                  </a:lnTo>
                  <a:lnTo>
                    <a:pt x="17" y="155"/>
                  </a:lnTo>
                  <a:lnTo>
                    <a:pt x="30" y="197"/>
                  </a:lnTo>
                  <a:lnTo>
                    <a:pt x="44" y="236"/>
                  </a:lnTo>
                  <a:lnTo>
                    <a:pt x="60" y="272"/>
                  </a:lnTo>
                  <a:lnTo>
                    <a:pt x="78" y="305"/>
                  </a:lnTo>
                  <a:lnTo>
                    <a:pt x="96" y="337"/>
                  </a:lnTo>
                  <a:lnTo>
                    <a:pt x="114" y="369"/>
                  </a:lnTo>
                  <a:lnTo>
                    <a:pt x="132" y="402"/>
                  </a:lnTo>
                  <a:lnTo>
                    <a:pt x="148" y="435"/>
                  </a:lnTo>
                  <a:lnTo>
                    <a:pt x="162" y="472"/>
                  </a:lnTo>
                  <a:lnTo>
                    <a:pt x="175" y="511"/>
                  </a:lnTo>
                  <a:lnTo>
                    <a:pt x="185" y="554"/>
                  </a:lnTo>
                  <a:lnTo>
                    <a:pt x="190" y="602"/>
                  </a:lnTo>
                  <a:lnTo>
                    <a:pt x="193" y="65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9" name="Freeform 93"/>
            <p:cNvSpPr>
              <a:spLocks/>
            </p:cNvSpPr>
            <p:nvPr/>
          </p:nvSpPr>
          <p:spPr bwMode="auto">
            <a:xfrm>
              <a:off x="10494963" y="5976938"/>
              <a:ext cx="9525" cy="4762"/>
            </a:xfrm>
            <a:custGeom>
              <a:avLst/>
              <a:gdLst>
                <a:gd name="T0" fmla="*/ 0 w 112"/>
                <a:gd name="T1" fmla="*/ 56 h 56"/>
                <a:gd name="T2" fmla="*/ 0 w 112"/>
                <a:gd name="T3" fmla="*/ 56 h 56"/>
                <a:gd name="T4" fmla="*/ 0 w 112"/>
                <a:gd name="T5" fmla="*/ 46 h 56"/>
                <a:gd name="T6" fmla="*/ 4 w 112"/>
                <a:gd name="T7" fmla="*/ 37 h 56"/>
                <a:gd name="T8" fmla="*/ 8 w 112"/>
                <a:gd name="T9" fmla="*/ 28 h 56"/>
                <a:gd name="T10" fmla="*/ 13 w 112"/>
                <a:gd name="T11" fmla="*/ 20 h 56"/>
                <a:gd name="T12" fmla="*/ 20 w 112"/>
                <a:gd name="T13" fmla="*/ 13 h 56"/>
                <a:gd name="T14" fmla="*/ 28 w 112"/>
                <a:gd name="T15" fmla="*/ 8 h 56"/>
                <a:gd name="T16" fmla="*/ 37 w 112"/>
                <a:gd name="T17" fmla="*/ 3 h 56"/>
                <a:gd name="T18" fmla="*/ 47 w 112"/>
                <a:gd name="T19" fmla="*/ 0 h 56"/>
                <a:gd name="T20" fmla="*/ 56 w 112"/>
                <a:gd name="T21" fmla="*/ 0 h 56"/>
                <a:gd name="T22" fmla="*/ 66 w 112"/>
                <a:gd name="T23" fmla="*/ 0 h 56"/>
                <a:gd name="T24" fmla="*/ 75 w 112"/>
                <a:gd name="T25" fmla="*/ 3 h 56"/>
                <a:gd name="T26" fmla="*/ 85 w 112"/>
                <a:gd name="T27" fmla="*/ 8 h 56"/>
                <a:gd name="T28" fmla="*/ 92 w 112"/>
                <a:gd name="T29" fmla="*/ 13 h 56"/>
                <a:gd name="T30" fmla="*/ 99 w 112"/>
                <a:gd name="T31" fmla="*/ 20 h 56"/>
                <a:gd name="T32" fmla="*/ 105 w 112"/>
                <a:gd name="T33" fmla="*/ 28 h 56"/>
                <a:gd name="T34" fmla="*/ 109 w 112"/>
                <a:gd name="T35" fmla="*/ 37 h 56"/>
                <a:gd name="T36" fmla="*/ 112 w 112"/>
                <a:gd name="T37" fmla="*/ 46 h 56"/>
                <a:gd name="T38" fmla="*/ 112 w 112"/>
                <a:gd name="T39" fmla="*/ 56 h 56"/>
                <a:gd name="T40" fmla="*/ 112 w 112"/>
                <a:gd name="T41" fmla="*/ 56 h 56"/>
                <a:gd name="T42" fmla="*/ 0 w 112"/>
                <a:gd name="T43"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56">
                  <a:moveTo>
                    <a:pt x="0" y="56"/>
                  </a:moveTo>
                  <a:lnTo>
                    <a:pt x="0" y="56"/>
                  </a:lnTo>
                  <a:lnTo>
                    <a:pt x="0" y="46"/>
                  </a:lnTo>
                  <a:lnTo>
                    <a:pt x="4" y="37"/>
                  </a:lnTo>
                  <a:lnTo>
                    <a:pt x="8" y="28"/>
                  </a:lnTo>
                  <a:lnTo>
                    <a:pt x="13" y="20"/>
                  </a:lnTo>
                  <a:lnTo>
                    <a:pt x="20" y="13"/>
                  </a:lnTo>
                  <a:lnTo>
                    <a:pt x="28" y="8"/>
                  </a:lnTo>
                  <a:lnTo>
                    <a:pt x="37" y="3"/>
                  </a:lnTo>
                  <a:lnTo>
                    <a:pt x="47" y="0"/>
                  </a:lnTo>
                  <a:lnTo>
                    <a:pt x="56" y="0"/>
                  </a:lnTo>
                  <a:lnTo>
                    <a:pt x="66" y="0"/>
                  </a:lnTo>
                  <a:lnTo>
                    <a:pt x="75" y="3"/>
                  </a:lnTo>
                  <a:lnTo>
                    <a:pt x="85" y="8"/>
                  </a:lnTo>
                  <a:lnTo>
                    <a:pt x="92" y="13"/>
                  </a:lnTo>
                  <a:lnTo>
                    <a:pt x="99" y="20"/>
                  </a:lnTo>
                  <a:lnTo>
                    <a:pt x="105" y="28"/>
                  </a:lnTo>
                  <a:lnTo>
                    <a:pt x="109" y="37"/>
                  </a:lnTo>
                  <a:lnTo>
                    <a:pt x="112" y="46"/>
                  </a:lnTo>
                  <a:lnTo>
                    <a:pt x="112" y="56"/>
                  </a:lnTo>
                  <a:lnTo>
                    <a:pt x="112" y="56"/>
                  </a:lnTo>
                  <a:lnTo>
                    <a:pt x="0" y="5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0" name="Freeform 94"/>
            <p:cNvSpPr>
              <a:spLocks/>
            </p:cNvSpPr>
            <p:nvPr/>
          </p:nvSpPr>
          <p:spPr bwMode="auto">
            <a:xfrm>
              <a:off x="10510838" y="6038850"/>
              <a:ext cx="11113" cy="4762"/>
            </a:xfrm>
            <a:custGeom>
              <a:avLst/>
              <a:gdLst>
                <a:gd name="T0" fmla="*/ 112 w 112"/>
                <a:gd name="T1" fmla="*/ 0 h 56"/>
                <a:gd name="T2" fmla="*/ 112 w 112"/>
                <a:gd name="T3" fmla="*/ 0 h 56"/>
                <a:gd name="T4" fmla="*/ 112 w 112"/>
                <a:gd name="T5" fmla="*/ 10 h 56"/>
                <a:gd name="T6" fmla="*/ 109 w 112"/>
                <a:gd name="T7" fmla="*/ 19 h 56"/>
                <a:gd name="T8" fmla="*/ 104 w 112"/>
                <a:gd name="T9" fmla="*/ 29 h 56"/>
                <a:gd name="T10" fmla="*/ 99 w 112"/>
                <a:gd name="T11" fmla="*/ 36 h 56"/>
                <a:gd name="T12" fmla="*/ 92 w 112"/>
                <a:gd name="T13" fmla="*/ 43 h 56"/>
                <a:gd name="T14" fmla="*/ 84 w 112"/>
                <a:gd name="T15" fmla="*/ 49 h 56"/>
                <a:gd name="T16" fmla="*/ 75 w 112"/>
                <a:gd name="T17" fmla="*/ 53 h 56"/>
                <a:gd name="T18" fmla="*/ 65 w 112"/>
                <a:gd name="T19" fmla="*/ 56 h 56"/>
                <a:gd name="T20" fmla="*/ 56 w 112"/>
                <a:gd name="T21" fmla="*/ 56 h 56"/>
                <a:gd name="T22" fmla="*/ 46 w 112"/>
                <a:gd name="T23" fmla="*/ 56 h 56"/>
                <a:gd name="T24" fmla="*/ 37 w 112"/>
                <a:gd name="T25" fmla="*/ 53 h 56"/>
                <a:gd name="T26" fmla="*/ 28 w 112"/>
                <a:gd name="T27" fmla="*/ 49 h 56"/>
                <a:gd name="T28" fmla="*/ 20 w 112"/>
                <a:gd name="T29" fmla="*/ 43 h 56"/>
                <a:gd name="T30" fmla="*/ 13 w 112"/>
                <a:gd name="T31" fmla="*/ 36 h 56"/>
                <a:gd name="T32" fmla="*/ 7 w 112"/>
                <a:gd name="T33" fmla="*/ 29 h 56"/>
                <a:gd name="T34" fmla="*/ 3 w 112"/>
                <a:gd name="T35" fmla="*/ 19 h 56"/>
                <a:gd name="T36" fmla="*/ 0 w 112"/>
                <a:gd name="T37" fmla="*/ 10 h 56"/>
                <a:gd name="T38" fmla="*/ 0 w 112"/>
                <a:gd name="T39" fmla="*/ 0 h 56"/>
                <a:gd name="T40" fmla="*/ 0 w 112"/>
                <a:gd name="T41" fmla="*/ 0 h 56"/>
                <a:gd name="T42" fmla="*/ 112 w 112"/>
                <a:gd name="T4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56">
                  <a:moveTo>
                    <a:pt x="112" y="0"/>
                  </a:moveTo>
                  <a:lnTo>
                    <a:pt x="112" y="0"/>
                  </a:lnTo>
                  <a:lnTo>
                    <a:pt x="112" y="10"/>
                  </a:lnTo>
                  <a:lnTo>
                    <a:pt x="109" y="19"/>
                  </a:lnTo>
                  <a:lnTo>
                    <a:pt x="104" y="29"/>
                  </a:lnTo>
                  <a:lnTo>
                    <a:pt x="99" y="36"/>
                  </a:lnTo>
                  <a:lnTo>
                    <a:pt x="92" y="43"/>
                  </a:lnTo>
                  <a:lnTo>
                    <a:pt x="84" y="49"/>
                  </a:lnTo>
                  <a:lnTo>
                    <a:pt x="75" y="53"/>
                  </a:lnTo>
                  <a:lnTo>
                    <a:pt x="65" y="56"/>
                  </a:lnTo>
                  <a:lnTo>
                    <a:pt x="56" y="56"/>
                  </a:lnTo>
                  <a:lnTo>
                    <a:pt x="46" y="56"/>
                  </a:lnTo>
                  <a:lnTo>
                    <a:pt x="37" y="53"/>
                  </a:lnTo>
                  <a:lnTo>
                    <a:pt x="28" y="49"/>
                  </a:lnTo>
                  <a:lnTo>
                    <a:pt x="20" y="43"/>
                  </a:lnTo>
                  <a:lnTo>
                    <a:pt x="13" y="36"/>
                  </a:lnTo>
                  <a:lnTo>
                    <a:pt x="7" y="29"/>
                  </a:lnTo>
                  <a:lnTo>
                    <a:pt x="3" y="19"/>
                  </a:lnTo>
                  <a:lnTo>
                    <a:pt x="0" y="10"/>
                  </a:lnTo>
                  <a:lnTo>
                    <a:pt x="0" y="0"/>
                  </a:lnTo>
                  <a:lnTo>
                    <a:pt x="0" y="0"/>
                  </a:lnTo>
                  <a:lnTo>
                    <a:pt x="1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1" name="Freeform 95"/>
            <p:cNvSpPr>
              <a:spLocks/>
            </p:cNvSpPr>
            <p:nvPr/>
          </p:nvSpPr>
          <p:spPr bwMode="auto">
            <a:xfrm>
              <a:off x="10501313" y="6038850"/>
              <a:ext cx="14288" cy="31750"/>
            </a:xfrm>
            <a:custGeom>
              <a:avLst/>
              <a:gdLst>
                <a:gd name="T0" fmla="*/ 165 w 165"/>
                <a:gd name="T1" fmla="*/ 0 h 355"/>
                <a:gd name="T2" fmla="*/ 163 w 165"/>
                <a:gd name="T3" fmla="*/ 53 h 355"/>
                <a:gd name="T4" fmla="*/ 158 w 165"/>
                <a:gd name="T5" fmla="*/ 101 h 355"/>
                <a:gd name="T6" fmla="*/ 149 w 165"/>
                <a:gd name="T7" fmla="*/ 144 h 355"/>
                <a:gd name="T8" fmla="*/ 139 w 165"/>
                <a:gd name="T9" fmla="*/ 182 h 355"/>
                <a:gd name="T10" fmla="*/ 126 w 165"/>
                <a:gd name="T11" fmla="*/ 215 h 355"/>
                <a:gd name="T12" fmla="*/ 112 w 165"/>
                <a:gd name="T13" fmla="*/ 244 h 355"/>
                <a:gd name="T14" fmla="*/ 98 w 165"/>
                <a:gd name="T15" fmla="*/ 269 h 355"/>
                <a:gd name="T16" fmla="*/ 82 w 165"/>
                <a:gd name="T17" fmla="*/ 290 h 355"/>
                <a:gd name="T18" fmla="*/ 66 w 165"/>
                <a:gd name="T19" fmla="*/ 307 h 355"/>
                <a:gd name="T20" fmla="*/ 51 w 165"/>
                <a:gd name="T21" fmla="*/ 321 h 355"/>
                <a:gd name="T22" fmla="*/ 38 w 165"/>
                <a:gd name="T23" fmla="*/ 333 h 355"/>
                <a:gd name="T24" fmla="*/ 25 w 165"/>
                <a:gd name="T25" fmla="*/ 341 h 355"/>
                <a:gd name="T26" fmla="*/ 14 w 165"/>
                <a:gd name="T27" fmla="*/ 348 h 355"/>
                <a:gd name="T28" fmla="*/ 6 w 165"/>
                <a:gd name="T29" fmla="*/ 352 h 355"/>
                <a:gd name="T30" fmla="*/ 1 w 165"/>
                <a:gd name="T31" fmla="*/ 354 h 355"/>
                <a:gd name="T32" fmla="*/ 0 w 165"/>
                <a:gd name="T33" fmla="*/ 355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5" h="355">
                  <a:moveTo>
                    <a:pt x="165" y="0"/>
                  </a:moveTo>
                  <a:lnTo>
                    <a:pt x="163" y="53"/>
                  </a:lnTo>
                  <a:lnTo>
                    <a:pt x="158" y="101"/>
                  </a:lnTo>
                  <a:lnTo>
                    <a:pt x="149" y="144"/>
                  </a:lnTo>
                  <a:lnTo>
                    <a:pt x="139" y="182"/>
                  </a:lnTo>
                  <a:lnTo>
                    <a:pt x="126" y="215"/>
                  </a:lnTo>
                  <a:lnTo>
                    <a:pt x="112" y="244"/>
                  </a:lnTo>
                  <a:lnTo>
                    <a:pt x="98" y="269"/>
                  </a:lnTo>
                  <a:lnTo>
                    <a:pt x="82" y="290"/>
                  </a:lnTo>
                  <a:lnTo>
                    <a:pt x="66" y="307"/>
                  </a:lnTo>
                  <a:lnTo>
                    <a:pt x="51" y="321"/>
                  </a:lnTo>
                  <a:lnTo>
                    <a:pt x="38" y="333"/>
                  </a:lnTo>
                  <a:lnTo>
                    <a:pt x="25" y="341"/>
                  </a:lnTo>
                  <a:lnTo>
                    <a:pt x="14" y="348"/>
                  </a:lnTo>
                  <a:lnTo>
                    <a:pt x="6" y="352"/>
                  </a:lnTo>
                  <a:lnTo>
                    <a:pt x="1" y="354"/>
                  </a:lnTo>
                  <a:lnTo>
                    <a:pt x="0" y="35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2" name="Freeform 96"/>
            <p:cNvSpPr>
              <a:spLocks/>
            </p:cNvSpPr>
            <p:nvPr/>
          </p:nvSpPr>
          <p:spPr bwMode="auto">
            <a:xfrm>
              <a:off x="10510838" y="6034088"/>
              <a:ext cx="11113" cy="4762"/>
            </a:xfrm>
            <a:custGeom>
              <a:avLst/>
              <a:gdLst>
                <a:gd name="T0" fmla="*/ 0 w 112"/>
                <a:gd name="T1" fmla="*/ 55 h 55"/>
                <a:gd name="T2" fmla="*/ 0 w 112"/>
                <a:gd name="T3" fmla="*/ 55 h 55"/>
                <a:gd name="T4" fmla="*/ 0 w 112"/>
                <a:gd name="T5" fmla="*/ 46 h 55"/>
                <a:gd name="T6" fmla="*/ 3 w 112"/>
                <a:gd name="T7" fmla="*/ 37 h 55"/>
                <a:gd name="T8" fmla="*/ 7 w 112"/>
                <a:gd name="T9" fmla="*/ 27 h 55"/>
                <a:gd name="T10" fmla="*/ 13 w 112"/>
                <a:gd name="T11" fmla="*/ 20 h 55"/>
                <a:gd name="T12" fmla="*/ 20 w 112"/>
                <a:gd name="T13" fmla="*/ 12 h 55"/>
                <a:gd name="T14" fmla="*/ 28 w 112"/>
                <a:gd name="T15" fmla="*/ 7 h 55"/>
                <a:gd name="T16" fmla="*/ 37 w 112"/>
                <a:gd name="T17" fmla="*/ 3 h 55"/>
                <a:gd name="T18" fmla="*/ 46 w 112"/>
                <a:gd name="T19" fmla="*/ 0 h 55"/>
                <a:gd name="T20" fmla="*/ 56 w 112"/>
                <a:gd name="T21" fmla="*/ 0 h 55"/>
                <a:gd name="T22" fmla="*/ 65 w 112"/>
                <a:gd name="T23" fmla="*/ 0 h 55"/>
                <a:gd name="T24" fmla="*/ 75 w 112"/>
                <a:gd name="T25" fmla="*/ 3 h 55"/>
                <a:gd name="T26" fmla="*/ 84 w 112"/>
                <a:gd name="T27" fmla="*/ 7 h 55"/>
                <a:gd name="T28" fmla="*/ 92 w 112"/>
                <a:gd name="T29" fmla="*/ 12 h 55"/>
                <a:gd name="T30" fmla="*/ 99 w 112"/>
                <a:gd name="T31" fmla="*/ 20 h 55"/>
                <a:gd name="T32" fmla="*/ 104 w 112"/>
                <a:gd name="T33" fmla="*/ 27 h 55"/>
                <a:gd name="T34" fmla="*/ 109 w 112"/>
                <a:gd name="T35" fmla="*/ 37 h 55"/>
                <a:gd name="T36" fmla="*/ 112 w 112"/>
                <a:gd name="T37" fmla="*/ 46 h 55"/>
                <a:gd name="T38" fmla="*/ 112 w 112"/>
                <a:gd name="T39" fmla="*/ 55 h 55"/>
                <a:gd name="T40" fmla="*/ 112 w 112"/>
                <a:gd name="T41" fmla="*/ 55 h 55"/>
                <a:gd name="T42" fmla="*/ 0 w 112"/>
                <a:gd name="T43"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55">
                  <a:moveTo>
                    <a:pt x="0" y="55"/>
                  </a:moveTo>
                  <a:lnTo>
                    <a:pt x="0" y="55"/>
                  </a:lnTo>
                  <a:lnTo>
                    <a:pt x="0" y="46"/>
                  </a:lnTo>
                  <a:lnTo>
                    <a:pt x="3" y="37"/>
                  </a:lnTo>
                  <a:lnTo>
                    <a:pt x="7" y="27"/>
                  </a:lnTo>
                  <a:lnTo>
                    <a:pt x="13" y="20"/>
                  </a:lnTo>
                  <a:lnTo>
                    <a:pt x="20" y="12"/>
                  </a:lnTo>
                  <a:lnTo>
                    <a:pt x="28" y="7"/>
                  </a:lnTo>
                  <a:lnTo>
                    <a:pt x="37" y="3"/>
                  </a:lnTo>
                  <a:lnTo>
                    <a:pt x="46" y="0"/>
                  </a:lnTo>
                  <a:lnTo>
                    <a:pt x="56" y="0"/>
                  </a:lnTo>
                  <a:lnTo>
                    <a:pt x="65" y="0"/>
                  </a:lnTo>
                  <a:lnTo>
                    <a:pt x="75" y="3"/>
                  </a:lnTo>
                  <a:lnTo>
                    <a:pt x="84" y="7"/>
                  </a:lnTo>
                  <a:lnTo>
                    <a:pt x="92" y="12"/>
                  </a:lnTo>
                  <a:lnTo>
                    <a:pt x="99" y="20"/>
                  </a:lnTo>
                  <a:lnTo>
                    <a:pt x="104" y="27"/>
                  </a:lnTo>
                  <a:lnTo>
                    <a:pt x="109" y="37"/>
                  </a:lnTo>
                  <a:lnTo>
                    <a:pt x="112" y="46"/>
                  </a:lnTo>
                  <a:lnTo>
                    <a:pt x="112" y="55"/>
                  </a:lnTo>
                  <a:lnTo>
                    <a:pt x="112" y="55"/>
                  </a:lnTo>
                  <a:lnTo>
                    <a:pt x="0" y="5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3" name="Freeform 97"/>
            <p:cNvSpPr>
              <a:spLocks/>
            </p:cNvSpPr>
            <p:nvPr/>
          </p:nvSpPr>
          <p:spPr bwMode="auto">
            <a:xfrm>
              <a:off x="10496551" y="6065838"/>
              <a:ext cx="6350" cy="9525"/>
            </a:xfrm>
            <a:custGeom>
              <a:avLst/>
              <a:gdLst>
                <a:gd name="T0" fmla="*/ 72 w 72"/>
                <a:gd name="T1" fmla="*/ 107 h 109"/>
                <a:gd name="T2" fmla="*/ 72 w 72"/>
                <a:gd name="T3" fmla="*/ 107 h 109"/>
                <a:gd name="T4" fmla="*/ 63 w 72"/>
                <a:gd name="T5" fmla="*/ 109 h 109"/>
                <a:gd name="T6" fmla="*/ 55 w 72"/>
                <a:gd name="T7" fmla="*/ 109 h 109"/>
                <a:gd name="T8" fmla="*/ 45 w 72"/>
                <a:gd name="T9" fmla="*/ 108 h 109"/>
                <a:gd name="T10" fmla="*/ 36 w 72"/>
                <a:gd name="T11" fmla="*/ 106 h 109"/>
                <a:gd name="T12" fmla="*/ 26 w 72"/>
                <a:gd name="T13" fmla="*/ 101 h 109"/>
                <a:gd name="T14" fmla="*/ 19 w 72"/>
                <a:gd name="T15" fmla="*/ 96 h 109"/>
                <a:gd name="T16" fmla="*/ 11 w 72"/>
                <a:gd name="T17" fmla="*/ 89 h 109"/>
                <a:gd name="T18" fmla="*/ 6 w 72"/>
                <a:gd name="T19" fmla="*/ 80 h 109"/>
                <a:gd name="T20" fmla="*/ 2 w 72"/>
                <a:gd name="T21" fmla="*/ 71 h 109"/>
                <a:gd name="T22" fmla="*/ 0 w 72"/>
                <a:gd name="T23" fmla="*/ 61 h 109"/>
                <a:gd name="T24" fmla="*/ 0 w 72"/>
                <a:gd name="T25" fmla="*/ 53 h 109"/>
                <a:gd name="T26" fmla="*/ 1 w 72"/>
                <a:gd name="T27" fmla="*/ 43 h 109"/>
                <a:gd name="T28" fmla="*/ 3 w 72"/>
                <a:gd name="T29" fmla="*/ 34 h 109"/>
                <a:gd name="T30" fmla="*/ 8 w 72"/>
                <a:gd name="T31" fmla="*/ 25 h 109"/>
                <a:gd name="T32" fmla="*/ 14 w 72"/>
                <a:gd name="T33" fmla="*/ 17 h 109"/>
                <a:gd name="T34" fmla="*/ 21 w 72"/>
                <a:gd name="T35" fmla="*/ 10 h 109"/>
                <a:gd name="T36" fmla="*/ 29 w 72"/>
                <a:gd name="T37" fmla="*/ 5 h 109"/>
                <a:gd name="T38" fmla="*/ 39 w 72"/>
                <a:gd name="T39" fmla="*/ 0 h 109"/>
                <a:gd name="T40" fmla="*/ 39 w 72"/>
                <a:gd name="T41" fmla="*/ 0 h 109"/>
                <a:gd name="T42" fmla="*/ 72 w 72"/>
                <a:gd name="T43" fmla="*/ 10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2" h="109">
                  <a:moveTo>
                    <a:pt x="72" y="107"/>
                  </a:moveTo>
                  <a:lnTo>
                    <a:pt x="72" y="107"/>
                  </a:lnTo>
                  <a:lnTo>
                    <a:pt x="63" y="109"/>
                  </a:lnTo>
                  <a:lnTo>
                    <a:pt x="55" y="109"/>
                  </a:lnTo>
                  <a:lnTo>
                    <a:pt x="45" y="108"/>
                  </a:lnTo>
                  <a:lnTo>
                    <a:pt x="36" y="106"/>
                  </a:lnTo>
                  <a:lnTo>
                    <a:pt x="26" y="101"/>
                  </a:lnTo>
                  <a:lnTo>
                    <a:pt x="19" y="96"/>
                  </a:lnTo>
                  <a:lnTo>
                    <a:pt x="11" y="89"/>
                  </a:lnTo>
                  <a:lnTo>
                    <a:pt x="6" y="80"/>
                  </a:lnTo>
                  <a:lnTo>
                    <a:pt x="2" y="71"/>
                  </a:lnTo>
                  <a:lnTo>
                    <a:pt x="0" y="61"/>
                  </a:lnTo>
                  <a:lnTo>
                    <a:pt x="0" y="53"/>
                  </a:lnTo>
                  <a:lnTo>
                    <a:pt x="1" y="43"/>
                  </a:lnTo>
                  <a:lnTo>
                    <a:pt x="3" y="34"/>
                  </a:lnTo>
                  <a:lnTo>
                    <a:pt x="8" y="25"/>
                  </a:lnTo>
                  <a:lnTo>
                    <a:pt x="14" y="17"/>
                  </a:lnTo>
                  <a:lnTo>
                    <a:pt x="21" y="10"/>
                  </a:lnTo>
                  <a:lnTo>
                    <a:pt x="29" y="5"/>
                  </a:lnTo>
                  <a:lnTo>
                    <a:pt x="39" y="0"/>
                  </a:lnTo>
                  <a:lnTo>
                    <a:pt x="39" y="0"/>
                  </a:lnTo>
                  <a:lnTo>
                    <a:pt x="72" y="10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4" name="Freeform 98"/>
            <p:cNvSpPr>
              <a:spLocks/>
            </p:cNvSpPr>
            <p:nvPr/>
          </p:nvSpPr>
          <p:spPr bwMode="auto">
            <a:xfrm>
              <a:off x="10420351" y="6167438"/>
              <a:ext cx="31750" cy="15875"/>
            </a:xfrm>
            <a:custGeom>
              <a:avLst/>
              <a:gdLst>
                <a:gd name="T0" fmla="*/ 352 w 352"/>
                <a:gd name="T1" fmla="*/ 0 h 179"/>
                <a:gd name="T2" fmla="*/ 350 w 352"/>
                <a:gd name="T3" fmla="*/ 2 h 179"/>
                <a:gd name="T4" fmla="*/ 344 w 352"/>
                <a:gd name="T5" fmla="*/ 9 h 179"/>
                <a:gd name="T6" fmla="*/ 335 w 352"/>
                <a:gd name="T7" fmla="*/ 19 h 179"/>
                <a:gd name="T8" fmla="*/ 322 w 352"/>
                <a:gd name="T9" fmla="*/ 33 h 179"/>
                <a:gd name="T10" fmla="*/ 307 w 352"/>
                <a:gd name="T11" fmla="*/ 50 h 179"/>
                <a:gd name="T12" fmla="*/ 288 w 352"/>
                <a:gd name="T13" fmla="*/ 68 h 179"/>
                <a:gd name="T14" fmla="*/ 267 w 352"/>
                <a:gd name="T15" fmla="*/ 87 h 179"/>
                <a:gd name="T16" fmla="*/ 244 w 352"/>
                <a:gd name="T17" fmla="*/ 105 h 179"/>
                <a:gd name="T18" fmla="*/ 219 w 352"/>
                <a:gd name="T19" fmla="*/ 123 h 179"/>
                <a:gd name="T20" fmla="*/ 191 w 352"/>
                <a:gd name="T21" fmla="*/ 140 h 179"/>
                <a:gd name="T22" fmla="*/ 162 w 352"/>
                <a:gd name="T23" fmla="*/ 155 h 179"/>
                <a:gd name="T24" fmla="*/ 131 w 352"/>
                <a:gd name="T25" fmla="*/ 166 h 179"/>
                <a:gd name="T26" fmla="*/ 100 w 352"/>
                <a:gd name="T27" fmla="*/ 175 h 179"/>
                <a:gd name="T28" fmla="*/ 67 w 352"/>
                <a:gd name="T29" fmla="*/ 179 h 179"/>
                <a:gd name="T30" fmla="*/ 33 w 352"/>
                <a:gd name="T31" fmla="*/ 178 h 179"/>
                <a:gd name="T32" fmla="*/ 0 w 352"/>
                <a:gd name="T33" fmla="*/ 17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2" h="179">
                  <a:moveTo>
                    <a:pt x="352" y="0"/>
                  </a:moveTo>
                  <a:lnTo>
                    <a:pt x="350" y="2"/>
                  </a:lnTo>
                  <a:lnTo>
                    <a:pt x="344" y="9"/>
                  </a:lnTo>
                  <a:lnTo>
                    <a:pt x="335" y="19"/>
                  </a:lnTo>
                  <a:lnTo>
                    <a:pt x="322" y="33"/>
                  </a:lnTo>
                  <a:lnTo>
                    <a:pt x="307" y="50"/>
                  </a:lnTo>
                  <a:lnTo>
                    <a:pt x="288" y="68"/>
                  </a:lnTo>
                  <a:lnTo>
                    <a:pt x="267" y="87"/>
                  </a:lnTo>
                  <a:lnTo>
                    <a:pt x="244" y="105"/>
                  </a:lnTo>
                  <a:lnTo>
                    <a:pt x="219" y="123"/>
                  </a:lnTo>
                  <a:lnTo>
                    <a:pt x="191" y="140"/>
                  </a:lnTo>
                  <a:lnTo>
                    <a:pt x="162" y="155"/>
                  </a:lnTo>
                  <a:lnTo>
                    <a:pt x="131" y="166"/>
                  </a:lnTo>
                  <a:lnTo>
                    <a:pt x="100" y="175"/>
                  </a:lnTo>
                  <a:lnTo>
                    <a:pt x="67" y="179"/>
                  </a:lnTo>
                  <a:lnTo>
                    <a:pt x="33" y="178"/>
                  </a:lnTo>
                  <a:lnTo>
                    <a:pt x="0" y="17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5" name="Freeform 99"/>
            <p:cNvSpPr>
              <a:spLocks/>
            </p:cNvSpPr>
            <p:nvPr/>
          </p:nvSpPr>
          <p:spPr bwMode="auto">
            <a:xfrm>
              <a:off x="10448926" y="6162675"/>
              <a:ext cx="7938" cy="7937"/>
            </a:xfrm>
            <a:custGeom>
              <a:avLst/>
              <a:gdLst>
                <a:gd name="T0" fmla="*/ 0 w 101"/>
                <a:gd name="T1" fmla="*/ 22 h 89"/>
                <a:gd name="T2" fmla="*/ 0 w 101"/>
                <a:gd name="T3" fmla="*/ 22 h 89"/>
                <a:gd name="T4" fmla="*/ 8 w 101"/>
                <a:gd name="T5" fmla="*/ 15 h 89"/>
                <a:gd name="T6" fmla="*/ 15 w 101"/>
                <a:gd name="T7" fmla="*/ 8 h 89"/>
                <a:gd name="T8" fmla="*/ 23 w 101"/>
                <a:gd name="T9" fmla="*/ 4 h 89"/>
                <a:gd name="T10" fmla="*/ 33 w 101"/>
                <a:gd name="T11" fmla="*/ 1 h 89"/>
                <a:gd name="T12" fmla="*/ 43 w 101"/>
                <a:gd name="T13" fmla="*/ 0 h 89"/>
                <a:gd name="T14" fmla="*/ 52 w 101"/>
                <a:gd name="T15" fmla="*/ 0 h 89"/>
                <a:gd name="T16" fmla="*/ 61 w 101"/>
                <a:gd name="T17" fmla="*/ 2 h 89"/>
                <a:gd name="T18" fmla="*/ 71 w 101"/>
                <a:gd name="T19" fmla="*/ 5 h 89"/>
                <a:gd name="T20" fmla="*/ 79 w 101"/>
                <a:gd name="T21" fmla="*/ 10 h 89"/>
                <a:gd name="T22" fmla="*/ 86 w 101"/>
                <a:gd name="T23" fmla="*/ 18 h 89"/>
                <a:gd name="T24" fmla="*/ 93 w 101"/>
                <a:gd name="T25" fmla="*/ 25 h 89"/>
                <a:gd name="T26" fmla="*/ 97 w 101"/>
                <a:gd name="T27" fmla="*/ 33 h 89"/>
                <a:gd name="T28" fmla="*/ 100 w 101"/>
                <a:gd name="T29" fmla="*/ 43 h 89"/>
                <a:gd name="T30" fmla="*/ 101 w 101"/>
                <a:gd name="T31" fmla="*/ 53 h 89"/>
                <a:gd name="T32" fmla="*/ 101 w 101"/>
                <a:gd name="T33" fmla="*/ 62 h 89"/>
                <a:gd name="T34" fmla="*/ 99 w 101"/>
                <a:gd name="T35" fmla="*/ 71 h 89"/>
                <a:gd name="T36" fmla="*/ 96 w 101"/>
                <a:gd name="T37" fmla="*/ 81 h 89"/>
                <a:gd name="T38" fmla="*/ 91 w 101"/>
                <a:gd name="T39" fmla="*/ 89 h 89"/>
                <a:gd name="T40" fmla="*/ 91 w 101"/>
                <a:gd name="T41" fmla="*/ 89 h 89"/>
                <a:gd name="T42" fmla="*/ 0 w 101"/>
                <a:gd name="T43" fmla="*/ 2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1" h="89">
                  <a:moveTo>
                    <a:pt x="0" y="22"/>
                  </a:moveTo>
                  <a:lnTo>
                    <a:pt x="0" y="22"/>
                  </a:lnTo>
                  <a:lnTo>
                    <a:pt x="8" y="15"/>
                  </a:lnTo>
                  <a:lnTo>
                    <a:pt x="15" y="8"/>
                  </a:lnTo>
                  <a:lnTo>
                    <a:pt x="23" y="4"/>
                  </a:lnTo>
                  <a:lnTo>
                    <a:pt x="33" y="1"/>
                  </a:lnTo>
                  <a:lnTo>
                    <a:pt x="43" y="0"/>
                  </a:lnTo>
                  <a:lnTo>
                    <a:pt x="52" y="0"/>
                  </a:lnTo>
                  <a:lnTo>
                    <a:pt x="61" y="2"/>
                  </a:lnTo>
                  <a:lnTo>
                    <a:pt x="71" y="5"/>
                  </a:lnTo>
                  <a:lnTo>
                    <a:pt x="79" y="10"/>
                  </a:lnTo>
                  <a:lnTo>
                    <a:pt x="86" y="18"/>
                  </a:lnTo>
                  <a:lnTo>
                    <a:pt x="93" y="25"/>
                  </a:lnTo>
                  <a:lnTo>
                    <a:pt x="97" y="33"/>
                  </a:lnTo>
                  <a:lnTo>
                    <a:pt x="100" y="43"/>
                  </a:lnTo>
                  <a:lnTo>
                    <a:pt x="101" y="53"/>
                  </a:lnTo>
                  <a:lnTo>
                    <a:pt x="101" y="62"/>
                  </a:lnTo>
                  <a:lnTo>
                    <a:pt x="99" y="71"/>
                  </a:lnTo>
                  <a:lnTo>
                    <a:pt x="96" y="81"/>
                  </a:lnTo>
                  <a:lnTo>
                    <a:pt x="91" y="89"/>
                  </a:lnTo>
                  <a:lnTo>
                    <a:pt x="91" y="89"/>
                  </a:lnTo>
                  <a:lnTo>
                    <a:pt x="0" y="2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6" name="Freeform 100"/>
            <p:cNvSpPr>
              <a:spLocks/>
            </p:cNvSpPr>
            <p:nvPr/>
          </p:nvSpPr>
          <p:spPr bwMode="auto">
            <a:xfrm>
              <a:off x="10415588" y="6178550"/>
              <a:ext cx="6350" cy="9525"/>
            </a:xfrm>
            <a:custGeom>
              <a:avLst/>
              <a:gdLst>
                <a:gd name="T0" fmla="*/ 40 w 71"/>
                <a:gd name="T1" fmla="*/ 109 h 109"/>
                <a:gd name="T2" fmla="*/ 40 w 71"/>
                <a:gd name="T3" fmla="*/ 109 h 109"/>
                <a:gd name="T4" fmla="*/ 30 w 71"/>
                <a:gd name="T5" fmla="*/ 106 h 109"/>
                <a:gd name="T6" fmla="*/ 22 w 71"/>
                <a:gd name="T7" fmla="*/ 101 h 109"/>
                <a:gd name="T8" fmla="*/ 15 w 71"/>
                <a:gd name="T9" fmla="*/ 94 h 109"/>
                <a:gd name="T10" fmla="*/ 9 w 71"/>
                <a:gd name="T11" fmla="*/ 86 h 109"/>
                <a:gd name="T12" fmla="*/ 4 w 71"/>
                <a:gd name="T13" fmla="*/ 78 h 109"/>
                <a:gd name="T14" fmla="*/ 1 w 71"/>
                <a:gd name="T15" fmla="*/ 68 h 109"/>
                <a:gd name="T16" fmla="*/ 0 w 71"/>
                <a:gd name="T17" fmla="*/ 59 h 109"/>
                <a:gd name="T18" fmla="*/ 0 w 71"/>
                <a:gd name="T19" fmla="*/ 49 h 109"/>
                <a:gd name="T20" fmla="*/ 2 w 71"/>
                <a:gd name="T21" fmla="*/ 40 h 109"/>
                <a:gd name="T22" fmla="*/ 5 w 71"/>
                <a:gd name="T23" fmla="*/ 30 h 109"/>
                <a:gd name="T24" fmla="*/ 10 w 71"/>
                <a:gd name="T25" fmla="*/ 22 h 109"/>
                <a:gd name="T26" fmla="*/ 17 w 71"/>
                <a:gd name="T27" fmla="*/ 15 h 109"/>
                <a:gd name="T28" fmla="*/ 25 w 71"/>
                <a:gd name="T29" fmla="*/ 9 h 109"/>
                <a:gd name="T30" fmla="*/ 34 w 71"/>
                <a:gd name="T31" fmla="*/ 4 h 109"/>
                <a:gd name="T32" fmla="*/ 43 w 71"/>
                <a:gd name="T33" fmla="*/ 1 h 109"/>
                <a:gd name="T34" fmla="*/ 53 w 71"/>
                <a:gd name="T35" fmla="*/ 0 h 109"/>
                <a:gd name="T36" fmla="*/ 62 w 71"/>
                <a:gd name="T37" fmla="*/ 0 h 109"/>
                <a:gd name="T38" fmla="*/ 71 w 71"/>
                <a:gd name="T39" fmla="*/ 2 h 109"/>
                <a:gd name="T40" fmla="*/ 71 w 71"/>
                <a:gd name="T41" fmla="*/ 2 h 109"/>
                <a:gd name="T42" fmla="*/ 40 w 71"/>
                <a:gd name="T43"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109">
                  <a:moveTo>
                    <a:pt x="40" y="109"/>
                  </a:moveTo>
                  <a:lnTo>
                    <a:pt x="40" y="109"/>
                  </a:lnTo>
                  <a:lnTo>
                    <a:pt x="30" y="106"/>
                  </a:lnTo>
                  <a:lnTo>
                    <a:pt x="22" y="101"/>
                  </a:lnTo>
                  <a:lnTo>
                    <a:pt x="15" y="94"/>
                  </a:lnTo>
                  <a:lnTo>
                    <a:pt x="9" y="86"/>
                  </a:lnTo>
                  <a:lnTo>
                    <a:pt x="4" y="78"/>
                  </a:lnTo>
                  <a:lnTo>
                    <a:pt x="1" y="68"/>
                  </a:lnTo>
                  <a:lnTo>
                    <a:pt x="0" y="59"/>
                  </a:lnTo>
                  <a:lnTo>
                    <a:pt x="0" y="49"/>
                  </a:lnTo>
                  <a:lnTo>
                    <a:pt x="2" y="40"/>
                  </a:lnTo>
                  <a:lnTo>
                    <a:pt x="5" y="30"/>
                  </a:lnTo>
                  <a:lnTo>
                    <a:pt x="10" y="22"/>
                  </a:lnTo>
                  <a:lnTo>
                    <a:pt x="17" y="15"/>
                  </a:lnTo>
                  <a:lnTo>
                    <a:pt x="25" y="9"/>
                  </a:lnTo>
                  <a:lnTo>
                    <a:pt x="34" y="4"/>
                  </a:lnTo>
                  <a:lnTo>
                    <a:pt x="43" y="1"/>
                  </a:lnTo>
                  <a:lnTo>
                    <a:pt x="53" y="0"/>
                  </a:lnTo>
                  <a:lnTo>
                    <a:pt x="62" y="0"/>
                  </a:lnTo>
                  <a:lnTo>
                    <a:pt x="71" y="2"/>
                  </a:lnTo>
                  <a:lnTo>
                    <a:pt x="71" y="2"/>
                  </a:lnTo>
                  <a:lnTo>
                    <a:pt x="40" y="10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7" name="Freeform 101"/>
            <p:cNvSpPr>
              <a:spLocks/>
            </p:cNvSpPr>
            <p:nvPr/>
          </p:nvSpPr>
          <p:spPr bwMode="auto">
            <a:xfrm>
              <a:off x="10409238" y="6183313"/>
              <a:ext cx="14288" cy="22225"/>
            </a:xfrm>
            <a:custGeom>
              <a:avLst/>
              <a:gdLst>
                <a:gd name="T0" fmla="*/ 130 w 150"/>
                <a:gd name="T1" fmla="*/ 0 h 255"/>
                <a:gd name="T2" fmla="*/ 142 w 150"/>
                <a:gd name="T3" fmla="*/ 22 h 255"/>
                <a:gd name="T4" fmla="*/ 149 w 150"/>
                <a:gd name="T5" fmla="*/ 44 h 255"/>
                <a:gd name="T6" fmla="*/ 150 w 150"/>
                <a:gd name="T7" fmla="*/ 67 h 255"/>
                <a:gd name="T8" fmla="*/ 145 w 150"/>
                <a:gd name="T9" fmla="*/ 89 h 255"/>
                <a:gd name="T10" fmla="*/ 137 w 150"/>
                <a:gd name="T11" fmla="*/ 111 h 255"/>
                <a:gd name="T12" fmla="*/ 127 w 150"/>
                <a:gd name="T13" fmla="*/ 132 h 255"/>
                <a:gd name="T14" fmla="*/ 113 w 150"/>
                <a:gd name="T15" fmla="*/ 152 h 255"/>
                <a:gd name="T16" fmla="*/ 97 w 150"/>
                <a:gd name="T17" fmla="*/ 172 h 255"/>
                <a:gd name="T18" fmla="*/ 80 w 150"/>
                <a:gd name="T19" fmla="*/ 188 h 255"/>
                <a:gd name="T20" fmla="*/ 63 w 150"/>
                <a:gd name="T21" fmla="*/ 205 h 255"/>
                <a:gd name="T22" fmla="*/ 48 w 150"/>
                <a:gd name="T23" fmla="*/ 219 h 255"/>
                <a:gd name="T24" fmla="*/ 32 w 150"/>
                <a:gd name="T25" fmla="*/ 231 h 255"/>
                <a:gd name="T26" fmla="*/ 19 w 150"/>
                <a:gd name="T27" fmla="*/ 242 h 255"/>
                <a:gd name="T28" fmla="*/ 9 w 150"/>
                <a:gd name="T29" fmla="*/ 249 h 255"/>
                <a:gd name="T30" fmla="*/ 2 w 150"/>
                <a:gd name="T31" fmla="*/ 253 h 255"/>
                <a:gd name="T32" fmla="*/ 0 w 150"/>
                <a:gd name="T33"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 h="255">
                  <a:moveTo>
                    <a:pt x="130" y="0"/>
                  </a:moveTo>
                  <a:lnTo>
                    <a:pt x="142" y="22"/>
                  </a:lnTo>
                  <a:lnTo>
                    <a:pt x="149" y="44"/>
                  </a:lnTo>
                  <a:lnTo>
                    <a:pt x="150" y="67"/>
                  </a:lnTo>
                  <a:lnTo>
                    <a:pt x="145" y="89"/>
                  </a:lnTo>
                  <a:lnTo>
                    <a:pt x="137" y="111"/>
                  </a:lnTo>
                  <a:lnTo>
                    <a:pt x="127" y="132"/>
                  </a:lnTo>
                  <a:lnTo>
                    <a:pt x="113" y="152"/>
                  </a:lnTo>
                  <a:lnTo>
                    <a:pt x="97" y="172"/>
                  </a:lnTo>
                  <a:lnTo>
                    <a:pt x="80" y="188"/>
                  </a:lnTo>
                  <a:lnTo>
                    <a:pt x="63" y="205"/>
                  </a:lnTo>
                  <a:lnTo>
                    <a:pt x="48" y="219"/>
                  </a:lnTo>
                  <a:lnTo>
                    <a:pt x="32" y="231"/>
                  </a:lnTo>
                  <a:lnTo>
                    <a:pt x="19" y="242"/>
                  </a:lnTo>
                  <a:lnTo>
                    <a:pt x="9" y="249"/>
                  </a:lnTo>
                  <a:lnTo>
                    <a:pt x="2" y="253"/>
                  </a:lnTo>
                  <a:lnTo>
                    <a:pt x="0" y="25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8" name="Freeform 102"/>
            <p:cNvSpPr>
              <a:spLocks/>
            </p:cNvSpPr>
            <p:nvPr/>
          </p:nvSpPr>
          <p:spPr bwMode="auto">
            <a:xfrm>
              <a:off x="10415588" y="6178550"/>
              <a:ext cx="9525" cy="7937"/>
            </a:xfrm>
            <a:custGeom>
              <a:avLst/>
              <a:gdLst>
                <a:gd name="T0" fmla="*/ 10 w 101"/>
                <a:gd name="T1" fmla="*/ 88 h 88"/>
                <a:gd name="T2" fmla="*/ 10 w 101"/>
                <a:gd name="T3" fmla="*/ 88 h 88"/>
                <a:gd name="T4" fmla="*/ 5 w 101"/>
                <a:gd name="T5" fmla="*/ 80 h 88"/>
                <a:gd name="T6" fmla="*/ 2 w 101"/>
                <a:gd name="T7" fmla="*/ 71 h 88"/>
                <a:gd name="T8" fmla="*/ 0 w 101"/>
                <a:gd name="T9" fmla="*/ 61 h 88"/>
                <a:gd name="T10" fmla="*/ 0 w 101"/>
                <a:gd name="T11" fmla="*/ 52 h 88"/>
                <a:gd name="T12" fmla="*/ 1 w 101"/>
                <a:gd name="T13" fmla="*/ 43 h 88"/>
                <a:gd name="T14" fmla="*/ 4 w 101"/>
                <a:gd name="T15" fmla="*/ 33 h 88"/>
                <a:gd name="T16" fmla="*/ 9 w 101"/>
                <a:gd name="T17" fmla="*/ 24 h 88"/>
                <a:gd name="T18" fmla="*/ 16 w 101"/>
                <a:gd name="T19" fmla="*/ 17 h 88"/>
                <a:gd name="T20" fmla="*/ 23 w 101"/>
                <a:gd name="T21" fmla="*/ 10 h 88"/>
                <a:gd name="T22" fmla="*/ 31 w 101"/>
                <a:gd name="T23" fmla="*/ 5 h 88"/>
                <a:gd name="T24" fmla="*/ 40 w 101"/>
                <a:gd name="T25" fmla="*/ 2 h 88"/>
                <a:gd name="T26" fmla="*/ 50 w 101"/>
                <a:gd name="T27" fmla="*/ 0 h 88"/>
                <a:gd name="T28" fmla="*/ 59 w 101"/>
                <a:gd name="T29" fmla="*/ 0 h 88"/>
                <a:gd name="T30" fmla="*/ 68 w 101"/>
                <a:gd name="T31" fmla="*/ 1 h 88"/>
                <a:gd name="T32" fmla="*/ 78 w 101"/>
                <a:gd name="T33" fmla="*/ 4 h 88"/>
                <a:gd name="T34" fmla="*/ 87 w 101"/>
                <a:gd name="T35" fmla="*/ 9 h 88"/>
                <a:gd name="T36" fmla="*/ 95 w 101"/>
                <a:gd name="T37" fmla="*/ 16 h 88"/>
                <a:gd name="T38" fmla="*/ 101 w 101"/>
                <a:gd name="T39" fmla="*/ 23 h 88"/>
                <a:gd name="T40" fmla="*/ 101 w 101"/>
                <a:gd name="T41" fmla="*/ 23 h 88"/>
                <a:gd name="T42" fmla="*/ 10 w 101"/>
                <a:gd name="T4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1" h="88">
                  <a:moveTo>
                    <a:pt x="10" y="88"/>
                  </a:moveTo>
                  <a:lnTo>
                    <a:pt x="10" y="88"/>
                  </a:lnTo>
                  <a:lnTo>
                    <a:pt x="5" y="80"/>
                  </a:lnTo>
                  <a:lnTo>
                    <a:pt x="2" y="71"/>
                  </a:lnTo>
                  <a:lnTo>
                    <a:pt x="0" y="61"/>
                  </a:lnTo>
                  <a:lnTo>
                    <a:pt x="0" y="52"/>
                  </a:lnTo>
                  <a:lnTo>
                    <a:pt x="1" y="43"/>
                  </a:lnTo>
                  <a:lnTo>
                    <a:pt x="4" y="33"/>
                  </a:lnTo>
                  <a:lnTo>
                    <a:pt x="9" y="24"/>
                  </a:lnTo>
                  <a:lnTo>
                    <a:pt x="16" y="17"/>
                  </a:lnTo>
                  <a:lnTo>
                    <a:pt x="23" y="10"/>
                  </a:lnTo>
                  <a:lnTo>
                    <a:pt x="31" y="5"/>
                  </a:lnTo>
                  <a:lnTo>
                    <a:pt x="40" y="2"/>
                  </a:lnTo>
                  <a:lnTo>
                    <a:pt x="50" y="0"/>
                  </a:lnTo>
                  <a:lnTo>
                    <a:pt x="59" y="0"/>
                  </a:lnTo>
                  <a:lnTo>
                    <a:pt x="68" y="1"/>
                  </a:lnTo>
                  <a:lnTo>
                    <a:pt x="78" y="4"/>
                  </a:lnTo>
                  <a:lnTo>
                    <a:pt x="87" y="9"/>
                  </a:lnTo>
                  <a:lnTo>
                    <a:pt x="95" y="16"/>
                  </a:lnTo>
                  <a:lnTo>
                    <a:pt x="101" y="23"/>
                  </a:lnTo>
                  <a:lnTo>
                    <a:pt x="101" y="23"/>
                  </a:lnTo>
                  <a:lnTo>
                    <a:pt x="10" y="8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9" name="Freeform 103"/>
            <p:cNvSpPr>
              <a:spLocks/>
            </p:cNvSpPr>
            <p:nvPr/>
          </p:nvSpPr>
          <p:spPr bwMode="auto">
            <a:xfrm>
              <a:off x="10404476" y="6202363"/>
              <a:ext cx="7938" cy="7937"/>
            </a:xfrm>
            <a:custGeom>
              <a:avLst/>
              <a:gdLst>
                <a:gd name="T0" fmla="*/ 87 w 87"/>
                <a:gd name="T1" fmla="*/ 95 h 103"/>
                <a:gd name="T2" fmla="*/ 87 w 87"/>
                <a:gd name="T3" fmla="*/ 95 h 103"/>
                <a:gd name="T4" fmla="*/ 77 w 87"/>
                <a:gd name="T5" fmla="*/ 99 h 103"/>
                <a:gd name="T6" fmla="*/ 68 w 87"/>
                <a:gd name="T7" fmla="*/ 102 h 103"/>
                <a:gd name="T8" fmla="*/ 58 w 87"/>
                <a:gd name="T9" fmla="*/ 103 h 103"/>
                <a:gd name="T10" fmla="*/ 50 w 87"/>
                <a:gd name="T11" fmla="*/ 103 h 103"/>
                <a:gd name="T12" fmla="*/ 40 w 87"/>
                <a:gd name="T13" fmla="*/ 101 h 103"/>
                <a:gd name="T14" fmla="*/ 31 w 87"/>
                <a:gd name="T15" fmla="*/ 98 h 103"/>
                <a:gd name="T16" fmla="*/ 23 w 87"/>
                <a:gd name="T17" fmla="*/ 91 h 103"/>
                <a:gd name="T18" fmla="*/ 15 w 87"/>
                <a:gd name="T19" fmla="*/ 85 h 103"/>
                <a:gd name="T20" fmla="*/ 9 w 87"/>
                <a:gd name="T21" fmla="*/ 78 h 103"/>
                <a:gd name="T22" fmla="*/ 5 w 87"/>
                <a:gd name="T23" fmla="*/ 68 h 103"/>
                <a:gd name="T24" fmla="*/ 1 w 87"/>
                <a:gd name="T25" fmla="*/ 59 h 103"/>
                <a:gd name="T26" fmla="*/ 0 w 87"/>
                <a:gd name="T27" fmla="*/ 50 h 103"/>
                <a:gd name="T28" fmla="*/ 0 w 87"/>
                <a:gd name="T29" fmla="*/ 41 h 103"/>
                <a:gd name="T30" fmla="*/ 3 w 87"/>
                <a:gd name="T31" fmla="*/ 32 h 103"/>
                <a:gd name="T32" fmla="*/ 6 w 87"/>
                <a:gd name="T33" fmla="*/ 22 h 103"/>
                <a:gd name="T34" fmla="*/ 12 w 87"/>
                <a:gd name="T35" fmla="*/ 14 h 103"/>
                <a:gd name="T36" fmla="*/ 18 w 87"/>
                <a:gd name="T37" fmla="*/ 7 h 103"/>
                <a:gd name="T38" fmla="*/ 26 w 87"/>
                <a:gd name="T39" fmla="*/ 0 h 103"/>
                <a:gd name="T40" fmla="*/ 26 w 87"/>
                <a:gd name="T41" fmla="*/ 0 h 103"/>
                <a:gd name="T42" fmla="*/ 87 w 87"/>
                <a:gd name="T43" fmla="*/ 9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7" h="103">
                  <a:moveTo>
                    <a:pt x="87" y="95"/>
                  </a:moveTo>
                  <a:lnTo>
                    <a:pt x="87" y="95"/>
                  </a:lnTo>
                  <a:lnTo>
                    <a:pt x="77" y="99"/>
                  </a:lnTo>
                  <a:lnTo>
                    <a:pt x="68" y="102"/>
                  </a:lnTo>
                  <a:lnTo>
                    <a:pt x="58" y="103"/>
                  </a:lnTo>
                  <a:lnTo>
                    <a:pt x="50" y="103"/>
                  </a:lnTo>
                  <a:lnTo>
                    <a:pt x="40" y="101"/>
                  </a:lnTo>
                  <a:lnTo>
                    <a:pt x="31" y="98"/>
                  </a:lnTo>
                  <a:lnTo>
                    <a:pt x="23" y="91"/>
                  </a:lnTo>
                  <a:lnTo>
                    <a:pt x="15" y="85"/>
                  </a:lnTo>
                  <a:lnTo>
                    <a:pt x="9" y="78"/>
                  </a:lnTo>
                  <a:lnTo>
                    <a:pt x="5" y="68"/>
                  </a:lnTo>
                  <a:lnTo>
                    <a:pt x="1" y="59"/>
                  </a:lnTo>
                  <a:lnTo>
                    <a:pt x="0" y="50"/>
                  </a:lnTo>
                  <a:lnTo>
                    <a:pt x="0" y="41"/>
                  </a:lnTo>
                  <a:lnTo>
                    <a:pt x="3" y="32"/>
                  </a:lnTo>
                  <a:lnTo>
                    <a:pt x="6" y="22"/>
                  </a:lnTo>
                  <a:lnTo>
                    <a:pt x="12" y="14"/>
                  </a:lnTo>
                  <a:lnTo>
                    <a:pt x="18" y="7"/>
                  </a:lnTo>
                  <a:lnTo>
                    <a:pt x="26" y="0"/>
                  </a:lnTo>
                  <a:lnTo>
                    <a:pt x="26" y="0"/>
                  </a:lnTo>
                  <a:lnTo>
                    <a:pt x="87" y="9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0" name="Freeform 104"/>
            <p:cNvSpPr>
              <a:spLocks/>
            </p:cNvSpPr>
            <p:nvPr/>
          </p:nvSpPr>
          <p:spPr bwMode="auto">
            <a:xfrm>
              <a:off x="10399713" y="6240463"/>
              <a:ext cx="20638" cy="23812"/>
            </a:xfrm>
            <a:custGeom>
              <a:avLst/>
              <a:gdLst>
                <a:gd name="T0" fmla="*/ 0 w 230"/>
                <a:gd name="T1" fmla="*/ 284 h 284"/>
                <a:gd name="T2" fmla="*/ 2 w 230"/>
                <a:gd name="T3" fmla="*/ 283 h 284"/>
                <a:gd name="T4" fmla="*/ 8 w 230"/>
                <a:gd name="T5" fmla="*/ 281 h 284"/>
                <a:gd name="T6" fmla="*/ 16 w 230"/>
                <a:gd name="T7" fmla="*/ 277 h 284"/>
                <a:gd name="T8" fmla="*/ 28 w 230"/>
                <a:gd name="T9" fmla="*/ 272 h 284"/>
                <a:gd name="T10" fmla="*/ 42 w 230"/>
                <a:gd name="T11" fmla="*/ 263 h 284"/>
                <a:gd name="T12" fmla="*/ 57 w 230"/>
                <a:gd name="T13" fmla="*/ 254 h 284"/>
                <a:gd name="T14" fmla="*/ 75 w 230"/>
                <a:gd name="T15" fmla="*/ 241 h 284"/>
                <a:gd name="T16" fmla="*/ 93 w 230"/>
                <a:gd name="T17" fmla="*/ 227 h 284"/>
                <a:gd name="T18" fmla="*/ 112 w 230"/>
                <a:gd name="T19" fmla="*/ 210 h 284"/>
                <a:gd name="T20" fmla="*/ 132 w 230"/>
                <a:gd name="T21" fmla="*/ 190 h 284"/>
                <a:gd name="T22" fmla="*/ 151 w 230"/>
                <a:gd name="T23" fmla="*/ 167 h 284"/>
                <a:gd name="T24" fmla="*/ 170 w 230"/>
                <a:gd name="T25" fmla="*/ 140 h 284"/>
                <a:gd name="T26" fmla="*/ 187 w 230"/>
                <a:gd name="T27" fmla="*/ 110 h 284"/>
                <a:gd name="T28" fmla="*/ 204 w 230"/>
                <a:gd name="T29" fmla="*/ 77 h 284"/>
                <a:gd name="T30" fmla="*/ 217 w 230"/>
                <a:gd name="T31" fmla="*/ 40 h 284"/>
                <a:gd name="T32" fmla="*/ 230 w 230"/>
                <a:gd name="T33"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0" h="284">
                  <a:moveTo>
                    <a:pt x="0" y="284"/>
                  </a:moveTo>
                  <a:lnTo>
                    <a:pt x="2" y="283"/>
                  </a:lnTo>
                  <a:lnTo>
                    <a:pt x="8" y="281"/>
                  </a:lnTo>
                  <a:lnTo>
                    <a:pt x="16" y="277"/>
                  </a:lnTo>
                  <a:lnTo>
                    <a:pt x="28" y="272"/>
                  </a:lnTo>
                  <a:lnTo>
                    <a:pt x="42" y="263"/>
                  </a:lnTo>
                  <a:lnTo>
                    <a:pt x="57" y="254"/>
                  </a:lnTo>
                  <a:lnTo>
                    <a:pt x="75" y="241"/>
                  </a:lnTo>
                  <a:lnTo>
                    <a:pt x="93" y="227"/>
                  </a:lnTo>
                  <a:lnTo>
                    <a:pt x="112" y="210"/>
                  </a:lnTo>
                  <a:lnTo>
                    <a:pt x="132" y="190"/>
                  </a:lnTo>
                  <a:lnTo>
                    <a:pt x="151" y="167"/>
                  </a:lnTo>
                  <a:lnTo>
                    <a:pt x="170" y="140"/>
                  </a:lnTo>
                  <a:lnTo>
                    <a:pt x="187" y="110"/>
                  </a:lnTo>
                  <a:lnTo>
                    <a:pt x="204" y="77"/>
                  </a:lnTo>
                  <a:lnTo>
                    <a:pt x="217" y="40"/>
                  </a:lnTo>
                  <a:lnTo>
                    <a:pt x="23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1" name="Freeform 105"/>
            <p:cNvSpPr>
              <a:spLocks/>
            </p:cNvSpPr>
            <p:nvPr/>
          </p:nvSpPr>
          <p:spPr bwMode="auto">
            <a:xfrm>
              <a:off x="10394951" y="6259513"/>
              <a:ext cx="6350" cy="9525"/>
            </a:xfrm>
            <a:custGeom>
              <a:avLst/>
              <a:gdLst>
                <a:gd name="T0" fmla="*/ 72 w 72"/>
                <a:gd name="T1" fmla="*/ 107 h 109"/>
                <a:gd name="T2" fmla="*/ 72 w 72"/>
                <a:gd name="T3" fmla="*/ 107 h 109"/>
                <a:gd name="T4" fmla="*/ 63 w 72"/>
                <a:gd name="T5" fmla="*/ 109 h 109"/>
                <a:gd name="T6" fmla="*/ 54 w 72"/>
                <a:gd name="T7" fmla="*/ 109 h 109"/>
                <a:gd name="T8" fmla="*/ 44 w 72"/>
                <a:gd name="T9" fmla="*/ 108 h 109"/>
                <a:gd name="T10" fmla="*/ 34 w 72"/>
                <a:gd name="T11" fmla="*/ 106 h 109"/>
                <a:gd name="T12" fmla="*/ 26 w 72"/>
                <a:gd name="T13" fmla="*/ 101 h 109"/>
                <a:gd name="T14" fmla="*/ 19 w 72"/>
                <a:gd name="T15" fmla="*/ 95 h 109"/>
                <a:gd name="T16" fmla="*/ 11 w 72"/>
                <a:gd name="T17" fmla="*/ 88 h 109"/>
                <a:gd name="T18" fmla="*/ 6 w 72"/>
                <a:gd name="T19" fmla="*/ 80 h 109"/>
                <a:gd name="T20" fmla="*/ 2 w 72"/>
                <a:gd name="T21" fmla="*/ 70 h 109"/>
                <a:gd name="T22" fmla="*/ 0 w 72"/>
                <a:gd name="T23" fmla="*/ 61 h 109"/>
                <a:gd name="T24" fmla="*/ 0 w 72"/>
                <a:gd name="T25" fmla="*/ 52 h 109"/>
                <a:gd name="T26" fmla="*/ 1 w 72"/>
                <a:gd name="T27" fmla="*/ 42 h 109"/>
                <a:gd name="T28" fmla="*/ 3 w 72"/>
                <a:gd name="T29" fmla="*/ 32 h 109"/>
                <a:gd name="T30" fmla="*/ 8 w 72"/>
                <a:gd name="T31" fmla="*/ 24 h 109"/>
                <a:gd name="T32" fmla="*/ 13 w 72"/>
                <a:gd name="T33" fmla="*/ 17 h 109"/>
                <a:gd name="T34" fmla="*/ 21 w 72"/>
                <a:gd name="T35" fmla="*/ 9 h 109"/>
                <a:gd name="T36" fmla="*/ 29 w 72"/>
                <a:gd name="T37" fmla="*/ 4 h 109"/>
                <a:gd name="T38" fmla="*/ 39 w 72"/>
                <a:gd name="T39" fmla="*/ 0 h 109"/>
                <a:gd name="T40" fmla="*/ 39 w 72"/>
                <a:gd name="T41" fmla="*/ 0 h 109"/>
                <a:gd name="T42" fmla="*/ 72 w 72"/>
                <a:gd name="T43" fmla="*/ 10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2" h="109">
                  <a:moveTo>
                    <a:pt x="72" y="107"/>
                  </a:moveTo>
                  <a:lnTo>
                    <a:pt x="72" y="107"/>
                  </a:lnTo>
                  <a:lnTo>
                    <a:pt x="63" y="109"/>
                  </a:lnTo>
                  <a:lnTo>
                    <a:pt x="54" y="109"/>
                  </a:lnTo>
                  <a:lnTo>
                    <a:pt x="44" y="108"/>
                  </a:lnTo>
                  <a:lnTo>
                    <a:pt x="34" y="106"/>
                  </a:lnTo>
                  <a:lnTo>
                    <a:pt x="26" y="101"/>
                  </a:lnTo>
                  <a:lnTo>
                    <a:pt x="19" y="95"/>
                  </a:lnTo>
                  <a:lnTo>
                    <a:pt x="11" y="88"/>
                  </a:lnTo>
                  <a:lnTo>
                    <a:pt x="6" y="80"/>
                  </a:lnTo>
                  <a:lnTo>
                    <a:pt x="2" y="70"/>
                  </a:lnTo>
                  <a:lnTo>
                    <a:pt x="0" y="61"/>
                  </a:lnTo>
                  <a:lnTo>
                    <a:pt x="0" y="52"/>
                  </a:lnTo>
                  <a:lnTo>
                    <a:pt x="1" y="42"/>
                  </a:lnTo>
                  <a:lnTo>
                    <a:pt x="3" y="32"/>
                  </a:lnTo>
                  <a:lnTo>
                    <a:pt x="8" y="24"/>
                  </a:lnTo>
                  <a:lnTo>
                    <a:pt x="13" y="17"/>
                  </a:lnTo>
                  <a:lnTo>
                    <a:pt x="21" y="9"/>
                  </a:lnTo>
                  <a:lnTo>
                    <a:pt x="29" y="4"/>
                  </a:lnTo>
                  <a:lnTo>
                    <a:pt x="39" y="0"/>
                  </a:lnTo>
                  <a:lnTo>
                    <a:pt x="39" y="0"/>
                  </a:lnTo>
                  <a:lnTo>
                    <a:pt x="72" y="10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2" name="Freeform 106"/>
            <p:cNvSpPr>
              <a:spLocks/>
            </p:cNvSpPr>
            <p:nvPr/>
          </p:nvSpPr>
          <p:spPr bwMode="auto">
            <a:xfrm>
              <a:off x="10415588" y="6234113"/>
              <a:ext cx="9525" cy="6350"/>
            </a:xfrm>
            <a:custGeom>
              <a:avLst/>
              <a:gdLst>
                <a:gd name="T0" fmla="*/ 0 w 111"/>
                <a:gd name="T1" fmla="*/ 42 h 69"/>
                <a:gd name="T2" fmla="*/ 0 w 111"/>
                <a:gd name="T3" fmla="*/ 42 h 69"/>
                <a:gd name="T4" fmla="*/ 3 w 111"/>
                <a:gd name="T5" fmla="*/ 33 h 69"/>
                <a:gd name="T6" fmla="*/ 9 w 111"/>
                <a:gd name="T7" fmla="*/ 24 h 69"/>
                <a:gd name="T8" fmla="*/ 15 w 111"/>
                <a:gd name="T9" fmla="*/ 16 h 69"/>
                <a:gd name="T10" fmla="*/ 22 w 111"/>
                <a:gd name="T11" fmla="*/ 10 h 69"/>
                <a:gd name="T12" fmla="*/ 31 w 111"/>
                <a:gd name="T13" fmla="*/ 5 h 69"/>
                <a:gd name="T14" fmla="*/ 40 w 111"/>
                <a:gd name="T15" fmla="*/ 2 h 69"/>
                <a:gd name="T16" fmla="*/ 50 w 111"/>
                <a:gd name="T17" fmla="*/ 0 h 69"/>
                <a:gd name="T18" fmla="*/ 58 w 111"/>
                <a:gd name="T19" fmla="*/ 0 h 69"/>
                <a:gd name="T20" fmla="*/ 69 w 111"/>
                <a:gd name="T21" fmla="*/ 1 h 69"/>
                <a:gd name="T22" fmla="*/ 77 w 111"/>
                <a:gd name="T23" fmla="*/ 4 h 69"/>
                <a:gd name="T24" fmla="*/ 87 w 111"/>
                <a:gd name="T25" fmla="*/ 9 h 69"/>
                <a:gd name="T26" fmla="*/ 94 w 111"/>
                <a:gd name="T27" fmla="*/ 15 h 69"/>
                <a:gd name="T28" fmla="*/ 100 w 111"/>
                <a:gd name="T29" fmla="*/ 23 h 69"/>
                <a:gd name="T30" fmla="*/ 106 w 111"/>
                <a:gd name="T31" fmla="*/ 31 h 69"/>
                <a:gd name="T32" fmla="*/ 109 w 111"/>
                <a:gd name="T33" fmla="*/ 41 h 69"/>
                <a:gd name="T34" fmla="*/ 111 w 111"/>
                <a:gd name="T35" fmla="*/ 50 h 69"/>
                <a:gd name="T36" fmla="*/ 111 w 111"/>
                <a:gd name="T37" fmla="*/ 58 h 69"/>
                <a:gd name="T38" fmla="*/ 110 w 111"/>
                <a:gd name="T39" fmla="*/ 69 h 69"/>
                <a:gd name="T40" fmla="*/ 110 w 111"/>
                <a:gd name="T41" fmla="*/ 69 h 69"/>
                <a:gd name="T42" fmla="*/ 0 w 111"/>
                <a:gd name="T43" fmla="*/ 4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1" h="69">
                  <a:moveTo>
                    <a:pt x="0" y="42"/>
                  </a:moveTo>
                  <a:lnTo>
                    <a:pt x="0" y="42"/>
                  </a:lnTo>
                  <a:lnTo>
                    <a:pt x="3" y="33"/>
                  </a:lnTo>
                  <a:lnTo>
                    <a:pt x="9" y="24"/>
                  </a:lnTo>
                  <a:lnTo>
                    <a:pt x="15" y="16"/>
                  </a:lnTo>
                  <a:lnTo>
                    <a:pt x="22" y="10"/>
                  </a:lnTo>
                  <a:lnTo>
                    <a:pt x="31" y="5"/>
                  </a:lnTo>
                  <a:lnTo>
                    <a:pt x="40" y="2"/>
                  </a:lnTo>
                  <a:lnTo>
                    <a:pt x="50" y="0"/>
                  </a:lnTo>
                  <a:lnTo>
                    <a:pt x="58" y="0"/>
                  </a:lnTo>
                  <a:lnTo>
                    <a:pt x="69" y="1"/>
                  </a:lnTo>
                  <a:lnTo>
                    <a:pt x="77" y="4"/>
                  </a:lnTo>
                  <a:lnTo>
                    <a:pt x="87" y="9"/>
                  </a:lnTo>
                  <a:lnTo>
                    <a:pt x="94" y="15"/>
                  </a:lnTo>
                  <a:lnTo>
                    <a:pt x="100" y="23"/>
                  </a:lnTo>
                  <a:lnTo>
                    <a:pt x="106" y="31"/>
                  </a:lnTo>
                  <a:lnTo>
                    <a:pt x="109" y="41"/>
                  </a:lnTo>
                  <a:lnTo>
                    <a:pt x="111" y="50"/>
                  </a:lnTo>
                  <a:lnTo>
                    <a:pt x="111" y="58"/>
                  </a:lnTo>
                  <a:lnTo>
                    <a:pt x="110" y="69"/>
                  </a:lnTo>
                  <a:lnTo>
                    <a:pt x="110" y="69"/>
                  </a:lnTo>
                  <a:lnTo>
                    <a:pt x="0" y="4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3" name="Freeform 107"/>
            <p:cNvSpPr>
              <a:spLocks/>
            </p:cNvSpPr>
            <p:nvPr/>
          </p:nvSpPr>
          <p:spPr bwMode="auto">
            <a:xfrm>
              <a:off x="10417176" y="6207125"/>
              <a:ext cx="4763" cy="33337"/>
            </a:xfrm>
            <a:custGeom>
              <a:avLst/>
              <a:gdLst>
                <a:gd name="T0" fmla="*/ 28 w 47"/>
                <a:gd name="T1" fmla="*/ 363 h 363"/>
                <a:gd name="T2" fmla="*/ 36 w 47"/>
                <a:gd name="T3" fmla="*/ 321 h 363"/>
                <a:gd name="T4" fmla="*/ 43 w 47"/>
                <a:gd name="T5" fmla="*/ 281 h 363"/>
                <a:gd name="T6" fmla="*/ 46 w 47"/>
                <a:gd name="T7" fmla="*/ 245 h 363"/>
                <a:gd name="T8" fmla="*/ 47 w 47"/>
                <a:gd name="T9" fmla="*/ 210 h 363"/>
                <a:gd name="T10" fmla="*/ 46 w 47"/>
                <a:gd name="T11" fmla="*/ 178 h 363"/>
                <a:gd name="T12" fmla="*/ 44 w 47"/>
                <a:gd name="T13" fmla="*/ 148 h 363"/>
                <a:gd name="T14" fmla="*/ 40 w 47"/>
                <a:gd name="T15" fmla="*/ 121 h 363"/>
                <a:gd name="T16" fmla="*/ 34 w 47"/>
                <a:gd name="T17" fmla="*/ 96 h 363"/>
                <a:gd name="T18" fmla="*/ 29 w 47"/>
                <a:gd name="T19" fmla="*/ 74 h 363"/>
                <a:gd name="T20" fmla="*/ 23 w 47"/>
                <a:gd name="T21" fmla="*/ 55 h 363"/>
                <a:gd name="T22" fmla="*/ 17 w 47"/>
                <a:gd name="T23" fmla="*/ 38 h 363"/>
                <a:gd name="T24" fmla="*/ 11 w 47"/>
                <a:gd name="T25" fmla="*/ 25 h 363"/>
                <a:gd name="T26" fmla="*/ 7 w 47"/>
                <a:gd name="T27" fmla="*/ 14 h 363"/>
                <a:gd name="T28" fmla="*/ 3 w 47"/>
                <a:gd name="T29" fmla="*/ 6 h 363"/>
                <a:gd name="T30" fmla="*/ 0 w 47"/>
                <a:gd name="T31" fmla="*/ 1 h 363"/>
                <a:gd name="T32" fmla="*/ 0 w 47"/>
                <a:gd name="T33" fmla="*/ 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363">
                  <a:moveTo>
                    <a:pt x="28" y="363"/>
                  </a:moveTo>
                  <a:lnTo>
                    <a:pt x="36" y="321"/>
                  </a:lnTo>
                  <a:lnTo>
                    <a:pt x="43" y="281"/>
                  </a:lnTo>
                  <a:lnTo>
                    <a:pt x="46" y="245"/>
                  </a:lnTo>
                  <a:lnTo>
                    <a:pt x="47" y="210"/>
                  </a:lnTo>
                  <a:lnTo>
                    <a:pt x="46" y="178"/>
                  </a:lnTo>
                  <a:lnTo>
                    <a:pt x="44" y="148"/>
                  </a:lnTo>
                  <a:lnTo>
                    <a:pt x="40" y="121"/>
                  </a:lnTo>
                  <a:lnTo>
                    <a:pt x="34" y="96"/>
                  </a:lnTo>
                  <a:lnTo>
                    <a:pt x="29" y="74"/>
                  </a:lnTo>
                  <a:lnTo>
                    <a:pt x="23" y="55"/>
                  </a:lnTo>
                  <a:lnTo>
                    <a:pt x="17" y="38"/>
                  </a:lnTo>
                  <a:lnTo>
                    <a:pt x="11" y="25"/>
                  </a:lnTo>
                  <a:lnTo>
                    <a:pt x="7" y="14"/>
                  </a:lnTo>
                  <a:lnTo>
                    <a:pt x="3" y="6"/>
                  </a:lnTo>
                  <a:lnTo>
                    <a:pt x="0" y="1"/>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4" name="Freeform 108"/>
            <p:cNvSpPr>
              <a:spLocks/>
            </p:cNvSpPr>
            <p:nvPr/>
          </p:nvSpPr>
          <p:spPr bwMode="auto">
            <a:xfrm>
              <a:off x="10415588" y="6238875"/>
              <a:ext cx="9525" cy="6350"/>
            </a:xfrm>
            <a:custGeom>
              <a:avLst/>
              <a:gdLst>
                <a:gd name="T0" fmla="*/ 111 w 111"/>
                <a:gd name="T1" fmla="*/ 27 h 69"/>
                <a:gd name="T2" fmla="*/ 111 w 111"/>
                <a:gd name="T3" fmla="*/ 27 h 69"/>
                <a:gd name="T4" fmla="*/ 108 w 111"/>
                <a:gd name="T5" fmla="*/ 35 h 69"/>
                <a:gd name="T6" fmla="*/ 102 w 111"/>
                <a:gd name="T7" fmla="*/ 45 h 69"/>
                <a:gd name="T8" fmla="*/ 96 w 111"/>
                <a:gd name="T9" fmla="*/ 52 h 69"/>
                <a:gd name="T10" fmla="*/ 89 w 111"/>
                <a:gd name="T11" fmla="*/ 58 h 69"/>
                <a:gd name="T12" fmla="*/ 80 w 111"/>
                <a:gd name="T13" fmla="*/ 64 h 69"/>
                <a:gd name="T14" fmla="*/ 71 w 111"/>
                <a:gd name="T15" fmla="*/ 67 h 69"/>
                <a:gd name="T16" fmla="*/ 61 w 111"/>
                <a:gd name="T17" fmla="*/ 69 h 69"/>
                <a:gd name="T18" fmla="*/ 53 w 111"/>
                <a:gd name="T19" fmla="*/ 69 h 69"/>
                <a:gd name="T20" fmla="*/ 42 w 111"/>
                <a:gd name="T21" fmla="*/ 68 h 69"/>
                <a:gd name="T22" fmla="*/ 34 w 111"/>
                <a:gd name="T23" fmla="*/ 65 h 69"/>
                <a:gd name="T24" fmla="*/ 24 w 111"/>
                <a:gd name="T25" fmla="*/ 59 h 69"/>
                <a:gd name="T26" fmla="*/ 17 w 111"/>
                <a:gd name="T27" fmla="*/ 53 h 69"/>
                <a:gd name="T28" fmla="*/ 11 w 111"/>
                <a:gd name="T29" fmla="*/ 46 h 69"/>
                <a:gd name="T30" fmla="*/ 5 w 111"/>
                <a:gd name="T31" fmla="*/ 37 h 69"/>
                <a:gd name="T32" fmla="*/ 2 w 111"/>
                <a:gd name="T33" fmla="*/ 28 h 69"/>
                <a:gd name="T34" fmla="*/ 0 w 111"/>
                <a:gd name="T35" fmla="*/ 19 h 69"/>
                <a:gd name="T36" fmla="*/ 0 w 111"/>
                <a:gd name="T37" fmla="*/ 10 h 69"/>
                <a:gd name="T38" fmla="*/ 1 w 111"/>
                <a:gd name="T39" fmla="*/ 0 h 69"/>
                <a:gd name="T40" fmla="*/ 1 w 111"/>
                <a:gd name="T41" fmla="*/ 0 h 69"/>
                <a:gd name="T42" fmla="*/ 111 w 111"/>
                <a:gd name="T43" fmla="*/ 2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1" h="69">
                  <a:moveTo>
                    <a:pt x="111" y="27"/>
                  </a:moveTo>
                  <a:lnTo>
                    <a:pt x="111" y="27"/>
                  </a:lnTo>
                  <a:lnTo>
                    <a:pt x="108" y="35"/>
                  </a:lnTo>
                  <a:lnTo>
                    <a:pt x="102" y="45"/>
                  </a:lnTo>
                  <a:lnTo>
                    <a:pt x="96" y="52"/>
                  </a:lnTo>
                  <a:lnTo>
                    <a:pt x="89" y="58"/>
                  </a:lnTo>
                  <a:lnTo>
                    <a:pt x="80" y="64"/>
                  </a:lnTo>
                  <a:lnTo>
                    <a:pt x="71" y="67"/>
                  </a:lnTo>
                  <a:lnTo>
                    <a:pt x="61" y="69"/>
                  </a:lnTo>
                  <a:lnTo>
                    <a:pt x="53" y="69"/>
                  </a:lnTo>
                  <a:lnTo>
                    <a:pt x="42" y="68"/>
                  </a:lnTo>
                  <a:lnTo>
                    <a:pt x="34" y="65"/>
                  </a:lnTo>
                  <a:lnTo>
                    <a:pt x="24" y="59"/>
                  </a:lnTo>
                  <a:lnTo>
                    <a:pt x="17" y="53"/>
                  </a:lnTo>
                  <a:lnTo>
                    <a:pt x="11" y="46"/>
                  </a:lnTo>
                  <a:lnTo>
                    <a:pt x="5" y="37"/>
                  </a:lnTo>
                  <a:lnTo>
                    <a:pt x="2" y="28"/>
                  </a:lnTo>
                  <a:lnTo>
                    <a:pt x="0" y="19"/>
                  </a:lnTo>
                  <a:lnTo>
                    <a:pt x="0" y="10"/>
                  </a:lnTo>
                  <a:lnTo>
                    <a:pt x="1" y="0"/>
                  </a:lnTo>
                  <a:lnTo>
                    <a:pt x="1" y="0"/>
                  </a:lnTo>
                  <a:lnTo>
                    <a:pt x="111" y="2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5" name="Freeform 109"/>
            <p:cNvSpPr>
              <a:spLocks/>
            </p:cNvSpPr>
            <p:nvPr/>
          </p:nvSpPr>
          <p:spPr bwMode="auto">
            <a:xfrm>
              <a:off x="10412413" y="6202363"/>
              <a:ext cx="9525" cy="7937"/>
            </a:xfrm>
            <a:custGeom>
              <a:avLst/>
              <a:gdLst>
                <a:gd name="T0" fmla="*/ 8 w 103"/>
                <a:gd name="T1" fmla="*/ 85 h 85"/>
                <a:gd name="T2" fmla="*/ 8 w 103"/>
                <a:gd name="T3" fmla="*/ 85 h 85"/>
                <a:gd name="T4" fmla="*/ 3 w 103"/>
                <a:gd name="T5" fmla="*/ 76 h 85"/>
                <a:gd name="T6" fmla="*/ 1 w 103"/>
                <a:gd name="T7" fmla="*/ 67 h 85"/>
                <a:gd name="T8" fmla="*/ 0 w 103"/>
                <a:gd name="T9" fmla="*/ 57 h 85"/>
                <a:gd name="T10" fmla="*/ 0 w 103"/>
                <a:gd name="T11" fmla="*/ 48 h 85"/>
                <a:gd name="T12" fmla="*/ 2 w 103"/>
                <a:gd name="T13" fmla="*/ 39 h 85"/>
                <a:gd name="T14" fmla="*/ 6 w 103"/>
                <a:gd name="T15" fmla="*/ 29 h 85"/>
                <a:gd name="T16" fmla="*/ 11 w 103"/>
                <a:gd name="T17" fmla="*/ 21 h 85"/>
                <a:gd name="T18" fmla="*/ 18 w 103"/>
                <a:gd name="T19" fmla="*/ 13 h 85"/>
                <a:gd name="T20" fmla="*/ 26 w 103"/>
                <a:gd name="T21" fmla="*/ 8 h 85"/>
                <a:gd name="T22" fmla="*/ 35 w 103"/>
                <a:gd name="T23" fmla="*/ 3 h 85"/>
                <a:gd name="T24" fmla="*/ 44 w 103"/>
                <a:gd name="T25" fmla="*/ 1 h 85"/>
                <a:gd name="T26" fmla="*/ 53 w 103"/>
                <a:gd name="T27" fmla="*/ 0 h 85"/>
                <a:gd name="T28" fmla="*/ 63 w 103"/>
                <a:gd name="T29" fmla="*/ 0 h 85"/>
                <a:gd name="T30" fmla="*/ 72 w 103"/>
                <a:gd name="T31" fmla="*/ 2 h 85"/>
                <a:gd name="T32" fmla="*/ 82 w 103"/>
                <a:gd name="T33" fmla="*/ 6 h 85"/>
                <a:gd name="T34" fmla="*/ 90 w 103"/>
                <a:gd name="T35" fmla="*/ 11 h 85"/>
                <a:gd name="T36" fmla="*/ 98 w 103"/>
                <a:gd name="T37" fmla="*/ 18 h 85"/>
                <a:gd name="T38" fmla="*/ 103 w 103"/>
                <a:gd name="T39" fmla="*/ 26 h 85"/>
                <a:gd name="T40" fmla="*/ 103 w 103"/>
                <a:gd name="T41" fmla="*/ 26 h 85"/>
                <a:gd name="T42" fmla="*/ 8 w 103"/>
                <a:gd name="T4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3" h="85">
                  <a:moveTo>
                    <a:pt x="8" y="85"/>
                  </a:moveTo>
                  <a:lnTo>
                    <a:pt x="8" y="85"/>
                  </a:lnTo>
                  <a:lnTo>
                    <a:pt x="3" y="76"/>
                  </a:lnTo>
                  <a:lnTo>
                    <a:pt x="1" y="67"/>
                  </a:lnTo>
                  <a:lnTo>
                    <a:pt x="0" y="57"/>
                  </a:lnTo>
                  <a:lnTo>
                    <a:pt x="0" y="48"/>
                  </a:lnTo>
                  <a:lnTo>
                    <a:pt x="2" y="39"/>
                  </a:lnTo>
                  <a:lnTo>
                    <a:pt x="6" y="29"/>
                  </a:lnTo>
                  <a:lnTo>
                    <a:pt x="11" y="21"/>
                  </a:lnTo>
                  <a:lnTo>
                    <a:pt x="18" y="13"/>
                  </a:lnTo>
                  <a:lnTo>
                    <a:pt x="26" y="8"/>
                  </a:lnTo>
                  <a:lnTo>
                    <a:pt x="35" y="3"/>
                  </a:lnTo>
                  <a:lnTo>
                    <a:pt x="44" y="1"/>
                  </a:lnTo>
                  <a:lnTo>
                    <a:pt x="53" y="0"/>
                  </a:lnTo>
                  <a:lnTo>
                    <a:pt x="63" y="0"/>
                  </a:lnTo>
                  <a:lnTo>
                    <a:pt x="72" y="2"/>
                  </a:lnTo>
                  <a:lnTo>
                    <a:pt x="82" y="6"/>
                  </a:lnTo>
                  <a:lnTo>
                    <a:pt x="90" y="11"/>
                  </a:lnTo>
                  <a:lnTo>
                    <a:pt x="98" y="18"/>
                  </a:lnTo>
                  <a:lnTo>
                    <a:pt x="103" y="26"/>
                  </a:lnTo>
                  <a:lnTo>
                    <a:pt x="103" y="26"/>
                  </a:lnTo>
                  <a:lnTo>
                    <a:pt x="8" y="8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6" name="Freeform 110"/>
            <p:cNvSpPr>
              <a:spLocks/>
            </p:cNvSpPr>
            <p:nvPr/>
          </p:nvSpPr>
          <p:spPr bwMode="auto">
            <a:xfrm>
              <a:off x="10417176" y="6176963"/>
              <a:ext cx="44450" cy="34925"/>
            </a:xfrm>
            <a:custGeom>
              <a:avLst/>
              <a:gdLst>
                <a:gd name="T0" fmla="*/ 389 w 511"/>
                <a:gd name="T1" fmla="*/ 242 h 401"/>
                <a:gd name="T2" fmla="*/ 364 w 511"/>
                <a:gd name="T3" fmla="*/ 264 h 401"/>
                <a:gd name="T4" fmla="*/ 320 w 511"/>
                <a:gd name="T5" fmla="*/ 298 h 401"/>
                <a:gd name="T6" fmla="*/ 263 w 511"/>
                <a:gd name="T7" fmla="*/ 337 h 401"/>
                <a:gd name="T8" fmla="*/ 200 w 511"/>
                <a:gd name="T9" fmla="*/ 373 h 401"/>
                <a:gd name="T10" fmla="*/ 135 w 511"/>
                <a:gd name="T11" fmla="*/ 397 h 401"/>
                <a:gd name="T12" fmla="*/ 75 w 511"/>
                <a:gd name="T13" fmla="*/ 399 h 401"/>
                <a:gd name="T14" fmla="*/ 26 w 511"/>
                <a:gd name="T15" fmla="*/ 373 h 401"/>
                <a:gd name="T16" fmla="*/ 0 w 511"/>
                <a:gd name="T17" fmla="*/ 321 h 401"/>
                <a:gd name="T18" fmla="*/ 12 w 511"/>
                <a:gd name="T19" fmla="*/ 268 h 401"/>
                <a:gd name="T20" fmla="*/ 49 w 511"/>
                <a:gd name="T21" fmla="*/ 212 h 401"/>
                <a:gd name="T22" fmla="*/ 102 w 511"/>
                <a:gd name="T23" fmla="*/ 159 h 401"/>
                <a:gd name="T24" fmla="*/ 164 w 511"/>
                <a:gd name="T25" fmla="*/ 108 h 401"/>
                <a:gd name="T26" fmla="*/ 224 w 511"/>
                <a:gd name="T27" fmla="*/ 66 h 401"/>
                <a:gd name="T28" fmla="*/ 274 w 511"/>
                <a:gd name="T29" fmla="*/ 35 h 401"/>
                <a:gd name="T30" fmla="*/ 303 w 511"/>
                <a:gd name="T31" fmla="*/ 18 h 401"/>
                <a:gd name="T32" fmla="*/ 309 w 511"/>
                <a:gd name="T33" fmla="*/ 15 h 401"/>
                <a:gd name="T34" fmla="*/ 322 w 511"/>
                <a:gd name="T35" fmla="*/ 12 h 401"/>
                <a:gd name="T36" fmla="*/ 344 w 511"/>
                <a:gd name="T37" fmla="*/ 7 h 401"/>
                <a:gd name="T38" fmla="*/ 375 w 511"/>
                <a:gd name="T39" fmla="*/ 2 h 401"/>
                <a:gd name="T40" fmla="*/ 408 w 511"/>
                <a:gd name="T41" fmla="*/ 0 h 401"/>
                <a:gd name="T42" fmla="*/ 440 w 511"/>
                <a:gd name="T43" fmla="*/ 3 h 401"/>
                <a:gd name="T44" fmla="*/ 470 w 511"/>
                <a:gd name="T45" fmla="*/ 14 h 401"/>
                <a:gd name="T46" fmla="*/ 492 w 511"/>
                <a:gd name="T47" fmla="*/ 34 h 401"/>
                <a:gd name="T48" fmla="*/ 508 w 511"/>
                <a:gd name="T49" fmla="*/ 72 h 401"/>
                <a:gd name="T50" fmla="*/ 510 w 511"/>
                <a:gd name="T51" fmla="*/ 114 h 401"/>
                <a:gd name="T52" fmla="*/ 499 w 511"/>
                <a:gd name="T53" fmla="*/ 149 h 401"/>
                <a:gd name="T54" fmla="*/ 479 w 511"/>
                <a:gd name="T55" fmla="*/ 179 h 401"/>
                <a:gd name="T56" fmla="*/ 454 w 511"/>
                <a:gd name="T57" fmla="*/ 203 h 401"/>
                <a:gd name="T58" fmla="*/ 429 w 511"/>
                <a:gd name="T59" fmla="*/ 221 h 401"/>
                <a:gd name="T60" fmla="*/ 407 w 511"/>
                <a:gd name="T61" fmla="*/ 232 h 401"/>
                <a:gd name="T62" fmla="*/ 394 w 511"/>
                <a:gd name="T63" fmla="*/ 238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1" h="401">
                  <a:moveTo>
                    <a:pt x="393" y="239"/>
                  </a:moveTo>
                  <a:lnTo>
                    <a:pt x="389" y="242"/>
                  </a:lnTo>
                  <a:lnTo>
                    <a:pt x="379" y="251"/>
                  </a:lnTo>
                  <a:lnTo>
                    <a:pt x="364" y="264"/>
                  </a:lnTo>
                  <a:lnTo>
                    <a:pt x="344" y="279"/>
                  </a:lnTo>
                  <a:lnTo>
                    <a:pt x="320" y="298"/>
                  </a:lnTo>
                  <a:lnTo>
                    <a:pt x="293" y="317"/>
                  </a:lnTo>
                  <a:lnTo>
                    <a:pt x="263" y="337"/>
                  </a:lnTo>
                  <a:lnTo>
                    <a:pt x="232" y="356"/>
                  </a:lnTo>
                  <a:lnTo>
                    <a:pt x="200" y="373"/>
                  </a:lnTo>
                  <a:lnTo>
                    <a:pt x="168" y="386"/>
                  </a:lnTo>
                  <a:lnTo>
                    <a:pt x="135" y="397"/>
                  </a:lnTo>
                  <a:lnTo>
                    <a:pt x="104" y="401"/>
                  </a:lnTo>
                  <a:lnTo>
                    <a:pt x="75" y="399"/>
                  </a:lnTo>
                  <a:lnTo>
                    <a:pt x="49" y="390"/>
                  </a:lnTo>
                  <a:lnTo>
                    <a:pt x="26" y="373"/>
                  </a:lnTo>
                  <a:lnTo>
                    <a:pt x="9" y="346"/>
                  </a:lnTo>
                  <a:lnTo>
                    <a:pt x="0" y="321"/>
                  </a:lnTo>
                  <a:lnTo>
                    <a:pt x="2" y="295"/>
                  </a:lnTo>
                  <a:lnTo>
                    <a:pt x="12" y="268"/>
                  </a:lnTo>
                  <a:lnTo>
                    <a:pt x="28" y="240"/>
                  </a:lnTo>
                  <a:lnTo>
                    <a:pt x="49" y="212"/>
                  </a:lnTo>
                  <a:lnTo>
                    <a:pt x="74" y="185"/>
                  </a:lnTo>
                  <a:lnTo>
                    <a:pt x="102" y="159"/>
                  </a:lnTo>
                  <a:lnTo>
                    <a:pt x="133" y="132"/>
                  </a:lnTo>
                  <a:lnTo>
                    <a:pt x="164" y="108"/>
                  </a:lnTo>
                  <a:lnTo>
                    <a:pt x="195" y="86"/>
                  </a:lnTo>
                  <a:lnTo>
                    <a:pt x="224" y="66"/>
                  </a:lnTo>
                  <a:lnTo>
                    <a:pt x="251" y="50"/>
                  </a:lnTo>
                  <a:lnTo>
                    <a:pt x="274" y="35"/>
                  </a:lnTo>
                  <a:lnTo>
                    <a:pt x="292" y="24"/>
                  </a:lnTo>
                  <a:lnTo>
                    <a:pt x="303" y="18"/>
                  </a:lnTo>
                  <a:lnTo>
                    <a:pt x="308" y="16"/>
                  </a:lnTo>
                  <a:lnTo>
                    <a:pt x="309" y="15"/>
                  </a:lnTo>
                  <a:lnTo>
                    <a:pt x="314" y="14"/>
                  </a:lnTo>
                  <a:lnTo>
                    <a:pt x="322" y="12"/>
                  </a:lnTo>
                  <a:lnTo>
                    <a:pt x="333" y="9"/>
                  </a:lnTo>
                  <a:lnTo>
                    <a:pt x="344" y="7"/>
                  </a:lnTo>
                  <a:lnTo>
                    <a:pt x="359" y="3"/>
                  </a:lnTo>
                  <a:lnTo>
                    <a:pt x="375" y="2"/>
                  </a:lnTo>
                  <a:lnTo>
                    <a:pt x="391" y="0"/>
                  </a:lnTo>
                  <a:lnTo>
                    <a:pt x="408" y="0"/>
                  </a:lnTo>
                  <a:lnTo>
                    <a:pt x="424" y="1"/>
                  </a:lnTo>
                  <a:lnTo>
                    <a:pt x="440" y="3"/>
                  </a:lnTo>
                  <a:lnTo>
                    <a:pt x="455" y="8"/>
                  </a:lnTo>
                  <a:lnTo>
                    <a:pt x="470" y="14"/>
                  </a:lnTo>
                  <a:lnTo>
                    <a:pt x="481" y="22"/>
                  </a:lnTo>
                  <a:lnTo>
                    <a:pt x="492" y="34"/>
                  </a:lnTo>
                  <a:lnTo>
                    <a:pt x="500" y="49"/>
                  </a:lnTo>
                  <a:lnTo>
                    <a:pt x="508" y="72"/>
                  </a:lnTo>
                  <a:lnTo>
                    <a:pt x="511" y="93"/>
                  </a:lnTo>
                  <a:lnTo>
                    <a:pt x="510" y="114"/>
                  </a:lnTo>
                  <a:lnTo>
                    <a:pt x="507" y="131"/>
                  </a:lnTo>
                  <a:lnTo>
                    <a:pt x="499" y="149"/>
                  </a:lnTo>
                  <a:lnTo>
                    <a:pt x="490" y="165"/>
                  </a:lnTo>
                  <a:lnTo>
                    <a:pt x="479" y="179"/>
                  </a:lnTo>
                  <a:lnTo>
                    <a:pt x="467" y="191"/>
                  </a:lnTo>
                  <a:lnTo>
                    <a:pt x="454" y="203"/>
                  </a:lnTo>
                  <a:lnTo>
                    <a:pt x="440" y="212"/>
                  </a:lnTo>
                  <a:lnTo>
                    <a:pt x="429" y="221"/>
                  </a:lnTo>
                  <a:lnTo>
                    <a:pt x="417" y="227"/>
                  </a:lnTo>
                  <a:lnTo>
                    <a:pt x="407" y="232"/>
                  </a:lnTo>
                  <a:lnTo>
                    <a:pt x="399" y="236"/>
                  </a:lnTo>
                  <a:lnTo>
                    <a:pt x="394" y="238"/>
                  </a:lnTo>
                  <a:lnTo>
                    <a:pt x="393" y="239"/>
                  </a:lnTo>
                  <a:close/>
                </a:path>
              </a:pathLst>
            </a:custGeom>
            <a:solidFill>
              <a:srgbClr val="FEF2E0"/>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7" name="Freeform 111"/>
            <p:cNvSpPr>
              <a:spLocks/>
            </p:cNvSpPr>
            <p:nvPr/>
          </p:nvSpPr>
          <p:spPr bwMode="auto">
            <a:xfrm>
              <a:off x="10428288" y="6197600"/>
              <a:ext cx="41275" cy="31750"/>
            </a:xfrm>
            <a:custGeom>
              <a:avLst/>
              <a:gdLst>
                <a:gd name="T0" fmla="*/ 347 w 468"/>
                <a:gd name="T1" fmla="*/ 241 h 369"/>
                <a:gd name="T2" fmla="*/ 325 w 468"/>
                <a:gd name="T3" fmla="*/ 260 h 369"/>
                <a:gd name="T4" fmla="*/ 287 w 468"/>
                <a:gd name="T5" fmla="*/ 289 h 369"/>
                <a:gd name="T6" fmla="*/ 238 w 468"/>
                <a:gd name="T7" fmla="*/ 322 h 369"/>
                <a:gd name="T8" fmla="*/ 182 w 468"/>
                <a:gd name="T9" fmla="*/ 350 h 369"/>
                <a:gd name="T10" fmla="*/ 125 w 468"/>
                <a:gd name="T11" fmla="*/ 367 h 369"/>
                <a:gd name="T12" fmla="*/ 71 w 468"/>
                <a:gd name="T13" fmla="*/ 365 h 369"/>
                <a:gd name="T14" fmla="*/ 25 w 468"/>
                <a:gd name="T15" fmla="*/ 336 h 369"/>
                <a:gd name="T16" fmla="*/ 0 w 468"/>
                <a:gd name="T17" fmla="*/ 283 h 369"/>
                <a:gd name="T18" fmla="*/ 7 w 468"/>
                <a:gd name="T19" fmla="*/ 233 h 369"/>
                <a:gd name="T20" fmla="*/ 39 w 468"/>
                <a:gd name="T21" fmla="*/ 184 h 369"/>
                <a:gd name="T22" fmla="*/ 85 w 468"/>
                <a:gd name="T23" fmla="*/ 135 h 369"/>
                <a:gd name="T24" fmla="*/ 139 w 468"/>
                <a:gd name="T25" fmla="*/ 93 h 369"/>
                <a:gd name="T26" fmla="*/ 191 w 468"/>
                <a:gd name="T27" fmla="*/ 58 h 369"/>
                <a:gd name="T28" fmla="*/ 234 w 468"/>
                <a:gd name="T29" fmla="*/ 31 h 369"/>
                <a:gd name="T30" fmla="*/ 260 w 468"/>
                <a:gd name="T31" fmla="*/ 17 h 369"/>
                <a:gd name="T32" fmla="*/ 265 w 468"/>
                <a:gd name="T33" fmla="*/ 15 h 369"/>
                <a:gd name="T34" fmla="*/ 279 w 468"/>
                <a:gd name="T35" fmla="*/ 12 h 369"/>
                <a:gd name="T36" fmla="*/ 302 w 468"/>
                <a:gd name="T37" fmla="*/ 6 h 369"/>
                <a:gd name="T38" fmla="*/ 331 w 468"/>
                <a:gd name="T39" fmla="*/ 2 h 369"/>
                <a:gd name="T40" fmla="*/ 364 w 468"/>
                <a:gd name="T41" fmla="*/ 0 h 369"/>
                <a:gd name="T42" fmla="*/ 398 w 468"/>
                <a:gd name="T43" fmla="*/ 3 h 369"/>
                <a:gd name="T44" fmla="*/ 427 w 468"/>
                <a:gd name="T45" fmla="*/ 14 h 369"/>
                <a:gd name="T46" fmla="*/ 449 w 468"/>
                <a:gd name="T47" fmla="*/ 32 h 369"/>
                <a:gd name="T48" fmla="*/ 465 w 468"/>
                <a:gd name="T49" fmla="*/ 70 h 369"/>
                <a:gd name="T50" fmla="*/ 467 w 468"/>
                <a:gd name="T51" fmla="*/ 112 h 369"/>
                <a:gd name="T52" fmla="*/ 456 w 468"/>
                <a:gd name="T53" fmla="*/ 148 h 369"/>
                <a:gd name="T54" fmla="*/ 436 w 468"/>
                <a:gd name="T55" fmla="*/ 178 h 369"/>
                <a:gd name="T56" fmla="*/ 410 w 468"/>
                <a:gd name="T57" fmla="*/ 201 h 369"/>
                <a:gd name="T58" fmla="*/ 385 w 468"/>
                <a:gd name="T59" fmla="*/ 220 h 369"/>
                <a:gd name="T60" fmla="*/ 364 w 468"/>
                <a:gd name="T61" fmla="*/ 232 h 369"/>
                <a:gd name="T62" fmla="*/ 351 w 468"/>
                <a:gd name="T63" fmla="*/ 23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8" h="369">
                  <a:moveTo>
                    <a:pt x="350" y="239"/>
                  </a:moveTo>
                  <a:lnTo>
                    <a:pt x="347" y="241"/>
                  </a:lnTo>
                  <a:lnTo>
                    <a:pt x="339" y="249"/>
                  </a:lnTo>
                  <a:lnTo>
                    <a:pt x="325" y="260"/>
                  </a:lnTo>
                  <a:lnTo>
                    <a:pt x="308" y="274"/>
                  </a:lnTo>
                  <a:lnTo>
                    <a:pt x="287" y="289"/>
                  </a:lnTo>
                  <a:lnTo>
                    <a:pt x="264" y="305"/>
                  </a:lnTo>
                  <a:lnTo>
                    <a:pt x="238" y="322"/>
                  </a:lnTo>
                  <a:lnTo>
                    <a:pt x="210" y="338"/>
                  </a:lnTo>
                  <a:lnTo>
                    <a:pt x="182" y="350"/>
                  </a:lnTo>
                  <a:lnTo>
                    <a:pt x="153" y="361"/>
                  </a:lnTo>
                  <a:lnTo>
                    <a:pt x="125" y="367"/>
                  </a:lnTo>
                  <a:lnTo>
                    <a:pt x="96" y="369"/>
                  </a:lnTo>
                  <a:lnTo>
                    <a:pt x="71" y="365"/>
                  </a:lnTo>
                  <a:lnTo>
                    <a:pt x="47" y="353"/>
                  </a:lnTo>
                  <a:lnTo>
                    <a:pt x="25" y="336"/>
                  </a:lnTo>
                  <a:lnTo>
                    <a:pt x="8" y="308"/>
                  </a:lnTo>
                  <a:lnTo>
                    <a:pt x="0" y="283"/>
                  </a:lnTo>
                  <a:lnTo>
                    <a:pt x="0" y="258"/>
                  </a:lnTo>
                  <a:lnTo>
                    <a:pt x="7" y="233"/>
                  </a:lnTo>
                  <a:lnTo>
                    <a:pt x="21" y="208"/>
                  </a:lnTo>
                  <a:lnTo>
                    <a:pt x="39" y="184"/>
                  </a:lnTo>
                  <a:lnTo>
                    <a:pt x="61" y="159"/>
                  </a:lnTo>
                  <a:lnTo>
                    <a:pt x="85" y="135"/>
                  </a:lnTo>
                  <a:lnTo>
                    <a:pt x="111" y="113"/>
                  </a:lnTo>
                  <a:lnTo>
                    <a:pt x="139" y="93"/>
                  </a:lnTo>
                  <a:lnTo>
                    <a:pt x="166" y="74"/>
                  </a:lnTo>
                  <a:lnTo>
                    <a:pt x="191" y="58"/>
                  </a:lnTo>
                  <a:lnTo>
                    <a:pt x="214" y="43"/>
                  </a:lnTo>
                  <a:lnTo>
                    <a:pt x="234" y="31"/>
                  </a:lnTo>
                  <a:lnTo>
                    <a:pt x="250" y="22"/>
                  </a:lnTo>
                  <a:lnTo>
                    <a:pt x="260" y="17"/>
                  </a:lnTo>
                  <a:lnTo>
                    <a:pt x="264" y="16"/>
                  </a:lnTo>
                  <a:lnTo>
                    <a:pt x="265" y="15"/>
                  </a:lnTo>
                  <a:lnTo>
                    <a:pt x="270" y="14"/>
                  </a:lnTo>
                  <a:lnTo>
                    <a:pt x="279" y="12"/>
                  </a:lnTo>
                  <a:lnTo>
                    <a:pt x="289" y="8"/>
                  </a:lnTo>
                  <a:lnTo>
                    <a:pt x="302" y="6"/>
                  </a:lnTo>
                  <a:lnTo>
                    <a:pt x="315" y="4"/>
                  </a:lnTo>
                  <a:lnTo>
                    <a:pt x="331" y="2"/>
                  </a:lnTo>
                  <a:lnTo>
                    <a:pt x="348" y="1"/>
                  </a:lnTo>
                  <a:lnTo>
                    <a:pt x="364" y="0"/>
                  </a:lnTo>
                  <a:lnTo>
                    <a:pt x="381" y="1"/>
                  </a:lnTo>
                  <a:lnTo>
                    <a:pt x="398" y="3"/>
                  </a:lnTo>
                  <a:lnTo>
                    <a:pt x="412" y="7"/>
                  </a:lnTo>
                  <a:lnTo>
                    <a:pt x="427" y="14"/>
                  </a:lnTo>
                  <a:lnTo>
                    <a:pt x="439" y="22"/>
                  </a:lnTo>
                  <a:lnTo>
                    <a:pt x="449" y="32"/>
                  </a:lnTo>
                  <a:lnTo>
                    <a:pt x="458" y="47"/>
                  </a:lnTo>
                  <a:lnTo>
                    <a:pt x="465" y="70"/>
                  </a:lnTo>
                  <a:lnTo>
                    <a:pt x="468" y="91"/>
                  </a:lnTo>
                  <a:lnTo>
                    <a:pt x="467" y="112"/>
                  </a:lnTo>
                  <a:lnTo>
                    <a:pt x="463" y="131"/>
                  </a:lnTo>
                  <a:lnTo>
                    <a:pt x="456" y="148"/>
                  </a:lnTo>
                  <a:lnTo>
                    <a:pt x="447" y="164"/>
                  </a:lnTo>
                  <a:lnTo>
                    <a:pt x="436" y="178"/>
                  </a:lnTo>
                  <a:lnTo>
                    <a:pt x="424" y="191"/>
                  </a:lnTo>
                  <a:lnTo>
                    <a:pt x="410" y="201"/>
                  </a:lnTo>
                  <a:lnTo>
                    <a:pt x="398" y="212"/>
                  </a:lnTo>
                  <a:lnTo>
                    <a:pt x="385" y="220"/>
                  </a:lnTo>
                  <a:lnTo>
                    <a:pt x="374" y="227"/>
                  </a:lnTo>
                  <a:lnTo>
                    <a:pt x="364" y="232"/>
                  </a:lnTo>
                  <a:lnTo>
                    <a:pt x="357" y="236"/>
                  </a:lnTo>
                  <a:lnTo>
                    <a:pt x="351" y="238"/>
                  </a:lnTo>
                  <a:lnTo>
                    <a:pt x="350" y="239"/>
                  </a:lnTo>
                  <a:close/>
                </a:path>
              </a:pathLst>
            </a:custGeom>
            <a:solidFill>
              <a:srgbClr val="FEF2E0"/>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8" name="Freeform 112"/>
            <p:cNvSpPr>
              <a:spLocks/>
            </p:cNvSpPr>
            <p:nvPr/>
          </p:nvSpPr>
          <p:spPr bwMode="auto">
            <a:xfrm>
              <a:off x="10428288" y="6221413"/>
              <a:ext cx="41275" cy="30162"/>
            </a:xfrm>
            <a:custGeom>
              <a:avLst/>
              <a:gdLst>
                <a:gd name="T0" fmla="*/ 347 w 468"/>
                <a:gd name="T1" fmla="*/ 242 h 335"/>
                <a:gd name="T2" fmla="*/ 325 w 468"/>
                <a:gd name="T3" fmla="*/ 257 h 335"/>
                <a:gd name="T4" fmla="*/ 287 w 468"/>
                <a:gd name="T5" fmla="*/ 280 h 335"/>
                <a:gd name="T6" fmla="*/ 238 w 468"/>
                <a:gd name="T7" fmla="*/ 305 h 335"/>
                <a:gd name="T8" fmla="*/ 182 w 468"/>
                <a:gd name="T9" fmla="*/ 326 h 335"/>
                <a:gd name="T10" fmla="*/ 125 w 468"/>
                <a:gd name="T11" fmla="*/ 335 h 335"/>
                <a:gd name="T12" fmla="*/ 71 w 468"/>
                <a:gd name="T13" fmla="*/ 327 h 335"/>
                <a:gd name="T14" fmla="*/ 25 w 468"/>
                <a:gd name="T15" fmla="*/ 293 h 335"/>
                <a:gd name="T16" fmla="*/ 0 w 468"/>
                <a:gd name="T17" fmla="*/ 242 h 335"/>
                <a:gd name="T18" fmla="*/ 7 w 468"/>
                <a:gd name="T19" fmla="*/ 195 h 335"/>
                <a:gd name="T20" fmla="*/ 39 w 468"/>
                <a:gd name="T21" fmla="*/ 151 h 335"/>
                <a:gd name="T22" fmla="*/ 85 w 468"/>
                <a:gd name="T23" fmla="*/ 111 h 335"/>
                <a:gd name="T24" fmla="*/ 139 w 468"/>
                <a:gd name="T25" fmla="*/ 75 h 335"/>
                <a:gd name="T26" fmla="*/ 191 w 468"/>
                <a:gd name="T27" fmla="*/ 47 h 335"/>
                <a:gd name="T28" fmla="*/ 234 w 468"/>
                <a:gd name="T29" fmla="*/ 27 h 335"/>
                <a:gd name="T30" fmla="*/ 260 w 468"/>
                <a:gd name="T31" fmla="*/ 17 h 335"/>
                <a:gd name="T32" fmla="*/ 265 w 468"/>
                <a:gd name="T33" fmla="*/ 15 h 335"/>
                <a:gd name="T34" fmla="*/ 279 w 468"/>
                <a:gd name="T35" fmla="*/ 11 h 335"/>
                <a:gd name="T36" fmla="*/ 302 w 468"/>
                <a:gd name="T37" fmla="*/ 6 h 335"/>
                <a:gd name="T38" fmla="*/ 331 w 468"/>
                <a:gd name="T39" fmla="*/ 2 h 335"/>
                <a:gd name="T40" fmla="*/ 364 w 468"/>
                <a:gd name="T41" fmla="*/ 0 h 335"/>
                <a:gd name="T42" fmla="*/ 398 w 468"/>
                <a:gd name="T43" fmla="*/ 4 h 335"/>
                <a:gd name="T44" fmla="*/ 427 w 468"/>
                <a:gd name="T45" fmla="*/ 15 h 335"/>
                <a:gd name="T46" fmla="*/ 449 w 468"/>
                <a:gd name="T47" fmla="*/ 33 h 335"/>
                <a:gd name="T48" fmla="*/ 465 w 468"/>
                <a:gd name="T49" fmla="*/ 71 h 335"/>
                <a:gd name="T50" fmla="*/ 467 w 468"/>
                <a:gd name="T51" fmla="*/ 113 h 335"/>
                <a:gd name="T52" fmla="*/ 456 w 468"/>
                <a:gd name="T53" fmla="*/ 149 h 335"/>
                <a:gd name="T54" fmla="*/ 436 w 468"/>
                <a:gd name="T55" fmla="*/ 179 h 335"/>
                <a:gd name="T56" fmla="*/ 410 w 468"/>
                <a:gd name="T57" fmla="*/ 202 h 335"/>
                <a:gd name="T58" fmla="*/ 385 w 468"/>
                <a:gd name="T59" fmla="*/ 221 h 335"/>
                <a:gd name="T60" fmla="*/ 364 w 468"/>
                <a:gd name="T61" fmla="*/ 233 h 335"/>
                <a:gd name="T62" fmla="*/ 351 w 468"/>
                <a:gd name="T63" fmla="*/ 239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8" h="335">
                  <a:moveTo>
                    <a:pt x="350" y="240"/>
                  </a:moveTo>
                  <a:lnTo>
                    <a:pt x="347" y="242"/>
                  </a:lnTo>
                  <a:lnTo>
                    <a:pt x="339" y="247"/>
                  </a:lnTo>
                  <a:lnTo>
                    <a:pt x="325" y="257"/>
                  </a:lnTo>
                  <a:lnTo>
                    <a:pt x="308" y="267"/>
                  </a:lnTo>
                  <a:lnTo>
                    <a:pt x="287" y="280"/>
                  </a:lnTo>
                  <a:lnTo>
                    <a:pt x="264" y="292"/>
                  </a:lnTo>
                  <a:lnTo>
                    <a:pt x="238" y="305"/>
                  </a:lnTo>
                  <a:lnTo>
                    <a:pt x="210" y="317"/>
                  </a:lnTo>
                  <a:lnTo>
                    <a:pt x="182" y="326"/>
                  </a:lnTo>
                  <a:lnTo>
                    <a:pt x="153" y="332"/>
                  </a:lnTo>
                  <a:lnTo>
                    <a:pt x="125" y="335"/>
                  </a:lnTo>
                  <a:lnTo>
                    <a:pt x="96" y="333"/>
                  </a:lnTo>
                  <a:lnTo>
                    <a:pt x="71" y="327"/>
                  </a:lnTo>
                  <a:lnTo>
                    <a:pt x="47" y="313"/>
                  </a:lnTo>
                  <a:lnTo>
                    <a:pt x="25" y="293"/>
                  </a:lnTo>
                  <a:lnTo>
                    <a:pt x="8" y="266"/>
                  </a:lnTo>
                  <a:lnTo>
                    <a:pt x="0" y="242"/>
                  </a:lnTo>
                  <a:lnTo>
                    <a:pt x="0" y="218"/>
                  </a:lnTo>
                  <a:lnTo>
                    <a:pt x="7" y="195"/>
                  </a:lnTo>
                  <a:lnTo>
                    <a:pt x="21" y="173"/>
                  </a:lnTo>
                  <a:lnTo>
                    <a:pt x="39" y="151"/>
                  </a:lnTo>
                  <a:lnTo>
                    <a:pt x="61" y="130"/>
                  </a:lnTo>
                  <a:lnTo>
                    <a:pt x="85" y="111"/>
                  </a:lnTo>
                  <a:lnTo>
                    <a:pt x="111" y="92"/>
                  </a:lnTo>
                  <a:lnTo>
                    <a:pt x="139" y="75"/>
                  </a:lnTo>
                  <a:lnTo>
                    <a:pt x="166" y="61"/>
                  </a:lnTo>
                  <a:lnTo>
                    <a:pt x="191" y="47"/>
                  </a:lnTo>
                  <a:lnTo>
                    <a:pt x="214" y="37"/>
                  </a:lnTo>
                  <a:lnTo>
                    <a:pt x="234" y="27"/>
                  </a:lnTo>
                  <a:lnTo>
                    <a:pt x="250" y="21"/>
                  </a:lnTo>
                  <a:lnTo>
                    <a:pt x="260" y="17"/>
                  </a:lnTo>
                  <a:lnTo>
                    <a:pt x="264" y="16"/>
                  </a:lnTo>
                  <a:lnTo>
                    <a:pt x="265" y="15"/>
                  </a:lnTo>
                  <a:lnTo>
                    <a:pt x="270" y="13"/>
                  </a:lnTo>
                  <a:lnTo>
                    <a:pt x="279" y="11"/>
                  </a:lnTo>
                  <a:lnTo>
                    <a:pt x="289" y="8"/>
                  </a:lnTo>
                  <a:lnTo>
                    <a:pt x="302" y="6"/>
                  </a:lnTo>
                  <a:lnTo>
                    <a:pt x="315" y="4"/>
                  </a:lnTo>
                  <a:lnTo>
                    <a:pt x="331" y="2"/>
                  </a:lnTo>
                  <a:lnTo>
                    <a:pt x="348" y="1"/>
                  </a:lnTo>
                  <a:lnTo>
                    <a:pt x="364" y="0"/>
                  </a:lnTo>
                  <a:lnTo>
                    <a:pt x="381" y="1"/>
                  </a:lnTo>
                  <a:lnTo>
                    <a:pt x="398" y="4"/>
                  </a:lnTo>
                  <a:lnTo>
                    <a:pt x="412" y="8"/>
                  </a:lnTo>
                  <a:lnTo>
                    <a:pt x="427" y="15"/>
                  </a:lnTo>
                  <a:lnTo>
                    <a:pt x="439" y="23"/>
                  </a:lnTo>
                  <a:lnTo>
                    <a:pt x="449" y="33"/>
                  </a:lnTo>
                  <a:lnTo>
                    <a:pt x="458" y="48"/>
                  </a:lnTo>
                  <a:lnTo>
                    <a:pt x="465" y="71"/>
                  </a:lnTo>
                  <a:lnTo>
                    <a:pt x="468" y="92"/>
                  </a:lnTo>
                  <a:lnTo>
                    <a:pt x="467" y="113"/>
                  </a:lnTo>
                  <a:lnTo>
                    <a:pt x="463" y="132"/>
                  </a:lnTo>
                  <a:lnTo>
                    <a:pt x="456" y="149"/>
                  </a:lnTo>
                  <a:lnTo>
                    <a:pt x="447" y="165"/>
                  </a:lnTo>
                  <a:lnTo>
                    <a:pt x="436" y="179"/>
                  </a:lnTo>
                  <a:lnTo>
                    <a:pt x="424" y="192"/>
                  </a:lnTo>
                  <a:lnTo>
                    <a:pt x="410" y="202"/>
                  </a:lnTo>
                  <a:lnTo>
                    <a:pt x="398" y="213"/>
                  </a:lnTo>
                  <a:lnTo>
                    <a:pt x="385" y="221"/>
                  </a:lnTo>
                  <a:lnTo>
                    <a:pt x="374" y="227"/>
                  </a:lnTo>
                  <a:lnTo>
                    <a:pt x="364" y="233"/>
                  </a:lnTo>
                  <a:lnTo>
                    <a:pt x="357" y="237"/>
                  </a:lnTo>
                  <a:lnTo>
                    <a:pt x="351" y="239"/>
                  </a:lnTo>
                  <a:lnTo>
                    <a:pt x="350" y="240"/>
                  </a:lnTo>
                  <a:close/>
                </a:path>
              </a:pathLst>
            </a:custGeom>
            <a:solidFill>
              <a:srgbClr val="FEF2E0"/>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9" name="Freeform 113"/>
            <p:cNvSpPr>
              <a:spLocks/>
            </p:cNvSpPr>
            <p:nvPr/>
          </p:nvSpPr>
          <p:spPr bwMode="auto">
            <a:xfrm>
              <a:off x="10433051" y="6242050"/>
              <a:ext cx="39688" cy="26987"/>
            </a:xfrm>
            <a:custGeom>
              <a:avLst/>
              <a:gdLst>
                <a:gd name="T0" fmla="*/ 333 w 446"/>
                <a:gd name="T1" fmla="*/ 192 h 292"/>
                <a:gd name="T2" fmla="*/ 310 w 446"/>
                <a:gd name="T3" fmla="*/ 206 h 292"/>
                <a:gd name="T4" fmla="*/ 270 w 446"/>
                <a:gd name="T5" fmla="*/ 229 h 292"/>
                <a:gd name="T6" fmla="*/ 218 w 446"/>
                <a:gd name="T7" fmla="*/ 257 h 292"/>
                <a:gd name="T8" fmla="*/ 161 w 446"/>
                <a:gd name="T9" fmla="*/ 279 h 292"/>
                <a:gd name="T10" fmla="*/ 104 w 446"/>
                <a:gd name="T11" fmla="*/ 292 h 292"/>
                <a:gd name="T12" fmla="*/ 53 w 446"/>
                <a:gd name="T13" fmla="*/ 288 h 292"/>
                <a:gd name="T14" fmla="*/ 15 w 446"/>
                <a:gd name="T15" fmla="*/ 263 h 292"/>
                <a:gd name="T16" fmla="*/ 0 w 446"/>
                <a:gd name="T17" fmla="*/ 219 h 292"/>
                <a:gd name="T18" fmla="*/ 15 w 446"/>
                <a:gd name="T19" fmla="*/ 177 h 292"/>
                <a:gd name="T20" fmla="*/ 52 w 446"/>
                <a:gd name="T21" fmla="*/ 137 h 292"/>
                <a:gd name="T22" fmla="*/ 104 w 446"/>
                <a:gd name="T23" fmla="*/ 98 h 292"/>
                <a:gd name="T24" fmla="*/ 162 w 446"/>
                <a:gd name="T25" fmla="*/ 65 h 292"/>
                <a:gd name="T26" fmla="*/ 216 w 446"/>
                <a:gd name="T27" fmla="*/ 37 h 292"/>
                <a:gd name="T28" fmla="*/ 261 w 446"/>
                <a:gd name="T29" fmla="*/ 16 h 292"/>
                <a:gd name="T30" fmla="*/ 287 w 446"/>
                <a:gd name="T31" fmla="*/ 5 h 292"/>
                <a:gd name="T32" fmla="*/ 292 w 446"/>
                <a:gd name="T33" fmla="*/ 3 h 292"/>
                <a:gd name="T34" fmla="*/ 303 w 446"/>
                <a:gd name="T35" fmla="*/ 2 h 292"/>
                <a:gd name="T36" fmla="*/ 322 w 446"/>
                <a:gd name="T37" fmla="*/ 0 h 292"/>
                <a:gd name="T38" fmla="*/ 346 w 446"/>
                <a:gd name="T39" fmla="*/ 0 h 292"/>
                <a:gd name="T40" fmla="*/ 372 w 446"/>
                <a:gd name="T41" fmla="*/ 1 h 292"/>
                <a:gd name="T42" fmla="*/ 398 w 446"/>
                <a:gd name="T43" fmla="*/ 7 h 292"/>
                <a:gd name="T44" fmla="*/ 421 w 446"/>
                <a:gd name="T45" fmla="*/ 18 h 292"/>
                <a:gd name="T46" fmla="*/ 437 w 446"/>
                <a:gd name="T47" fmla="*/ 34 h 292"/>
                <a:gd name="T48" fmla="*/ 445 w 446"/>
                <a:gd name="T49" fmla="*/ 66 h 292"/>
                <a:gd name="T50" fmla="*/ 443 w 446"/>
                <a:gd name="T51" fmla="*/ 99 h 292"/>
                <a:gd name="T52" fmla="*/ 430 w 446"/>
                <a:gd name="T53" fmla="*/ 127 h 292"/>
                <a:gd name="T54" fmla="*/ 411 w 446"/>
                <a:gd name="T55" fmla="*/ 149 h 292"/>
                <a:gd name="T56" fmla="*/ 389 w 446"/>
                <a:gd name="T57" fmla="*/ 166 h 292"/>
                <a:gd name="T58" fmla="*/ 367 w 446"/>
                <a:gd name="T59" fmla="*/ 178 h 292"/>
                <a:gd name="T60" fmla="*/ 349 w 446"/>
                <a:gd name="T61" fmla="*/ 185 h 292"/>
                <a:gd name="T62" fmla="*/ 339 w 446"/>
                <a:gd name="T63" fmla="*/ 18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6" h="292">
                  <a:moveTo>
                    <a:pt x="338" y="190"/>
                  </a:moveTo>
                  <a:lnTo>
                    <a:pt x="333" y="192"/>
                  </a:lnTo>
                  <a:lnTo>
                    <a:pt x="325" y="197"/>
                  </a:lnTo>
                  <a:lnTo>
                    <a:pt x="310" y="206"/>
                  </a:lnTo>
                  <a:lnTo>
                    <a:pt x="292" y="217"/>
                  </a:lnTo>
                  <a:lnTo>
                    <a:pt x="270" y="229"/>
                  </a:lnTo>
                  <a:lnTo>
                    <a:pt x="245" y="243"/>
                  </a:lnTo>
                  <a:lnTo>
                    <a:pt x="218" y="257"/>
                  </a:lnTo>
                  <a:lnTo>
                    <a:pt x="189" y="268"/>
                  </a:lnTo>
                  <a:lnTo>
                    <a:pt x="161" y="279"/>
                  </a:lnTo>
                  <a:lnTo>
                    <a:pt x="131" y="287"/>
                  </a:lnTo>
                  <a:lnTo>
                    <a:pt x="104" y="292"/>
                  </a:lnTo>
                  <a:lnTo>
                    <a:pt x="77" y="292"/>
                  </a:lnTo>
                  <a:lnTo>
                    <a:pt x="53" y="288"/>
                  </a:lnTo>
                  <a:lnTo>
                    <a:pt x="32" y="279"/>
                  </a:lnTo>
                  <a:lnTo>
                    <a:pt x="15" y="263"/>
                  </a:lnTo>
                  <a:lnTo>
                    <a:pt x="4" y="240"/>
                  </a:lnTo>
                  <a:lnTo>
                    <a:pt x="0" y="219"/>
                  </a:lnTo>
                  <a:lnTo>
                    <a:pt x="5" y="198"/>
                  </a:lnTo>
                  <a:lnTo>
                    <a:pt x="15" y="177"/>
                  </a:lnTo>
                  <a:lnTo>
                    <a:pt x="32" y="157"/>
                  </a:lnTo>
                  <a:lnTo>
                    <a:pt x="52" y="137"/>
                  </a:lnTo>
                  <a:lnTo>
                    <a:pt x="77" y="117"/>
                  </a:lnTo>
                  <a:lnTo>
                    <a:pt x="104" y="98"/>
                  </a:lnTo>
                  <a:lnTo>
                    <a:pt x="132" y="81"/>
                  </a:lnTo>
                  <a:lnTo>
                    <a:pt x="162" y="65"/>
                  </a:lnTo>
                  <a:lnTo>
                    <a:pt x="189" y="50"/>
                  </a:lnTo>
                  <a:lnTo>
                    <a:pt x="216" y="37"/>
                  </a:lnTo>
                  <a:lnTo>
                    <a:pt x="241" y="25"/>
                  </a:lnTo>
                  <a:lnTo>
                    <a:pt x="261" y="16"/>
                  </a:lnTo>
                  <a:lnTo>
                    <a:pt x="276" y="9"/>
                  </a:lnTo>
                  <a:lnTo>
                    <a:pt x="287" y="5"/>
                  </a:lnTo>
                  <a:lnTo>
                    <a:pt x="291" y="4"/>
                  </a:lnTo>
                  <a:lnTo>
                    <a:pt x="292" y="3"/>
                  </a:lnTo>
                  <a:lnTo>
                    <a:pt x="297" y="3"/>
                  </a:lnTo>
                  <a:lnTo>
                    <a:pt x="303" y="2"/>
                  </a:lnTo>
                  <a:lnTo>
                    <a:pt x="311" y="1"/>
                  </a:lnTo>
                  <a:lnTo>
                    <a:pt x="322" y="0"/>
                  </a:lnTo>
                  <a:lnTo>
                    <a:pt x="333" y="0"/>
                  </a:lnTo>
                  <a:lnTo>
                    <a:pt x="346" y="0"/>
                  </a:lnTo>
                  <a:lnTo>
                    <a:pt x="359" y="0"/>
                  </a:lnTo>
                  <a:lnTo>
                    <a:pt x="372" y="1"/>
                  </a:lnTo>
                  <a:lnTo>
                    <a:pt x="385" y="3"/>
                  </a:lnTo>
                  <a:lnTo>
                    <a:pt x="398" y="7"/>
                  </a:lnTo>
                  <a:lnTo>
                    <a:pt x="410" y="11"/>
                  </a:lnTo>
                  <a:lnTo>
                    <a:pt x="421" y="18"/>
                  </a:lnTo>
                  <a:lnTo>
                    <a:pt x="429" y="25"/>
                  </a:lnTo>
                  <a:lnTo>
                    <a:pt x="437" y="34"/>
                  </a:lnTo>
                  <a:lnTo>
                    <a:pt x="442" y="47"/>
                  </a:lnTo>
                  <a:lnTo>
                    <a:pt x="445" y="66"/>
                  </a:lnTo>
                  <a:lnTo>
                    <a:pt x="446" y="84"/>
                  </a:lnTo>
                  <a:lnTo>
                    <a:pt x="443" y="99"/>
                  </a:lnTo>
                  <a:lnTo>
                    <a:pt x="438" y="114"/>
                  </a:lnTo>
                  <a:lnTo>
                    <a:pt x="430" y="127"/>
                  </a:lnTo>
                  <a:lnTo>
                    <a:pt x="422" y="138"/>
                  </a:lnTo>
                  <a:lnTo>
                    <a:pt x="411" y="149"/>
                  </a:lnTo>
                  <a:lnTo>
                    <a:pt x="401" y="158"/>
                  </a:lnTo>
                  <a:lnTo>
                    <a:pt x="389" y="166"/>
                  </a:lnTo>
                  <a:lnTo>
                    <a:pt x="378" y="172"/>
                  </a:lnTo>
                  <a:lnTo>
                    <a:pt x="367" y="178"/>
                  </a:lnTo>
                  <a:lnTo>
                    <a:pt x="358" y="182"/>
                  </a:lnTo>
                  <a:lnTo>
                    <a:pt x="349" y="185"/>
                  </a:lnTo>
                  <a:lnTo>
                    <a:pt x="343" y="188"/>
                  </a:lnTo>
                  <a:lnTo>
                    <a:pt x="339" y="189"/>
                  </a:lnTo>
                  <a:lnTo>
                    <a:pt x="338" y="190"/>
                  </a:lnTo>
                  <a:close/>
                </a:path>
              </a:pathLst>
            </a:custGeom>
            <a:solidFill>
              <a:srgbClr val="FEF2E0"/>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0" name="Freeform 114"/>
            <p:cNvSpPr>
              <a:spLocks/>
            </p:cNvSpPr>
            <p:nvPr/>
          </p:nvSpPr>
          <p:spPr bwMode="auto">
            <a:xfrm>
              <a:off x="10409238" y="6111875"/>
              <a:ext cx="147638" cy="136525"/>
            </a:xfrm>
            <a:custGeom>
              <a:avLst/>
              <a:gdLst>
                <a:gd name="T0" fmla="*/ 1609 w 1672"/>
                <a:gd name="T1" fmla="*/ 1201 h 1549"/>
                <a:gd name="T2" fmla="*/ 1602 w 1672"/>
                <a:gd name="T3" fmla="*/ 1227 h 1549"/>
                <a:gd name="T4" fmla="*/ 1580 w 1672"/>
                <a:gd name="T5" fmla="*/ 1257 h 1549"/>
                <a:gd name="T6" fmla="*/ 1543 w 1672"/>
                <a:gd name="T7" fmla="*/ 1288 h 1549"/>
                <a:gd name="T8" fmla="*/ 1490 w 1672"/>
                <a:gd name="T9" fmla="*/ 1323 h 1549"/>
                <a:gd name="T10" fmla="*/ 1418 w 1672"/>
                <a:gd name="T11" fmla="*/ 1359 h 1549"/>
                <a:gd name="T12" fmla="*/ 1330 w 1672"/>
                <a:gd name="T13" fmla="*/ 1398 h 1549"/>
                <a:gd name="T14" fmla="*/ 1222 w 1672"/>
                <a:gd name="T15" fmla="*/ 1439 h 1549"/>
                <a:gd name="T16" fmla="*/ 1101 w 1672"/>
                <a:gd name="T17" fmla="*/ 1479 h 1549"/>
                <a:gd name="T18" fmla="*/ 992 w 1672"/>
                <a:gd name="T19" fmla="*/ 1510 h 1549"/>
                <a:gd name="T20" fmla="*/ 898 w 1672"/>
                <a:gd name="T21" fmla="*/ 1531 h 1549"/>
                <a:gd name="T22" fmla="*/ 819 w 1672"/>
                <a:gd name="T23" fmla="*/ 1545 h 1549"/>
                <a:gd name="T24" fmla="*/ 755 w 1672"/>
                <a:gd name="T25" fmla="*/ 1549 h 1549"/>
                <a:gd name="T26" fmla="*/ 706 w 1672"/>
                <a:gd name="T27" fmla="*/ 1546 h 1549"/>
                <a:gd name="T28" fmla="*/ 672 w 1672"/>
                <a:gd name="T29" fmla="*/ 1536 h 1549"/>
                <a:gd name="T30" fmla="*/ 651 w 1672"/>
                <a:gd name="T31" fmla="*/ 1519 h 1549"/>
                <a:gd name="T32" fmla="*/ 641 w 1672"/>
                <a:gd name="T33" fmla="*/ 1505 h 1549"/>
                <a:gd name="T34" fmla="*/ 610 w 1672"/>
                <a:gd name="T35" fmla="*/ 1486 h 1549"/>
                <a:gd name="T36" fmla="*/ 551 w 1672"/>
                <a:gd name="T37" fmla="*/ 1443 h 1549"/>
                <a:gd name="T38" fmla="*/ 472 w 1672"/>
                <a:gd name="T39" fmla="*/ 1369 h 1549"/>
                <a:gd name="T40" fmla="*/ 377 w 1672"/>
                <a:gd name="T41" fmla="*/ 1259 h 1549"/>
                <a:gd name="T42" fmla="*/ 273 w 1672"/>
                <a:gd name="T43" fmla="*/ 1106 h 1549"/>
                <a:gd name="T44" fmla="*/ 162 w 1672"/>
                <a:gd name="T45" fmla="*/ 905 h 1549"/>
                <a:gd name="T46" fmla="*/ 53 w 1672"/>
                <a:gd name="T47" fmla="*/ 651 h 1549"/>
                <a:gd name="T48" fmla="*/ 21 w 1672"/>
                <a:gd name="T49" fmla="*/ 496 h 1549"/>
                <a:gd name="T50" fmla="*/ 150 w 1672"/>
                <a:gd name="T51" fmla="*/ 453 h 1549"/>
                <a:gd name="T52" fmla="*/ 365 w 1672"/>
                <a:gd name="T53" fmla="*/ 382 h 1549"/>
                <a:gd name="T54" fmla="*/ 631 w 1672"/>
                <a:gd name="T55" fmla="*/ 295 h 1549"/>
                <a:gd name="T56" fmla="*/ 912 w 1672"/>
                <a:gd name="T57" fmla="*/ 202 h 1549"/>
                <a:gd name="T58" fmla="*/ 1174 w 1672"/>
                <a:gd name="T59" fmla="*/ 114 h 1549"/>
                <a:gd name="T60" fmla="*/ 1383 w 1672"/>
                <a:gd name="T61" fmla="*/ 45 h 1549"/>
                <a:gd name="T62" fmla="*/ 1505 w 1672"/>
                <a:gd name="T63" fmla="*/ 5 h 1549"/>
                <a:gd name="T64" fmla="*/ 1568 w 1672"/>
                <a:gd name="T65" fmla="*/ 151 h 1549"/>
                <a:gd name="T66" fmla="*/ 1632 w 1672"/>
                <a:gd name="T67" fmla="*/ 420 h 1549"/>
                <a:gd name="T68" fmla="*/ 1665 w 1672"/>
                <a:gd name="T69" fmla="*/ 646 h 1549"/>
                <a:gd name="T70" fmla="*/ 1672 w 1672"/>
                <a:gd name="T71" fmla="*/ 831 h 1549"/>
                <a:gd name="T72" fmla="*/ 1662 w 1672"/>
                <a:gd name="T73" fmla="*/ 976 h 1549"/>
                <a:gd name="T74" fmla="*/ 1644 w 1672"/>
                <a:gd name="T75" fmla="*/ 1081 h 1549"/>
                <a:gd name="T76" fmla="*/ 1624 w 1672"/>
                <a:gd name="T77" fmla="*/ 1151 h 1549"/>
                <a:gd name="T78" fmla="*/ 1609 w 1672"/>
                <a:gd name="T79" fmla="*/ 1185 h 1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72" h="1549">
                  <a:moveTo>
                    <a:pt x="1608" y="1189"/>
                  </a:moveTo>
                  <a:lnTo>
                    <a:pt x="1609" y="1201"/>
                  </a:lnTo>
                  <a:lnTo>
                    <a:pt x="1608" y="1214"/>
                  </a:lnTo>
                  <a:lnTo>
                    <a:pt x="1602" y="1227"/>
                  </a:lnTo>
                  <a:lnTo>
                    <a:pt x="1593" y="1241"/>
                  </a:lnTo>
                  <a:lnTo>
                    <a:pt x="1580" y="1257"/>
                  </a:lnTo>
                  <a:lnTo>
                    <a:pt x="1563" y="1272"/>
                  </a:lnTo>
                  <a:lnTo>
                    <a:pt x="1543" y="1288"/>
                  </a:lnTo>
                  <a:lnTo>
                    <a:pt x="1518" y="1306"/>
                  </a:lnTo>
                  <a:lnTo>
                    <a:pt x="1490" y="1323"/>
                  </a:lnTo>
                  <a:lnTo>
                    <a:pt x="1456" y="1342"/>
                  </a:lnTo>
                  <a:lnTo>
                    <a:pt x="1418" y="1359"/>
                  </a:lnTo>
                  <a:lnTo>
                    <a:pt x="1376" y="1379"/>
                  </a:lnTo>
                  <a:lnTo>
                    <a:pt x="1330" y="1398"/>
                  </a:lnTo>
                  <a:lnTo>
                    <a:pt x="1278" y="1418"/>
                  </a:lnTo>
                  <a:lnTo>
                    <a:pt x="1222" y="1439"/>
                  </a:lnTo>
                  <a:lnTo>
                    <a:pt x="1162" y="1460"/>
                  </a:lnTo>
                  <a:lnTo>
                    <a:pt x="1101" y="1479"/>
                  </a:lnTo>
                  <a:lnTo>
                    <a:pt x="1044" y="1496"/>
                  </a:lnTo>
                  <a:lnTo>
                    <a:pt x="992" y="1510"/>
                  </a:lnTo>
                  <a:lnTo>
                    <a:pt x="942" y="1522"/>
                  </a:lnTo>
                  <a:lnTo>
                    <a:pt x="898" y="1531"/>
                  </a:lnTo>
                  <a:lnTo>
                    <a:pt x="856" y="1539"/>
                  </a:lnTo>
                  <a:lnTo>
                    <a:pt x="819" y="1545"/>
                  </a:lnTo>
                  <a:lnTo>
                    <a:pt x="785" y="1548"/>
                  </a:lnTo>
                  <a:lnTo>
                    <a:pt x="755" y="1549"/>
                  </a:lnTo>
                  <a:lnTo>
                    <a:pt x="729" y="1548"/>
                  </a:lnTo>
                  <a:lnTo>
                    <a:pt x="706" y="1546"/>
                  </a:lnTo>
                  <a:lnTo>
                    <a:pt x="687" y="1542"/>
                  </a:lnTo>
                  <a:lnTo>
                    <a:pt x="672" y="1536"/>
                  </a:lnTo>
                  <a:lnTo>
                    <a:pt x="659" y="1527"/>
                  </a:lnTo>
                  <a:lnTo>
                    <a:pt x="651" y="1519"/>
                  </a:lnTo>
                  <a:lnTo>
                    <a:pt x="645" y="1508"/>
                  </a:lnTo>
                  <a:lnTo>
                    <a:pt x="641" y="1505"/>
                  </a:lnTo>
                  <a:lnTo>
                    <a:pt x="629" y="1499"/>
                  </a:lnTo>
                  <a:lnTo>
                    <a:pt x="610" y="1486"/>
                  </a:lnTo>
                  <a:lnTo>
                    <a:pt x="583" y="1468"/>
                  </a:lnTo>
                  <a:lnTo>
                    <a:pt x="551" y="1443"/>
                  </a:lnTo>
                  <a:lnTo>
                    <a:pt x="514" y="1410"/>
                  </a:lnTo>
                  <a:lnTo>
                    <a:pt x="472" y="1369"/>
                  </a:lnTo>
                  <a:lnTo>
                    <a:pt x="426" y="1318"/>
                  </a:lnTo>
                  <a:lnTo>
                    <a:pt x="377" y="1259"/>
                  </a:lnTo>
                  <a:lnTo>
                    <a:pt x="325" y="1187"/>
                  </a:lnTo>
                  <a:lnTo>
                    <a:pt x="273" y="1106"/>
                  </a:lnTo>
                  <a:lnTo>
                    <a:pt x="218" y="1012"/>
                  </a:lnTo>
                  <a:lnTo>
                    <a:pt x="162" y="905"/>
                  </a:lnTo>
                  <a:lnTo>
                    <a:pt x="107" y="786"/>
                  </a:lnTo>
                  <a:lnTo>
                    <a:pt x="53" y="651"/>
                  </a:lnTo>
                  <a:lnTo>
                    <a:pt x="0" y="504"/>
                  </a:lnTo>
                  <a:lnTo>
                    <a:pt x="21" y="496"/>
                  </a:lnTo>
                  <a:lnTo>
                    <a:pt x="74" y="478"/>
                  </a:lnTo>
                  <a:lnTo>
                    <a:pt x="150" y="453"/>
                  </a:lnTo>
                  <a:lnTo>
                    <a:pt x="249" y="421"/>
                  </a:lnTo>
                  <a:lnTo>
                    <a:pt x="365" y="382"/>
                  </a:lnTo>
                  <a:lnTo>
                    <a:pt x="494" y="340"/>
                  </a:lnTo>
                  <a:lnTo>
                    <a:pt x="631" y="295"/>
                  </a:lnTo>
                  <a:lnTo>
                    <a:pt x="772" y="248"/>
                  </a:lnTo>
                  <a:lnTo>
                    <a:pt x="912" y="202"/>
                  </a:lnTo>
                  <a:lnTo>
                    <a:pt x="1048" y="156"/>
                  </a:lnTo>
                  <a:lnTo>
                    <a:pt x="1174" y="114"/>
                  </a:lnTo>
                  <a:lnTo>
                    <a:pt x="1288" y="77"/>
                  </a:lnTo>
                  <a:lnTo>
                    <a:pt x="1383" y="45"/>
                  </a:lnTo>
                  <a:lnTo>
                    <a:pt x="1457" y="21"/>
                  </a:lnTo>
                  <a:lnTo>
                    <a:pt x="1505" y="5"/>
                  </a:lnTo>
                  <a:lnTo>
                    <a:pt x="1521" y="0"/>
                  </a:lnTo>
                  <a:lnTo>
                    <a:pt x="1568" y="151"/>
                  </a:lnTo>
                  <a:lnTo>
                    <a:pt x="1605" y="291"/>
                  </a:lnTo>
                  <a:lnTo>
                    <a:pt x="1632" y="420"/>
                  </a:lnTo>
                  <a:lnTo>
                    <a:pt x="1652" y="538"/>
                  </a:lnTo>
                  <a:lnTo>
                    <a:pt x="1665" y="646"/>
                  </a:lnTo>
                  <a:lnTo>
                    <a:pt x="1671" y="744"/>
                  </a:lnTo>
                  <a:lnTo>
                    <a:pt x="1672" y="831"/>
                  </a:lnTo>
                  <a:lnTo>
                    <a:pt x="1669" y="907"/>
                  </a:lnTo>
                  <a:lnTo>
                    <a:pt x="1662" y="976"/>
                  </a:lnTo>
                  <a:lnTo>
                    <a:pt x="1653" y="1033"/>
                  </a:lnTo>
                  <a:lnTo>
                    <a:pt x="1644" y="1081"/>
                  </a:lnTo>
                  <a:lnTo>
                    <a:pt x="1633" y="1120"/>
                  </a:lnTo>
                  <a:lnTo>
                    <a:pt x="1624" y="1151"/>
                  </a:lnTo>
                  <a:lnTo>
                    <a:pt x="1615" y="1172"/>
                  </a:lnTo>
                  <a:lnTo>
                    <a:pt x="1609" y="1185"/>
                  </a:lnTo>
                  <a:lnTo>
                    <a:pt x="1608" y="1189"/>
                  </a:lnTo>
                  <a:close/>
                </a:path>
              </a:pathLst>
            </a:custGeom>
            <a:solidFill>
              <a:srgbClr val="E6F5F9"/>
            </a:solid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1" name="Freeform 115"/>
            <p:cNvSpPr>
              <a:spLocks/>
            </p:cNvSpPr>
            <p:nvPr/>
          </p:nvSpPr>
          <p:spPr bwMode="auto">
            <a:xfrm>
              <a:off x="10409238" y="6108700"/>
              <a:ext cx="134938" cy="50800"/>
            </a:xfrm>
            <a:custGeom>
              <a:avLst/>
              <a:gdLst>
                <a:gd name="T0" fmla="*/ 884 w 1522"/>
                <a:gd name="T1" fmla="*/ 399 h 574"/>
                <a:gd name="T2" fmla="*/ 1032 w 1522"/>
                <a:gd name="T3" fmla="*/ 344 h 574"/>
                <a:gd name="T4" fmla="*/ 1164 w 1522"/>
                <a:gd name="T5" fmla="*/ 289 h 574"/>
                <a:gd name="T6" fmla="*/ 1281 w 1522"/>
                <a:gd name="T7" fmla="*/ 234 h 574"/>
                <a:gd name="T8" fmla="*/ 1377 w 1522"/>
                <a:gd name="T9" fmla="*/ 181 h 574"/>
                <a:gd name="T10" fmla="*/ 1452 w 1522"/>
                <a:gd name="T11" fmla="*/ 133 h 574"/>
                <a:gd name="T12" fmla="*/ 1501 w 1522"/>
                <a:gd name="T13" fmla="*/ 89 h 574"/>
                <a:gd name="T14" fmla="*/ 1522 w 1522"/>
                <a:gd name="T15" fmla="*/ 51 h 574"/>
                <a:gd name="T16" fmla="*/ 1513 w 1522"/>
                <a:gd name="T17" fmla="*/ 23 h 574"/>
                <a:gd name="T18" fmla="*/ 1474 w 1522"/>
                <a:gd name="T19" fmla="*/ 6 h 574"/>
                <a:gd name="T20" fmla="*/ 1409 w 1522"/>
                <a:gd name="T21" fmla="*/ 0 h 574"/>
                <a:gd name="T22" fmla="*/ 1319 w 1522"/>
                <a:gd name="T23" fmla="*/ 6 h 574"/>
                <a:gd name="T24" fmla="*/ 1210 w 1522"/>
                <a:gd name="T25" fmla="*/ 21 h 574"/>
                <a:gd name="T26" fmla="*/ 1083 w 1522"/>
                <a:gd name="T27" fmla="*/ 47 h 574"/>
                <a:gd name="T28" fmla="*/ 943 w 1522"/>
                <a:gd name="T29" fmla="*/ 81 h 574"/>
                <a:gd name="T30" fmla="*/ 794 w 1522"/>
                <a:gd name="T31" fmla="*/ 125 h 574"/>
                <a:gd name="T32" fmla="*/ 638 w 1522"/>
                <a:gd name="T33" fmla="*/ 177 h 574"/>
                <a:gd name="T34" fmla="*/ 492 w 1522"/>
                <a:gd name="T35" fmla="*/ 231 h 574"/>
                <a:gd name="T36" fmla="*/ 358 w 1522"/>
                <a:gd name="T37" fmla="*/ 287 h 574"/>
                <a:gd name="T38" fmla="*/ 242 w 1522"/>
                <a:gd name="T39" fmla="*/ 341 h 574"/>
                <a:gd name="T40" fmla="*/ 145 w 1522"/>
                <a:gd name="T41" fmla="*/ 395 h 574"/>
                <a:gd name="T42" fmla="*/ 70 w 1522"/>
                <a:gd name="T43" fmla="*/ 443 h 574"/>
                <a:gd name="T44" fmla="*/ 21 w 1522"/>
                <a:gd name="T45" fmla="*/ 487 h 574"/>
                <a:gd name="T46" fmla="*/ 0 w 1522"/>
                <a:gd name="T47" fmla="*/ 524 h 574"/>
                <a:gd name="T48" fmla="*/ 9 w 1522"/>
                <a:gd name="T49" fmla="*/ 552 h 574"/>
                <a:gd name="T50" fmla="*/ 48 w 1522"/>
                <a:gd name="T51" fmla="*/ 569 h 574"/>
                <a:gd name="T52" fmla="*/ 114 w 1522"/>
                <a:gd name="T53" fmla="*/ 574 h 574"/>
                <a:gd name="T54" fmla="*/ 203 w 1522"/>
                <a:gd name="T55" fmla="*/ 570 h 574"/>
                <a:gd name="T56" fmla="*/ 313 w 1522"/>
                <a:gd name="T57" fmla="*/ 554 h 574"/>
                <a:gd name="T58" fmla="*/ 439 w 1522"/>
                <a:gd name="T59" fmla="*/ 529 h 574"/>
                <a:gd name="T60" fmla="*/ 579 w 1522"/>
                <a:gd name="T61" fmla="*/ 494 h 574"/>
                <a:gd name="T62" fmla="*/ 728 w 1522"/>
                <a:gd name="T63" fmla="*/ 45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22" h="574">
                  <a:moveTo>
                    <a:pt x="807" y="426"/>
                  </a:moveTo>
                  <a:lnTo>
                    <a:pt x="884" y="399"/>
                  </a:lnTo>
                  <a:lnTo>
                    <a:pt x="960" y="373"/>
                  </a:lnTo>
                  <a:lnTo>
                    <a:pt x="1032" y="344"/>
                  </a:lnTo>
                  <a:lnTo>
                    <a:pt x="1100" y="317"/>
                  </a:lnTo>
                  <a:lnTo>
                    <a:pt x="1164" y="289"/>
                  </a:lnTo>
                  <a:lnTo>
                    <a:pt x="1224" y="262"/>
                  </a:lnTo>
                  <a:lnTo>
                    <a:pt x="1281" y="234"/>
                  </a:lnTo>
                  <a:lnTo>
                    <a:pt x="1332" y="207"/>
                  </a:lnTo>
                  <a:lnTo>
                    <a:pt x="1377" y="181"/>
                  </a:lnTo>
                  <a:lnTo>
                    <a:pt x="1418" y="156"/>
                  </a:lnTo>
                  <a:lnTo>
                    <a:pt x="1452" y="133"/>
                  </a:lnTo>
                  <a:lnTo>
                    <a:pt x="1480" y="110"/>
                  </a:lnTo>
                  <a:lnTo>
                    <a:pt x="1501" y="89"/>
                  </a:lnTo>
                  <a:lnTo>
                    <a:pt x="1516" y="69"/>
                  </a:lnTo>
                  <a:lnTo>
                    <a:pt x="1522" y="51"/>
                  </a:lnTo>
                  <a:lnTo>
                    <a:pt x="1522" y="36"/>
                  </a:lnTo>
                  <a:lnTo>
                    <a:pt x="1513" y="23"/>
                  </a:lnTo>
                  <a:lnTo>
                    <a:pt x="1497" y="13"/>
                  </a:lnTo>
                  <a:lnTo>
                    <a:pt x="1474" y="6"/>
                  </a:lnTo>
                  <a:lnTo>
                    <a:pt x="1444" y="2"/>
                  </a:lnTo>
                  <a:lnTo>
                    <a:pt x="1409" y="0"/>
                  </a:lnTo>
                  <a:lnTo>
                    <a:pt x="1367" y="2"/>
                  </a:lnTo>
                  <a:lnTo>
                    <a:pt x="1319" y="6"/>
                  </a:lnTo>
                  <a:lnTo>
                    <a:pt x="1267" y="12"/>
                  </a:lnTo>
                  <a:lnTo>
                    <a:pt x="1210" y="21"/>
                  </a:lnTo>
                  <a:lnTo>
                    <a:pt x="1149" y="33"/>
                  </a:lnTo>
                  <a:lnTo>
                    <a:pt x="1083" y="47"/>
                  </a:lnTo>
                  <a:lnTo>
                    <a:pt x="1015" y="62"/>
                  </a:lnTo>
                  <a:lnTo>
                    <a:pt x="943" y="81"/>
                  </a:lnTo>
                  <a:lnTo>
                    <a:pt x="870" y="102"/>
                  </a:lnTo>
                  <a:lnTo>
                    <a:pt x="794" y="125"/>
                  </a:lnTo>
                  <a:lnTo>
                    <a:pt x="716" y="150"/>
                  </a:lnTo>
                  <a:lnTo>
                    <a:pt x="638" y="177"/>
                  </a:lnTo>
                  <a:lnTo>
                    <a:pt x="563" y="204"/>
                  </a:lnTo>
                  <a:lnTo>
                    <a:pt x="492" y="231"/>
                  </a:lnTo>
                  <a:lnTo>
                    <a:pt x="423" y="258"/>
                  </a:lnTo>
                  <a:lnTo>
                    <a:pt x="358" y="287"/>
                  </a:lnTo>
                  <a:lnTo>
                    <a:pt x="298" y="314"/>
                  </a:lnTo>
                  <a:lnTo>
                    <a:pt x="242" y="341"/>
                  </a:lnTo>
                  <a:lnTo>
                    <a:pt x="190" y="369"/>
                  </a:lnTo>
                  <a:lnTo>
                    <a:pt x="145" y="395"/>
                  </a:lnTo>
                  <a:lnTo>
                    <a:pt x="105" y="420"/>
                  </a:lnTo>
                  <a:lnTo>
                    <a:pt x="70" y="443"/>
                  </a:lnTo>
                  <a:lnTo>
                    <a:pt x="42" y="466"/>
                  </a:lnTo>
                  <a:lnTo>
                    <a:pt x="21" y="487"/>
                  </a:lnTo>
                  <a:lnTo>
                    <a:pt x="6" y="506"/>
                  </a:lnTo>
                  <a:lnTo>
                    <a:pt x="0" y="524"/>
                  </a:lnTo>
                  <a:lnTo>
                    <a:pt x="1" y="540"/>
                  </a:lnTo>
                  <a:lnTo>
                    <a:pt x="9" y="552"/>
                  </a:lnTo>
                  <a:lnTo>
                    <a:pt x="25" y="562"/>
                  </a:lnTo>
                  <a:lnTo>
                    <a:pt x="48" y="569"/>
                  </a:lnTo>
                  <a:lnTo>
                    <a:pt x="78" y="573"/>
                  </a:lnTo>
                  <a:lnTo>
                    <a:pt x="114" y="574"/>
                  </a:lnTo>
                  <a:lnTo>
                    <a:pt x="156" y="573"/>
                  </a:lnTo>
                  <a:lnTo>
                    <a:pt x="203" y="570"/>
                  </a:lnTo>
                  <a:lnTo>
                    <a:pt x="256" y="563"/>
                  </a:lnTo>
                  <a:lnTo>
                    <a:pt x="313" y="554"/>
                  </a:lnTo>
                  <a:lnTo>
                    <a:pt x="374" y="543"/>
                  </a:lnTo>
                  <a:lnTo>
                    <a:pt x="439" y="529"/>
                  </a:lnTo>
                  <a:lnTo>
                    <a:pt x="507" y="512"/>
                  </a:lnTo>
                  <a:lnTo>
                    <a:pt x="579" y="494"/>
                  </a:lnTo>
                  <a:lnTo>
                    <a:pt x="653" y="473"/>
                  </a:lnTo>
                  <a:lnTo>
                    <a:pt x="728" y="450"/>
                  </a:lnTo>
                  <a:lnTo>
                    <a:pt x="807" y="426"/>
                  </a:lnTo>
                  <a:close/>
                </a:path>
              </a:pathLst>
            </a:custGeom>
            <a:solidFill>
              <a:srgbClr val="333333"/>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2" name="Freeform 116"/>
            <p:cNvSpPr>
              <a:spLocks/>
            </p:cNvSpPr>
            <p:nvPr/>
          </p:nvSpPr>
          <p:spPr bwMode="auto">
            <a:xfrm>
              <a:off x="9805988" y="5568950"/>
              <a:ext cx="1477963" cy="896937"/>
            </a:xfrm>
            <a:custGeom>
              <a:avLst/>
              <a:gdLst>
                <a:gd name="T0" fmla="*/ 16508 w 16756"/>
                <a:gd name="T1" fmla="*/ 6223 h 10170"/>
                <a:gd name="T2" fmla="*/ 15458 w 16756"/>
                <a:gd name="T3" fmla="*/ 982 h 10170"/>
                <a:gd name="T4" fmla="*/ 8671 w 16756"/>
                <a:gd name="T5" fmla="*/ 922 h 10170"/>
                <a:gd name="T6" fmla="*/ 8690 w 16756"/>
                <a:gd name="T7" fmla="*/ 7437 h 10170"/>
                <a:gd name="T8" fmla="*/ 6196 w 16756"/>
                <a:gd name="T9" fmla="*/ 8944 h 10170"/>
                <a:gd name="T10" fmla="*/ 6682 w 16756"/>
                <a:gd name="T11" fmla="*/ 8419 h 10170"/>
                <a:gd name="T12" fmla="*/ 6896 w 16756"/>
                <a:gd name="T13" fmla="*/ 8265 h 10170"/>
                <a:gd name="T14" fmla="*/ 7411 w 16756"/>
                <a:gd name="T15" fmla="*/ 7977 h 10170"/>
                <a:gd name="T16" fmla="*/ 7784 w 16756"/>
                <a:gd name="T17" fmla="*/ 7796 h 10170"/>
                <a:gd name="T18" fmla="*/ 8616 w 16756"/>
                <a:gd name="T19" fmla="*/ 6986 h 10170"/>
                <a:gd name="T20" fmla="*/ 7860 w 16756"/>
                <a:gd name="T21" fmla="*/ 6082 h 10170"/>
                <a:gd name="T22" fmla="*/ 6728 w 16756"/>
                <a:gd name="T23" fmla="*/ 6670 h 10170"/>
                <a:gd name="T24" fmla="*/ 6693 w 16756"/>
                <a:gd name="T25" fmla="*/ 6736 h 10170"/>
                <a:gd name="T26" fmla="*/ 5891 w 16756"/>
                <a:gd name="T27" fmla="*/ 7291 h 10170"/>
                <a:gd name="T28" fmla="*/ 3323 w 16756"/>
                <a:gd name="T29" fmla="*/ 6123 h 10170"/>
                <a:gd name="T30" fmla="*/ 4873 w 16756"/>
                <a:gd name="T31" fmla="*/ 4578 h 10170"/>
                <a:gd name="T32" fmla="*/ 5166 w 16756"/>
                <a:gd name="T33" fmla="*/ 3639 h 10170"/>
                <a:gd name="T34" fmla="*/ 4897 w 16756"/>
                <a:gd name="T35" fmla="*/ 2759 h 10170"/>
                <a:gd name="T36" fmla="*/ 5263 w 16756"/>
                <a:gd name="T37" fmla="*/ 1574 h 10170"/>
                <a:gd name="T38" fmla="*/ 2899 w 16756"/>
                <a:gd name="T39" fmla="*/ 0 h 10170"/>
                <a:gd name="T40" fmla="*/ 441 w 16756"/>
                <a:gd name="T41" fmla="*/ 1029 h 10170"/>
                <a:gd name="T42" fmla="*/ 1098 w 16756"/>
                <a:gd name="T43" fmla="*/ 5165 h 10170"/>
                <a:gd name="T44" fmla="*/ 693 w 16756"/>
                <a:gd name="T45" fmla="*/ 6253 h 10170"/>
                <a:gd name="T46" fmla="*/ 366 w 16756"/>
                <a:gd name="T47" fmla="*/ 10131 h 10170"/>
                <a:gd name="T48" fmla="*/ 326 w 16756"/>
                <a:gd name="T49" fmla="*/ 9001 h 10170"/>
                <a:gd name="T50" fmla="*/ 1170 w 16756"/>
                <a:gd name="T51" fmla="*/ 6178 h 10170"/>
                <a:gd name="T52" fmla="*/ 1201 w 16756"/>
                <a:gd name="T53" fmla="*/ 5972 h 10170"/>
                <a:gd name="T54" fmla="*/ 1311 w 16756"/>
                <a:gd name="T55" fmla="*/ 5837 h 10170"/>
                <a:gd name="T56" fmla="*/ 1245 w 16756"/>
                <a:gd name="T57" fmla="*/ 4987 h 10170"/>
                <a:gd name="T58" fmla="*/ 747 w 16756"/>
                <a:gd name="T59" fmla="*/ 3919 h 10170"/>
                <a:gd name="T60" fmla="*/ 624 w 16756"/>
                <a:gd name="T61" fmla="*/ 1140 h 10170"/>
                <a:gd name="T62" fmla="*/ 2899 w 16756"/>
                <a:gd name="T63" fmla="*/ 213 h 10170"/>
                <a:gd name="T64" fmla="*/ 4581 w 16756"/>
                <a:gd name="T65" fmla="*/ 701 h 10170"/>
                <a:gd name="T66" fmla="*/ 4763 w 16756"/>
                <a:gd name="T67" fmla="*/ 2121 h 10170"/>
                <a:gd name="T68" fmla="*/ 4682 w 16756"/>
                <a:gd name="T69" fmla="*/ 3218 h 10170"/>
                <a:gd name="T70" fmla="*/ 4729 w 16756"/>
                <a:gd name="T71" fmla="*/ 4105 h 10170"/>
                <a:gd name="T72" fmla="*/ 3152 w 16756"/>
                <a:gd name="T73" fmla="*/ 5484 h 10170"/>
                <a:gd name="T74" fmla="*/ 3083 w 16756"/>
                <a:gd name="T75" fmla="*/ 6140 h 10170"/>
                <a:gd name="T76" fmla="*/ 3388 w 16756"/>
                <a:gd name="T77" fmla="*/ 6581 h 10170"/>
                <a:gd name="T78" fmla="*/ 4588 w 16756"/>
                <a:gd name="T79" fmla="*/ 8143 h 10170"/>
                <a:gd name="T80" fmla="*/ 5967 w 16756"/>
                <a:gd name="T81" fmla="*/ 7642 h 10170"/>
                <a:gd name="T82" fmla="*/ 6399 w 16756"/>
                <a:gd name="T83" fmla="*/ 7266 h 10170"/>
                <a:gd name="T84" fmla="*/ 6965 w 16756"/>
                <a:gd name="T85" fmla="*/ 6839 h 10170"/>
                <a:gd name="T86" fmla="*/ 7120 w 16756"/>
                <a:gd name="T87" fmla="*/ 6571 h 10170"/>
                <a:gd name="T88" fmla="*/ 8399 w 16756"/>
                <a:gd name="T89" fmla="*/ 7048 h 10170"/>
                <a:gd name="T90" fmla="*/ 8226 w 16756"/>
                <a:gd name="T91" fmla="*/ 7422 h 10170"/>
                <a:gd name="T92" fmla="*/ 7510 w 16756"/>
                <a:gd name="T93" fmla="*/ 7616 h 10170"/>
                <a:gd name="T94" fmla="*/ 7428 w 16756"/>
                <a:gd name="T95" fmla="*/ 7725 h 10170"/>
                <a:gd name="T96" fmla="*/ 7274 w 16756"/>
                <a:gd name="T97" fmla="*/ 7805 h 10170"/>
                <a:gd name="T98" fmla="*/ 6769 w 16756"/>
                <a:gd name="T99" fmla="*/ 8085 h 10170"/>
                <a:gd name="T100" fmla="*/ 6436 w 16756"/>
                <a:gd name="T101" fmla="*/ 8275 h 10170"/>
                <a:gd name="T102" fmla="*/ 5591 w 16756"/>
                <a:gd name="T103" fmla="*/ 8999 h 10170"/>
                <a:gd name="T104" fmla="*/ 6167 w 16756"/>
                <a:gd name="T105" fmla="*/ 9193 h 10170"/>
                <a:gd name="T106" fmla="*/ 11320 w 16756"/>
                <a:gd name="T107" fmla="*/ 7385 h 10170"/>
                <a:gd name="T108" fmla="*/ 15437 w 16756"/>
                <a:gd name="T109" fmla="*/ 1518 h 10170"/>
                <a:gd name="T110" fmla="*/ 15433 w 16756"/>
                <a:gd name="T111" fmla="*/ 6523 h 10170"/>
                <a:gd name="T112" fmla="*/ 14402 w 16756"/>
                <a:gd name="T113" fmla="*/ 7143 h 10170"/>
                <a:gd name="T114" fmla="*/ 13791 w 16756"/>
                <a:gd name="T115" fmla="*/ 9445 h 10170"/>
                <a:gd name="T116" fmla="*/ 3484 w 16756"/>
                <a:gd name="T117" fmla="*/ 9995 h 10170"/>
                <a:gd name="T118" fmla="*/ 10535 w 16756"/>
                <a:gd name="T119" fmla="*/ 10169 h 10170"/>
                <a:gd name="T120" fmla="*/ 14841 w 16756"/>
                <a:gd name="T121" fmla="*/ 9686 h 10170"/>
                <a:gd name="T122" fmla="*/ 16731 w 16756"/>
                <a:gd name="T123" fmla="*/ 7213 h 10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756" h="10170">
                  <a:moveTo>
                    <a:pt x="16648" y="7174"/>
                  </a:moveTo>
                  <a:lnTo>
                    <a:pt x="15111" y="7174"/>
                  </a:lnTo>
                  <a:lnTo>
                    <a:pt x="15427" y="7064"/>
                  </a:lnTo>
                  <a:lnTo>
                    <a:pt x="15433" y="7061"/>
                  </a:lnTo>
                  <a:lnTo>
                    <a:pt x="15438" y="7059"/>
                  </a:lnTo>
                  <a:lnTo>
                    <a:pt x="15443" y="7057"/>
                  </a:lnTo>
                  <a:lnTo>
                    <a:pt x="15449" y="7053"/>
                  </a:lnTo>
                  <a:lnTo>
                    <a:pt x="15454" y="7050"/>
                  </a:lnTo>
                  <a:lnTo>
                    <a:pt x="15458" y="7046"/>
                  </a:lnTo>
                  <a:lnTo>
                    <a:pt x="15463" y="7042"/>
                  </a:lnTo>
                  <a:lnTo>
                    <a:pt x="15468" y="7039"/>
                  </a:lnTo>
                  <a:lnTo>
                    <a:pt x="15471" y="7035"/>
                  </a:lnTo>
                  <a:lnTo>
                    <a:pt x="15475" y="7029"/>
                  </a:lnTo>
                  <a:lnTo>
                    <a:pt x="15479" y="7025"/>
                  </a:lnTo>
                  <a:lnTo>
                    <a:pt x="15482" y="7020"/>
                  </a:lnTo>
                  <a:lnTo>
                    <a:pt x="15485" y="7015"/>
                  </a:lnTo>
                  <a:lnTo>
                    <a:pt x="15488" y="7009"/>
                  </a:lnTo>
                  <a:lnTo>
                    <a:pt x="15490" y="7004"/>
                  </a:lnTo>
                  <a:lnTo>
                    <a:pt x="15493" y="6999"/>
                  </a:lnTo>
                  <a:lnTo>
                    <a:pt x="15620" y="6637"/>
                  </a:lnTo>
                  <a:lnTo>
                    <a:pt x="16447" y="6290"/>
                  </a:lnTo>
                  <a:lnTo>
                    <a:pt x="16453" y="6286"/>
                  </a:lnTo>
                  <a:lnTo>
                    <a:pt x="16460" y="6283"/>
                  </a:lnTo>
                  <a:lnTo>
                    <a:pt x="16467" y="6277"/>
                  </a:lnTo>
                  <a:lnTo>
                    <a:pt x="16473" y="6273"/>
                  </a:lnTo>
                  <a:lnTo>
                    <a:pt x="16479" y="6268"/>
                  </a:lnTo>
                  <a:lnTo>
                    <a:pt x="16485" y="6263"/>
                  </a:lnTo>
                  <a:lnTo>
                    <a:pt x="16490" y="6256"/>
                  </a:lnTo>
                  <a:lnTo>
                    <a:pt x="16494" y="6250"/>
                  </a:lnTo>
                  <a:lnTo>
                    <a:pt x="16498" y="6244"/>
                  </a:lnTo>
                  <a:lnTo>
                    <a:pt x="16503" y="6237"/>
                  </a:lnTo>
                  <a:lnTo>
                    <a:pt x="16506" y="6230"/>
                  </a:lnTo>
                  <a:lnTo>
                    <a:pt x="16508" y="6223"/>
                  </a:lnTo>
                  <a:lnTo>
                    <a:pt x="16510" y="6215"/>
                  </a:lnTo>
                  <a:lnTo>
                    <a:pt x="16511" y="6208"/>
                  </a:lnTo>
                  <a:lnTo>
                    <a:pt x="16512" y="6200"/>
                  </a:lnTo>
                  <a:lnTo>
                    <a:pt x="16513" y="6192"/>
                  </a:lnTo>
                  <a:lnTo>
                    <a:pt x="16513" y="1715"/>
                  </a:lnTo>
                  <a:lnTo>
                    <a:pt x="16512" y="1706"/>
                  </a:lnTo>
                  <a:lnTo>
                    <a:pt x="16511" y="1697"/>
                  </a:lnTo>
                  <a:lnTo>
                    <a:pt x="16509" y="1689"/>
                  </a:lnTo>
                  <a:lnTo>
                    <a:pt x="16507" y="1681"/>
                  </a:lnTo>
                  <a:lnTo>
                    <a:pt x="16504" y="1672"/>
                  </a:lnTo>
                  <a:lnTo>
                    <a:pt x="16499" y="1665"/>
                  </a:lnTo>
                  <a:lnTo>
                    <a:pt x="16495" y="1657"/>
                  </a:lnTo>
                  <a:lnTo>
                    <a:pt x="16491" y="1651"/>
                  </a:lnTo>
                  <a:lnTo>
                    <a:pt x="16485" y="1644"/>
                  </a:lnTo>
                  <a:lnTo>
                    <a:pt x="16479" y="1639"/>
                  </a:lnTo>
                  <a:lnTo>
                    <a:pt x="16473" y="1632"/>
                  </a:lnTo>
                  <a:lnTo>
                    <a:pt x="16466" y="1627"/>
                  </a:lnTo>
                  <a:lnTo>
                    <a:pt x="16458" y="1623"/>
                  </a:lnTo>
                  <a:lnTo>
                    <a:pt x="16451" y="1619"/>
                  </a:lnTo>
                  <a:lnTo>
                    <a:pt x="16442" y="1616"/>
                  </a:lnTo>
                  <a:lnTo>
                    <a:pt x="16435" y="1613"/>
                  </a:lnTo>
                  <a:lnTo>
                    <a:pt x="15618" y="1384"/>
                  </a:lnTo>
                  <a:lnTo>
                    <a:pt x="15493" y="1030"/>
                  </a:lnTo>
                  <a:lnTo>
                    <a:pt x="15490" y="1024"/>
                  </a:lnTo>
                  <a:lnTo>
                    <a:pt x="15488" y="1019"/>
                  </a:lnTo>
                  <a:lnTo>
                    <a:pt x="15485" y="1014"/>
                  </a:lnTo>
                  <a:lnTo>
                    <a:pt x="15482" y="1008"/>
                  </a:lnTo>
                  <a:lnTo>
                    <a:pt x="15479" y="1003"/>
                  </a:lnTo>
                  <a:lnTo>
                    <a:pt x="15475" y="999"/>
                  </a:lnTo>
                  <a:lnTo>
                    <a:pt x="15471" y="994"/>
                  </a:lnTo>
                  <a:lnTo>
                    <a:pt x="15468" y="989"/>
                  </a:lnTo>
                  <a:lnTo>
                    <a:pt x="15463" y="986"/>
                  </a:lnTo>
                  <a:lnTo>
                    <a:pt x="15458" y="982"/>
                  </a:lnTo>
                  <a:lnTo>
                    <a:pt x="15454" y="978"/>
                  </a:lnTo>
                  <a:lnTo>
                    <a:pt x="15449" y="975"/>
                  </a:lnTo>
                  <a:lnTo>
                    <a:pt x="15443" y="972"/>
                  </a:lnTo>
                  <a:lnTo>
                    <a:pt x="15438" y="969"/>
                  </a:lnTo>
                  <a:lnTo>
                    <a:pt x="15433" y="967"/>
                  </a:lnTo>
                  <a:lnTo>
                    <a:pt x="15427" y="965"/>
                  </a:lnTo>
                  <a:lnTo>
                    <a:pt x="14862" y="768"/>
                  </a:lnTo>
                  <a:lnTo>
                    <a:pt x="14859" y="767"/>
                  </a:lnTo>
                  <a:lnTo>
                    <a:pt x="14857" y="766"/>
                  </a:lnTo>
                  <a:lnTo>
                    <a:pt x="14855" y="765"/>
                  </a:lnTo>
                  <a:lnTo>
                    <a:pt x="14853" y="765"/>
                  </a:lnTo>
                  <a:lnTo>
                    <a:pt x="14849" y="764"/>
                  </a:lnTo>
                  <a:lnTo>
                    <a:pt x="14847" y="764"/>
                  </a:lnTo>
                  <a:lnTo>
                    <a:pt x="14845" y="763"/>
                  </a:lnTo>
                  <a:lnTo>
                    <a:pt x="14843" y="763"/>
                  </a:lnTo>
                  <a:lnTo>
                    <a:pt x="14840" y="763"/>
                  </a:lnTo>
                  <a:lnTo>
                    <a:pt x="14838" y="762"/>
                  </a:lnTo>
                  <a:lnTo>
                    <a:pt x="14836" y="762"/>
                  </a:lnTo>
                  <a:lnTo>
                    <a:pt x="14834" y="762"/>
                  </a:lnTo>
                  <a:lnTo>
                    <a:pt x="14831" y="762"/>
                  </a:lnTo>
                  <a:lnTo>
                    <a:pt x="14828" y="762"/>
                  </a:lnTo>
                  <a:lnTo>
                    <a:pt x="14826" y="762"/>
                  </a:lnTo>
                  <a:lnTo>
                    <a:pt x="14824" y="762"/>
                  </a:lnTo>
                  <a:lnTo>
                    <a:pt x="8752" y="883"/>
                  </a:lnTo>
                  <a:lnTo>
                    <a:pt x="8741" y="883"/>
                  </a:lnTo>
                  <a:lnTo>
                    <a:pt x="8730" y="886"/>
                  </a:lnTo>
                  <a:lnTo>
                    <a:pt x="8721" y="888"/>
                  </a:lnTo>
                  <a:lnTo>
                    <a:pt x="8711" y="892"/>
                  </a:lnTo>
                  <a:lnTo>
                    <a:pt x="8702" y="896"/>
                  </a:lnTo>
                  <a:lnTo>
                    <a:pt x="8693" y="901"/>
                  </a:lnTo>
                  <a:lnTo>
                    <a:pt x="8685" y="908"/>
                  </a:lnTo>
                  <a:lnTo>
                    <a:pt x="8677" y="915"/>
                  </a:lnTo>
                  <a:lnTo>
                    <a:pt x="8671" y="922"/>
                  </a:lnTo>
                  <a:lnTo>
                    <a:pt x="8665" y="931"/>
                  </a:lnTo>
                  <a:lnTo>
                    <a:pt x="8659" y="939"/>
                  </a:lnTo>
                  <a:lnTo>
                    <a:pt x="8655" y="948"/>
                  </a:lnTo>
                  <a:lnTo>
                    <a:pt x="8652" y="958"/>
                  </a:lnTo>
                  <a:lnTo>
                    <a:pt x="8649" y="968"/>
                  </a:lnTo>
                  <a:lnTo>
                    <a:pt x="8648" y="979"/>
                  </a:lnTo>
                  <a:lnTo>
                    <a:pt x="8648" y="990"/>
                  </a:lnTo>
                  <a:lnTo>
                    <a:pt x="8648" y="7040"/>
                  </a:lnTo>
                  <a:lnTo>
                    <a:pt x="8648" y="7050"/>
                  </a:lnTo>
                  <a:lnTo>
                    <a:pt x="8649" y="7061"/>
                  </a:lnTo>
                  <a:lnTo>
                    <a:pt x="8652" y="7070"/>
                  </a:lnTo>
                  <a:lnTo>
                    <a:pt x="8655" y="7080"/>
                  </a:lnTo>
                  <a:lnTo>
                    <a:pt x="8659" y="7089"/>
                  </a:lnTo>
                  <a:lnTo>
                    <a:pt x="8665" y="7097"/>
                  </a:lnTo>
                  <a:lnTo>
                    <a:pt x="8671" y="7106"/>
                  </a:lnTo>
                  <a:lnTo>
                    <a:pt x="8677" y="7113"/>
                  </a:lnTo>
                  <a:lnTo>
                    <a:pt x="8685" y="7121"/>
                  </a:lnTo>
                  <a:lnTo>
                    <a:pt x="8693" y="7127"/>
                  </a:lnTo>
                  <a:lnTo>
                    <a:pt x="8702" y="7132"/>
                  </a:lnTo>
                  <a:lnTo>
                    <a:pt x="8711" y="7136"/>
                  </a:lnTo>
                  <a:lnTo>
                    <a:pt x="8721" y="7140"/>
                  </a:lnTo>
                  <a:lnTo>
                    <a:pt x="8730" y="7143"/>
                  </a:lnTo>
                  <a:lnTo>
                    <a:pt x="8741" y="7145"/>
                  </a:lnTo>
                  <a:lnTo>
                    <a:pt x="8752" y="7146"/>
                  </a:lnTo>
                  <a:lnTo>
                    <a:pt x="11142" y="7193"/>
                  </a:lnTo>
                  <a:lnTo>
                    <a:pt x="11142" y="7210"/>
                  </a:lnTo>
                  <a:lnTo>
                    <a:pt x="8745" y="7416"/>
                  </a:lnTo>
                  <a:lnTo>
                    <a:pt x="8734" y="7417"/>
                  </a:lnTo>
                  <a:lnTo>
                    <a:pt x="8725" y="7419"/>
                  </a:lnTo>
                  <a:lnTo>
                    <a:pt x="8715" y="7423"/>
                  </a:lnTo>
                  <a:lnTo>
                    <a:pt x="8706" y="7427"/>
                  </a:lnTo>
                  <a:lnTo>
                    <a:pt x="8697" y="7432"/>
                  </a:lnTo>
                  <a:lnTo>
                    <a:pt x="8690" y="7437"/>
                  </a:lnTo>
                  <a:lnTo>
                    <a:pt x="8682" y="7444"/>
                  </a:lnTo>
                  <a:lnTo>
                    <a:pt x="8675" y="7451"/>
                  </a:lnTo>
                  <a:lnTo>
                    <a:pt x="8669" y="7458"/>
                  </a:lnTo>
                  <a:lnTo>
                    <a:pt x="8664" y="7467"/>
                  </a:lnTo>
                  <a:lnTo>
                    <a:pt x="8658" y="7475"/>
                  </a:lnTo>
                  <a:lnTo>
                    <a:pt x="8655" y="7483"/>
                  </a:lnTo>
                  <a:lnTo>
                    <a:pt x="8652" y="7493"/>
                  </a:lnTo>
                  <a:lnTo>
                    <a:pt x="8649" y="7502"/>
                  </a:lnTo>
                  <a:lnTo>
                    <a:pt x="8648" y="7513"/>
                  </a:lnTo>
                  <a:lnTo>
                    <a:pt x="8648" y="7523"/>
                  </a:lnTo>
                  <a:lnTo>
                    <a:pt x="8648" y="8505"/>
                  </a:lnTo>
                  <a:lnTo>
                    <a:pt x="7632" y="8505"/>
                  </a:lnTo>
                  <a:lnTo>
                    <a:pt x="7629" y="8505"/>
                  </a:lnTo>
                  <a:lnTo>
                    <a:pt x="7627" y="8505"/>
                  </a:lnTo>
                  <a:lnTo>
                    <a:pt x="7624" y="8505"/>
                  </a:lnTo>
                  <a:lnTo>
                    <a:pt x="7622" y="8505"/>
                  </a:lnTo>
                  <a:lnTo>
                    <a:pt x="7620" y="8505"/>
                  </a:lnTo>
                  <a:lnTo>
                    <a:pt x="7618" y="8505"/>
                  </a:lnTo>
                  <a:lnTo>
                    <a:pt x="7616" y="8506"/>
                  </a:lnTo>
                  <a:lnTo>
                    <a:pt x="7615" y="8506"/>
                  </a:lnTo>
                  <a:lnTo>
                    <a:pt x="7613" y="8506"/>
                  </a:lnTo>
                  <a:lnTo>
                    <a:pt x="7611" y="8507"/>
                  </a:lnTo>
                  <a:lnTo>
                    <a:pt x="7609" y="8507"/>
                  </a:lnTo>
                  <a:lnTo>
                    <a:pt x="7607" y="8507"/>
                  </a:lnTo>
                  <a:lnTo>
                    <a:pt x="7604" y="8508"/>
                  </a:lnTo>
                  <a:lnTo>
                    <a:pt x="7602" y="8508"/>
                  </a:lnTo>
                  <a:lnTo>
                    <a:pt x="7600" y="8509"/>
                  </a:lnTo>
                  <a:lnTo>
                    <a:pt x="7598" y="8510"/>
                  </a:lnTo>
                  <a:lnTo>
                    <a:pt x="6216" y="8964"/>
                  </a:lnTo>
                  <a:lnTo>
                    <a:pt x="6210" y="8958"/>
                  </a:lnTo>
                  <a:lnTo>
                    <a:pt x="6205" y="8954"/>
                  </a:lnTo>
                  <a:lnTo>
                    <a:pt x="6200" y="8949"/>
                  </a:lnTo>
                  <a:lnTo>
                    <a:pt x="6196" y="8944"/>
                  </a:lnTo>
                  <a:lnTo>
                    <a:pt x="6190" y="8940"/>
                  </a:lnTo>
                  <a:lnTo>
                    <a:pt x="6186" y="8936"/>
                  </a:lnTo>
                  <a:lnTo>
                    <a:pt x="6182" y="8932"/>
                  </a:lnTo>
                  <a:lnTo>
                    <a:pt x="6179" y="8929"/>
                  </a:lnTo>
                  <a:lnTo>
                    <a:pt x="6176" y="8925"/>
                  </a:lnTo>
                  <a:lnTo>
                    <a:pt x="6173" y="8923"/>
                  </a:lnTo>
                  <a:lnTo>
                    <a:pt x="6169" y="8920"/>
                  </a:lnTo>
                  <a:lnTo>
                    <a:pt x="6167" y="8918"/>
                  </a:lnTo>
                  <a:lnTo>
                    <a:pt x="6164" y="8917"/>
                  </a:lnTo>
                  <a:lnTo>
                    <a:pt x="6163" y="8915"/>
                  </a:lnTo>
                  <a:lnTo>
                    <a:pt x="6161" y="8914"/>
                  </a:lnTo>
                  <a:lnTo>
                    <a:pt x="6158" y="8912"/>
                  </a:lnTo>
                  <a:lnTo>
                    <a:pt x="6156" y="8910"/>
                  </a:lnTo>
                  <a:lnTo>
                    <a:pt x="6152" y="8909"/>
                  </a:lnTo>
                  <a:lnTo>
                    <a:pt x="6150" y="8907"/>
                  </a:lnTo>
                  <a:lnTo>
                    <a:pt x="6147" y="8906"/>
                  </a:lnTo>
                  <a:lnTo>
                    <a:pt x="6145" y="8903"/>
                  </a:lnTo>
                  <a:lnTo>
                    <a:pt x="6142" y="8902"/>
                  </a:lnTo>
                  <a:lnTo>
                    <a:pt x="6140" y="8901"/>
                  </a:lnTo>
                  <a:lnTo>
                    <a:pt x="6137" y="8900"/>
                  </a:lnTo>
                  <a:lnTo>
                    <a:pt x="6134" y="8898"/>
                  </a:lnTo>
                  <a:lnTo>
                    <a:pt x="6130" y="8897"/>
                  </a:lnTo>
                  <a:lnTo>
                    <a:pt x="6128" y="8896"/>
                  </a:lnTo>
                  <a:lnTo>
                    <a:pt x="6125" y="8896"/>
                  </a:lnTo>
                  <a:lnTo>
                    <a:pt x="6122" y="8895"/>
                  </a:lnTo>
                  <a:lnTo>
                    <a:pt x="6119" y="8894"/>
                  </a:lnTo>
                  <a:lnTo>
                    <a:pt x="6117" y="8894"/>
                  </a:lnTo>
                  <a:lnTo>
                    <a:pt x="5950" y="8863"/>
                  </a:lnTo>
                  <a:lnTo>
                    <a:pt x="6664" y="8433"/>
                  </a:lnTo>
                  <a:lnTo>
                    <a:pt x="6668" y="8429"/>
                  </a:lnTo>
                  <a:lnTo>
                    <a:pt x="6673" y="8426"/>
                  </a:lnTo>
                  <a:lnTo>
                    <a:pt x="6678" y="8423"/>
                  </a:lnTo>
                  <a:lnTo>
                    <a:pt x="6682" y="8419"/>
                  </a:lnTo>
                  <a:lnTo>
                    <a:pt x="6686" y="8415"/>
                  </a:lnTo>
                  <a:lnTo>
                    <a:pt x="6689" y="8412"/>
                  </a:lnTo>
                  <a:lnTo>
                    <a:pt x="6693" y="8406"/>
                  </a:lnTo>
                  <a:lnTo>
                    <a:pt x="6697" y="8402"/>
                  </a:lnTo>
                  <a:lnTo>
                    <a:pt x="6700" y="8398"/>
                  </a:lnTo>
                  <a:lnTo>
                    <a:pt x="6702" y="8393"/>
                  </a:lnTo>
                  <a:lnTo>
                    <a:pt x="6705" y="8388"/>
                  </a:lnTo>
                  <a:lnTo>
                    <a:pt x="6707" y="8383"/>
                  </a:lnTo>
                  <a:lnTo>
                    <a:pt x="6709" y="8378"/>
                  </a:lnTo>
                  <a:lnTo>
                    <a:pt x="6712" y="8373"/>
                  </a:lnTo>
                  <a:lnTo>
                    <a:pt x="6713" y="8368"/>
                  </a:lnTo>
                  <a:lnTo>
                    <a:pt x="6715" y="8362"/>
                  </a:lnTo>
                  <a:lnTo>
                    <a:pt x="6715" y="8359"/>
                  </a:lnTo>
                  <a:lnTo>
                    <a:pt x="6715" y="8357"/>
                  </a:lnTo>
                  <a:lnTo>
                    <a:pt x="6715" y="8355"/>
                  </a:lnTo>
                  <a:lnTo>
                    <a:pt x="6715" y="8352"/>
                  </a:lnTo>
                  <a:lnTo>
                    <a:pt x="6716" y="8350"/>
                  </a:lnTo>
                  <a:lnTo>
                    <a:pt x="6716" y="8348"/>
                  </a:lnTo>
                  <a:lnTo>
                    <a:pt x="6716" y="8345"/>
                  </a:lnTo>
                  <a:lnTo>
                    <a:pt x="6716" y="8342"/>
                  </a:lnTo>
                  <a:lnTo>
                    <a:pt x="6715" y="8340"/>
                  </a:lnTo>
                  <a:lnTo>
                    <a:pt x="6715" y="8338"/>
                  </a:lnTo>
                  <a:lnTo>
                    <a:pt x="6715" y="8335"/>
                  </a:lnTo>
                  <a:lnTo>
                    <a:pt x="6715" y="8333"/>
                  </a:lnTo>
                  <a:lnTo>
                    <a:pt x="6715" y="8331"/>
                  </a:lnTo>
                  <a:lnTo>
                    <a:pt x="6714" y="8328"/>
                  </a:lnTo>
                  <a:lnTo>
                    <a:pt x="6714" y="8326"/>
                  </a:lnTo>
                  <a:lnTo>
                    <a:pt x="6714" y="8323"/>
                  </a:lnTo>
                  <a:lnTo>
                    <a:pt x="6751" y="8313"/>
                  </a:lnTo>
                  <a:lnTo>
                    <a:pt x="6786" y="8302"/>
                  </a:lnTo>
                  <a:lnTo>
                    <a:pt x="6823" y="8291"/>
                  </a:lnTo>
                  <a:lnTo>
                    <a:pt x="6860" y="8278"/>
                  </a:lnTo>
                  <a:lnTo>
                    <a:pt x="6896" y="8265"/>
                  </a:lnTo>
                  <a:lnTo>
                    <a:pt x="6932" y="8251"/>
                  </a:lnTo>
                  <a:lnTo>
                    <a:pt x="6967" y="8235"/>
                  </a:lnTo>
                  <a:lnTo>
                    <a:pt x="7002" y="8221"/>
                  </a:lnTo>
                  <a:lnTo>
                    <a:pt x="7037" y="8204"/>
                  </a:lnTo>
                  <a:lnTo>
                    <a:pt x="7071" y="8187"/>
                  </a:lnTo>
                  <a:lnTo>
                    <a:pt x="7104" y="8171"/>
                  </a:lnTo>
                  <a:lnTo>
                    <a:pt x="7137" y="8154"/>
                  </a:lnTo>
                  <a:lnTo>
                    <a:pt x="7169" y="8137"/>
                  </a:lnTo>
                  <a:lnTo>
                    <a:pt x="7200" y="8120"/>
                  </a:lnTo>
                  <a:lnTo>
                    <a:pt x="7231" y="8103"/>
                  </a:lnTo>
                  <a:lnTo>
                    <a:pt x="7261" y="8086"/>
                  </a:lnTo>
                  <a:lnTo>
                    <a:pt x="7265" y="8083"/>
                  </a:lnTo>
                  <a:lnTo>
                    <a:pt x="7270" y="8080"/>
                  </a:lnTo>
                  <a:lnTo>
                    <a:pt x="7274" y="8077"/>
                  </a:lnTo>
                  <a:lnTo>
                    <a:pt x="7279" y="8074"/>
                  </a:lnTo>
                  <a:lnTo>
                    <a:pt x="7283" y="8071"/>
                  </a:lnTo>
                  <a:lnTo>
                    <a:pt x="7289" y="8067"/>
                  </a:lnTo>
                  <a:lnTo>
                    <a:pt x="7293" y="8062"/>
                  </a:lnTo>
                  <a:lnTo>
                    <a:pt x="7298" y="8058"/>
                  </a:lnTo>
                  <a:lnTo>
                    <a:pt x="7302" y="8053"/>
                  </a:lnTo>
                  <a:lnTo>
                    <a:pt x="7308" y="8049"/>
                  </a:lnTo>
                  <a:lnTo>
                    <a:pt x="7312" y="8043"/>
                  </a:lnTo>
                  <a:lnTo>
                    <a:pt x="7317" y="8037"/>
                  </a:lnTo>
                  <a:lnTo>
                    <a:pt x="7321" y="8032"/>
                  </a:lnTo>
                  <a:lnTo>
                    <a:pt x="7325" y="8026"/>
                  </a:lnTo>
                  <a:lnTo>
                    <a:pt x="7330" y="8019"/>
                  </a:lnTo>
                  <a:lnTo>
                    <a:pt x="7335" y="8013"/>
                  </a:lnTo>
                  <a:lnTo>
                    <a:pt x="7348" y="8007"/>
                  </a:lnTo>
                  <a:lnTo>
                    <a:pt x="7361" y="8001"/>
                  </a:lnTo>
                  <a:lnTo>
                    <a:pt x="7374" y="7995"/>
                  </a:lnTo>
                  <a:lnTo>
                    <a:pt x="7386" y="7989"/>
                  </a:lnTo>
                  <a:lnTo>
                    <a:pt x="7399" y="7984"/>
                  </a:lnTo>
                  <a:lnTo>
                    <a:pt x="7411" y="7977"/>
                  </a:lnTo>
                  <a:lnTo>
                    <a:pt x="7422" y="7971"/>
                  </a:lnTo>
                  <a:lnTo>
                    <a:pt x="7433" y="7966"/>
                  </a:lnTo>
                  <a:lnTo>
                    <a:pt x="7443" y="7960"/>
                  </a:lnTo>
                  <a:lnTo>
                    <a:pt x="7453" y="7954"/>
                  </a:lnTo>
                  <a:lnTo>
                    <a:pt x="7462" y="7949"/>
                  </a:lnTo>
                  <a:lnTo>
                    <a:pt x="7471" y="7944"/>
                  </a:lnTo>
                  <a:lnTo>
                    <a:pt x="7478" y="7940"/>
                  </a:lnTo>
                  <a:lnTo>
                    <a:pt x="7485" y="7934"/>
                  </a:lnTo>
                  <a:lnTo>
                    <a:pt x="7492" y="7931"/>
                  </a:lnTo>
                  <a:lnTo>
                    <a:pt x="7497" y="7928"/>
                  </a:lnTo>
                  <a:lnTo>
                    <a:pt x="7507" y="7924"/>
                  </a:lnTo>
                  <a:lnTo>
                    <a:pt x="7517" y="7920"/>
                  </a:lnTo>
                  <a:lnTo>
                    <a:pt x="7527" y="7914"/>
                  </a:lnTo>
                  <a:lnTo>
                    <a:pt x="7536" y="7909"/>
                  </a:lnTo>
                  <a:lnTo>
                    <a:pt x="7545" y="7904"/>
                  </a:lnTo>
                  <a:lnTo>
                    <a:pt x="7555" y="7898"/>
                  </a:lnTo>
                  <a:lnTo>
                    <a:pt x="7564" y="7892"/>
                  </a:lnTo>
                  <a:lnTo>
                    <a:pt x="7574" y="7885"/>
                  </a:lnTo>
                  <a:lnTo>
                    <a:pt x="7582" y="7879"/>
                  </a:lnTo>
                  <a:lnTo>
                    <a:pt x="7591" y="7871"/>
                  </a:lnTo>
                  <a:lnTo>
                    <a:pt x="7599" y="7863"/>
                  </a:lnTo>
                  <a:lnTo>
                    <a:pt x="7607" y="7856"/>
                  </a:lnTo>
                  <a:lnTo>
                    <a:pt x="7614" y="7847"/>
                  </a:lnTo>
                  <a:lnTo>
                    <a:pt x="7621" y="7838"/>
                  </a:lnTo>
                  <a:lnTo>
                    <a:pt x="7628" y="7829"/>
                  </a:lnTo>
                  <a:lnTo>
                    <a:pt x="7634" y="7820"/>
                  </a:lnTo>
                  <a:lnTo>
                    <a:pt x="7653" y="7818"/>
                  </a:lnTo>
                  <a:lnTo>
                    <a:pt x="7673" y="7816"/>
                  </a:lnTo>
                  <a:lnTo>
                    <a:pt x="7693" y="7813"/>
                  </a:lnTo>
                  <a:lnTo>
                    <a:pt x="7715" y="7810"/>
                  </a:lnTo>
                  <a:lnTo>
                    <a:pt x="7737" y="7805"/>
                  </a:lnTo>
                  <a:lnTo>
                    <a:pt x="7760" y="7801"/>
                  </a:lnTo>
                  <a:lnTo>
                    <a:pt x="7784" y="7796"/>
                  </a:lnTo>
                  <a:lnTo>
                    <a:pt x="7809" y="7791"/>
                  </a:lnTo>
                  <a:lnTo>
                    <a:pt x="7835" y="7784"/>
                  </a:lnTo>
                  <a:lnTo>
                    <a:pt x="7861" y="7778"/>
                  </a:lnTo>
                  <a:lnTo>
                    <a:pt x="7888" y="7771"/>
                  </a:lnTo>
                  <a:lnTo>
                    <a:pt x="7916" y="7762"/>
                  </a:lnTo>
                  <a:lnTo>
                    <a:pt x="7945" y="7754"/>
                  </a:lnTo>
                  <a:lnTo>
                    <a:pt x="7974" y="7746"/>
                  </a:lnTo>
                  <a:lnTo>
                    <a:pt x="8003" y="7736"/>
                  </a:lnTo>
                  <a:lnTo>
                    <a:pt x="8035" y="7727"/>
                  </a:lnTo>
                  <a:lnTo>
                    <a:pt x="8099" y="7705"/>
                  </a:lnTo>
                  <a:lnTo>
                    <a:pt x="8159" y="7683"/>
                  </a:lnTo>
                  <a:lnTo>
                    <a:pt x="8215" y="7661"/>
                  </a:lnTo>
                  <a:lnTo>
                    <a:pt x="8267" y="7639"/>
                  </a:lnTo>
                  <a:lnTo>
                    <a:pt x="8313" y="7618"/>
                  </a:lnTo>
                  <a:lnTo>
                    <a:pt x="8356" y="7596"/>
                  </a:lnTo>
                  <a:lnTo>
                    <a:pt x="8395" y="7574"/>
                  </a:lnTo>
                  <a:lnTo>
                    <a:pt x="8429" y="7552"/>
                  </a:lnTo>
                  <a:lnTo>
                    <a:pt x="8458" y="7530"/>
                  </a:lnTo>
                  <a:lnTo>
                    <a:pt x="8485" y="7508"/>
                  </a:lnTo>
                  <a:lnTo>
                    <a:pt x="8507" y="7486"/>
                  </a:lnTo>
                  <a:lnTo>
                    <a:pt x="8524" y="7463"/>
                  </a:lnTo>
                  <a:lnTo>
                    <a:pt x="8537" y="7440"/>
                  </a:lnTo>
                  <a:lnTo>
                    <a:pt x="8547" y="7417"/>
                  </a:lnTo>
                  <a:lnTo>
                    <a:pt x="8553" y="7394"/>
                  </a:lnTo>
                  <a:lnTo>
                    <a:pt x="8555" y="7371"/>
                  </a:lnTo>
                  <a:lnTo>
                    <a:pt x="8564" y="7346"/>
                  </a:lnTo>
                  <a:lnTo>
                    <a:pt x="8573" y="7316"/>
                  </a:lnTo>
                  <a:lnTo>
                    <a:pt x="8583" y="7278"/>
                  </a:lnTo>
                  <a:lnTo>
                    <a:pt x="8593" y="7234"/>
                  </a:lnTo>
                  <a:lnTo>
                    <a:pt x="8602" y="7182"/>
                  </a:lnTo>
                  <a:lnTo>
                    <a:pt x="8609" y="7124"/>
                  </a:lnTo>
                  <a:lnTo>
                    <a:pt x="8614" y="7059"/>
                  </a:lnTo>
                  <a:lnTo>
                    <a:pt x="8616" y="6986"/>
                  </a:lnTo>
                  <a:lnTo>
                    <a:pt x="8615" y="6906"/>
                  </a:lnTo>
                  <a:lnTo>
                    <a:pt x="8610" y="6818"/>
                  </a:lnTo>
                  <a:lnTo>
                    <a:pt x="8599" y="6723"/>
                  </a:lnTo>
                  <a:lnTo>
                    <a:pt x="8585" y="6620"/>
                  </a:lnTo>
                  <a:lnTo>
                    <a:pt x="8564" y="6510"/>
                  </a:lnTo>
                  <a:lnTo>
                    <a:pt x="8536" y="6392"/>
                  </a:lnTo>
                  <a:lnTo>
                    <a:pt x="8503" y="6266"/>
                  </a:lnTo>
                  <a:lnTo>
                    <a:pt x="8460" y="6133"/>
                  </a:lnTo>
                  <a:lnTo>
                    <a:pt x="8458" y="6127"/>
                  </a:lnTo>
                  <a:lnTo>
                    <a:pt x="8456" y="6122"/>
                  </a:lnTo>
                  <a:lnTo>
                    <a:pt x="8454" y="6118"/>
                  </a:lnTo>
                  <a:lnTo>
                    <a:pt x="8452" y="6113"/>
                  </a:lnTo>
                  <a:lnTo>
                    <a:pt x="8449" y="6107"/>
                  </a:lnTo>
                  <a:lnTo>
                    <a:pt x="8446" y="6102"/>
                  </a:lnTo>
                  <a:lnTo>
                    <a:pt x="8442" y="6096"/>
                  </a:lnTo>
                  <a:lnTo>
                    <a:pt x="8437" y="6091"/>
                  </a:lnTo>
                  <a:lnTo>
                    <a:pt x="8433" y="6085"/>
                  </a:lnTo>
                  <a:lnTo>
                    <a:pt x="8428" y="6080"/>
                  </a:lnTo>
                  <a:lnTo>
                    <a:pt x="8423" y="6075"/>
                  </a:lnTo>
                  <a:lnTo>
                    <a:pt x="8416" y="6070"/>
                  </a:lnTo>
                  <a:lnTo>
                    <a:pt x="8410" y="6064"/>
                  </a:lnTo>
                  <a:lnTo>
                    <a:pt x="8403" y="6059"/>
                  </a:lnTo>
                  <a:lnTo>
                    <a:pt x="8394" y="6055"/>
                  </a:lnTo>
                  <a:lnTo>
                    <a:pt x="8387" y="6051"/>
                  </a:lnTo>
                  <a:lnTo>
                    <a:pt x="8348" y="6036"/>
                  </a:lnTo>
                  <a:lnTo>
                    <a:pt x="8301" y="6029"/>
                  </a:lnTo>
                  <a:lnTo>
                    <a:pt x="8249" y="6026"/>
                  </a:lnTo>
                  <a:lnTo>
                    <a:pt x="8190" y="6027"/>
                  </a:lnTo>
                  <a:lnTo>
                    <a:pt x="8128" y="6033"/>
                  </a:lnTo>
                  <a:lnTo>
                    <a:pt x="8061" y="6041"/>
                  </a:lnTo>
                  <a:lnTo>
                    <a:pt x="7994" y="6053"/>
                  </a:lnTo>
                  <a:lnTo>
                    <a:pt x="7927" y="6067"/>
                  </a:lnTo>
                  <a:lnTo>
                    <a:pt x="7860" y="6082"/>
                  </a:lnTo>
                  <a:lnTo>
                    <a:pt x="7795" y="6098"/>
                  </a:lnTo>
                  <a:lnTo>
                    <a:pt x="7733" y="6114"/>
                  </a:lnTo>
                  <a:lnTo>
                    <a:pt x="7676" y="6130"/>
                  </a:lnTo>
                  <a:lnTo>
                    <a:pt x="7626" y="6145"/>
                  </a:lnTo>
                  <a:lnTo>
                    <a:pt x="7581" y="6159"/>
                  </a:lnTo>
                  <a:lnTo>
                    <a:pt x="7544" y="6169"/>
                  </a:lnTo>
                  <a:lnTo>
                    <a:pt x="7519" y="6179"/>
                  </a:lnTo>
                  <a:lnTo>
                    <a:pt x="7492" y="6187"/>
                  </a:lnTo>
                  <a:lnTo>
                    <a:pt x="7456" y="6200"/>
                  </a:lnTo>
                  <a:lnTo>
                    <a:pt x="7413" y="6215"/>
                  </a:lnTo>
                  <a:lnTo>
                    <a:pt x="7362" y="6233"/>
                  </a:lnTo>
                  <a:lnTo>
                    <a:pt x="7308" y="6254"/>
                  </a:lnTo>
                  <a:lnTo>
                    <a:pt x="7248" y="6278"/>
                  </a:lnTo>
                  <a:lnTo>
                    <a:pt x="7186" y="6305"/>
                  </a:lnTo>
                  <a:lnTo>
                    <a:pt x="7123" y="6332"/>
                  </a:lnTo>
                  <a:lnTo>
                    <a:pt x="7061" y="6361"/>
                  </a:lnTo>
                  <a:lnTo>
                    <a:pt x="7000" y="6392"/>
                  </a:lnTo>
                  <a:lnTo>
                    <a:pt x="6942" y="6424"/>
                  </a:lnTo>
                  <a:lnTo>
                    <a:pt x="6888" y="6457"/>
                  </a:lnTo>
                  <a:lnTo>
                    <a:pt x="6841" y="6490"/>
                  </a:lnTo>
                  <a:lnTo>
                    <a:pt x="6800" y="6525"/>
                  </a:lnTo>
                  <a:lnTo>
                    <a:pt x="6768" y="6558"/>
                  </a:lnTo>
                  <a:lnTo>
                    <a:pt x="6746" y="6593"/>
                  </a:lnTo>
                  <a:lnTo>
                    <a:pt x="6742" y="6601"/>
                  </a:lnTo>
                  <a:lnTo>
                    <a:pt x="6738" y="6610"/>
                  </a:lnTo>
                  <a:lnTo>
                    <a:pt x="6736" y="6618"/>
                  </a:lnTo>
                  <a:lnTo>
                    <a:pt x="6734" y="6626"/>
                  </a:lnTo>
                  <a:lnTo>
                    <a:pt x="6732" y="6634"/>
                  </a:lnTo>
                  <a:lnTo>
                    <a:pt x="6731" y="6641"/>
                  </a:lnTo>
                  <a:lnTo>
                    <a:pt x="6729" y="6649"/>
                  </a:lnTo>
                  <a:lnTo>
                    <a:pt x="6728" y="6656"/>
                  </a:lnTo>
                  <a:lnTo>
                    <a:pt x="6728" y="6662"/>
                  </a:lnTo>
                  <a:lnTo>
                    <a:pt x="6728" y="6670"/>
                  </a:lnTo>
                  <a:lnTo>
                    <a:pt x="6729" y="6676"/>
                  </a:lnTo>
                  <a:lnTo>
                    <a:pt x="6731" y="6682"/>
                  </a:lnTo>
                  <a:lnTo>
                    <a:pt x="6732" y="6687"/>
                  </a:lnTo>
                  <a:lnTo>
                    <a:pt x="6733" y="6693"/>
                  </a:lnTo>
                  <a:lnTo>
                    <a:pt x="6734" y="6698"/>
                  </a:lnTo>
                  <a:lnTo>
                    <a:pt x="6736" y="6703"/>
                  </a:lnTo>
                  <a:lnTo>
                    <a:pt x="6736" y="6704"/>
                  </a:lnTo>
                  <a:lnTo>
                    <a:pt x="6737" y="6705"/>
                  </a:lnTo>
                  <a:lnTo>
                    <a:pt x="6737" y="6706"/>
                  </a:lnTo>
                  <a:lnTo>
                    <a:pt x="6737" y="6707"/>
                  </a:lnTo>
                  <a:lnTo>
                    <a:pt x="6737" y="6708"/>
                  </a:lnTo>
                  <a:lnTo>
                    <a:pt x="6738" y="6709"/>
                  </a:lnTo>
                  <a:lnTo>
                    <a:pt x="6738" y="6710"/>
                  </a:lnTo>
                  <a:lnTo>
                    <a:pt x="6739" y="6712"/>
                  </a:lnTo>
                  <a:lnTo>
                    <a:pt x="6739" y="6713"/>
                  </a:lnTo>
                  <a:lnTo>
                    <a:pt x="6739" y="6714"/>
                  </a:lnTo>
                  <a:lnTo>
                    <a:pt x="6739" y="6715"/>
                  </a:lnTo>
                  <a:lnTo>
                    <a:pt x="6740" y="6716"/>
                  </a:lnTo>
                  <a:lnTo>
                    <a:pt x="6740" y="6717"/>
                  </a:lnTo>
                  <a:lnTo>
                    <a:pt x="6741" y="6718"/>
                  </a:lnTo>
                  <a:lnTo>
                    <a:pt x="6737" y="6719"/>
                  </a:lnTo>
                  <a:lnTo>
                    <a:pt x="6733" y="6720"/>
                  </a:lnTo>
                  <a:lnTo>
                    <a:pt x="6729" y="6721"/>
                  </a:lnTo>
                  <a:lnTo>
                    <a:pt x="6725" y="6723"/>
                  </a:lnTo>
                  <a:lnTo>
                    <a:pt x="6722" y="6724"/>
                  </a:lnTo>
                  <a:lnTo>
                    <a:pt x="6718" y="6725"/>
                  </a:lnTo>
                  <a:lnTo>
                    <a:pt x="6715" y="6727"/>
                  </a:lnTo>
                  <a:lnTo>
                    <a:pt x="6711" y="6728"/>
                  </a:lnTo>
                  <a:lnTo>
                    <a:pt x="6707" y="6729"/>
                  </a:lnTo>
                  <a:lnTo>
                    <a:pt x="6703" y="6731"/>
                  </a:lnTo>
                  <a:lnTo>
                    <a:pt x="6700" y="6732"/>
                  </a:lnTo>
                  <a:lnTo>
                    <a:pt x="6696" y="6734"/>
                  </a:lnTo>
                  <a:lnTo>
                    <a:pt x="6693" y="6736"/>
                  </a:lnTo>
                  <a:lnTo>
                    <a:pt x="6688" y="6737"/>
                  </a:lnTo>
                  <a:lnTo>
                    <a:pt x="6684" y="6738"/>
                  </a:lnTo>
                  <a:lnTo>
                    <a:pt x="6681" y="6740"/>
                  </a:lnTo>
                  <a:lnTo>
                    <a:pt x="6653" y="6750"/>
                  </a:lnTo>
                  <a:lnTo>
                    <a:pt x="6624" y="6765"/>
                  </a:lnTo>
                  <a:lnTo>
                    <a:pt x="6593" y="6784"/>
                  </a:lnTo>
                  <a:lnTo>
                    <a:pt x="6560" y="6806"/>
                  </a:lnTo>
                  <a:lnTo>
                    <a:pt x="6525" y="6833"/>
                  </a:lnTo>
                  <a:lnTo>
                    <a:pt x="6489" y="6864"/>
                  </a:lnTo>
                  <a:lnTo>
                    <a:pt x="6452" y="6898"/>
                  </a:lnTo>
                  <a:lnTo>
                    <a:pt x="6413" y="6936"/>
                  </a:lnTo>
                  <a:lnTo>
                    <a:pt x="6370" y="6978"/>
                  </a:lnTo>
                  <a:lnTo>
                    <a:pt x="6328" y="7024"/>
                  </a:lnTo>
                  <a:lnTo>
                    <a:pt x="6283" y="7074"/>
                  </a:lnTo>
                  <a:lnTo>
                    <a:pt x="6237" y="7128"/>
                  </a:lnTo>
                  <a:lnTo>
                    <a:pt x="6189" y="7186"/>
                  </a:lnTo>
                  <a:lnTo>
                    <a:pt x="6140" y="7246"/>
                  </a:lnTo>
                  <a:lnTo>
                    <a:pt x="6089" y="7311"/>
                  </a:lnTo>
                  <a:lnTo>
                    <a:pt x="6037" y="7381"/>
                  </a:lnTo>
                  <a:lnTo>
                    <a:pt x="6002" y="7332"/>
                  </a:lnTo>
                  <a:lnTo>
                    <a:pt x="5996" y="7324"/>
                  </a:lnTo>
                  <a:lnTo>
                    <a:pt x="5988" y="7317"/>
                  </a:lnTo>
                  <a:lnTo>
                    <a:pt x="5981" y="7311"/>
                  </a:lnTo>
                  <a:lnTo>
                    <a:pt x="5974" y="7305"/>
                  </a:lnTo>
                  <a:lnTo>
                    <a:pt x="5965" y="7301"/>
                  </a:lnTo>
                  <a:lnTo>
                    <a:pt x="5957" y="7297"/>
                  </a:lnTo>
                  <a:lnTo>
                    <a:pt x="5947" y="7294"/>
                  </a:lnTo>
                  <a:lnTo>
                    <a:pt x="5939" y="7291"/>
                  </a:lnTo>
                  <a:lnTo>
                    <a:pt x="5929" y="7289"/>
                  </a:lnTo>
                  <a:lnTo>
                    <a:pt x="5920" y="7288"/>
                  </a:lnTo>
                  <a:lnTo>
                    <a:pt x="5910" y="7288"/>
                  </a:lnTo>
                  <a:lnTo>
                    <a:pt x="5901" y="7289"/>
                  </a:lnTo>
                  <a:lnTo>
                    <a:pt x="5891" y="7291"/>
                  </a:lnTo>
                  <a:lnTo>
                    <a:pt x="5882" y="7294"/>
                  </a:lnTo>
                  <a:lnTo>
                    <a:pt x="5872" y="7297"/>
                  </a:lnTo>
                  <a:lnTo>
                    <a:pt x="5864" y="7302"/>
                  </a:lnTo>
                  <a:lnTo>
                    <a:pt x="4726" y="7928"/>
                  </a:lnTo>
                  <a:lnTo>
                    <a:pt x="4692" y="7854"/>
                  </a:lnTo>
                  <a:lnTo>
                    <a:pt x="4653" y="7768"/>
                  </a:lnTo>
                  <a:lnTo>
                    <a:pt x="4606" y="7671"/>
                  </a:lnTo>
                  <a:lnTo>
                    <a:pt x="4553" y="7565"/>
                  </a:lnTo>
                  <a:lnTo>
                    <a:pt x="4493" y="7453"/>
                  </a:lnTo>
                  <a:lnTo>
                    <a:pt x="4428" y="7338"/>
                  </a:lnTo>
                  <a:lnTo>
                    <a:pt x="4357" y="7219"/>
                  </a:lnTo>
                  <a:lnTo>
                    <a:pt x="4281" y="7102"/>
                  </a:lnTo>
                  <a:lnTo>
                    <a:pt x="4201" y="6985"/>
                  </a:lnTo>
                  <a:lnTo>
                    <a:pt x="4116" y="6874"/>
                  </a:lnTo>
                  <a:lnTo>
                    <a:pt x="4027" y="6769"/>
                  </a:lnTo>
                  <a:lnTo>
                    <a:pt x="3934" y="6673"/>
                  </a:lnTo>
                  <a:lnTo>
                    <a:pt x="3838" y="6587"/>
                  </a:lnTo>
                  <a:lnTo>
                    <a:pt x="3738" y="6514"/>
                  </a:lnTo>
                  <a:lnTo>
                    <a:pt x="3637" y="6457"/>
                  </a:lnTo>
                  <a:lnTo>
                    <a:pt x="3533" y="6417"/>
                  </a:lnTo>
                  <a:lnTo>
                    <a:pt x="3514" y="6388"/>
                  </a:lnTo>
                  <a:lnTo>
                    <a:pt x="3495" y="6361"/>
                  </a:lnTo>
                  <a:lnTo>
                    <a:pt x="3476" y="6335"/>
                  </a:lnTo>
                  <a:lnTo>
                    <a:pt x="3458" y="6310"/>
                  </a:lnTo>
                  <a:lnTo>
                    <a:pt x="3440" y="6285"/>
                  </a:lnTo>
                  <a:lnTo>
                    <a:pt x="3423" y="6261"/>
                  </a:lnTo>
                  <a:lnTo>
                    <a:pt x="3407" y="6237"/>
                  </a:lnTo>
                  <a:lnTo>
                    <a:pt x="3391" y="6215"/>
                  </a:lnTo>
                  <a:lnTo>
                    <a:pt x="3376" y="6194"/>
                  </a:lnTo>
                  <a:lnTo>
                    <a:pt x="3361" y="6175"/>
                  </a:lnTo>
                  <a:lnTo>
                    <a:pt x="3348" y="6157"/>
                  </a:lnTo>
                  <a:lnTo>
                    <a:pt x="3335" y="6139"/>
                  </a:lnTo>
                  <a:lnTo>
                    <a:pt x="3323" y="6123"/>
                  </a:lnTo>
                  <a:lnTo>
                    <a:pt x="3312" y="6110"/>
                  </a:lnTo>
                  <a:lnTo>
                    <a:pt x="3302" y="6097"/>
                  </a:lnTo>
                  <a:lnTo>
                    <a:pt x="3295" y="6086"/>
                  </a:lnTo>
                  <a:lnTo>
                    <a:pt x="3280" y="5696"/>
                  </a:lnTo>
                  <a:lnTo>
                    <a:pt x="3709" y="5696"/>
                  </a:lnTo>
                  <a:lnTo>
                    <a:pt x="3710" y="5695"/>
                  </a:lnTo>
                  <a:lnTo>
                    <a:pt x="3711" y="5695"/>
                  </a:lnTo>
                  <a:lnTo>
                    <a:pt x="3712" y="5695"/>
                  </a:lnTo>
                  <a:lnTo>
                    <a:pt x="3713" y="5695"/>
                  </a:lnTo>
                  <a:lnTo>
                    <a:pt x="3714" y="5695"/>
                  </a:lnTo>
                  <a:lnTo>
                    <a:pt x="3715" y="5695"/>
                  </a:lnTo>
                  <a:lnTo>
                    <a:pt x="3716" y="5695"/>
                  </a:lnTo>
                  <a:lnTo>
                    <a:pt x="3717" y="5695"/>
                  </a:lnTo>
                  <a:lnTo>
                    <a:pt x="3718" y="5695"/>
                  </a:lnTo>
                  <a:lnTo>
                    <a:pt x="3719" y="5695"/>
                  </a:lnTo>
                  <a:lnTo>
                    <a:pt x="3720" y="5695"/>
                  </a:lnTo>
                  <a:lnTo>
                    <a:pt x="3721" y="5695"/>
                  </a:lnTo>
                  <a:lnTo>
                    <a:pt x="3722" y="5695"/>
                  </a:lnTo>
                  <a:lnTo>
                    <a:pt x="3723" y="5695"/>
                  </a:lnTo>
                  <a:lnTo>
                    <a:pt x="3725" y="5695"/>
                  </a:lnTo>
                  <a:lnTo>
                    <a:pt x="3726" y="5695"/>
                  </a:lnTo>
                  <a:lnTo>
                    <a:pt x="3921" y="5653"/>
                  </a:lnTo>
                  <a:lnTo>
                    <a:pt x="4094" y="5595"/>
                  </a:lnTo>
                  <a:lnTo>
                    <a:pt x="4247" y="5521"/>
                  </a:lnTo>
                  <a:lnTo>
                    <a:pt x="4377" y="5436"/>
                  </a:lnTo>
                  <a:lnTo>
                    <a:pt x="4490" y="5341"/>
                  </a:lnTo>
                  <a:lnTo>
                    <a:pt x="4586" y="5238"/>
                  </a:lnTo>
                  <a:lnTo>
                    <a:pt x="4665" y="5130"/>
                  </a:lnTo>
                  <a:lnTo>
                    <a:pt x="4730" y="5018"/>
                  </a:lnTo>
                  <a:lnTo>
                    <a:pt x="4782" y="4904"/>
                  </a:lnTo>
                  <a:lnTo>
                    <a:pt x="4823" y="4792"/>
                  </a:lnTo>
                  <a:lnTo>
                    <a:pt x="4852" y="4682"/>
                  </a:lnTo>
                  <a:lnTo>
                    <a:pt x="4873" y="4578"/>
                  </a:lnTo>
                  <a:lnTo>
                    <a:pt x="4887" y="4482"/>
                  </a:lnTo>
                  <a:lnTo>
                    <a:pt x="4895" y="4396"/>
                  </a:lnTo>
                  <a:lnTo>
                    <a:pt x="4898" y="4320"/>
                  </a:lnTo>
                  <a:lnTo>
                    <a:pt x="4900" y="4261"/>
                  </a:lnTo>
                  <a:lnTo>
                    <a:pt x="4949" y="4232"/>
                  </a:lnTo>
                  <a:lnTo>
                    <a:pt x="4994" y="4201"/>
                  </a:lnTo>
                  <a:lnTo>
                    <a:pt x="5034" y="4168"/>
                  </a:lnTo>
                  <a:lnTo>
                    <a:pt x="5069" y="4133"/>
                  </a:lnTo>
                  <a:lnTo>
                    <a:pt x="5100" y="4096"/>
                  </a:lnTo>
                  <a:lnTo>
                    <a:pt x="5126" y="4058"/>
                  </a:lnTo>
                  <a:lnTo>
                    <a:pt x="5148" y="4020"/>
                  </a:lnTo>
                  <a:lnTo>
                    <a:pt x="5166" y="3982"/>
                  </a:lnTo>
                  <a:lnTo>
                    <a:pt x="5181" y="3942"/>
                  </a:lnTo>
                  <a:lnTo>
                    <a:pt x="5192" y="3904"/>
                  </a:lnTo>
                  <a:lnTo>
                    <a:pt x="5201" y="3866"/>
                  </a:lnTo>
                  <a:lnTo>
                    <a:pt x="5206" y="3829"/>
                  </a:lnTo>
                  <a:lnTo>
                    <a:pt x="5209" y="3795"/>
                  </a:lnTo>
                  <a:lnTo>
                    <a:pt x="5210" y="3762"/>
                  </a:lnTo>
                  <a:lnTo>
                    <a:pt x="5208" y="3733"/>
                  </a:lnTo>
                  <a:lnTo>
                    <a:pt x="5206" y="3706"/>
                  </a:lnTo>
                  <a:lnTo>
                    <a:pt x="5204" y="3699"/>
                  </a:lnTo>
                  <a:lnTo>
                    <a:pt x="5203" y="3693"/>
                  </a:lnTo>
                  <a:lnTo>
                    <a:pt x="5201" y="3688"/>
                  </a:lnTo>
                  <a:lnTo>
                    <a:pt x="5199" y="3682"/>
                  </a:lnTo>
                  <a:lnTo>
                    <a:pt x="5196" y="3676"/>
                  </a:lnTo>
                  <a:lnTo>
                    <a:pt x="5193" y="3671"/>
                  </a:lnTo>
                  <a:lnTo>
                    <a:pt x="5190" y="3666"/>
                  </a:lnTo>
                  <a:lnTo>
                    <a:pt x="5187" y="3661"/>
                  </a:lnTo>
                  <a:lnTo>
                    <a:pt x="5184" y="3655"/>
                  </a:lnTo>
                  <a:lnTo>
                    <a:pt x="5180" y="3651"/>
                  </a:lnTo>
                  <a:lnTo>
                    <a:pt x="5175" y="3647"/>
                  </a:lnTo>
                  <a:lnTo>
                    <a:pt x="5171" y="3642"/>
                  </a:lnTo>
                  <a:lnTo>
                    <a:pt x="5166" y="3639"/>
                  </a:lnTo>
                  <a:lnTo>
                    <a:pt x="5162" y="3634"/>
                  </a:lnTo>
                  <a:lnTo>
                    <a:pt x="5156" y="3631"/>
                  </a:lnTo>
                  <a:lnTo>
                    <a:pt x="5151" y="3628"/>
                  </a:lnTo>
                  <a:lnTo>
                    <a:pt x="5103" y="3598"/>
                  </a:lnTo>
                  <a:lnTo>
                    <a:pt x="5061" y="3567"/>
                  </a:lnTo>
                  <a:lnTo>
                    <a:pt x="5025" y="3534"/>
                  </a:lnTo>
                  <a:lnTo>
                    <a:pt x="4994" y="3500"/>
                  </a:lnTo>
                  <a:lnTo>
                    <a:pt x="4970" y="3467"/>
                  </a:lnTo>
                  <a:lnTo>
                    <a:pt x="4949" y="3432"/>
                  </a:lnTo>
                  <a:lnTo>
                    <a:pt x="4932" y="3398"/>
                  </a:lnTo>
                  <a:lnTo>
                    <a:pt x="4920" y="3367"/>
                  </a:lnTo>
                  <a:lnTo>
                    <a:pt x="4910" y="3337"/>
                  </a:lnTo>
                  <a:lnTo>
                    <a:pt x="4904" y="3308"/>
                  </a:lnTo>
                  <a:lnTo>
                    <a:pt x="4900" y="3282"/>
                  </a:lnTo>
                  <a:lnTo>
                    <a:pt x="4896" y="3260"/>
                  </a:lnTo>
                  <a:lnTo>
                    <a:pt x="4895" y="3241"/>
                  </a:lnTo>
                  <a:lnTo>
                    <a:pt x="4895" y="3226"/>
                  </a:lnTo>
                  <a:lnTo>
                    <a:pt x="4895" y="3216"/>
                  </a:lnTo>
                  <a:lnTo>
                    <a:pt x="4896" y="3212"/>
                  </a:lnTo>
                  <a:lnTo>
                    <a:pt x="4896" y="3204"/>
                  </a:lnTo>
                  <a:lnTo>
                    <a:pt x="4896" y="3189"/>
                  </a:lnTo>
                  <a:lnTo>
                    <a:pt x="4896" y="3165"/>
                  </a:lnTo>
                  <a:lnTo>
                    <a:pt x="4896" y="3133"/>
                  </a:lnTo>
                  <a:lnTo>
                    <a:pt x="4896" y="3097"/>
                  </a:lnTo>
                  <a:lnTo>
                    <a:pt x="4896" y="3058"/>
                  </a:lnTo>
                  <a:lnTo>
                    <a:pt x="4896" y="3015"/>
                  </a:lnTo>
                  <a:lnTo>
                    <a:pt x="4897" y="2972"/>
                  </a:lnTo>
                  <a:lnTo>
                    <a:pt x="4897" y="2928"/>
                  </a:lnTo>
                  <a:lnTo>
                    <a:pt x="4897" y="2886"/>
                  </a:lnTo>
                  <a:lnTo>
                    <a:pt x="4897" y="2846"/>
                  </a:lnTo>
                  <a:lnTo>
                    <a:pt x="4897" y="2811"/>
                  </a:lnTo>
                  <a:lnTo>
                    <a:pt x="4897" y="2781"/>
                  </a:lnTo>
                  <a:lnTo>
                    <a:pt x="4897" y="2759"/>
                  </a:lnTo>
                  <a:lnTo>
                    <a:pt x="4897" y="2743"/>
                  </a:lnTo>
                  <a:lnTo>
                    <a:pt x="4898" y="2739"/>
                  </a:lnTo>
                  <a:lnTo>
                    <a:pt x="4898" y="2735"/>
                  </a:lnTo>
                  <a:lnTo>
                    <a:pt x="4898" y="2725"/>
                  </a:lnTo>
                  <a:lnTo>
                    <a:pt x="4898" y="2710"/>
                  </a:lnTo>
                  <a:lnTo>
                    <a:pt x="4898" y="2692"/>
                  </a:lnTo>
                  <a:lnTo>
                    <a:pt x="4898" y="2667"/>
                  </a:lnTo>
                  <a:lnTo>
                    <a:pt x="4898" y="2640"/>
                  </a:lnTo>
                  <a:lnTo>
                    <a:pt x="4898" y="2610"/>
                  </a:lnTo>
                  <a:lnTo>
                    <a:pt x="4898" y="2577"/>
                  </a:lnTo>
                  <a:lnTo>
                    <a:pt x="4898" y="2543"/>
                  </a:lnTo>
                  <a:lnTo>
                    <a:pt x="4898" y="2507"/>
                  </a:lnTo>
                  <a:lnTo>
                    <a:pt x="4898" y="2471"/>
                  </a:lnTo>
                  <a:lnTo>
                    <a:pt x="4898" y="2436"/>
                  </a:lnTo>
                  <a:lnTo>
                    <a:pt x="4898" y="2400"/>
                  </a:lnTo>
                  <a:lnTo>
                    <a:pt x="4898" y="2366"/>
                  </a:lnTo>
                  <a:lnTo>
                    <a:pt x="4898" y="2335"/>
                  </a:lnTo>
                  <a:lnTo>
                    <a:pt x="4898" y="2307"/>
                  </a:lnTo>
                  <a:lnTo>
                    <a:pt x="4947" y="2283"/>
                  </a:lnTo>
                  <a:lnTo>
                    <a:pt x="4992" y="2251"/>
                  </a:lnTo>
                  <a:lnTo>
                    <a:pt x="5033" y="2213"/>
                  </a:lnTo>
                  <a:lnTo>
                    <a:pt x="5071" y="2170"/>
                  </a:lnTo>
                  <a:lnTo>
                    <a:pt x="5104" y="2123"/>
                  </a:lnTo>
                  <a:lnTo>
                    <a:pt x="5134" y="2072"/>
                  </a:lnTo>
                  <a:lnTo>
                    <a:pt x="5161" y="2017"/>
                  </a:lnTo>
                  <a:lnTo>
                    <a:pt x="5184" y="1962"/>
                  </a:lnTo>
                  <a:lnTo>
                    <a:pt x="5204" y="1903"/>
                  </a:lnTo>
                  <a:lnTo>
                    <a:pt x="5221" y="1845"/>
                  </a:lnTo>
                  <a:lnTo>
                    <a:pt x="5234" y="1786"/>
                  </a:lnTo>
                  <a:lnTo>
                    <a:pt x="5246" y="1730"/>
                  </a:lnTo>
                  <a:lnTo>
                    <a:pt x="5254" y="1675"/>
                  </a:lnTo>
                  <a:lnTo>
                    <a:pt x="5260" y="1623"/>
                  </a:lnTo>
                  <a:lnTo>
                    <a:pt x="5263" y="1574"/>
                  </a:lnTo>
                  <a:lnTo>
                    <a:pt x="5265" y="1530"/>
                  </a:lnTo>
                  <a:lnTo>
                    <a:pt x="5261" y="1464"/>
                  </a:lnTo>
                  <a:lnTo>
                    <a:pt x="5251" y="1395"/>
                  </a:lnTo>
                  <a:lnTo>
                    <a:pt x="5235" y="1324"/>
                  </a:lnTo>
                  <a:lnTo>
                    <a:pt x="5213" y="1248"/>
                  </a:lnTo>
                  <a:lnTo>
                    <a:pt x="5186" y="1173"/>
                  </a:lnTo>
                  <a:lnTo>
                    <a:pt x="5153" y="1095"/>
                  </a:lnTo>
                  <a:lnTo>
                    <a:pt x="5116" y="1019"/>
                  </a:lnTo>
                  <a:lnTo>
                    <a:pt x="5074" y="943"/>
                  </a:lnTo>
                  <a:lnTo>
                    <a:pt x="5029" y="870"/>
                  </a:lnTo>
                  <a:lnTo>
                    <a:pt x="4981" y="800"/>
                  </a:lnTo>
                  <a:lnTo>
                    <a:pt x="4928" y="732"/>
                  </a:lnTo>
                  <a:lnTo>
                    <a:pt x="4873" y="671"/>
                  </a:lnTo>
                  <a:lnTo>
                    <a:pt x="4815" y="614"/>
                  </a:lnTo>
                  <a:lnTo>
                    <a:pt x="4755" y="564"/>
                  </a:lnTo>
                  <a:lnTo>
                    <a:pt x="4694" y="521"/>
                  </a:lnTo>
                  <a:lnTo>
                    <a:pt x="4632" y="487"/>
                  </a:lnTo>
                  <a:lnTo>
                    <a:pt x="4554" y="430"/>
                  </a:lnTo>
                  <a:lnTo>
                    <a:pt x="4472" y="378"/>
                  </a:lnTo>
                  <a:lnTo>
                    <a:pt x="4384" y="329"/>
                  </a:lnTo>
                  <a:lnTo>
                    <a:pt x="4291" y="281"/>
                  </a:lnTo>
                  <a:lnTo>
                    <a:pt x="4193" y="238"/>
                  </a:lnTo>
                  <a:lnTo>
                    <a:pt x="4091" y="199"/>
                  </a:lnTo>
                  <a:lnTo>
                    <a:pt x="3986" y="162"/>
                  </a:lnTo>
                  <a:lnTo>
                    <a:pt x="3876" y="128"/>
                  </a:lnTo>
                  <a:lnTo>
                    <a:pt x="3762" y="99"/>
                  </a:lnTo>
                  <a:lnTo>
                    <a:pt x="3646" y="74"/>
                  </a:lnTo>
                  <a:lnTo>
                    <a:pt x="3527" y="52"/>
                  </a:lnTo>
                  <a:lnTo>
                    <a:pt x="3405" y="33"/>
                  </a:lnTo>
                  <a:lnTo>
                    <a:pt x="3281" y="18"/>
                  </a:lnTo>
                  <a:lnTo>
                    <a:pt x="3155" y="9"/>
                  </a:lnTo>
                  <a:lnTo>
                    <a:pt x="3027" y="2"/>
                  </a:lnTo>
                  <a:lnTo>
                    <a:pt x="2899" y="0"/>
                  </a:lnTo>
                  <a:lnTo>
                    <a:pt x="2841" y="0"/>
                  </a:lnTo>
                  <a:lnTo>
                    <a:pt x="2783" y="1"/>
                  </a:lnTo>
                  <a:lnTo>
                    <a:pt x="2725" y="4"/>
                  </a:lnTo>
                  <a:lnTo>
                    <a:pt x="2668" y="7"/>
                  </a:lnTo>
                  <a:lnTo>
                    <a:pt x="2613" y="10"/>
                  </a:lnTo>
                  <a:lnTo>
                    <a:pt x="2556" y="14"/>
                  </a:lnTo>
                  <a:lnTo>
                    <a:pt x="2500" y="19"/>
                  </a:lnTo>
                  <a:lnTo>
                    <a:pt x="2444" y="26"/>
                  </a:lnTo>
                  <a:lnTo>
                    <a:pt x="2389" y="33"/>
                  </a:lnTo>
                  <a:lnTo>
                    <a:pt x="2335" y="40"/>
                  </a:lnTo>
                  <a:lnTo>
                    <a:pt x="2280" y="49"/>
                  </a:lnTo>
                  <a:lnTo>
                    <a:pt x="2225" y="58"/>
                  </a:lnTo>
                  <a:lnTo>
                    <a:pt x="2171" y="69"/>
                  </a:lnTo>
                  <a:lnTo>
                    <a:pt x="2119" y="79"/>
                  </a:lnTo>
                  <a:lnTo>
                    <a:pt x="2065" y="92"/>
                  </a:lnTo>
                  <a:lnTo>
                    <a:pt x="2014" y="104"/>
                  </a:lnTo>
                  <a:lnTo>
                    <a:pt x="1889" y="124"/>
                  </a:lnTo>
                  <a:lnTo>
                    <a:pt x="1769" y="148"/>
                  </a:lnTo>
                  <a:lnTo>
                    <a:pt x="1653" y="177"/>
                  </a:lnTo>
                  <a:lnTo>
                    <a:pt x="1542" y="208"/>
                  </a:lnTo>
                  <a:lnTo>
                    <a:pt x="1433" y="245"/>
                  </a:lnTo>
                  <a:lnTo>
                    <a:pt x="1330" y="285"/>
                  </a:lnTo>
                  <a:lnTo>
                    <a:pt x="1230" y="328"/>
                  </a:lnTo>
                  <a:lnTo>
                    <a:pt x="1135" y="376"/>
                  </a:lnTo>
                  <a:lnTo>
                    <a:pt x="1044" y="427"/>
                  </a:lnTo>
                  <a:lnTo>
                    <a:pt x="957" y="483"/>
                  </a:lnTo>
                  <a:lnTo>
                    <a:pt x="875" y="542"/>
                  </a:lnTo>
                  <a:lnTo>
                    <a:pt x="797" y="604"/>
                  </a:lnTo>
                  <a:lnTo>
                    <a:pt x="723" y="672"/>
                  </a:lnTo>
                  <a:lnTo>
                    <a:pt x="654" y="742"/>
                  </a:lnTo>
                  <a:lnTo>
                    <a:pt x="589" y="816"/>
                  </a:lnTo>
                  <a:lnTo>
                    <a:pt x="529" y="895"/>
                  </a:lnTo>
                  <a:lnTo>
                    <a:pt x="441" y="1029"/>
                  </a:lnTo>
                  <a:lnTo>
                    <a:pt x="367" y="1168"/>
                  </a:lnTo>
                  <a:lnTo>
                    <a:pt x="307" y="1310"/>
                  </a:lnTo>
                  <a:lnTo>
                    <a:pt x="259" y="1454"/>
                  </a:lnTo>
                  <a:lnTo>
                    <a:pt x="224" y="1599"/>
                  </a:lnTo>
                  <a:lnTo>
                    <a:pt x="197" y="1743"/>
                  </a:lnTo>
                  <a:lnTo>
                    <a:pt x="180" y="1886"/>
                  </a:lnTo>
                  <a:lnTo>
                    <a:pt x="171" y="2026"/>
                  </a:lnTo>
                  <a:lnTo>
                    <a:pt x="168" y="2161"/>
                  </a:lnTo>
                  <a:lnTo>
                    <a:pt x="171" y="2292"/>
                  </a:lnTo>
                  <a:lnTo>
                    <a:pt x="178" y="2416"/>
                  </a:lnTo>
                  <a:lnTo>
                    <a:pt x="189" y="2531"/>
                  </a:lnTo>
                  <a:lnTo>
                    <a:pt x="203" y="2639"/>
                  </a:lnTo>
                  <a:lnTo>
                    <a:pt x="216" y="2736"/>
                  </a:lnTo>
                  <a:lnTo>
                    <a:pt x="230" y="2822"/>
                  </a:lnTo>
                  <a:lnTo>
                    <a:pt x="243" y="2895"/>
                  </a:lnTo>
                  <a:lnTo>
                    <a:pt x="247" y="2917"/>
                  </a:lnTo>
                  <a:lnTo>
                    <a:pt x="286" y="3072"/>
                  </a:lnTo>
                  <a:lnTo>
                    <a:pt x="329" y="3239"/>
                  </a:lnTo>
                  <a:lnTo>
                    <a:pt x="375" y="3413"/>
                  </a:lnTo>
                  <a:lnTo>
                    <a:pt x="424" y="3591"/>
                  </a:lnTo>
                  <a:lnTo>
                    <a:pt x="475" y="3773"/>
                  </a:lnTo>
                  <a:lnTo>
                    <a:pt x="530" y="3953"/>
                  </a:lnTo>
                  <a:lnTo>
                    <a:pt x="585" y="4132"/>
                  </a:lnTo>
                  <a:lnTo>
                    <a:pt x="642" y="4304"/>
                  </a:lnTo>
                  <a:lnTo>
                    <a:pt x="700" y="4467"/>
                  </a:lnTo>
                  <a:lnTo>
                    <a:pt x="757" y="4620"/>
                  </a:lnTo>
                  <a:lnTo>
                    <a:pt x="816" y="4760"/>
                  </a:lnTo>
                  <a:lnTo>
                    <a:pt x="874" y="4883"/>
                  </a:lnTo>
                  <a:lnTo>
                    <a:pt x="932" y="4988"/>
                  </a:lnTo>
                  <a:lnTo>
                    <a:pt x="988" y="5071"/>
                  </a:lnTo>
                  <a:lnTo>
                    <a:pt x="1043" y="5131"/>
                  </a:lnTo>
                  <a:lnTo>
                    <a:pt x="1096" y="5165"/>
                  </a:lnTo>
                  <a:lnTo>
                    <a:pt x="1098" y="5165"/>
                  </a:lnTo>
                  <a:lnTo>
                    <a:pt x="1099" y="5165"/>
                  </a:lnTo>
                  <a:lnTo>
                    <a:pt x="1100" y="5165"/>
                  </a:lnTo>
                  <a:lnTo>
                    <a:pt x="1101" y="5166"/>
                  </a:lnTo>
                  <a:lnTo>
                    <a:pt x="1102" y="5166"/>
                  </a:lnTo>
                  <a:lnTo>
                    <a:pt x="1103" y="5166"/>
                  </a:lnTo>
                  <a:lnTo>
                    <a:pt x="1104" y="5166"/>
                  </a:lnTo>
                  <a:lnTo>
                    <a:pt x="1105" y="5167"/>
                  </a:lnTo>
                  <a:lnTo>
                    <a:pt x="1106" y="5167"/>
                  </a:lnTo>
                  <a:lnTo>
                    <a:pt x="1107" y="5167"/>
                  </a:lnTo>
                  <a:lnTo>
                    <a:pt x="1108" y="5167"/>
                  </a:lnTo>
                  <a:lnTo>
                    <a:pt x="1109" y="5168"/>
                  </a:lnTo>
                  <a:lnTo>
                    <a:pt x="1114" y="5178"/>
                  </a:lnTo>
                  <a:lnTo>
                    <a:pt x="1109" y="5696"/>
                  </a:lnTo>
                  <a:lnTo>
                    <a:pt x="1095" y="5706"/>
                  </a:lnTo>
                  <a:lnTo>
                    <a:pt x="1083" y="5717"/>
                  </a:lnTo>
                  <a:lnTo>
                    <a:pt x="1071" y="5730"/>
                  </a:lnTo>
                  <a:lnTo>
                    <a:pt x="1060" y="5746"/>
                  </a:lnTo>
                  <a:lnTo>
                    <a:pt x="1049" y="5762"/>
                  </a:lnTo>
                  <a:lnTo>
                    <a:pt x="1039" y="5780"/>
                  </a:lnTo>
                  <a:lnTo>
                    <a:pt x="1029" y="5800"/>
                  </a:lnTo>
                  <a:lnTo>
                    <a:pt x="1021" y="5822"/>
                  </a:lnTo>
                  <a:lnTo>
                    <a:pt x="1012" y="5846"/>
                  </a:lnTo>
                  <a:lnTo>
                    <a:pt x="1004" y="5871"/>
                  </a:lnTo>
                  <a:lnTo>
                    <a:pt x="996" y="5898"/>
                  </a:lnTo>
                  <a:lnTo>
                    <a:pt x="990" y="5926"/>
                  </a:lnTo>
                  <a:lnTo>
                    <a:pt x="984" y="5956"/>
                  </a:lnTo>
                  <a:lnTo>
                    <a:pt x="979" y="5988"/>
                  </a:lnTo>
                  <a:lnTo>
                    <a:pt x="974" y="6021"/>
                  </a:lnTo>
                  <a:lnTo>
                    <a:pt x="970" y="6057"/>
                  </a:lnTo>
                  <a:lnTo>
                    <a:pt x="905" y="6098"/>
                  </a:lnTo>
                  <a:lnTo>
                    <a:pt x="836" y="6145"/>
                  </a:lnTo>
                  <a:lnTo>
                    <a:pt x="765" y="6197"/>
                  </a:lnTo>
                  <a:lnTo>
                    <a:pt x="693" y="6253"/>
                  </a:lnTo>
                  <a:lnTo>
                    <a:pt x="621" y="6314"/>
                  </a:lnTo>
                  <a:lnTo>
                    <a:pt x="548" y="6381"/>
                  </a:lnTo>
                  <a:lnTo>
                    <a:pt x="476" y="6451"/>
                  </a:lnTo>
                  <a:lnTo>
                    <a:pt x="408" y="6528"/>
                  </a:lnTo>
                  <a:lnTo>
                    <a:pt x="342" y="6608"/>
                  </a:lnTo>
                  <a:lnTo>
                    <a:pt x="279" y="6694"/>
                  </a:lnTo>
                  <a:lnTo>
                    <a:pt x="222" y="6784"/>
                  </a:lnTo>
                  <a:lnTo>
                    <a:pt x="170" y="6879"/>
                  </a:lnTo>
                  <a:lnTo>
                    <a:pt x="125" y="6980"/>
                  </a:lnTo>
                  <a:lnTo>
                    <a:pt x="86" y="7085"/>
                  </a:lnTo>
                  <a:lnTo>
                    <a:pt x="56" y="7195"/>
                  </a:lnTo>
                  <a:lnTo>
                    <a:pt x="36" y="7310"/>
                  </a:lnTo>
                  <a:lnTo>
                    <a:pt x="17" y="7474"/>
                  </a:lnTo>
                  <a:lnTo>
                    <a:pt x="6" y="7640"/>
                  </a:lnTo>
                  <a:lnTo>
                    <a:pt x="0" y="7807"/>
                  </a:lnTo>
                  <a:lnTo>
                    <a:pt x="1" y="7978"/>
                  </a:lnTo>
                  <a:lnTo>
                    <a:pt x="9" y="8150"/>
                  </a:lnTo>
                  <a:lnTo>
                    <a:pt x="20" y="8323"/>
                  </a:lnTo>
                  <a:lnTo>
                    <a:pt x="37" y="8498"/>
                  </a:lnTo>
                  <a:lnTo>
                    <a:pt x="59" y="8674"/>
                  </a:lnTo>
                  <a:lnTo>
                    <a:pt x="85" y="8850"/>
                  </a:lnTo>
                  <a:lnTo>
                    <a:pt x="113" y="9026"/>
                  </a:lnTo>
                  <a:lnTo>
                    <a:pt x="146" y="9203"/>
                  </a:lnTo>
                  <a:lnTo>
                    <a:pt x="180" y="9381"/>
                  </a:lnTo>
                  <a:lnTo>
                    <a:pt x="218" y="9558"/>
                  </a:lnTo>
                  <a:lnTo>
                    <a:pt x="257" y="9734"/>
                  </a:lnTo>
                  <a:lnTo>
                    <a:pt x="298" y="9909"/>
                  </a:lnTo>
                  <a:lnTo>
                    <a:pt x="342" y="10084"/>
                  </a:lnTo>
                  <a:lnTo>
                    <a:pt x="344" y="10095"/>
                  </a:lnTo>
                  <a:lnTo>
                    <a:pt x="348" y="10104"/>
                  </a:lnTo>
                  <a:lnTo>
                    <a:pt x="353" y="10114"/>
                  </a:lnTo>
                  <a:lnTo>
                    <a:pt x="358" y="10122"/>
                  </a:lnTo>
                  <a:lnTo>
                    <a:pt x="366" y="10131"/>
                  </a:lnTo>
                  <a:lnTo>
                    <a:pt x="373" y="10138"/>
                  </a:lnTo>
                  <a:lnTo>
                    <a:pt x="380" y="10144"/>
                  </a:lnTo>
                  <a:lnTo>
                    <a:pt x="389" y="10150"/>
                  </a:lnTo>
                  <a:lnTo>
                    <a:pt x="398" y="10155"/>
                  </a:lnTo>
                  <a:lnTo>
                    <a:pt x="408" y="10159"/>
                  </a:lnTo>
                  <a:lnTo>
                    <a:pt x="417" y="10162"/>
                  </a:lnTo>
                  <a:lnTo>
                    <a:pt x="428" y="10164"/>
                  </a:lnTo>
                  <a:lnTo>
                    <a:pt x="438" y="10165"/>
                  </a:lnTo>
                  <a:lnTo>
                    <a:pt x="449" y="10165"/>
                  </a:lnTo>
                  <a:lnTo>
                    <a:pt x="459" y="10164"/>
                  </a:lnTo>
                  <a:lnTo>
                    <a:pt x="471" y="10163"/>
                  </a:lnTo>
                  <a:lnTo>
                    <a:pt x="481" y="10160"/>
                  </a:lnTo>
                  <a:lnTo>
                    <a:pt x="491" y="10156"/>
                  </a:lnTo>
                  <a:lnTo>
                    <a:pt x="501" y="10150"/>
                  </a:lnTo>
                  <a:lnTo>
                    <a:pt x="509" y="10145"/>
                  </a:lnTo>
                  <a:lnTo>
                    <a:pt x="517" y="10138"/>
                  </a:lnTo>
                  <a:lnTo>
                    <a:pt x="525" y="10131"/>
                  </a:lnTo>
                  <a:lnTo>
                    <a:pt x="531" y="10123"/>
                  </a:lnTo>
                  <a:lnTo>
                    <a:pt x="536" y="10115"/>
                  </a:lnTo>
                  <a:lnTo>
                    <a:pt x="542" y="10105"/>
                  </a:lnTo>
                  <a:lnTo>
                    <a:pt x="546" y="10096"/>
                  </a:lnTo>
                  <a:lnTo>
                    <a:pt x="549" y="10086"/>
                  </a:lnTo>
                  <a:lnTo>
                    <a:pt x="551" y="10076"/>
                  </a:lnTo>
                  <a:lnTo>
                    <a:pt x="552" y="10065"/>
                  </a:lnTo>
                  <a:lnTo>
                    <a:pt x="552" y="10055"/>
                  </a:lnTo>
                  <a:lnTo>
                    <a:pt x="551" y="10045"/>
                  </a:lnTo>
                  <a:lnTo>
                    <a:pt x="549" y="10034"/>
                  </a:lnTo>
                  <a:lnTo>
                    <a:pt x="507" y="9863"/>
                  </a:lnTo>
                  <a:lnTo>
                    <a:pt x="467" y="9691"/>
                  </a:lnTo>
                  <a:lnTo>
                    <a:pt x="429" y="9519"/>
                  </a:lnTo>
                  <a:lnTo>
                    <a:pt x="392" y="9346"/>
                  </a:lnTo>
                  <a:lnTo>
                    <a:pt x="357" y="9173"/>
                  </a:lnTo>
                  <a:lnTo>
                    <a:pt x="326" y="9001"/>
                  </a:lnTo>
                  <a:lnTo>
                    <a:pt x="297" y="8828"/>
                  </a:lnTo>
                  <a:lnTo>
                    <a:pt x="273" y="8657"/>
                  </a:lnTo>
                  <a:lnTo>
                    <a:pt x="252" y="8486"/>
                  </a:lnTo>
                  <a:lnTo>
                    <a:pt x="235" y="8316"/>
                  </a:lnTo>
                  <a:lnTo>
                    <a:pt x="223" y="8148"/>
                  </a:lnTo>
                  <a:lnTo>
                    <a:pt x="216" y="7982"/>
                  </a:lnTo>
                  <a:lnTo>
                    <a:pt x="214" y="7818"/>
                  </a:lnTo>
                  <a:lnTo>
                    <a:pt x="219" y="7655"/>
                  </a:lnTo>
                  <a:lnTo>
                    <a:pt x="230" y="7495"/>
                  </a:lnTo>
                  <a:lnTo>
                    <a:pt x="248" y="7339"/>
                  </a:lnTo>
                  <a:lnTo>
                    <a:pt x="268" y="7229"/>
                  </a:lnTo>
                  <a:lnTo>
                    <a:pt x="299" y="7124"/>
                  </a:lnTo>
                  <a:lnTo>
                    <a:pt x="339" y="7024"/>
                  </a:lnTo>
                  <a:lnTo>
                    <a:pt x="387" y="6929"/>
                  </a:lnTo>
                  <a:lnTo>
                    <a:pt x="442" y="6838"/>
                  </a:lnTo>
                  <a:lnTo>
                    <a:pt x="502" y="6753"/>
                  </a:lnTo>
                  <a:lnTo>
                    <a:pt x="567" y="6675"/>
                  </a:lnTo>
                  <a:lnTo>
                    <a:pt x="634" y="6600"/>
                  </a:lnTo>
                  <a:lnTo>
                    <a:pt x="704" y="6531"/>
                  </a:lnTo>
                  <a:lnTo>
                    <a:pt x="773" y="6467"/>
                  </a:lnTo>
                  <a:lnTo>
                    <a:pt x="843" y="6409"/>
                  </a:lnTo>
                  <a:lnTo>
                    <a:pt x="911" y="6356"/>
                  </a:lnTo>
                  <a:lnTo>
                    <a:pt x="975" y="6309"/>
                  </a:lnTo>
                  <a:lnTo>
                    <a:pt x="1036" y="6268"/>
                  </a:lnTo>
                  <a:lnTo>
                    <a:pt x="1092" y="6232"/>
                  </a:lnTo>
                  <a:lnTo>
                    <a:pt x="1142" y="6203"/>
                  </a:lnTo>
                  <a:lnTo>
                    <a:pt x="1146" y="6200"/>
                  </a:lnTo>
                  <a:lnTo>
                    <a:pt x="1150" y="6197"/>
                  </a:lnTo>
                  <a:lnTo>
                    <a:pt x="1154" y="6193"/>
                  </a:lnTo>
                  <a:lnTo>
                    <a:pt x="1159" y="6189"/>
                  </a:lnTo>
                  <a:lnTo>
                    <a:pt x="1163" y="6186"/>
                  </a:lnTo>
                  <a:lnTo>
                    <a:pt x="1167" y="6182"/>
                  </a:lnTo>
                  <a:lnTo>
                    <a:pt x="1170" y="6178"/>
                  </a:lnTo>
                  <a:lnTo>
                    <a:pt x="1173" y="6173"/>
                  </a:lnTo>
                  <a:lnTo>
                    <a:pt x="1176" y="6169"/>
                  </a:lnTo>
                  <a:lnTo>
                    <a:pt x="1180" y="6164"/>
                  </a:lnTo>
                  <a:lnTo>
                    <a:pt x="1183" y="6160"/>
                  </a:lnTo>
                  <a:lnTo>
                    <a:pt x="1185" y="6155"/>
                  </a:lnTo>
                  <a:lnTo>
                    <a:pt x="1187" y="6149"/>
                  </a:lnTo>
                  <a:lnTo>
                    <a:pt x="1189" y="6144"/>
                  </a:lnTo>
                  <a:lnTo>
                    <a:pt x="1190" y="6140"/>
                  </a:lnTo>
                  <a:lnTo>
                    <a:pt x="1192" y="6135"/>
                  </a:lnTo>
                  <a:lnTo>
                    <a:pt x="1192" y="6130"/>
                  </a:lnTo>
                  <a:lnTo>
                    <a:pt x="1193" y="6126"/>
                  </a:lnTo>
                  <a:lnTo>
                    <a:pt x="1193" y="6122"/>
                  </a:lnTo>
                  <a:lnTo>
                    <a:pt x="1193" y="6118"/>
                  </a:lnTo>
                  <a:lnTo>
                    <a:pt x="1193" y="6115"/>
                  </a:lnTo>
                  <a:lnTo>
                    <a:pt x="1193" y="6111"/>
                  </a:lnTo>
                  <a:lnTo>
                    <a:pt x="1193" y="6106"/>
                  </a:lnTo>
                  <a:lnTo>
                    <a:pt x="1192" y="6102"/>
                  </a:lnTo>
                  <a:lnTo>
                    <a:pt x="1192" y="6098"/>
                  </a:lnTo>
                  <a:lnTo>
                    <a:pt x="1191" y="6095"/>
                  </a:lnTo>
                  <a:lnTo>
                    <a:pt x="1190" y="6091"/>
                  </a:lnTo>
                  <a:lnTo>
                    <a:pt x="1189" y="6086"/>
                  </a:lnTo>
                  <a:lnTo>
                    <a:pt x="1188" y="6082"/>
                  </a:lnTo>
                  <a:lnTo>
                    <a:pt x="1187" y="6079"/>
                  </a:lnTo>
                  <a:lnTo>
                    <a:pt x="1186" y="6075"/>
                  </a:lnTo>
                  <a:lnTo>
                    <a:pt x="1185" y="6072"/>
                  </a:lnTo>
                  <a:lnTo>
                    <a:pt x="1186" y="6058"/>
                  </a:lnTo>
                  <a:lnTo>
                    <a:pt x="1188" y="6046"/>
                  </a:lnTo>
                  <a:lnTo>
                    <a:pt x="1190" y="6033"/>
                  </a:lnTo>
                  <a:lnTo>
                    <a:pt x="1192" y="6020"/>
                  </a:lnTo>
                  <a:lnTo>
                    <a:pt x="1194" y="6008"/>
                  </a:lnTo>
                  <a:lnTo>
                    <a:pt x="1196" y="5996"/>
                  </a:lnTo>
                  <a:lnTo>
                    <a:pt x="1199" y="5984"/>
                  </a:lnTo>
                  <a:lnTo>
                    <a:pt x="1201" y="5972"/>
                  </a:lnTo>
                  <a:lnTo>
                    <a:pt x="1204" y="5961"/>
                  </a:lnTo>
                  <a:lnTo>
                    <a:pt x="1206" y="5950"/>
                  </a:lnTo>
                  <a:lnTo>
                    <a:pt x="1209" y="5940"/>
                  </a:lnTo>
                  <a:lnTo>
                    <a:pt x="1211" y="5929"/>
                  </a:lnTo>
                  <a:lnTo>
                    <a:pt x="1214" y="5920"/>
                  </a:lnTo>
                  <a:lnTo>
                    <a:pt x="1216" y="5911"/>
                  </a:lnTo>
                  <a:lnTo>
                    <a:pt x="1220" y="5903"/>
                  </a:lnTo>
                  <a:lnTo>
                    <a:pt x="1223" y="5896"/>
                  </a:lnTo>
                  <a:lnTo>
                    <a:pt x="1225" y="5895"/>
                  </a:lnTo>
                  <a:lnTo>
                    <a:pt x="1228" y="5895"/>
                  </a:lnTo>
                  <a:lnTo>
                    <a:pt x="1231" y="5895"/>
                  </a:lnTo>
                  <a:lnTo>
                    <a:pt x="1234" y="5893"/>
                  </a:lnTo>
                  <a:lnTo>
                    <a:pt x="1238" y="5893"/>
                  </a:lnTo>
                  <a:lnTo>
                    <a:pt x="1241" y="5892"/>
                  </a:lnTo>
                  <a:lnTo>
                    <a:pt x="1244" y="5891"/>
                  </a:lnTo>
                  <a:lnTo>
                    <a:pt x="1246" y="5891"/>
                  </a:lnTo>
                  <a:lnTo>
                    <a:pt x="1249" y="5890"/>
                  </a:lnTo>
                  <a:lnTo>
                    <a:pt x="1252" y="5889"/>
                  </a:lnTo>
                  <a:lnTo>
                    <a:pt x="1255" y="5888"/>
                  </a:lnTo>
                  <a:lnTo>
                    <a:pt x="1259" y="5887"/>
                  </a:lnTo>
                  <a:lnTo>
                    <a:pt x="1261" y="5886"/>
                  </a:lnTo>
                  <a:lnTo>
                    <a:pt x="1264" y="5884"/>
                  </a:lnTo>
                  <a:lnTo>
                    <a:pt x="1267" y="5883"/>
                  </a:lnTo>
                  <a:lnTo>
                    <a:pt x="1270" y="5882"/>
                  </a:lnTo>
                  <a:lnTo>
                    <a:pt x="1275" y="5878"/>
                  </a:lnTo>
                  <a:lnTo>
                    <a:pt x="1282" y="5874"/>
                  </a:lnTo>
                  <a:lnTo>
                    <a:pt x="1287" y="5869"/>
                  </a:lnTo>
                  <a:lnTo>
                    <a:pt x="1291" y="5864"/>
                  </a:lnTo>
                  <a:lnTo>
                    <a:pt x="1297" y="5860"/>
                  </a:lnTo>
                  <a:lnTo>
                    <a:pt x="1301" y="5855"/>
                  </a:lnTo>
                  <a:lnTo>
                    <a:pt x="1305" y="5848"/>
                  </a:lnTo>
                  <a:lnTo>
                    <a:pt x="1308" y="5843"/>
                  </a:lnTo>
                  <a:lnTo>
                    <a:pt x="1311" y="5837"/>
                  </a:lnTo>
                  <a:lnTo>
                    <a:pt x="1314" y="5831"/>
                  </a:lnTo>
                  <a:lnTo>
                    <a:pt x="1317" y="5824"/>
                  </a:lnTo>
                  <a:lnTo>
                    <a:pt x="1319" y="5818"/>
                  </a:lnTo>
                  <a:lnTo>
                    <a:pt x="1321" y="5811"/>
                  </a:lnTo>
                  <a:lnTo>
                    <a:pt x="1322" y="5804"/>
                  </a:lnTo>
                  <a:lnTo>
                    <a:pt x="1322" y="5797"/>
                  </a:lnTo>
                  <a:lnTo>
                    <a:pt x="1323" y="5791"/>
                  </a:lnTo>
                  <a:lnTo>
                    <a:pt x="1330" y="5156"/>
                  </a:lnTo>
                  <a:lnTo>
                    <a:pt x="1329" y="5153"/>
                  </a:lnTo>
                  <a:lnTo>
                    <a:pt x="1329" y="5150"/>
                  </a:lnTo>
                  <a:lnTo>
                    <a:pt x="1329" y="5147"/>
                  </a:lnTo>
                  <a:lnTo>
                    <a:pt x="1329" y="5144"/>
                  </a:lnTo>
                  <a:lnTo>
                    <a:pt x="1328" y="5140"/>
                  </a:lnTo>
                  <a:lnTo>
                    <a:pt x="1328" y="5137"/>
                  </a:lnTo>
                  <a:lnTo>
                    <a:pt x="1327" y="5134"/>
                  </a:lnTo>
                  <a:lnTo>
                    <a:pt x="1327" y="5131"/>
                  </a:lnTo>
                  <a:lnTo>
                    <a:pt x="1326" y="5128"/>
                  </a:lnTo>
                  <a:lnTo>
                    <a:pt x="1325" y="5125"/>
                  </a:lnTo>
                  <a:lnTo>
                    <a:pt x="1324" y="5122"/>
                  </a:lnTo>
                  <a:lnTo>
                    <a:pt x="1323" y="5118"/>
                  </a:lnTo>
                  <a:lnTo>
                    <a:pt x="1322" y="5116"/>
                  </a:lnTo>
                  <a:lnTo>
                    <a:pt x="1321" y="5113"/>
                  </a:lnTo>
                  <a:lnTo>
                    <a:pt x="1320" y="5110"/>
                  </a:lnTo>
                  <a:lnTo>
                    <a:pt x="1319" y="5108"/>
                  </a:lnTo>
                  <a:lnTo>
                    <a:pt x="1281" y="5029"/>
                  </a:lnTo>
                  <a:lnTo>
                    <a:pt x="1277" y="5023"/>
                  </a:lnTo>
                  <a:lnTo>
                    <a:pt x="1273" y="5017"/>
                  </a:lnTo>
                  <a:lnTo>
                    <a:pt x="1269" y="5011"/>
                  </a:lnTo>
                  <a:lnTo>
                    <a:pt x="1265" y="5006"/>
                  </a:lnTo>
                  <a:lnTo>
                    <a:pt x="1261" y="5001"/>
                  </a:lnTo>
                  <a:lnTo>
                    <a:pt x="1255" y="4996"/>
                  </a:lnTo>
                  <a:lnTo>
                    <a:pt x="1250" y="4992"/>
                  </a:lnTo>
                  <a:lnTo>
                    <a:pt x="1245" y="4987"/>
                  </a:lnTo>
                  <a:lnTo>
                    <a:pt x="1240" y="4984"/>
                  </a:lnTo>
                  <a:lnTo>
                    <a:pt x="1233" y="4980"/>
                  </a:lnTo>
                  <a:lnTo>
                    <a:pt x="1228" y="4978"/>
                  </a:lnTo>
                  <a:lnTo>
                    <a:pt x="1222" y="4975"/>
                  </a:lnTo>
                  <a:lnTo>
                    <a:pt x="1215" y="4973"/>
                  </a:lnTo>
                  <a:lnTo>
                    <a:pt x="1208" y="4971"/>
                  </a:lnTo>
                  <a:lnTo>
                    <a:pt x="1202" y="4969"/>
                  </a:lnTo>
                  <a:lnTo>
                    <a:pt x="1195" y="4969"/>
                  </a:lnTo>
                  <a:lnTo>
                    <a:pt x="1193" y="4968"/>
                  </a:lnTo>
                  <a:lnTo>
                    <a:pt x="1191" y="4968"/>
                  </a:lnTo>
                  <a:lnTo>
                    <a:pt x="1190" y="4968"/>
                  </a:lnTo>
                  <a:lnTo>
                    <a:pt x="1188" y="4968"/>
                  </a:lnTo>
                  <a:lnTo>
                    <a:pt x="1187" y="4967"/>
                  </a:lnTo>
                  <a:lnTo>
                    <a:pt x="1185" y="4967"/>
                  </a:lnTo>
                  <a:lnTo>
                    <a:pt x="1184" y="4967"/>
                  </a:lnTo>
                  <a:lnTo>
                    <a:pt x="1183" y="4967"/>
                  </a:lnTo>
                  <a:lnTo>
                    <a:pt x="1181" y="4966"/>
                  </a:lnTo>
                  <a:lnTo>
                    <a:pt x="1180" y="4966"/>
                  </a:lnTo>
                  <a:lnTo>
                    <a:pt x="1179" y="4966"/>
                  </a:lnTo>
                  <a:lnTo>
                    <a:pt x="1178" y="4965"/>
                  </a:lnTo>
                  <a:lnTo>
                    <a:pt x="1176" y="4965"/>
                  </a:lnTo>
                  <a:lnTo>
                    <a:pt x="1174" y="4965"/>
                  </a:lnTo>
                  <a:lnTo>
                    <a:pt x="1173" y="4965"/>
                  </a:lnTo>
                  <a:lnTo>
                    <a:pt x="1144" y="4936"/>
                  </a:lnTo>
                  <a:lnTo>
                    <a:pt x="1110" y="4886"/>
                  </a:lnTo>
                  <a:lnTo>
                    <a:pt x="1072" y="4815"/>
                  </a:lnTo>
                  <a:lnTo>
                    <a:pt x="1032" y="4728"/>
                  </a:lnTo>
                  <a:lnTo>
                    <a:pt x="989" y="4624"/>
                  </a:lnTo>
                  <a:lnTo>
                    <a:pt x="944" y="4506"/>
                  </a:lnTo>
                  <a:lnTo>
                    <a:pt x="896" y="4375"/>
                  </a:lnTo>
                  <a:lnTo>
                    <a:pt x="847" y="4232"/>
                  </a:lnTo>
                  <a:lnTo>
                    <a:pt x="797" y="4080"/>
                  </a:lnTo>
                  <a:lnTo>
                    <a:pt x="747" y="3919"/>
                  </a:lnTo>
                  <a:lnTo>
                    <a:pt x="696" y="3752"/>
                  </a:lnTo>
                  <a:lnTo>
                    <a:pt x="646" y="3580"/>
                  </a:lnTo>
                  <a:lnTo>
                    <a:pt x="596" y="3404"/>
                  </a:lnTo>
                  <a:lnTo>
                    <a:pt x="548" y="3226"/>
                  </a:lnTo>
                  <a:lnTo>
                    <a:pt x="501" y="3049"/>
                  </a:lnTo>
                  <a:lnTo>
                    <a:pt x="456" y="2873"/>
                  </a:lnTo>
                  <a:lnTo>
                    <a:pt x="456" y="2874"/>
                  </a:lnTo>
                  <a:lnTo>
                    <a:pt x="456" y="2873"/>
                  </a:lnTo>
                  <a:lnTo>
                    <a:pt x="455" y="2872"/>
                  </a:lnTo>
                  <a:lnTo>
                    <a:pt x="455" y="2871"/>
                  </a:lnTo>
                  <a:lnTo>
                    <a:pt x="455" y="2870"/>
                  </a:lnTo>
                  <a:lnTo>
                    <a:pt x="455" y="2868"/>
                  </a:lnTo>
                  <a:lnTo>
                    <a:pt x="455" y="2866"/>
                  </a:lnTo>
                  <a:lnTo>
                    <a:pt x="454" y="2865"/>
                  </a:lnTo>
                  <a:lnTo>
                    <a:pt x="454" y="2862"/>
                  </a:lnTo>
                  <a:lnTo>
                    <a:pt x="454" y="2861"/>
                  </a:lnTo>
                  <a:lnTo>
                    <a:pt x="454" y="2859"/>
                  </a:lnTo>
                  <a:lnTo>
                    <a:pt x="454" y="2858"/>
                  </a:lnTo>
                  <a:lnTo>
                    <a:pt x="442" y="2790"/>
                  </a:lnTo>
                  <a:lnTo>
                    <a:pt x="429" y="2710"/>
                  </a:lnTo>
                  <a:lnTo>
                    <a:pt x="416" y="2620"/>
                  </a:lnTo>
                  <a:lnTo>
                    <a:pt x="404" y="2521"/>
                  </a:lnTo>
                  <a:lnTo>
                    <a:pt x="393" y="2413"/>
                  </a:lnTo>
                  <a:lnTo>
                    <a:pt x="386" y="2298"/>
                  </a:lnTo>
                  <a:lnTo>
                    <a:pt x="383" y="2178"/>
                  </a:lnTo>
                  <a:lnTo>
                    <a:pt x="385" y="2052"/>
                  </a:lnTo>
                  <a:lnTo>
                    <a:pt x="392" y="1923"/>
                  </a:lnTo>
                  <a:lnTo>
                    <a:pt x="407" y="1792"/>
                  </a:lnTo>
                  <a:lnTo>
                    <a:pt x="430" y="1660"/>
                  </a:lnTo>
                  <a:lnTo>
                    <a:pt x="462" y="1526"/>
                  </a:lnTo>
                  <a:lnTo>
                    <a:pt x="505" y="1395"/>
                  </a:lnTo>
                  <a:lnTo>
                    <a:pt x="558" y="1266"/>
                  </a:lnTo>
                  <a:lnTo>
                    <a:pt x="624" y="1140"/>
                  </a:lnTo>
                  <a:lnTo>
                    <a:pt x="704" y="1020"/>
                  </a:lnTo>
                  <a:lnTo>
                    <a:pt x="756" y="951"/>
                  </a:lnTo>
                  <a:lnTo>
                    <a:pt x="814" y="885"/>
                  </a:lnTo>
                  <a:lnTo>
                    <a:pt x="876" y="822"/>
                  </a:lnTo>
                  <a:lnTo>
                    <a:pt x="943" y="763"/>
                  </a:lnTo>
                  <a:lnTo>
                    <a:pt x="1012" y="706"/>
                  </a:lnTo>
                  <a:lnTo>
                    <a:pt x="1087" y="654"/>
                  </a:lnTo>
                  <a:lnTo>
                    <a:pt x="1165" y="604"/>
                  </a:lnTo>
                  <a:lnTo>
                    <a:pt x="1248" y="559"/>
                  </a:lnTo>
                  <a:lnTo>
                    <a:pt x="1334" y="516"/>
                  </a:lnTo>
                  <a:lnTo>
                    <a:pt x="1425" y="478"/>
                  </a:lnTo>
                  <a:lnTo>
                    <a:pt x="1520" y="442"/>
                  </a:lnTo>
                  <a:lnTo>
                    <a:pt x="1619" y="409"/>
                  </a:lnTo>
                  <a:lnTo>
                    <a:pt x="1722" y="380"/>
                  </a:lnTo>
                  <a:lnTo>
                    <a:pt x="1828" y="355"/>
                  </a:lnTo>
                  <a:lnTo>
                    <a:pt x="1940" y="332"/>
                  </a:lnTo>
                  <a:lnTo>
                    <a:pt x="2055" y="314"/>
                  </a:lnTo>
                  <a:lnTo>
                    <a:pt x="2105" y="301"/>
                  </a:lnTo>
                  <a:lnTo>
                    <a:pt x="2157" y="290"/>
                  </a:lnTo>
                  <a:lnTo>
                    <a:pt x="2208" y="279"/>
                  </a:lnTo>
                  <a:lnTo>
                    <a:pt x="2260" y="270"/>
                  </a:lnTo>
                  <a:lnTo>
                    <a:pt x="2312" y="260"/>
                  </a:lnTo>
                  <a:lnTo>
                    <a:pt x="2364" y="252"/>
                  </a:lnTo>
                  <a:lnTo>
                    <a:pt x="2417" y="245"/>
                  </a:lnTo>
                  <a:lnTo>
                    <a:pt x="2469" y="238"/>
                  </a:lnTo>
                  <a:lnTo>
                    <a:pt x="2522" y="232"/>
                  </a:lnTo>
                  <a:lnTo>
                    <a:pt x="2575" y="227"/>
                  </a:lnTo>
                  <a:lnTo>
                    <a:pt x="2628" y="223"/>
                  </a:lnTo>
                  <a:lnTo>
                    <a:pt x="2682" y="220"/>
                  </a:lnTo>
                  <a:lnTo>
                    <a:pt x="2736" y="216"/>
                  </a:lnTo>
                  <a:lnTo>
                    <a:pt x="2790" y="214"/>
                  </a:lnTo>
                  <a:lnTo>
                    <a:pt x="2844" y="213"/>
                  </a:lnTo>
                  <a:lnTo>
                    <a:pt x="2899" y="213"/>
                  </a:lnTo>
                  <a:lnTo>
                    <a:pt x="3020" y="214"/>
                  </a:lnTo>
                  <a:lnTo>
                    <a:pt x="3140" y="221"/>
                  </a:lnTo>
                  <a:lnTo>
                    <a:pt x="3258" y="230"/>
                  </a:lnTo>
                  <a:lnTo>
                    <a:pt x="3374" y="244"/>
                  </a:lnTo>
                  <a:lnTo>
                    <a:pt x="3489" y="260"/>
                  </a:lnTo>
                  <a:lnTo>
                    <a:pt x="3600" y="281"/>
                  </a:lnTo>
                  <a:lnTo>
                    <a:pt x="3709" y="305"/>
                  </a:lnTo>
                  <a:lnTo>
                    <a:pt x="3814" y="332"/>
                  </a:lnTo>
                  <a:lnTo>
                    <a:pt x="3916" y="363"/>
                  </a:lnTo>
                  <a:lnTo>
                    <a:pt x="4014" y="397"/>
                  </a:lnTo>
                  <a:lnTo>
                    <a:pt x="4108" y="434"/>
                  </a:lnTo>
                  <a:lnTo>
                    <a:pt x="4198" y="473"/>
                  </a:lnTo>
                  <a:lnTo>
                    <a:pt x="4284" y="516"/>
                  </a:lnTo>
                  <a:lnTo>
                    <a:pt x="4364" y="561"/>
                  </a:lnTo>
                  <a:lnTo>
                    <a:pt x="4439" y="611"/>
                  </a:lnTo>
                  <a:lnTo>
                    <a:pt x="4510" y="662"/>
                  </a:lnTo>
                  <a:lnTo>
                    <a:pt x="4511" y="662"/>
                  </a:lnTo>
                  <a:lnTo>
                    <a:pt x="4512" y="663"/>
                  </a:lnTo>
                  <a:lnTo>
                    <a:pt x="4513" y="664"/>
                  </a:lnTo>
                  <a:lnTo>
                    <a:pt x="4514" y="665"/>
                  </a:lnTo>
                  <a:lnTo>
                    <a:pt x="4516" y="666"/>
                  </a:lnTo>
                  <a:lnTo>
                    <a:pt x="4517" y="667"/>
                  </a:lnTo>
                  <a:lnTo>
                    <a:pt x="4518" y="668"/>
                  </a:lnTo>
                  <a:lnTo>
                    <a:pt x="4521" y="670"/>
                  </a:lnTo>
                  <a:lnTo>
                    <a:pt x="4522" y="671"/>
                  </a:lnTo>
                  <a:lnTo>
                    <a:pt x="4523" y="671"/>
                  </a:lnTo>
                  <a:lnTo>
                    <a:pt x="4525" y="672"/>
                  </a:lnTo>
                  <a:lnTo>
                    <a:pt x="4526" y="673"/>
                  </a:lnTo>
                  <a:lnTo>
                    <a:pt x="4527" y="674"/>
                  </a:lnTo>
                  <a:lnTo>
                    <a:pt x="4529" y="674"/>
                  </a:lnTo>
                  <a:lnTo>
                    <a:pt x="4530" y="675"/>
                  </a:lnTo>
                  <a:lnTo>
                    <a:pt x="4532" y="676"/>
                  </a:lnTo>
                  <a:lnTo>
                    <a:pt x="4581" y="701"/>
                  </a:lnTo>
                  <a:lnTo>
                    <a:pt x="4628" y="735"/>
                  </a:lnTo>
                  <a:lnTo>
                    <a:pt x="4675" y="774"/>
                  </a:lnTo>
                  <a:lnTo>
                    <a:pt x="4722" y="821"/>
                  </a:lnTo>
                  <a:lnTo>
                    <a:pt x="4767" y="872"/>
                  </a:lnTo>
                  <a:lnTo>
                    <a:pt x="4810" y="928"/>
                  </a:lnTo>
                  <a:lnTo>
                    <a:pt x="4850" y="986"/>
                  </a:lnTo>
                  <a:lnTo>
                    <a:pt x="4888" y="1047"/>
                  </a:lnTo>
                  <a:lnTo>
                    <a:pt x="4923" y="1110"/>
                  </a:lnTo>
                  <a:lnTo>
                    <a:pt x="4954" y="1174"/>
                  </a:lnTo>
                  <a:lnTo>
                    <a:pt x="4982" y="1238"/>
                  </a:lnTo>
                  <a:lnTo>
                    <a:pt x="5006" y="1301"/>
                  </a:lnTo>
                  <a:lnTo>
                    <a:pt x="5025" y="1363"/>
                  </a:lnTo>
                  <a:lnTo>
                    <a:pt x="5039" y="1421"/>
                  </a:lnTo>
                  <a:lnTo>
                    <a:pt x="5047" y="1477"/>
                  </a:lnTo>
                  <a:lnTo>
                    <a:pt x="5050" y="1528"/>
                  </a:lnTo>
                  <a:lnTo>
                    <a:pt x="5048" y="1566"/>
                  </a:lnTo>
                  <a:lnTo>
                    <a:pt x="5045" y="1608"/>
                  </a:lnTo>
                  <a:lnTo>
                    <a:pt x="5040" y="1653"/>
                  </a:lnTo>
                  <a:lnTo>
                    <a:pt x="5032" y="1699"/>
                  </a:lnTo>
                  <a:lnTo>
                    <a:pt x="5023" y="1748"/>
                  </a:lnTo>
                  <a:lnTo>
                    <a:pt x="5010" y="1796"/>
                  </a:lnTo>
                  <a:lnTo>
                    <a:pt x="4996" y="1844"/>
                  </a:lnTo>
                  <a:lnTo>
                    <a:pt x="4981" y="1890"/>
                  </a:lnTo>
                  <a:lnTo>
                    <a:pt x="4963" y="1934"/>
                  </a:lnTo>
                  <a:lnTo>
                    <a:pt x="4943" y="1976"/>
                  </a:lnTo>
                  <a:lnTo>
                    <a:pt x="4921" y="2014"/>
                  </a:lnTo>
                  <a:lnTo>
                    <a:pt x="4897" y="2048"/>
                  </a:lnTo>
                  <a:lnTo>
                    <a:pt x="4871" y="2075"/>
                  </a:lnTo>
                  <a:lnTo>
                    <a:pt x="4844" y="2096"/>
                  </a:lnTo>
                  <a:lnTo>
                    <a:pt x="4814" y="2111"/>
                  </a:lnTo>
                  <a:lnTo>
                    <a:pt x="4784" y="2118"/>
                  </a:lnTo>
                  <a:lnTo>
                    <a:pt x="4773" y="2119"/>
                  </a:lnTo>
                  <a:lnTo>
                    <a:pt x="4763" y="2121"/>
                  </a:lnTo>
                  <a:lnTo>
                    <a:pt x="4753" y="2124"/>
                  </a:lnTo>
                  <a:lnTo>
                    <a:pt x="4744" y="2128"/>
                  </a:lnTo>
                  <a:lnTo>
                    <a:pt x="4735" y="2133"/>
                  </a:lnTo>
                  <a:lnTo>
                    <a:pt x="4727" y="2138"/>
                  </a:lnTo>
                  <a:lnTo>
                    <a:pt x="4719" y="2144"/>
                  </a:lnTo>
                  <a:lnTo>
                    <a:pt x="4713" y="2151"/>
                  </a:lnTo>
                  <a:lnTo>
                    <a:pt x="4707" y="2159"/>
                  </a:lnTo>
                  <a:lnTo>
                    <a:pt x="4701" y="2166"/>
                  </a:lnTo>
                  <a:lnTo>
                    <a:pt x="4696" y="2175"/>
                  </a:lnTo>
                  <a:lnTo>
                    <a:pt x="4692" y="2184"/>
                  </a:lnTo>
                  <a:lnTo>
                    <a:pt x="4689" y="2193"/>
                  </a:lnTo>
                  <a:lnTo>
                    <a:pt x="4686" y="2203"/>
                  </a:lnTo>
                  <a:lnTo>
                    <a:pt x="4685" y="2213"/>
                  </a:lnTo>
                  <a:lnTo>
                    <a:pt x="4685" y="2224"/>
                  </a:lnTo>
                  <a:lnTo>
                    <a:pt x="4685" y="2739"/>
                  </a:lnTo>
                  <a:lnTo>
                    <a:pt x="4684" y="2743"/>
                  </a:lnTo>
                  <a:lnTo>
                    <a:pt x="4684" y="2758"/>
                  </a:lnTo>
                  <a:lnTo>
                    <a:pt x="4684" y="2781"/>
                  </a:lnTo>
                  <a:lnTo>
                    <a:pt x="4684" y="2810"/>
                  </a:lnTo>
                  <a:lnTo>
                    <a:pt x="4684" y="2845"/>
                  </a:lnTo>
                  <a:lnTo>
                    <a:pt x="4684" y="2885"/>
                  </a:lnTo>
                  <a:lnTo>
                    <a:pt x="4684" y="2925"/>
                  </a:lnTo>
                  <a:lnTo>
                    <a:pt x="4684" y="2969"/>
                  </a:lnTo>
                  <a:lnTo>
                    <a:pt x="4683" y="3012"/>
                  </a:lnTo>
                  <a:lnTo>
                    <a:pt x="4683" y="3054"/>
                  </a:lnTo>
                  <a:lnTo>
                    <a:pt x="4683" y="3093"/>
                  </a:lnTo>
                  <a:lnTo>
                    <a:pt x="4683" y="3128"/>
                  </a:lnTo>
                  <a:lnTo>
                    <a:pt x="4683" y="3158"/>
                  </a:lnTo>
                  <a:lnTo>
                    <a:pt x="4683" y="3181"/>
                  </a:lnTo>
                  <a:lnTo>
                    <a:pt x="4683" y="3196"/>
                  </a:lnTo>
                  <a:lnTo>
                    <a:pt x="4683" y="3201"/>
                  </a:lnTo>
                  <a:lnTo>
                    <a:pt x="4682" y="3205"/>
                  </a:lnTo>
                  <a:lnTo>
                    <a:pt x="4682" y="3218"/>
                  </a:lnTo>
                  <a:lnTo>
                    <a:pt x="4682" y="3237"/>
                  </a:lnTo>
                  <a:lnTo>
                    <a:pt x="4683" y="3262"/>
                  </a:lnTo>
                  <a:lnTo>
                    <a:pt x="4685" y="3292"/>
                  </a:lnTo>
                  <a:lnTo>
                    <a:pt x="4690" y="3328"/>
                  </a:lnTo>
                  <a:lnTo>
                    <a:pt x="4697" y="3367"/>
                  </a:lnTo>
                  <a:lnTo>
                    <a:pt x="4709" y="3409"/>
                  </a:lnTo>
                  <a:lnTo>
                    <a:pt x="4725" y="3454"/>
                  </a:lnTo>
                  <a:lnTo>
                    <a:pt x="4745" y="3500"/>
                  </a:lnTo>
                  <a:lnTo>
                    <a:pt x="4770" y="3548"/>
                  </a:lnTo>
                  <a:lnTo>
                    <a:pt x="4801" y="3597"/>
                  </a:lnTo>
                  <a:lnTo>
                    <a:pt x="4838" y="3645"/>
                  </a:lnTo>
                  <a:lnTo>
                    <a:pt x="4883" y="3692"/>
                  </a:lnTo>
                  <a:lnTo>
                    <a:pt x="4934" y="3738"/>
                  </a:lnTo>
                  <a:lnTo>
                    <a:pt x="4995" y="3782"/>
                  </a:lnTo>
                  <a:lnTo>
                    <a:pt x="4994" y="3798"/>
                  </a:lnTo>
                  <a:lnTo>
                    <a:pt x="4992" y="3815"/>
                  </a:lnTo>
                  <a:lnTo>
                    <a:pt x="4989" y="3834"/>
                  </a:lnTo>
                  <a:lnTo>
                    <a:pt x="4985" y="3854"/>
                  </a:lnTo>
                  <a:lnTo>
                    <a:pt x="4980" y="3875"/>
                  </a:lnTo>
                  <a:lnTo>
                    <a:pt x="4971" y="3896"/>
                  </a:lnTo>
                  <a:lnTo>
                    <a:pt x="4962" y="3918"/>
                  </a:lnTo>
                  <a:lnTo>
                    <a:pt x="4950" y="3940"/>
                  </a:lnTo>
                  <a:lnTo>
                    <a:pt x="4936" y="3962"/>
                  </a:lnTo>
                  <a:lnTo>
                    <a:pt x="4920" y="3983"/>
                  </a:lnTo>
                  <a:lnTo>
                    <a:pt x="4901" y="4004"/>
                  </a:lnTo>
                  <a:lnTo>
                    <a:pt x="4877" y="4025"/>
                  </a:lnTo>
                  <a:lnTo>
                    <a:pt x="4852" y="4043"/>
                  </a:lnTo>
                  <a:lnTo>
                    <a:pt x="4823" y="4061"/>
                  </a:lnTo>
                  <a:lnTo>
                    <a:pt x="4790" y="4078"/>
                  </a:lnTo>
                  <a:lnTo>
                    <a:pt x="4753" y="4094"/>
                  </a:lnTo>
                  <a:lnTo>
                    <a:pt x="4744" y="4097"/>
                  </a:lnTo>
                  <a:lnTo>
                    <a:pt x="4736" y="4101"/>
                  </a:lnTo>
                  <a:lnTo>
                    <a:pt x="4729" y="4105"/>
                  </a:lnTo>
                  <a:lnTo>
                    <a:pt x="4722" y="4112"/>
                  </a:lnTo>
                  <a:lnTo>
                    <a:pt x="4714" y="4117"/>
                  </a:lnTo>
                  <a:lnTo>
                    <a:pt x="4709" y="4123"/>
                  </a:lnTo>
                  <a:lnTo>
                    <a:pt x="4703" y="4130"/>
                  </a:lnTo>
                  <a:lnTo>
                    <a:pt x="4698" y="4138"/>
                  </a:lnTo>
                  <a:lnTo>
                    <a:pt x="4693" y="4145"/>
                  </a:lnTo>
                  <a:lnTo>
                    <a:pt x="4690" y="4154"/>
                  </a:lnTo>
                  <a:lnTo>
                    <a:pt x="4687" y="4162"/>
                  </a:lnTo>
                  <a:lnTo>
                    <a:pt x="4685" y="4170"/>
                  </a:lnTo>
                  <a:lnTo>
                    <a:pt x="4683" y="4179"/>
                  </a:lnTo>
                  <a:lnTo>
                    <a:pt x="4682" y="4187"/>
                  </a:lnTo>
                  <a:lnTo>
                    <a:pt x="4682" y="4197"/>
                  </a:lnTo>
                  <a:lnTo>
                    <a:pt x="4683" y="4206"/>
                  </a:lnTo>
                  <a:lnTo>
                    <a:pt x="4684" y="4225"/>
                  </a:lnTo>
                  <a:lnTo>
                    <a:pt x="4686" y="4266"/>
                  </a:lnTo>
                  <a:lnTo>
                    <a:pt x="4686" y="4326"/>
                  </a:lnTo>
                  <a:lnTo>
                    <a:pt x="4684" y="4399"/>
                  </a:lnTo>
                  <a:lnTo>
                    <a:pt x="4675" y="4486"/>
                  </a:lnTo>
                  <a:lnTo>
                    <a:pt x="4659" y="4584"/>
                  </a:lnTo>
                  <a:lnTo>
                    <a:pt x="4634" y="4687"/>
                  </a:lnTo>
                  <a:lnTo>
                    <a:pt x="4599" y="4795"/>
                  </a:lnTo>
                  <a:lnTo>
                    <a:pt x="4551" y="4906"/>
                  </a:lnTo>
                  <a:lnTo>
                    <a:pt x="4488" y="5014"/>
                  </a:lnTo>
                  <a:lnTo>
                    <a:pt x="4408" y="5118"/>
                  </a:lnTo>
                  <a:lnTo>
                    <a:pt x="4310" y="5216"/>
                  </a:lnTo>
                  <a:lnTo>
                    <a:pt x="4192" y="5304"/>
                  </a:lnTo>
                  <a:lnTo>
                    <a:pt x="4052" y="5380"/>
                  </a:lnTo>
                  <a:lnTo>
                    <a:pt x="3888" y="5440"/>
                  </a:lnTo>
                  <a:lnTo>
                    <a:pt x="3698" y="5483"/>
                  </a:lnTo>
                  <a:lnTo>
                    <a:pt x="3169" y="5483"/>
                  </a:lnTo>
                  <a:lnTo>
                    <a:pt x="3162" y="5483"/>
                  </a:lnTo>
                  <a:lnTo>
                    <a:pt x="3157" y="5483"/>
                  </a:lnTo>
                  <a:lnTo>
                    <a:pt x="3152" y="5484"/>
                  </a:lnTo>
                  <a:lnTo>
                    <a:pt x="3146" y="5485"/>
                  </a:lnTo>
                  <a:lnTo>
                    <a:pt x="3141" y="5487"/>
                  </a:lnTo>
                  <a:lnTo>
                    <a:pt x="3137" y="5488"/>
                  </a:lnTo>
                  <a:lnTo>
                    <a:pt x="3132" y="5490"/>
                  </a:lnTo>
                  <a:lnTo>
                    <a:pt x="3126" y="5492"/>
                  </a:lnTo>
                  <a:lnTo>
                    <a:pt x="3121" y="5494"/>
                  </a:lnTo>
                  <a:lnTo>
                    <a:pt x="3117" y="5496"/>
                  </a:lnTo>
                  <a:lnTo>
                    <a:pt x="3112" y="5498"/>
                  </a:lnTo>
                  <a:lnTo>
                    <a:pt x="3108" y="5501"/>
                  </a:lnTo>
                  <a:lnTo>
                    <a:pt x="3103" y="5504"/>
                  </a:lnTo>
                  <a:lnTo>
                    <a:pt x="3099" y="5508"/>
                  </a:lnTo>
                  <a:lnTo>
                    <a:pt x="3095" y="5512"/>
                  </a:lnTo>
                  <a:lnTo>
                    <a:pt x="3092" y="5516"/>
                  </a:lnTo>
                  <a:lnTo>
                    <a:pt x="3088" y="5519"/>
                  </a:lnTo>
                  <a:lnTo>
                    <a:pt x="3084" y="5523"/>
                  </a:lnTo>
                  <a:lnTo>
                    <a:pt x="3081" y="5527"/>
                  </a:lnTo>
                  <a:lnTo>
                    <a:pt x="3078" y="5533"/>
                  </a:lnTo>
                  <a:lnTo>
                    <a:pt x="3075" y="5537"/>
                  </a:lnTo>
                  <a:lnTo>
                    <a:pt x="3073" y="5542"/>
                  </a:lnTo>
                  <a:lnTo>
                    <a:pt x="3071" y="5546"/>
                  </a:lnTo>
                  <a:lnTo>
                    <a:pt x="3069" y="5552"/>
                  </a:lnTo>
                  <a:lnTo>
                    <a:pt x="3066" y="5557"/>
                  </a:lnTo>
                  <a:lnTo>
                    <a:pt x="3065" y="5561"/>
                  </a:lnTo>
                  <a:lnTo>
                    <a:pt x="3064" y="5566"/>
                  </a:lnTo>
                  <a:lnTo>
                    <a:pt x="3063" y="5571"/>
                  </a:lnTo>
                  <a:lnTo>
                    <a:pt x="3062" y="5577"/>
                  </a:lnTo>
                  <a:lnTo>
                    <a:pt x="3062" y="5582"/>
                  </a:lnTo>
                  <a:lnTo>
                    <a:pt x="3061" y="5587"/>
                  </a:lnTo>
                  <a:lnTo>
                    <a:pt x="3062" y="5594"/>
                  </a:lnTo>
                  <a:lnTo>
                    <a:pt x="3082" y="6128"/>
                  </a:lnTo>
                  <a:lnTo>
                    <a:pt x="3082" y="6132"/>
                  </a:lnTo>
                  <a:lnTo>
                    <a:pt x="3082" y="6136"/>
                  </a:lnTo>
                  <a:lnTo>
                    <a:pt x="3083" y="6140"/>
                  </a:lnTo>
                  <a:lnTo>
                    <a:pt x="3084" y="6144"/>
                  </a:lnTo>
                  <a:lnTo>
                    <a:pt x="3084" y="6148"/>
                  </a:lnTo>
                  <a:lnTo>
                    <a:pt x="3085" y="6153"/>
                  </a:lnTo>
                  <a:lnTo>
                    <a:pt x="3088" y="6156"/>
                  </a:lnTo>
                  <a:lnTo>
                    <a:pt x="3089" y="6160"/>
                  </a:lnTo>
                  <a:lnTo>
                    <a:pt x="3090" y="6164"/>
                  </a:lnTo>
                  <a:lnTo>
                    <a:pt x="3092" y="6167"/>
                  </a:lnTo>
                  <a:lnTo>
                    <a:pt x="3094" y="6171"/>
                  </a:lnTo>
                  <a:lnTo>
                    <a:pt x="3095" y="6175"/>
                  </a:lnTo>
                  <a:lnTo>
                    <a:pt x="3097" y="6179"/>
                  </a:lnTo>
                  <a:lnTo>
                    <a:pt x="3099" y="6182"/>
                  </a:lnTo>
                  <a:lnTo>
                    <a:pt x="3101" y="6185"/>
                  </a:lnTo>
                  <a:lnTo>
                    <a:pt x="3104" y="6189"/>
                  </a:lnTo>
                  <a:lnTo>
                    <a:pt x="3105" y="6191"/>
                  </a:lnTo>
                  <a:lnTo>
                    <a:pt x="3111" y="6198"/>
                  </a:lnTo>
                  <a:lnTo>
                    <a:pt x="3118" y="6207"/>
                  </a:lnTo>
                  <a:lnTo>
                    <a:pt x="3129" y="6221"/>
                  </a:lnTo>
                  <a:lnTo>
                    <a:pt x="3140" y="6236"/>
                  </a:lnTo>
                  <a:lnTo>
                    <a:pt x="3155" y="6256"/>
                  </a:lnTo>
                  <a:lnTo>
                    <a:pt x="3172" y="6278"/>
                  </a:lnTo>
                  <a:lnTo>
                    <a:pt x="3190" y="6304"/>
                  </a:lnTo>
                  <a:lnTo>
                    <a:pt x="3210" y="6331"/>
                  </a:lnTo>
                  <a:lnTo>
                    <a:pt x="3231" y="6360"/>
                  </a:lnTo>
                  <a:lnTo>
                    <a:pt x="3253" y="6391"/>
                  </a:lnTo>
                  <a:lnTo>
                    <a:pt x="3276" y="6423"/>
                  </a:lnTo>
                  <a:lnTo>
                    <a:pt x="3300" y="6458"/>
                  </a:lnTo>
                  <a:lnTo>
                    <a:pt x="3324" y="6492"/>
                  </a:lnTo>
                  <a:lnTo>
                    <a:pt x="3350" y="6528"/>
                  </a:lnTo>
                  <a:lnTo>
                    <a:pt x="3375" y="6566"/>
                  </a:lnTo>
                  <a:lnTo>
                    <a:pt x="3377" y="6570"/>
                  </a:lnTo>
                  <a:lnTo>
                    <a:pt x="3380" y="6573"/>
                  </a:lnTo>
                  <a:lnTo>
                    <a:pt x="3384" y="6577"/>
                  </a:lnTo>
                  <a:lnTo>
                    <a:pt x="3388" y="6581"/>
                  </a:lnTo>
                  <a:lnTo>
                    <a:pt x="3392" y="6585"/>
                  </a:lnTo>
                  <a:lnTo>
                    <a:pt x="3396" y="6588"/>
                  </a:lnTo>
                  <a:lnTo>
                    <a:pt x="3399" y="6592"/>
                  </a:lnTo>
                  <a:lnTo>
                    <a:pt x="3404" y="6594"/>
                  </a:lnTo>
                  <a:lnTo>
                    <a:pt x="3409" y="6597"/>
                  </a:lnTo>
                  <a:lnTo>
                    <a:pt x="3413" y="6599"/>
                  </a:lnTo>
                  <a:lnTo>
                    <a:pt x="3417" y="6602"/>
                  </a:lnTo>
                  <a:lnTo>
                    <a:pt x="3422" y="6605"/>
                  </a:lnTo>
                  <a:lnTo>
                    <a:pt x="3428" y="6607"/>
                  </a:lnTo>
                  <a:lnTo>
                    <a:pt x="3433" y="6608"/>
                  </a:lnTo>
                  <a:lnTo>
                    <a:pt x="3437" y="6609"/>
                  </a:lnTo>
                  <a:lnTo>
                    <a:pt x="3443" y="6611"/>
                  </a:lnTo>
                  <a:lnTo>
                    <a:pt x="3531" y="6639"/>
                  </a:lnTo>
                  <a:lnTo>
                    <a:pt x="3619" y="6687"/>
                  </a:lnTo>
                  <a:lnTo>
                    <a:pt x="3708" y="6752"/>
                  </a:lnTo>
                  <a:lnTo>
                    <a:pt x="3795" y="6833"/>
                  </a:lnTo>
                  <a:lnTo>
                    <a:pt x="3881" y="6925"/>
                  </a:lnTo>
                  <a:lnTo>
                    <a:pt x="3966" y="7029"/>
                  </a:lnTo>
                  <a:lnTo>
                    <a:pt x="4047" y="7139"/>
                  </a:lnTo>
                  <a:lnTo>
                    <a:pt x="4126" y="7256"/>
                  </a:lnTo>
                  <a:lnTo>
                    <a:pt x="4200" y="7376"/>
                  </a:lnTo>
                  <a:lnTo>
                    <a:pt x="4271" y="7497"/>
                  </a:lnTo>
                  <a:lnTo>
                    <a:pt x="4336" y="7617"/>
                  </a:lnTo>
                  <a:lnTo>
                    <a:pt x="4396" y="7733"/>
                  </a:lnTo>
                  <a:lnTo>
                    <a:pt x="4451" y="7844"/>
                  </a:lnTo>
                  <a:lnTo>
                    <a:pt x="4498" y="7947"/>
                  </a:lnTo>
                  <a:lnTo>
                    <a:pt x="4539" y="8039"/>
                  </a:lnTo>
                  <a:lnTo>
                    <a:pt x="4573" y="8119"/>
                  </a:lnTo>
                  <a:lnTo>
                    <a:pt x="4575" y="8123"/>
                  </a:lnTo>
                  <a:lnTo>
                    <a:pt x="4577" y="8128"/>
                  </a:lnTo>
                  <a:lnTo>
                    <a:pt x="4581" y="8134"/>
                  </a:lnTo>
                  <a:lnTo>
                    <a:pt x="4584" y="8139"/>
                  </a:lnTo>
                  <a:lnTo>
                    <a:pt x="4588" y="8143"/>
                  </a:lnTo>
                  <a:lnTo>
                    <a:pt x="4591" y="8147"/>
                  </a:lnTo>
                  <a:lnTo>
                    <a:pt x="4595" y="8151"/>
                  </a:lnTo>
                  <a:lnTo>
                    <a:pt x="4598" y="8156"/>
                  </a:lnTo>
                  <a:lnTo>
                    <a:pt x="4603" y="8159"/>
                  </a:lnTo>
                  <a:lnTo>
                    <a:pt x="4607" y="8163"/>
                  </a:lnTo>
                  <a:lnTo>
                    <a:pt x="4612" y="8166"/>
                  </a:lnTo>
                  <a:lnTo>
                    <a:pt x="4616" y="8169"/>
                  </a:lnTo>
                  <a:lnTo>
                    <a:pt x="4622" y="8172"/>
                  </a:lnTo>
                  <a:lnTo>
                    <a:pt x="4627" y="8175"/>
                  </a:lnTo>
                  <a:lnTo>
                    <a:pt x="4631" y="8177"/>
                  </a:lnTo>
                  <a:lnTo>
                    <a:pt x="4637" y="8180"/>
                  </a:lnTo>
                  <a:lnTo>
                    <a:pt x="4643" y="8181"/>
                  </a:lnTo>
                  <a:lnTo>
                    <a:pt x="4648" y="8182"/>
                  </a:lnTo>
                  <a:lnTo>
                    <a:pt x="4653" y="8183"/>
                  </a:lnTo>
                  <a:lnTo>
                    <a:pt x="4659" y="8184"/>
                  </a:lnTo>
                  <a:lnTo>
                    <a:pt x="4665" y="8185"/>
                  </a:lnTo>
                  <a:lnTo>
                    <a:pt x="4670" y="8185"/>
                  </a:lnTo>
                  <a:lnTo>
                    <a:pt x="4676" y="8185"/>
                  </a:lnTo>
                  <a:lnTo>
                    <a:pt x="4682" y="8185"/>
                  </a:lnTo>
                  <a:lnTo>
                    <a:pt x="4687" y="8184"/>
                  </a:lnTo>
                  <a:lnTo>
                    <a:pt x="4693" y="8183"/>
                  </a:lnTo>
                  <a:lnTo>
                    <a:pt x="4698" y="8182"/>
                  </a:lnTo>
                  <a:lnTo>
                    <a:pt x="4704" y="8181"/>
                  </a:lnTo>
                  <a:lnTo>
                    <a:pt x="4709" y="8179"/>
                  </a:lnTo>
                  <a:lnTo>
                    <a:pt x="4714" y="8177"/>
                  </a:lnTo>
                  <a:lnTo>
                    <a:pt x="4719" y="8175"/>
                  </a:lnTo>
                  <a:lnTo>
                    <a:pt x="4725" y="8172"/>
                  </a:lnTo>
                  <a:lnTo>
                    <a:pt x="5885" y="7535"/>
                  </a:lnTo>
                  <a:lnTo>
                    <a:pt x="5950" y="7624"/>
                  </a:lnTo>
                  <a:lnTo>
                    <a:pt x="5953" y="7628"/>
                  </a:lnTo>
                  <a:lnTo>
                    <a:pt x="5958" y="7633"/>
                  </a:lnTo>
                  <a:lnTo>
                    <a:pt x="5962" y="7638"/>
                  </a:lnTo>
                  <a:lnTo>
                    <a:pt x="5967" y="7642"/>
                  </a:lnTo>
                  <a:lnTo>
                    <a:pt x="5971" y="7646"/>
                  </a:lnTo>
                  <a:lnTo>
                    <a:pt x="5977" y="7649"/>
                  </a:lnTo>
                  <a:lnTo>
                    <a:pt x="5982" y="7652"/>
                  </a:lnTo>
                  <a:lnTo>
                    <a:pt x="5987" y="7655"/>
                  </a:lnTo>
                  <a:lnTo>
                    <a:pt x="5994" y="7658"/>
                  </a:lnTo>
                  <a:lnTo>
                    <a:pt x="5999" y="7660"/>
                  </a:lnTo>
                  <a:lnTo>
                    <a:pt x="6005" y="7662"/>
                  </a:lnTo>
                  <a:lnTo>
                    <a:pt x="6010" y="7664"/>
                  </a:lnTo>
                  <a:lnTo>
                    <a:pt x="6017" y="7665"/>
                  </a:lnTo>
                  <a:lnTo>
                    <a:pt x="6023" y="7666"/>
                  </a:lnTo>
                  <a:lnTo>
                    <a:pt x="6029" y="7666"/>
                  </a:lnTo>
                  <a:lnTo>
                    <a:pt x="6037" y="7667"/>
                  </a:lnTo>
                  <a:lnTo>
                    <a:pt x="6042" y="7666"/>
                  </a:lnTo>
                  <a:lnTo>
                    <a:pt x="6048" y="7666"/>
                  </a:lnTo>
                  <a:lnTo>
                    <a:pt x="6055" y="7665"/>
                  </a:lnTo>
                  <a:lnTo>
                    <a:pt x="6061" y="7664"/>
                  </a:lnTo>
                  <a:lnTo>
                    <a:pt x="6067" y="7662"/>
                  </a:lnTo>
                  <a:lnTo>
                    <a:pt x="6072" y="7660"/>
                  </a:lnTo>
                  <a:lnTo>
                    <a:pt x="6079" y="7658"/>
                  </a:lnTo>
                  <a:lnTo>
                    <a:pt x="6084" y="7655"/>
                  </a:lnTo>
                  <a:lnTo>
                    <a:pt x="6090" y="7652"/>
                  </a:lnTo>
                  <a:lnTo>
                    <a:pt x="6096" y="7649"/>
                  </a:lnTo>
                  <a:lnTo>
                    <a:pt x="6101" y="7645"/>
                  </a:lnTo>
                  <a:lnTo>
                    <a:pt x="6105" y="7641"/>
                  </a:lnTo>
                  <a:lnTo>
                    <a:pt x="6110" y="7637"/>
                  </a:lnTo>
                  <a:lnTo>
                    <a:pt x="6115" y="7632"/>
                  </a:lnTo>
                  <a:lnTo>
                    <a:pt x="6119" y="7627"/>
                  </a:lnTo>
                  <a:lnTo>
                    <a:pt x="6123" y="7623"/>
                  </a:lnTo>
                  <a:lnTo>
                    <a:pt x="6184" y="7539"/>
                  </a:lnTo>
                  <a:lnTo>
                    <a:pt x="6242" y="7462"/>
                  </a:lnTo>
                  <a:lnTo>
                    <a:pt x="6298" y="7391"/>
                  </a:lnTo>
                  <a:lnTo>
                    <a:pt x="6350" y="7326"/>
                  </a:lnTo>
                  <a:lnTo>
                    <a:pt x="6399" y="7266"/>
                  </a:lnTo>
                  <a:lnTo>
                    <a:pt x="6446" y="7213"/>
                  </a:lnTo>
                  <a:lnTo>
                    <a:pt x="6489" y="7164"/>
                  </a:lnTo>
                  <a:lnTo>
                    <a:pt x="6530" y="7121"/>
                  </a:lnTo>
                  <a:lnTo>
                    <a:pt x="6567" y="7082"/>
                  </a:lnTo>
                  <a:lnTo>
                    <a:pt x="6602" y="7048"/>
                  </a:lnTo>
                  <a:lnTo>
                    <a:pt x="6635" y="7020"/>
                  </a:lnTo>
                  <a:lnTo>
                    <a:pt x="6663" y="6996"/>
                  </a:lnTo>
                  <a:lnTo>
                    <a:pt x="6689" y="6976"/>
                  </a:lnTo>
                  <a:lnTo>
                    <a:pt x="6712" y="6960"/>
                  </a:lnTo>
                  <a:lnTo>
                    <a:pt x="6732" y="6949"/>
                  </a:lnTo>
                  <a:lnTo>
                    <a:pt x="6749" y="6942"/>
                  </a:lnTo>
                  <a:lnTo>
                    <a:pt x="6760" y="6938"/>
                  </a:lnTo>
                  <a:lnTo>
                    <a:pt x="6772" y="6934"/>
                  </a:lnTo>
                  <a:lnTo>
                    <a:pt x="6783" y="6930"/>
                  </a:lnTo>
                  <a:lnTo>
                    <a:pt x="6795" y="6927"/>
                  </a:lnTo>
                  <a:lnTo>
                    <a:pt x="6805" y="6922"/>
                  </a:lnTo>
                  <a:lnTo>
                    <a:pt x="6816" y="6918"/>
                  </a:lnTo>
                  <a:lnTo>
                    <a:pt x="6827" y="6914"/>
                  </a:lnTo>
                  <a:lnTo>
                    <a:pt x="6838" y="6910"/>
                  </a:lnTo>
                  <a:lnTo>
                    <a:pt x="6848" y="6906"/>
                  </a:lnTo>
                  <a:lnTo>
                    <a:pt x="6859" y="6901"/>
                  </a:lnTo>
                  <a:lnTo>
                    <a:pt x="6870" y="6897"/>
                  </a:lnTo>
                  <a:lnTo>
                    <a:pt x="6879" y="6893"/>
                  </a:lnTo>
                  <a:lnTo>
                    <a:pt x="6890" y="6890"/>
                  </a:lnTo>
                  <a:lnTo>
                    <a:pt x="6899" y="6886"/>
                  </a:lnTo>
                  <a:lnTo>
                    <a:pt x="6908" y="6881"/>
                  </a:lnTo>
                  <a:lnTo>
                    <a:pt x="6918" y="6878"/>
                  </a:lnTo>
                  <a:lnTo>
                    <a:pt x="6927" y="6873"/>
                  </a:lnTo>
                  <a:lnTo>
                    <a:pt x="6936" y="6868"/>
                  </a:lnTo>
                  <a:lnTo>
                    <a:pt x="6944" y="6863"/>
                  </a:lnTo>
                  <a:lnTo>
                    <a:pt x="6953" y="6855"/>
                  </a:lnTo>
                  <a:lnTo>
                    <a:pt x="6959" y="6848"/>
                  </a:lnTo>
                  <a:lnTo>
                    <a:pt x="6965" y="6839"/>
                  </a:lnTo>
                  <a:lnTo>
                    <a:pt x="6971" y="6831"/>
                  </a:lnTo>
                  <a:lnTo>
                    <a:pt x="6975" y="6823"/>
                  </a:lnTo>
                  <a:lnTo>
                    <a:pt x="6979" y="6813"/>
                  </a:lnTo>
                  <a:lnTo>
                    <a:pt x="6981" y="6803"/>
                  </a:lnTo>
                  <a:lnTo>
                    <a:pt x="6983" y="6793"/>
                  </a:lnTo>
                  <a:lnTo>
                    <a:pt x="6984" y="6783"/>
                  </a:lnTo>
                  <a:lnTo>
                    <a:pt x="6984" y="6773"/>
                  </a:lnTo>
                  <a:lnTo>
                    <a:pt x="6983" y="6763"/>
                  </a:lnTo>
                  <a:lnTo>
                    <a:pt x="6981" y="6752"/>
                  </a:lnTo>
                  <a:lnTo>
                    <a:pt x="6978" y="6743"/>
                  </a:lnTo>
                  <a:lnTo>
                    <a:pt x="6976" y="6738"/>
                  </a:lnTo>
                  <a:lnTo>
                    <a:pt x="6974" y="6734"/>
                  </a:lnTo>
                  <a:lnTo>
                    <a:pt x="6973" y="6729"/>
                  </a:lnTo>
                  <a:lnTo>
                    <a:pt x="6971" y="6724"/>
                  </a:lnTo>
                  <a:lnTo>
                    <a:pt x="6970" y="6720"/>
                  </a:lnTo>
                  <a:lnTo>
                    <a:pt x="6967" y="6716"/>
                  </a:lnTo>
                  <a:lnTo>
                    <a:pt x="6966" y="6712"/>
                  </a:lnTo>
                  <a:lnTo>
                    <a:pt x="6964" y="6707"/>
                  </a:lnTo>
                  <a:lnTo>
                    <a:pt x="6963" y="6703"/>
                  </a:lnTo>
                  <a:lnTo>
                    <a:pt x="6961" y="6699"/>
                  </a:lnTo>
                  <a:lnTo>
                    <a:pt x="6960" y="6695"/>
                  </a:lnTo>
                  <a:lnTo>
                    <a:pt x="6959" y="6691"/>
                  </a:lnTo>
                  <a:lnTo>
                    <a:pt x="6957" y="6686"/>
                  </a:lnTo>
                  <a:lnTo>
                    <a:pt x="6956" y="6682"/>
                  </a:lnTo>
                  <a:lnTo>
                    <a:pt x="6955" y="6678"/>
                  </a:lnTo>
                  <a:lnTo>
                    <a:pt x="6954" y="6675"/>
                  </a:lnTo>
                  <a:lnTo>
                    <a:pt x="6966" y="6663"/>
                  </a:lnTo>
                  <a:lnTo>
                    <a:pt x="6983" y="6651"/>
                  </a:lnTo>
                  <a:lnTo>
                    <a:pt x="7003" y="6637"/>
                  </a:lnTo>
                  <a:lnTo>
                    <a:pt x="7027" y="6622"/>
                  </a:lnTo>
                  <a:lnTo>
                    <a:pt x="7055" y="6607"/>
                  </a:lnTo>
                  <a:lnTo>
                    <a:pt x="7085" y="6589"/>
                  </a:lnTo>
                  <a:lnTo>
                    <a:pt x="7120" y="6571"/>
                  </a:lnTo>
                  <a:lnTo>
                    <a:pt x="7158" y="6552"/>
                  </a:lnTo>
                  <a:lnTo>
                    <a:pt x="7199" y="6532"/>
                  </a:lnTo>
                  <a:lnTo>
                    <a:pt x="7244" y="6512"/>
                  </a:lnTo>
                  <a:lnTo>
                    <a:pt x="7293" y="6491"/>
                  </a:lnTo>
                  <a:lnTo>
                    <a:pt x="7344" y="6469"/>
                  </a:lnTo>
                  <a:lnTo>
                    <a:pt x="7399" y="6448"/>
                  </a:lnTo>
                  <a:lnTo>
                    <a:pt x="7458" y="6426"/>
                  </a:lnTo>
                  <a:lnTo>
                    <a:pt x="7520" y="6404"/>
                  </a:lnTo>
                  <a:lnTo>
                    <a:pt x="7587" y="6382"/>
                  </a:lnTo>
                  <a:lnTo>
                    <a:pt x="7652" y="6360"/>
                  </a:lnTo>
                  <a:lnTo>
                    <a:pt x="7715" y="6341"/>
                  </a:lnTo>
                  <a:lnTo>
                    <a:pt x="7775" y="6323"/>
                  </a:lnTo>
                  <a:lnTo>
                    <a:pt x="7832" y="6308"/>
                  </a:lnTo>
                  <a:lnTo>
                    <a:pt x="7887" y="6294"/>
                  </a:lnTo>
                  <a:lnTo>
                    <a:pt x="7938" y="6282"/>
                  </a:lnTo>
                  <a:lnTo>
                    <a:pt x="7986" y="6271"/>
                  </a:lnTo>
                  <a:lnTo>
                    <a:pt x="8031" y="6263"/>
                  </a:lnTo>
                  <a:lnTo>
                    <a:pt x="8073" y="6254"/>
                  </a:lnTo>
                  <a:lnTo>
                    <a:pt x="8112" y="6249"/>
                  </a:lnTo>
                  <a:lnTo>
                    <a:pt x="8147" y="6244"/>
                  </a:lnTo>
                  <a:lnTo>
                    <a:pt x="8178" y="6241"/>
                  </a:lnTo>
                  <a:lnTo>
                    <a:pt x="8207" y="6239"/>
                  </a:lnTo>
                  <a:lnTo>
                    <a:pt x="8231" y="6237"/>
                  </a:lnTo>
                  <a:lnTo>
                    <a:pt x="8252" y="6237"/>
                  </a:lnTo>
                  <a:lnTo>
                    <a:pt x="8270" y="6239"/>
                  </a:lnTo>
                  <a:lnTo>
                    <a:pt x="8309" y="6372"/>
                  </a:lnTo>
                  <a:lnTo>
                    <a:pt x="8340" y="6497"/>
                  </a:lnTo>
                  <a:lnTo>
                    <a:pt x="8365" y="6611"/>
                  </a:lnTo>
                  <a:lnTo>
                    <a:pt x="8383" y="6717"/>
                  </a:lnTo>
                  <a:lnTo>
                    <a:pt x="8393" y="6813"/>
                  </a:lnTo>
                  <a:lnTo>
                    <a:pt x="8399" y="6900"/>
                  </a:lnTo>
                  <a:lnTo>
                    <a:pt x="8401" y="6979"/>
                  </a:lnTo>
                  <a:lnTo>
                    <a:pt x="8399" y="7048"/>
                  </a:lnTo>
                  <a:lnTo>
                    <a:pt x="8395" y="7109"/>
                  </a:lnTo>
                  <a:lnTo>
                    <a:pt x="8388" y="7161"/>
                  </a:lnTo>
                  <a:lnTo>
                    <a:pt x="8380" y="7205"/>
                  </a:lnTo>
                  <a:lnTo>
                    <a:pt x="8372" y="7241"/>
                  </a:lnTo>
                  <a:lnTo>
                    <a:pt x="8364" y="7269"/>
                  </a:lnTo>
                  <a:lnTo>
                    <a:pt x="8357" y="7289"/>
                  </a:lnTo>
                  <a:lnTo>
                    <a:pt x="8352" y="7301"/>
                  </a:lnTo>
                  <a:lnTo>
                    <a:pt x="8351" y="7306"/>
                  </a:lnTo>
                  <a:lnTo>
                    <a:pt x="8349" y="7308"/>
                  </a:lnTo>
                  <a:lnTo>
                    <a:pt x="8348" y="7310"/>
                  </a:lnTo>
                  <a:lnTo>
                    <a:pt x="8347" y="7314"/>
                  </a:lnTo>
                  <a:lnTo>
                    <a:pt x="8346" y="7317"/>
                  </a:lnTo>
                  <a:lnTo>
                    <a:pt x="8346" y="7319"/>
                  </a:lnTo>
                  <a:lnTo>
                    <a:pt x="8345" y="7322"/>
                  </a:lnTo>
                  <a:lnTo>
                    <a:pt x="8344" y="7324"/>
                  </a:lnTo>
                  <a:lnTo>
                    <a:pt x="8343" y="7327"/>
                  </a:lnTo>
                  <a:lnTo>
                    <a:pt x="8343" y="7330"/>
                  </a:lnTo>
                  <a:lnTo>
                    <a:pt x="8341" y="7332"/>
                  </a:lnTo>
                  <a:lnTo>
                    <a:pt x="8341" y="7336"/>
                  </a:lnTo>
                  <a:lnTo>
                    <a:pt x="8340" y="7339"/>
                  </a:lnTo>
                  <a:lnTo>
                    <a:pt x="8340" y="7342"/>
                  </a:lnTo>
                  <a:lnTo>
                    <a:pt x="8340" y="7344"/>
                  </a:lnTo>
                  <a:lnTo>
                    <a:pt x="8340" y="7347"/>
                  </a:lnTo>
                  <a:lnTo>
                    <a:pt x="8340" y="7350"/>
                  </a:lnTo>
                  <a:lnTo>
                    <a:pt x="8335" y="7354"/>
                  </a:lnTo>
                  <a:lnTo>
                    <a:pt x="8329" y="7360"/>
                  </a:lnTo>
                  <a:lnTo>
                    <a:pt x="8321" y="7365"/>
                  </a:lnTo>
                  <a:lnTo>
                    <a:pt x="8312" y="7372"/>
                  </a:lnTo>
                  <a:lnTo>
                    <a:pt x="8299" y="7381"/>
                  </a:lnTo>
                  <a:lnTo>
                    <a:pt x="8285" y="7389"/>
                  </a:lnTo>
                  <a:lnTo>
                    <a:pt x="8268" y="7400"/>
                  </a:lnTo>
                  <a:lnTo>
                    <a:pt x="8248" y="7410"/>
                  </a:lnTo>
                  <a:lnTo>
                    <a:pt x="8226" y="7422"/>
                  </a:lnTo>
                  <a:lnTo>
                    <a:pt x="8199" y="7434"/>
                  </a:lnTo>
                  <a:lnTo>
                    <a:pt x="8170" y="7447"/>
                  </a:lnTo>
                  <a:lnTo>
                    <a:pt x="8137" y="7461"/>
                  </a:lnTo>
                  <a:lnTo>
                    <a:pt x="8100" y="7476"/>
                  </a:lnTo>
                  <a:lnTo>
                    <a:pt x="8060" y="7491"/>
                  </a:lnTo>
                  <a:lnTo>
                    <a:pt x="8015" y="7508"/>
                  </a:lnTo>
                  <a:lnTo>
                    <a:pt x="7967" y="7524"/>
                  </a:lnTo>
                  <a:lnTo>
                    <a:pt x="7919" y="7539"/>
                  </a:lnTo>
                  <a:lnTo>
                    <a:pt x="7875" y="7553"/>
                  </a:lnTo>
                  <a:lnTo>
                    <a:pt x="7835" y="7564"/>
                  </a:lnTo>
                  <a:lnTo>
                    <a:pt x="7798" y="7574"/>
                  </a:lnTo>
                  <a:lnTo>
                    <a:pt x="7764" y="7582"/>
                  </a:lnTo>
                  <a:lnTo>
                    <a:pt x="7733" y="7589"/>
                  </a:lnTo>
                  <a:lnTo>
                    <a:pt x="7706" y="7595"/>
                  </a:lnTo>
                  <a:lnTo>
                    <a:pt x="7680" y="7600"/>
                  </a:lnTo>
                  <a:lnTo>
                    <a:pt x="7658" y="7603"/>
                  </a:lnTo>
                  <a:lnTo>
                    <a:pt x="7638" y="7605"/>
                  </a:lnTo>
                  <a:lnTo>
                    <a:pt x="7621" y="7607"/>
                  </a:lnTo>
                  <a:lnTo>
                    <a:pt x="7607" y="7608"/>
                  </a:lnTo>
                  <a:lnTo>
                    <a:pt x="7594" y="7608"/>
                  </a:lnTo>
                  <a:lnTo>
                    <a:pt x="7582" y="7608"/>
                  </a:lnTo>
                  <a:lnTo>
                    <a:pt x="7574" y="7607"/>
                  </a:lnTo>
                  <a:lnTo>
                    <a:pt x="7568" y="7607"/>
                  </a:lnTo>
                  <a:lnTo>
                    <a:pt x="7561" y="7606"/>
                  </a:lnTo>
                  <a:lnTo>
                    <a:pt x="7555" y="7606"/>
                  </a:lnTo>
                  <a:lnTo>
                    <a:pt x="7550" y="7606"/>
                  </a:lnTo>
                  <a:lnTo>
                    <a:pt x="7543" y="7606"/>
                  </a:lnTo>
                  <a:lnTo>
                    <a:pt x="7537" y="7607"/>
                  </a:lnTo>
                  <a:lnTo>
                    <a:pt x="7532" y="7608"/>
                  </a:lnTo>
                  <a:lnTo>
                    <a:pt x="7525" y="7609"/>
                  </a:lnTo>
                  <a:lnTo>
                    <a:pt x="7520" y="7611"/>
                  </a:lnTo>
                  <a:lnTo>
                    <a:pt x="7515" y="7613"/>
                  </a:lnTo>
                  <a:lnTo>
                    <a:pt x="7510" y="7616"/>
                  </a:lnTo>
                  <a:lnTo>
                    <a:pt x="7503" y="7618"/>
                  </a:lnTo>
                  <a:lnTo>
                    <a:pt x="7499" y="7621"/>
                  </a:lnTo>
                  <a:lnTo>
                    <a:pt x="7494" y="7624"/>
                  </a:lnTo>
                  <a:lnTo>
                    <a:pt x="7489" y="7627"/>
                  </a:lnTo>
                  <a:lnTo>
                    <a:pt x="7484" y="7631"/>
                  </a:lnTo>
                  <a:lnTo>
                    <a:pt x="7480" y="7635"/>
                  </a:lnTo>
                  <a:lnTo>
                    <a:pt x="7476" y="7639"/>
                  </a:lnTo>
                  <a:lnTo>
                    <a:pt x="7472" y="7643"/>
                  </a:lnTo>
                  <a:lnTo>
                    <a:pt x="7469" y="7647"/>
                  </a:lnTo>
                  <a:lnTo>
                    <a:pt x="7465" y="7651"/>
                  </a:lnTo>
                  <a:lnTo>
                    <a:pt x="7462" y="7655"/>
                  </a:lnTo>
                  <a:lnTo>
                    <a:pt x="7460" y="7661"/>
                  </a:lnTo>
                  <a:lnTo>
                    <a:pt x="7458" y="7665"/>
                  </a:lnTo>
                  <a:lnTo>
                    <a:pt x="7456" y="7670"/>
                  </a:lnTo>
                  <a:lnTo>
                    <a:pt x="7454" y="7675"/>
                  </a:lnTo>
                  <a:lnTo>
                    <a:pt x="7452" y="7681"/>
                  </a:lnTo>
                  <a:lnTo>
                    <a:pt x="7451" y="7686"/>
                  </a:lnTo>
                  <a:lnTo>
                    <a:pt x="7450" y="7691"/>
                  </a:lnTo>
                  <a:lnTo>
                    <a:pt x="7449" y="7696"/>
                  </a:lnTo>
                  <a:lnTo>
                    <a:pt x="7448" y="7702"/>
                  </a:lnTo>
                  <a:lnTo>
                    <a:pt x="7448" y="7707"/>
                  </a:lnTo>
                  <a:lnTo>
                    <a:pt x="7448" y="7713"/>
                  </a:lnTo>
                  <a:lnTo>
                    <a:pt x="7447" y="7713"/>
                  </a:lnTo>
                  <a:lnTo>
                    <a:pt x="7445" y="7715"/>
                  </a:lnTo>
                  <a:lnTo>
                    <a:pt x="7443" y="7716"/>
                  </a:lnTo>
                  <a:lnTo>
                    <a:pt x="7442" y="7717"/>
                  </a:lnTo>
                  <a:lnTo>
                    <a:pt x="7440" y="7718"/>
                  </a:lnTo>
                  <a:lnTo>
                    <a:pt x="7438" y="7719"/>
                  </a:lnTo>
                  <a:lnTo>
                    <a:pt x="7437" y="7720"/>
                  </a:lnTo>
                  <a:lnTo>
                    <a:pt x="7435" y="7721"/>
                  </a:lnTo>
                  <a:lnTo>
                    <a:pt x="7433" y="7723"/>
                  </a:lnTo>
                  <a:lnTo>
                    <a:pt x="7430" y="7724"/>
                  </a:lnTo>
                  <a:lnTo>
                    <a:pt x="7428" y="7725"/>
                  </a:lnTo>
                  <a:lnTo>
                    <a:pt x="7425" y="7726"/>
                  </a:lnTo>
                  <a:lnTo>
                    <a:pt x="7423" y="7727"/>
                  </a:lnTo>
                  <a:lnTo>
                    <a:pt x="7421" y="7728"/>
                  </a:lnTo>
                  <a:lnTo>
                    <a:pt x="7419" y="7729"/>
                  </a:lnTo>
                  <a:lnTo>
                    <a:pt x="7417" y="7730"/>
                  </a:lnTo>
                  <a:lnTo>
                    <a:pt x="7415" y="7730"/>
                  </a:lnTo>
                  <a:lnTo>
                    <a:pt x="7413" y="7731"/>
                  </a:lnTo>
                  <a:lnTo>
                    <a:pt x="7411" y="7731"/>
                  </a:lnTo>
                  <a:lnTo>
                    <a:pt x="7409" y="7732"/>
                  </a:lnTo>
                  <a:lnTo>
                    <a:pt x="7408" y="7733"/>
                  </a:lnTo>
                  <a:lnTo>
                    <a:pt x="7405" y="7734"/>
                  </a:lnTo>
                  <a:lnTo>
                    <a:pt x="7403" y="7735"/>
                  </a:lnTo>
                  <a:lnTo>
                    <a:pt x="7401" y="7735"/>
                  </a:lnTo>
                  <a:lnTo>
                    <a:pt x="7399" y="7736"/>
                  </a:lnTo>
                  <a:lnTo>
                    <a:pt x="7397" y="7737"/>
                  </a:lnTo>
                  <a:lnTo>
                    <a:pt x="7395" y="7738"/>
                  </a:lnTo>
                  <a:lnTo>
                    <a:pt x="7394" y="7739"/>
                  </a:lnTo>
                  <a:lnTo>
                    <a:pt x="7392" y="7740"/>
                  </a:lnTo>
                  <a:lnTo>
                    <a:pt x="7390" y="7741"/>
                  </a:lnTo>
                  <a:lnTo>
                    <a:pt x="7388" y="7742"/>
                  </a:lnTo>
                  <a:lnTo>
                    <a:pt x="7386" y="7745"/>
                  </a:lnTo>
                  <a:lnTo>
                    <a:pt x="7381" y="7748"/>
                  </a:lnTo>
                  <a:lnTo>
                    <a:pt x="7375" y="7752"/>
                  </a:lnTo>
                  <a:lnTo>
                    <a:pt x="7368" y="7756"/>
                  </a:lnTo>
                  <a:lnTo>
                    <a:pt x="7360" y="7761"/>
                  </a:lnTo>
                  <a:lnTo>
                    <a:pt x="7351" y="7767"/>
                  </a:lnTo>
                  <a:lnTo>
                    <a:pt x="7341" y="7772"/>
                  </a:lnTo>
                  <a:lnTo>
                    <a:pt x="7331" y="7777"/>
                  </a:lnTo>
                  <a:lnTo>
                    <a:pt x="7320" y="7783"/>
                  </a:lnTo>
                  <a:lnTo>
                    <a:pt x="7309" y="7790"/>
                  </a:lnTo>
                  <a:lnTo>
                    <a:pt x="7298" y="7795"/>
                  </a:lnTo>
                  <a:lnTo>
                    <a:pt x="7285" y="7800"/>
                  </a:lnTo>
                  <a:lnTo>
                    <a:pt x="7274" y="7805"/>
                  </a:lnTo>
                  <a:lnTo>
                    <a:pt x="7262" y="7811"/>
                  </a:lnTo>
                  <a:lnTo>
                    <a:pt x="7250" y="7815"/>
                  </a:lnTo>
                  <a:lnTo>
                    <a:pt x="7238" y="7819"/>
                  </a:lnTo>
                  <a:lnTo>
                    <a:pt x="7228" y="7823"/>
                  </a:lnTo>
                  <a:lnTo>
                    <a:pt x="7220" y="7825"/>
                  </a:lnTo>
                  <a:lnTo>
                    <a:pt x="7214" y="7827"/>
                  </a:lnTo>
                  <a:lnTo>
                    <a:pt x="7208" y="7831"/>
                  </a:lnTo>
                  <a:lnTo>
                    <a:pt x="7201" y="7834"/>
                  </a:lnTo>
                  <a:lnTo>
                    <a:pt x="7195" y="7838"/>
                  </a:lnTo>
                  <a:lnTo>
                    <a:pt x="7190" y="7842"/>
                  </a:lnTo>
                  <a:lnTo>
                    <a:pt x="7184" y="7846"/>
                  </a:lnTo>
                  <a:lnTo>
                    <a:pt x="7179" y="7852"/>
                  </a:lnTo>
                  <a:lnTo>
                    <a:pt x="7175" y="7857"/>
                  </a:lnTo>
                  <a:lnTo>
                    <a:pt x="7171" y="7862"/>
                  </a:lnTo>
                  <a:lnTo>
                    <a:pt x="7166" y="7867"/>
                  </a:lnTo>
                  <a:lnTo>
                    <a:pt x="7162" y="7874"/>
                  </a:lnTo>
                  <a:lnTo>
                    <a:pt x="7159" y="7880"/>
                  </a:lnTo>
                  <a:lnTo>
                    <a:pt x="7157" y="7886"/>
                  </a:lnTo>
                  <a:lnTo>
                    <a:pt x="7154" y="7892"/>
                  </a:lnTo>
                  <a:lnTo>
                    <a:pt x="7153" y="7900"/>
                  </a:lnTo>
                  <a:lnTo>
                    <a:pt x="7152" y="7900"/>
                  </a:lnTo>
                  <a:lnTo>
                    <a:pt x="7152" y="7901"/>
                  </a:lnTo>
                  <a:lnTo>
                    <a:pt x="7152" y="7902"/>
                  </a:lnTo>
                  <a:lnTo>
                    <a:pt x="7117" y="7921"/>
                  </a:lnTo>
                  <a:lnTo>
                    <a:pt x="7081" y="7941"/>
                  </a:lnTo>
                  <a:lnTo>
                    <a:pt x="7044" y="7961"/>
                  </a:lnTo>
                  <a:lnTo>
                    <a:pt x="7006" y="7981"/>
                  </a:lnTo>
                  <a:lnTo>
                    <a:pt x="6968" y="8000"/>
                  </a:lnTo>
                  <a:lnTo>
                    <a:pt x="6930" y="8019"/>
                  </a:lnTo>
                  <a:lnTo>
                    <a:pt x="6890" y="8037"/>
                  </a:lnTo>
                  <a:lnTo>
                    <a:pt x="6850" y="8055"/>
                  </a:lnTo>
                  <a:lnTo>
                    <a:pt x="6810" y="8071"/>
                  </a:lnTo>
                  <a:lnTo>
                    <a:pt x="6769" y="8085"/>
                  </a:lnTo>
                  <a:lnTo>
                    <a:pt x="6728" y="8099"/>
                  </a:lnTo>
                  <a:lnTo>
                    <a:pt x="6688" y="8111"/>
                  </a:lnTo>
                  <a:lnTo>
                    <a:pt x="6648" y="8121"/>
                  </a:lnTo>
                  <a:lnTo>
                    <a:pt x="6608" y="8128"/>
                  </a:lnTo>
                  <a:lnTo>
                    <a:pt x="6569" y="8135"/>
                  </a:lnTo>
                  <a:lnTo>
                    <a:pt x="6532" y="8139"/>
                  </a:lnTo>
                  <a:lnTo>
                    <a:pt x="6524" y="8139"/>
                  </a:lnTo>
                  <a:lnTo>
                    <a:pt x="6517" y="8140"/>
                  </a:lnTo>
                  <a:lnTo>
                    <a:pt x="6509" y="8142"/>
                  </a:lnTo>
                  <a:lnTo>
                    <a:pt x="6503" y="8144"/>
                  </a:lnTo>
                  <a:lnTo>
                    <a:pt x="6496" y="8146"/>
                  </a:lnTo>
                  <a:lnTo>
                    <a:pt x="6489" y="8149"/>
                  </a:lnTo>
                  <a:lnTo>
                    <a:pt x="6483" y="8153"/>
                  </a:lnTo>
                  <a:lnTo>
                    <a:pt x="6478" y="8157"/>
                  </a:lnTo>
                  <a:lnTo>
                    <a:pt x="6472" y="8161"/>
                  </a:lnTo>
                  <a:lnTo>
                    <a:pt x="6466" y="8165"/>
                  </a:lnTo>
                  <a:lnTo>
                    <a:pt x="6461" y="8170"/>
                  </a:lnTo>
                  <a:lnTo>
                    <a:pt x="6457" y="8176"/>
                  </a:lnTo>
                  <a:lnTo>
                    <a:pt x="6453" y="8181"/>
                  </a:lnTo>
                  <a:lnTo>
                    <a:pt x="6448" y="8187"/>
                  </a:lnTo>
                  <a:lnTo>
                    <a:pt x="6445" y="8192"/>
                  </a:lnTo>
                  <a:lnTo>
                    <a:pt x="6442" y="8200"/>
                  </a:lnTo>
                  <a:lnTo>
                    <a:pt x="6439" y="8206"/>
                  </a:lnTo>
                  <a:lnTo>
                    <a:pt x="6436" y="8212"/>
                  </a:lnTo>
                  <a:lnTo>
                    <a:pt x="6435" y="8220"/>
                  </a:lnTo>
                  <a:lnTo>
                    <a:pt x="6433" y="8227"/>
                  </a:lnTo>
                  <a:lnTo>
                    <a:pt x="6432" y="8233"/>
                  </a:lnTo>
                  <a:lnTo>
                    <a:pt x="6432" y="8241"/>
                  </a:lnTo>
                  <a:lnTo>
                    <a:pt x="6432" y="8248"/>
                  </a:lnTo>
                  <a:lnTo>
                    <a:pt x="6432" y="8255"/>
                  </a:lnTo>
                  <a:lnTo>
                    <a:pt x="6433" y="8262"/>
                  </a:lnTo>
                  <a:lnTo>
                    <a:pt x="6434" y="8269"/>
                  </a:lnTo>
                  <a:lnTo>
                    <a:pt x="6436" y="8275"/>
                  </a:lnTo>
                  <a:lnTo>
                    <a:pt x="6438" y="8283"/>
                  </a:lnTo>
                  <a:lnTo>
                    <a:pt x="6441" y="8289"/>
                  </a:lnTo>
                  <a:lnTo>
                    <a:pt x="6444" y="8295"/>
                  </a:lnTo>
                  <a:lnTo>
                    <a:pt x="6448" y="8301"/>
                  </a:lnTo>
                  <a:lnTo>
                    <a:pt x="6453" y="8308"/>
                  </a:lnTo>
                  <a:lnTo>
                    <a:pt x="6455" y="8311"/>
                  </a:lnTo>
                  <a:lnTo>
                    <a:pt x="5601" y="8824"/>
                  </a:lnTo>
                  <a:lnTo>
                    <a:pt x="5593" y="8828"/>
                  </a:lnTo>
                  <a:lnTo>
                    <a:pt x="5587" y="8832"/>
                  </a:lnTo>
                  <a:lnTo>
                    <a:pt x="5581" y="8837"/>
                  </a:lnTo>
                  <a:lnTo>
                    <a:pt x="5576" y="8844"/>
                  </a:lnTo>
                  <a:lnTo>
                    <a:pt x="5570" y="8850"/>
                  </a:lnTo>
                  <a:lnTo>
                    <a:pt x="5566" y="8856"/>
                  </a:lnTo>
                  <a:lnTo>
                    <a:pt x="5562" y="8863"/>
                  </a:lnTo>
                  <a:lnTo>
                    <a:pt x="5558" y="8870"/>
                  </a:lnTo>
                  <a:lnTo>
                    <a:pt x="5554" y="8877"/>
                  </a:lnTo>
                  <a:lnTo>
                    <a:pt x="5552" y="8885"/>
                  </a:lnTo>
                  <a:lnTo>
                    <a:pt x="5550" y="8893"/>
                  </a:lnTo>
                  <a:lnTo>
                    <a:pt x="5549" y="8900"/>
                  </a:lnTo>
                  <a:lnTo>
                    <a:pt x="5548" y="8909"/>
                  </a:lnTo>
                  <a:lnTo>
                    <a:pt x="5548" y="8917"/>
                  </a:lnTo>
                  <a:lnTo>
                    <a:pt x="5548" y="8925"/>
                  </a:lnTo>
                  <a:lnTo>
                    <a:pt x="5550" y="8934"/>
                  </a:lnTo>
                  <a:lnTo>
                    <a:pt x="5551" y="8941"/>
                  </a:lnTo>
                  <a:lnTo>
                    <a:pt x="5554" y="8949"/>
                  </a:lnTo>
                  <a:lnTo>
                    <a:pt x="5557" y="8957"/>
                  </a:lnTo>
                  <a:lnTo>
                    <a:pt x="5561" y="8963"/>
                  </a:lnTo>
                  <a:lnTo>
                    <a:pt x="5565" y="8971"/>
                  </a:lnTo>
                  <a:lnTo>
                    <a:pt x="5569" y="8977"/>
                  </a:lnTo>
                  <a:lnTo>
                    <a:pt x="5574" y="8983"/>
                  </a:lnTo>
                  <a:lnTo>
                    <a:pt x="5580" y="8988"/>
                  </a:lnTo>
                  <a:lnTo>
                    <a:pt x="5585" y="8994"/>
                  </a:lnTo>
                  <a:lnTo>
                    <a:pt x="5591" y="8999"/>
                  </a:lnTo>
                  <a:lnTo>
                    <a:pt x="5598" y="9003"/>
                  </a:lnTo>
                  <a:lnTo>
                    <a:pt x="5605" y="9007"/>
                  </a:lnTo>
                  <a:lnTo>
                    <a:pt x="5611" y="9011"/>
                  </a:lnTo>
                  <a:lnTo>
                    <a:pt x="5620" y="9014"/>
                  </a:lnTo>
                  <a:lnTo>
                    <a:pt x="5627" y="9017"/>
                  </a:lnTo>
                  <a:lnTo>
                    <a:pt x="5636" y="9019"/>
                  </a:lnTo>
                  <a:lnTo>
                    <a:pt x="6048" y="9099"/>
                  </a:lnTo>
                  <a:lnTo>
                    <a:pt x="6050" y="9101"/>
                  </a:lnTo>
                  <a:lnTo>
                    <a:pt x="6052" y="9103"/>
                  </a:lnTo>
                  <a:lnTo>
                    <a:pt x="6055" y="9106"/>
                  </a:lnTo>
                  <a:lnTo>
                    <a:pt x="6058" y="9108"/>
                  </a:lnTo>
                  <a:lnTo>
                    <a:pt x="6061" y="9111"/>
                  </a:lnTo>
                  <a:lnTo>
                    <a:pt x="6064" y="9114"/>
                  </a:lnTo>
                  <a:lnTo>
                    <a:pt x="6066" y="9117"/>
                  </a:lnTo>
                  <a:lnTo>
                    <a:pt x="6070" y="9122"/>
                  </a:lnTo>
                  <a:lnTo>
                    <a:pt x="6074" y="9125"/>
                  </a:lnTo>
                  <a:lnTo>
                    <a:pt x="6077" y="9129"/>
                  </a:lnTo>
                  <a:lnTo>
                    <a:pt x="6080" y="9132"/>
                  </a:lnTo>
                  <a:lnTo>
                    <a:pt x="6084" y="9136"/>
                  </a:lnTo>
                  <a:lnTo>
                    <a:pt x="6087" y="9140"/>
                  </a:lnTo>
                  <a:lnTo>
                    <a:pt x="6090" y="9145"/>
                  </a:lnTo>
                  <a:lnTo>
                    <a:pt x="6095" y="9150"/>
                  </a:lnTo>
                  <a:lnTo>
                    <a:pt x="6099" y="9155"/>
                  </a:lnTo>
                  <a:lnTo>
                    <a:pt x="6104" y="9160"/>
                  </a:lnTo>
                  <a:lnTo>
                    <a:pt x="6109" y="9167"/>
                  </a:lnTo>
                  <a:lnTo>
                    <a:pt x="6116" y="9172"/>
                  </a:lnTo>
                  <a:lnTo>
                    <a:pt x="6123" y="9176"/>
                  </a:lnTo>
                  <a:lnTo>
                    <a:pt x="6129" y="9180"/>
                  </a:lnTo>
                  <a:lnTo>
                    <a:pt x="6137" y="9185"/>
                  </a:lnTo>
                  <a:lnTo>
                    <a:pt x="6144" y="9188"/>
                  </a:lnTo>
                  <a:lnTo>
                    <a:pt x="6151" y="9190"/>
                  </a:lnTo>
                  <a:lnTo>
                    <a:pt x="6160" y="9192"/>
                  </a:lnTo>
                  <a:lnTo>
                    <a:pt x="6167" y="9193"/>
                  </a:lnTo>
                  <a:lnTo>
                    <a:pt x="6176" y="9194"/>
                  </a:lnTo>
                  <a:lnTo>
                    <a:pt x="6184" y="9194"/>
                  </a:lnTo>
                  <a:lnTo>
                    <a:pt x="6191" y="9194"/>
                  </a:lnTo>
                  <a:lnTo>
                    <a:pt x="6200" y="9193"/>
                  </a:lnTo>
                  <a:lnTo>
                    <a:pt x="6208" y="9192"/>
                  </a:lnTo>
                  <a:lnTo>
                    <a:pt x="6217" y="9190"/>
                  </a:lnTo>
                  <a:lnTo>
                    <a:pt x="7650" y="8719"/>
                  </a:lnTo>
                  <a:lnTo>
                    <a:pt x="8754" y="8719"/>
                  </a:lnTo>
                  <a:lnTo>
                    <a:pt x="8765" y="8718"/>
                  </a:lnTo>
                  <a:lnTo>
                    <a:pt x="8775" y="8716"/>
                  </a:lnTo>
                  <a:lnTo>
                    <a:pt x="8786" y="8714"/>
                  </a:lnTo>
                  <a:lnTo>
                    <a:pt x="8795" y="8710"/>
                  </a:lnTo>
                  <a:lnTo>
                    <a:pt x="8805" y="8705"/>
                  </a:lnTo>
                  <a:lnTo>
                    <a:pt x="8813" y="8700"/>
                  </a:lnTo>
                  <a:lnTo>
                    <a:pt x="8822" y="8694"/>
                  </a:lnTo>
                  <a:lnTo>
                    <a:pt x="8830" y="8687"/>
                  </a:lnTo>
                  <a:lnTo>
                    <a:pt x="8836" y="8680"/>
                  </a:lnTo>
                  <a:lnTo>
                    <a:pt x="8843" y="8672"/>
                  </a:lnTo>
                  <a:lnTo>
                    <a:pt x="8848" y="8662"/>
                  </a:lnTo>
                  <a:lnTo>
                    <a:pt x="8852" y="8653"/>
                  </a:lnTo>
                  <a:lnTo>
                    <a:pt x="8856" y="8643"/>
                  </a:lnTo>
                  <a:lnTo>
                    <a:pt x="8858" y="8633"/>
                  </a:lnTo>
                  <a:lnTo>
                    <a:pt x="8861" y="8622"/>
                  </a:lnTo>
                  <a:lnTo>
                    <a:pt x="8862" y="8612"/>
                  </a:lnTo>
                  <a:lnTo>
                    <a:pt x="8862" y="7621"/>
                  </a:lnTo>
                  <a:lnTo>
                    <a:pt x="11258" y="7413"/>
                  </a:lnTo>
                  <a:lnTo>
                    <a:pt x="11267" y="7411"/>
                  </a:lnTo>
                  <a:lnTo>
                    <a:pt x="11278" y="7409"/>
                  </a:lnTo>
                  <a:lnTo>
                    <a:pt x="11287" y="7406"/>
                  </a:lnTo>
                  <a:lnTo>
                    <a:pt x="11296" y="7402"/>
                  </a:lnTo>
                  <a:lnTo>
                    <a:pt x="11305" y="7396"/>
                  </a:lnTo>
                  <a:lnTo>
                    <a:pt x="11313" y="7391"/>
                  </a:lnTo>
                  <a:lnTo>
                    <a:pt x="11320" y="7385"/>
                  </a:lnTo>
                  <a:lnTo>
                    <a:pt x="11328" y="7379"/>
                  </a:lnTo>
                  <a:lnTo>
                    <a:pt x="11334" y="7371"/>
                  </a:lnTo>
                  <a:lnTo>
                    <a:pt x="11339" y="7363"/>
                  </a:lnTo>
                  <a:lnTo>
                    <a:pt x="11344" y="7354"/>
                  </a:lnTo>
                  <a:lnTo>
                    <a:pt x="11348" y="7346"/>
                  </a:lnTo>
                  <a:lnTo>
                    <a:pt x="11351" y="7337"/>
                  </a:lnTo>
                  <a:lnTo>
                    <a:pt x="11354" y="7327"/>
                  </a:lnTo>
                  <a:lnTo>
                    <a:pt x="11355" y="7317"/>
                  </a:lnTo>
                  <a:lnTo>
                    <a:pt x="11356" y="7307"/>
                  </a:lnTo>
                  <a:lnTo>
                    <a:pt x="11356" y="7089"/>
                  </a:lnTo>
                  <a:lnTo>
                    <a:pt x="11355" y="7078"/>
                  </a:lnTo>
                  <a:lnTo>
                    <a:pt x="11354" y="7067"/>
                  </a:lnTo>
                  <a:lnTo>
                    <a:pt x="11351" y="7058"/>
                  </a:lnTo>
                  <a:lnTo>
                    <a:pt x="11348" y="7048"/>
                  </a:lnTo>
                  <a:lnTo>
                    <a:pt x="11343" y="7039"/>
                  </a:lnTo>
                  <a:lnTo>
                    <a:pt x="11338" y="7030"/>
                  </a:lnTo>
                  <a:lnTo>
                    <a:pt x="11332" y="7022"/>
                  </a:lnTo>
                  <a:lnTo>
                    <a:pt x="11325" y="7015"/>
                  </a:lnTo>
                  <a:lnTo>
                    <a:pt x="11317" y="7007"/>
                  </a:lnTo>
                  <a:lnTo>
                    <a:pt x="11310" y="7001"/>
                  </a:lnTo>
                  <a:lnTo>
                    <a:pt x="11301" y="6996"/>
                  </a:lnTo>
                  <a:lnTo>
                    <a:pt x="11292" y="6992"/>
                  </a:lnTo>
                  <a:lnTo>
                    <a:pt x="11282" y="6987"/>
                  </a:lnTo>
                  <a:lnTo>
                    <a:pt x="11272" y="6984"/>
                  </a:lnTo>
                  <a:lnTo>
                    <a:pt x="11261" y="6982"/>
                  </a:lnTo>
                  <a:lnTo>
                    <a:pt x="11251" y="6982"/>
                  </a:lnTo>
                  <a:lnTo>
                    <a:pt x="8862" y="6935"/>
                  </a:lnTo>
                  <a:lnTo>
                    <a:pt x="8862" y="1094"/>
                  </a:lnTo>
                  <a:lnTo>
                    <a:pt x="14809" y="976"/>
                  </a:lnTo>
                  <a:lnTo>
                    <a:pt x="15307" y="1150"/>
                  </a:lnTo>
                  <a:lnTo>
                    <a:pt x="15433" y="1506"/>
                  </a:lnTo>
                  <a:lnTo>
                    <a:pt x="15435" y="1512"/>
                  </a:lnTo>
                  <a:lnTo>
                    <a:pt x="15437" y="1518"/>
                  </a:lnTo>
                  <a:lnTo>
                    <a:pt x="15440" y="1524"/>
                  </a:lnTo>
                  <a:lnTo>
                    <a:pt x="15443" y="1530"/>
                  </a:lnTo>
                  <a:lnTo>
                    <a:pt x="15448" y="1535"/>
                  </a:lnTo>
                  <a:lnTo>
                    <a:pt x="15452" y="1540"/>
                  </a:lnTo>
                  <a:lnTo>
                    <a:pt x="15456" y="1544"/>
                  </a:lnTo>
                  <a:lnTo>
                    <a:pt x="15460" y="1549"/>
                  </a:lnTo>
                  <a:lnTo>
                    <a:pt x="15465" y="1554"/>
                  </a:lnTo>
                  <a:lnTo>
                    <a:pt x="15471" y="1557"/>
                  </a:lnTo>
                  <a:lnTo>
                    <a:pt x="15476" y="1561"/>
                  </a:lnTo>
                  <a:lnTo>
                    <a:pt x="15481" y="1564"/>
                  </a:lnTo>
                  <a:lnTo>
                    <a:pt x="15488" y="1567"/>
                  </a:lnTo>
                  <a:lnTo>
                    <a:pt x="15493" y="1569"/>
                  </a:lnTo>
                  <a:lnTo>
                    <a:pt x="15499" y="1573"/>
                  </a:lnTo>
                  <a:lnTo>
                    <a:pt x="15506" y="1575"/>
                  </a:lnTo>
                  <a:lnTo>
                    <a:pt x="16299" y="1796"/>
                  </a:lnTo>
                  <a:lnTo>
                    <a:pt x="16299" y="6121"/>
                  </a:lnTo>
                  <a:lnTo>
                    <a:pt x="15493" y="6460"/>
                  </a:lnTo>
                  <a:lnTo>
                    <a:pt x="15488" y="6462"/>
                  </a:lnTo>
                  <a:lnTo>
                    <a:pt x="15482" y="6464"/>
                  </a:lnTo>
                  <a:lnTo>
                    <a:pt x="15477" y="6467"/>
                  </a:lnTo>
                  <a:lnTo>
                    <a:pt x="15473" y="6470"/>
                  </a:lnTo>
                  <a:lnTo>
                    <a:pt x="15468" y="6473"/>
                  </a:lnTo>
                  <a:lnTo>
                    <a:pt x="15463" y="6477"/>
                  </a:lnTo>
                  <a:lnTo>
                    <a:pt x="15459" y="6481"/>
                  </a:lnTo>
                  <a:lnTo>
                    <a:pt x="15456" y="6485"/>
                  </a:lnTo>
                  <a:lnTo>
                    <a:pt x="15452" y="6488"/>
                  </a:lnTo>
                  <a:lnTo>
                    <a:pt x="15449" y="6493"/>
                  </a:lnTo>
                  <a:lnTo>
                    <a:pt x="15445" y="6498"/>
                  </a:lnTo>
                  <a:lnTo>
                    <a:pt x="15442" y="6502"/>
                  </a:lnTo>
                  <a:lnTo>
                    <a:pt x="15439" y="6507"/>
                  </a:lnTo>
                  <a:lnTo>
                    <a:pt x="15437" y="6512"/>
                  </a:lnTo>
                  <a:lnTo>
                    <a:pt x="15434" y="6516"/>
                  </a:lnTo>
                  <a:lnTo>
                    <a:pt x="15433" y="6523"/>
                  </a:lnTo>
                  <a:lnTo>
                    <a:pt x="15307" y="6879"/>
                  </a:lnTo>
                  <a:lnTo>
                    <a:pt x="14809" y="7053"/>
                  </a:lnTo>
                  <a:lnTo>
                    <a:pt x="14511" y="7047"/>
                  </a:lnTo>
                  <a:lnTo>
                    <a:pt x="14505" y="7047"/>
                  </a:lnTo>
                  <a:lnTo>
                    <a:pt x="14500" y="7047"/>
                  </a:lnTo>
                  <a:lnTo>
                    <a:pt x="14495" y="7048"/>
                  </a:lnTo>
                  <a:lnTo>
                    <a:pt x="14489" y="7048"/>
                  </a:lnTo>
                  <a:lnTo>
                    <a:pt x="14484" y="7049"/>
                  </a:lnTo>
                  <a:lnTo>
                    <a:pt x="14480" y="7051"/>
                  </a:lnTo>
                  <a:lnTo>
                    <a:pt x="14475" y="7052"/>
                  </a:lnTo>
                  <a:lnTo>
                    <a:pt x="14469" y="7054"/>
                  </a:lnTo>
                  <a:lnTo>
                    <a:pt x="14464" y="7057"/>
                  </a:lnTo>
                  <a:lnTo>
                    <a:pt x="14460" y="7059"/>
                  </a:lnTo>
                  <a:lnTo>
                    <a:pt x="14455" y="7061"/>
                  </a:lnTo>
                  <a:lnTo>
                    <a:pt x="14450" y="7064"/>
                  </a:lnTo>
                  <a:lnTo>
                    <a:pt x="14446" y="7067"/>
                  </a:lnTo>
                  <a:lnTo>
                    <a:pt x="14442" y="7070"/>
                  </a:lnTo>
                  <a:lnTo>
                    <a:pt x="14438" y="7073"/>
                  </a:lnTo>
                  <a:lnTo>
                    <a:pt x="14435" y="7078"/>
                  </a:lnTo>
                  <a:lnTo>
                    <a:pt x="14430" y="7081"/>
                  </a:lnTo>
                  <a:lnTo>
                    <a:pt x="14426" y="7085"/>
                  </a:lnTo>
                  <a:lnTo>
                    <a:pt x="14423" y="7089"/>
                  </a:lnTo>
                  <a:lnTo>
                    <a:pt x="14420" y="7093"/>
                  </a:lnTo>
                  <a:lnTo>
                    <a:pt x="14417" y="7097"/>
                  </a:lnTo>
                  <a:lnTo>
                    <a:pt x="14415" y="7103"/>
                  </a:lnTo>
                  <a:lnTo>
                    <a:pt x="14412" y="7107"/>
                  </a:lnTo>
                  <a:lnTo>
                    <a:pt x="14410" y="7112"/>
                  </a:lnTo>
                  <a:lnTo>
                    <a:pt x="14408" y="7116"/>
                  </a:lnTo>
                  <a:lnTo>
                    <a:pt x="14406" y="7122"/>
                  </a:lnTo>
                  <a:lnTo>
                    <a:pt x="14405" y="7127"/>
                  </a:lnTo>
                  <a:lnTo>
                    <a:pt x="14404" y="7132"/>
                  </a:lnTo>
                  <a:lnTo>
                    <a:pt x="14403" y="7137"/>
                  </a:lnTo>
                  <a:lnTo>
                    <a:pt x="14402" y="7143"/>
                  </a:lnTo>
                  <a:lnTo>
                    <a:pt x="14402" y="7148"/>
                  </a:lnTo>
                  <a:lnTo>
                    <a:pt x="14402" y="7154"/>
                  </a:lnTo>
                  <a:lnTo>
                    <a:pt x="14402" y="7281"/>
                  </a:lnTo>
                  <a:lnTo>
                    <a:pt x="14402" y="7291"/>
                  </a:lnTo>
                  <a:lnTo>
                    <a:pt x="14404" y="7302"/>
                  </a:lnTo>
                  <a:lnTo>
                    <a:pt x="14406" y="7312"/>
                  </a:lnTo>
                  <a:lnTo>
                    <a:pt x="14410" y="7322"/>
                  </a:lnTo>
                  <a:lnTo>
                    <a:pt x="14415" y="7331"/>
                  </a:lnTo>
                  <a:lnTo>
                    <a:pt x="14420" y="7340"/>
                  </a:lnTo>
                  <a:lnTo>
                    <a:pt x="14426" y="7348"/>
                  </a:lnTo>
                  <a:lnTo>
                    <a:pt x="14434" y="7355"/>
                  </a:lnTo>
                  <a:lnTo>
                    <a:pt x="14441" y="7363"/>
                  </a:lnTo>
                  <a:lnTo>
                    <a:pt x="14449" y="7368"/>
                  </a:lnTo>
                  <a:lnTo>
                    <a:pt x="14458" y="7373"/>
                  </a:lnTo>
                  <a:lnTo>
                    <a:pt x="14467" y="7379"/>
                  </a:lnTo>
                  <a:lnTo>
                    <a:pt x="14477" y="7382"/>
                  </a:lnTo>
                  <a:lnTo>
                    <a:pt x="14487" y="7384"/>
                  </a:lnTo>
                  <a:lnTo>
                    <a:pt x="14498" y="7386"/>
                  </a:lnTo>
                  <a:lnTo>
                    <a:pt x="14509" y="7387"/>
                  </a:lnTo>
                  <a:lnTo>
                    <a:pt x="16541" y="7387"/>
                  </a:lnTo>
                  <a:lnTo>
                    <a:pt x="16541" y="8898"/>
                  </a:lnTo>
                  <a:lnTo>
                    <a:pt x="14812" y="9472"/>
                  </a:lnTo>
                  <a:lnTo>
                    <a:pt x="13844" y="9434"/>
                  </a:lnTo>
                  <a:lnTo>
                    <a:pt x="13838" y="9433"/>
                  </a:lnTo>
                  <a:lnTo>
                    <a:pt x="13832" y="9434"/>
                  </a:lnTo>
                  <a:lnTo>
                    <a:pt x="13827" y="9434"/>
                  </a:lnTo>
                  <a:lnTo>
                    <a:pt x="13822" y="9435"/>
                  </a:lnTo>
                  <a:lnTo>
                    <a:pt x="13817" y="9436"/>
                  </a:lnTo>
                  <a:lnTo>
                    <a:pt x="13811" y="9437"/>
                  </a:lnTo>
                  <a:lnTo>
                    <a:pt x="13806" y="9438"/>
                  </a:lnTo>
                  <a:lnTo>
                    <a:pt x="13801" y="9440"/>
                  </a:lnTo>
                  <a:lnTo>
                    <a:pt x="13797" y="9443"/>
                  </a:lnTo>
                  <a:lnTo>
                    <a:pt x="13791" y="9445"/>
                  </a:lnTo>
                  <a:lnTo>
                    <a:pt x="13787" y="9447"/>
                  </a:lnTo>
                  <a:lnTo>
                    <a:pt x="13782" y="9450"/>
                  </a:lnTo>
                  <a:lnTo>
                    <a:pt x="13778" y="9453"/>
                  </a:lnTo>
                  <a:lnTo>
                    <a:pt x="13773" y="9456"/>
                  </a:lnTo>
                  <a:lnTo>
                    <a:pt x="13768" y="9459"/>
                  </a:lnTo>
                  <a:lnTo>
                    <a:pt x="13765" y="9463"/>
                  </a:lnTo>
                  <a:lnTo>
                    <a:pt x="13763" y="9465"/>
                  </a:lnTo>
                  <a:lnTo>
                    <a:pt x="13762" y="9466"/>
                  </a:lnTo>
                  <a:lnTo>
                    <a:pt x="13761" y="9467"/>
                  </a:lnTo>
                  <a:lnTo>
                    <a:pt x="13760" y="9468"/>
                  </a:lnTo>
                  <a:lnTo>
                    <a:pt x="13759" y="9469"/>
                  </a:lnTo>
                  <a:lnTo>
                    <a:pt x="13758" y="9471"/>
                  </a:lnTo>
                  <a:lnTo>
                    <a:pt x="13758" y="9472"/>
                  </a:lnTo>
                  <a:lnTo>
                    <a:pt x="13757" y="9473"/>
                  </a:lnTo>
                  <a:lnTo>
                    <a:pt x="13755" y="9474"/>
                  </a:lnTo>
                  <a:lnTo>
                    <a:pt x="13754" y="9476"/>
                  </a:lnTo>
                  <a:lnTo>
                    <a:pt x="13753" y="9477"/>
                  </a:lnTo>
                  <a:lnTo>
                    <a:pt x="13753" y="9478"/>
                  </a:lnTo>
                  <a:lnTo>
                    <a:pt x="13752" y="9480"/>
                  </a:lnTo>
                  <a:lnTo>
                    <a:pt x="13751" y="9481"/>
                  </a:lnTo>
                  <a:lnTo>
                    <a:pt x="13750" y="9482"/>
                  </a:lnTo>
                  <a:lnTo>
                    <a:pt x="13750" y="9484"/>
                  </a:lnTo>
                  <a:lnTo>
                    <a:pt x="10519" y="9957"/>
                  </a:lnTo>
                  <a:lnTo>
                    <a:pt x="3568" y="9957"/>
                  </a:lnTo>
                  <a:lnTo>
                    <a:pt x="3556" y="9957"/>
                  </a:lnTo>
                  <a:lnTo>
                    <a:pt x="3546" y="9960"/>
                  </a:lnTo>
                  <a:lnTo>
                    <a:pt x="3535" y="9962"/>
                  </a:lnTo>
                  <a:lnTo>
                    <a:pt x="3526" y="9965"/>
                  </a:lnTo>
                  <a:lnTo>
                    <a:pt x="3516" y="9970"/>
                  </a:lnTo>
                  <a:lnTo>
                    <a:pt x="3508" y="9975"/>
                  </a:lnTo>
                  <a:lnTo>
                    <a:pt x="3499" y="9981"/>
                  </a:lnTo>
                  <a:lnTo>
                    <a:pt x="3492" y="9988"/>
                  </a:lnTo>
                  <a:lnTo>
                    <a:pt x="3484" y="9995"/>
                  </a:lnTo>
                  <a:lnTo>
                    <a:pt x="3478" y="10004"/>
                  </a:lnTo>
                  <a:lnTo>
                    <a:pt x="3473" y="10012"/>
                  </a:lnTo>
                  <a:lnTo>
                    <a:pt x="3469" y="10021"/>
                  </a:lnTo>
                  <a:lnTo>
                    <a:pt x="3464" y="10031"/>
                  </a:lnTo>
                  <a:lnTo>
                    <a:pt x="3462" y="10041"/>
                  </a:lnTo>
                  <a:lnTo>
                    <a:pt x="3460" y="10052"/>
                  </a:lnTo>
                  <a:lnTo>
                    <a:pt x="3460" y="10063"/>
                  </a:lnTo>
                  <a:lnTo>
                    <a:pt x="3460" y="10074"/>
                  </a:lnTo>
                  <a:lnTo>
                    <a:pt x="3462" y="10084"/>
                  </a:lnTo>
                  <a:lnTo>
                    <a:pt x="3464" y="10095"/>
                  </a:lnTo>
                  <a:lnTo>
                    <a:pt x="3469" y="10104"/>
                  </a:lnTo>
                  <a:lnTo>
                    <a:pt x="3473" y="10114"/>
                  </a:lnTo>
                  <a:lnTo>
                    <a:pt x="3478" y="10122"/>
                  </a:lnTo>
                  <a:lnTo>
                    <a:pt x="3484" y="10131"/>
                  </a:lnTo>
                  <a:lnTo>
                    <a:pt x="3492" y="10139"/>
                  </a:lnTo>
                  <a:lnTo>
                    <a:pt x="3499" y="10145"/>
                  </a:lnTo>
                  <a:lnTo>
                    <a:pt x="3508" y="10151"/>
                  </a:lnTo>
                  <a:lnTo>
                    <a:pt x="3516" y="10157"/>
                  </a:lnTo>
                  <a:lnTo>
                    <a:pt x="3526" y="10161"/>
                  </a:lnTo>
                  <a:lnTo>
                    <a:pt x="3535" y="10165"/>
                  </a:lnTo>
                  <a:lnTo>
                    <a:pt x="3546" y="10167"/>
                  </a:lnTo>
                  <a:lnTo>
                    <a:pt x="3556" y="10169"/>
                  </a:lnTo>
                  <a:lnTo>
                    <a:pt x="3568" y="10170"/>
                  </a:lnTo>
                  <a:lnTo>
                    <a:pt x="10526" y="10170"/>
                  </a:lnTo>
                  <a:lnTo>
                    <a:pt x="10526" y="10169"/>
                  </a:lnTo>
                  <a:lnTo>
                    <a:pt x="10527" y="10169"/>
                  </a:lnTo>
                  <a:lnTo>
                    <a:pt x="10528" y="10169"/>
                  </a:lnTo>
                  <a:lnTo>
                    <a:pt x="10529" y="10169"/>
                  </a:lnTo>
                  <a:lnTo>
                    <a:pt x="10530" y="10169"/>
                  </a:lnTo>
                  <a:lnTo>
                    <a:pt x="10532" y="10169"/>
                  </a:lnTo>
                  <a:lnTo>
                    <a:pt x="10533" y="10169"/>
                  </a:lnTo>
                  <a:lnTo>
                    <a:pt x="10534" y="10169"/>
                  </a:lnTo>
                  <a:lnTo>
                    <a:pt x="10535" y="10169"/>
                  </a:lnTo>
                  <a:lnTo>
                    <a:pt x="10536" y="10169"/>
                  </a:lnTo>
                  <a:lnTo>
                    <a:pt x="10537" y="10169"/>
                  </a:lnTo>
                  <a:lnTo>
                    <a:pt x="10538" y="10169"/>
                  </a:lnTo>
                  <a:lnTo>
                    <a:pt x="10539" y="10169"/>
                  </a:lnTo>
                  <a:lnTo>
                    <a:pt x="10540" y="10169"/>
                  </a:lnTo>
                  <a:lnTo>
                    <a:pt x="10541" y="10169"/>
                  </a:lnTo>
                  <a:lnTo>
                    <a:pt x="10542" y="10169"/>
                  </a:lnTo>
                  <a:lnTo>
                    <a:pt x="13856" y="9686"/>
                  </a:lnTo>
                  <a:lnTo>
                    <a:pt x="13860" y="9685"/>
                  </a:lnTo>
                  <a:lnTo>
                    <a:pt x="13864" y="9684"/>
                  </a:lnTo>
                  <a:lnTo>
                    <a:pt x="13869" y="9682"/>
                  </a:lnTo>
                  <a:lnTo>
                    <a:pt x="13873" y="9681"/>
                  </a:lnTo>
                  <a:lnTo>
                    <a:pt x="13878" y="9678"/>
                  </a:lnTo>
                  <a:lnTo>
                    <a:pt x="13882" y="9677"/>
                  </a:lnTo>
                  <a:lnTo>
                    <a:pt x="13886" y="9675"/>
                  </a:lnTo>
                  <a:lnTo>
                    <a:pt x="13890" y="9673"/>
                  </a:lnTo>
                  <a:lnTo>
                    <a:pt x="13894" y="9671"/>
                  </a:lnTo>
                  <a:lnTo>
                    <a:pt x="13898" y="9668"/>
                  </a:lnTo>
                  <a:lnTo>
                    <a:pt x="13902" y="9666"/>
                  </a:lnTo>
                  <a:lnTo>
                    <a:pt x="13906" y="9663"/>
                  </a:lnTo>
                  <a:lnTo>
                    <a:pt x="13909" y="9660"/>
                  </a:lnTo>
                  <a:lnTo>
                    <a:pt x="13912" y="9656"/>
                  </a:lnTo>
                  <a:lnTo>
                    <a:pt x="13916" y="9653"/>
                  </a:lnTo>
                  <a:lnTo>
                    <a:pt x="13920" y="9650"/>
                  </a:lnTo>
                  <a:lnTo>
                    <a:pt x="14822" y="9687"/>
                  </a:lnTo>
                  <a:lnTo>
                    <a:pt x="14824" y="9687"/>
                  </a:lnTo>
                  <a:lnTo>
                    <a:pt x="14826" y="9687"/>
                  </a:lnTo>
                  <a:lnTo>
                    <a:pt x="14828" y="9687"/>
                  </a:lnTo>
                  <a:lnTo>
                    <a:pt x="14832" y="9687"/>
                  </a:lnTo>
                  <a:lnTo>
                    <a:pt x="14834" y="9687"/>
                  </a:lnTo>
                  <a:lnTo>
                    <a:pt x="14836" y="9686"/>
                  </a:lnTo>
                  <a:lnTo>
                    <a:pt x="14839" y="9686"/>
                  </a:lnTo>
                  <a:lnTo>
                    <a:pt x="14841" y="9686"/>
                  </a:lnTo>
                  <a:lnTo>
                    <a:pt x="14843" y="9686"/>
                  </a:lnTo>
                  <a:lnTo>
                    <a:pt x="14845" y="9685"/>
                  </a:lnTo>
                  <a:lnTo>
                    <a:pt x="14848" y="9685"/>
                  </a:lnTo>
                  <a:lnTo>
                    <a:pt x="14851" y="9684"/>
                  </a:lnTo>
                  <a:lnTo>
                    <a:pt x="14853" y="9684"/>
                  </a:lnTo>
                  <a:lnTo>
                    <a:pt x="14855" y="9683"/>
                  </a:lnTo>
                  <a:lnTo>
                    <a:pt x="14857" y="9682"/>
                  </a:lnTo>
                  <a:lnTo>
                    <a:pt x="14860" y="9682"/>
                  </a:lnTo>
                  <a:lnTo>
                    <a:pt x="16683" y="9075"/>
                  </a:lnTo>
                  <a:lnTo>
                    <a:pt x="16690" y="9072"/>
                  </a:lnTo>
                  <a:lnTo>
                    <a:pt x="16698" y="9068"/>
                  </a:lnTo>
                  <a:lnTo>
                    <a:pt x="16706" y="9064"/>
                  </a:lnTo>
                  <a:lnTo>
                    <a:pt x="16712" y="9060"/>
                  </a:lnTo>
                  <a:lnTo>
                    <a:pt x="16718" y="9054"/>
                  </a:lnTo>
                  <a:lnTo>
                    <a:pt x="16725" y="9049"/>
                  </a:lnTo>
                  <a:lnTo>
                    <a:pt x="16730" y="9043"/>
                  </a:lnTo>
                  <a:lnTo>
                    <a:pt x="16735" y="9037"/>
                  </a:lnTo>
                  <a:lnTo>
                    <a:pt x="16740" y="9029"/>
                  </a:lnTo>
                  <a:lnTo>
                    <a:pt x="16744" y="9023"/>
                  </a:lnTo>
                  <a:lnTo>
                    <a:pt x="16748" y="9015"/>
                  </a:lnTo>
                  <a:lnTo>
                    <a:pt x="16750" y="9007"/>
                  </a:lnTo>
                  <a:lnTo>
                    <a:pt x="16753" y="8999"/>
                  </a:lnTo>
                  <a:lnTo>
                    <a:pt x="16754" y="8992"/>
                  </a:lnTo>
                  <a:lnTo>
                    <a:pt x="16755" y="8983"/>
                  </a:lnTo>
                  <a:lnTo>
                    <a:pt x="16756" y="8975"/>
                  </a:lnTo>
                  <a:lnTo>
                    <a:pt x="16756" y="7281"/>
                  </a:lnTo>
                  <a:lnTo>
                    <a:pt x="16755" y="7269"/>
                  </a:lnTo>
                  <a:lnTo>
                    <a:pt x="16753" y="7259"/>
                  </a:lnTo>
                  <a:lnTo>
                    <a:pt x="16751" y="7248"/>
                  </a:lnTo>
                  <a:lnTo>
                    <a:pt x="16747" y="7239"/>
                  </a:lnTo>
                  <a:lnTo>
                    <a:pt x="16743" y="7230"/>
                  </a:lnTo>
                  <a:lnTo>
                    <a:pt x="16737" y="7221"/>
                  </a:lnTo>
                  <a:lnTo>
                    <a:pt x="16731" y="7213"/>
                  </a:lnTo>
                  <a:lnTo>
                    <a:pt x="16724" y="7205"/>
                  </a:lnTo>
                  <a:lnTo>
                    <a:pt x="16716" y="7198"/>
                  </a:lnTo>
                  <a:lnTo>
                    <a:pt x="16708" y="7192"/>
                  </a:lnTo>
                  <a:lnTo>
                    <a:pt x="16699" y="7187"/>
                  </a:lnTo>
                  <a:lnTo>
                    <a:pt x="16690" y="7182"/>
                  </a:lnTo>
                  <a:lnTo>
                    <a:pt x="16679" y="7178"/>
                  </a:lnTo>
                  <a:lnTo>
                    <a:pt x="16669" y="7176"/>
                  </a:lnTo>
                  <a:lnTo>
                    <a:pt x="16658" y="7174"/>
                  </a:lnTo>
                  <a:lnTo>
                    <a:pt x="16648" y="71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13" name="グループ化 112"/>
          <p:cNvGrpSpPr/>
          <p:nvPr/>
        </p:nvGrpSpPr>
        <p:grpSpPr>
          <a:xfrm>
            <a:off x="10189566" y="5666630"/>
            <a:ext cx="652257" cy="432663"/>
            <a:chOff x="9777413" y="5564188"/>
            <a:chExt cx="1539875" cy="919162"/>
          </a:xfrm>
        </p:grpSpPr>
        <p:sp>
          <p:nvSpPr>
            <p:cNvPr id="114" name="AutoShape 3"/>
            <p:cNvSpPr>
              <a:spLocks noChangeAspect="1" noChangeArrowheads="1" noTextEdit="1"/>
            </p:cNvSpPr>
            <p:nvPr/>
          </p:nvSpPr>
          <p:spPr bwMode="auto">
            <a:xfrm>
              <a:off x="9777413" y="5564188"/>
              <a:ext cx="1539875"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5" name="Freeform 5"/>
            <p:cNvSpPr>
              <a:spLocks/>
            </p:cNvSpPr>
            <p:nvPr/>
          </p:nvSpPr>
          <p:spPr bwMode="auto">
            <a:xfrm>
              <a:off x="10326688" y="6159500"/>
              <a:ext cx="125413" cy="136525"/>
            </a:xfrm>
            <a:custGeom>
              <a:avLst/>
              <a:gdLst>
                <a:gd name="T0" fmla="*/ 6 w 1429"/>
                <a:gd name="T1" fmla="*/ 1047 h 1551"/>
                <a:gd name="T2" fmla="*/ 53 w 1429"/>
                <a:gd name="T3" fmla="*/ 979 h 1551"/>
                <a:gd name="T4" fmla="*/ 137 w 1429"/>
                <a:gd name="T5" fmla="*/ 862 h 1551"/>
                <a:gd name="T6" fmla="*/ 247 w 1429"/>
                <a:gd name="T7" fmla="*/ 714 h 1551"/>
                <a:gd name="T8" fmla="*/ 376 w 1429"/>
                <a:gd name="T9" fmla="*/ 551 h 1551"/>
                <a:gd name="T10" fmla="*/ 511 w 1429"/>
                <a:gd name="T11" fmla="*/ 394 h 1551"/>
                <a:gd name="T12" fmla="*/ 643 w 1429"/>
                <a:gd name="T13" fmla="*/ 261 h 1551"/>
                <a:gd name="T14" fmla="*/ 762 w 1429"/>
                <a:gd name="T15" fmla="*/ 170 h 1551"/>
                <a:gd name="T16" fmla="*/ 861 w 1429"/>
                <a:gd name="T17" fmla="*/ 129 h 1551"/>
                <a:gd name="T18" fmla="*/ 953 w 1429"/>
                <a:gd name="T19" fmla="*/ 93 h 1551"/>
                <a:gd name="T20" fmla="*/ 1040 w 1429"/>
                <a:gd name="T21" fmla="*/ 58 h 1551"/>
                <a:gd name="T22" fmla="*/ 1123 w 1429"/>
                <a:gd name="T23" fmla="*/ 28 h 1551"/>
                <a:gd name="T24" fmla="*/ 1200 w 1429"/>
                <a:gd name="T25" fmla="*/ 7 h 1551"/>
                <a:gd name="T26" fmla="*/ 1272 w 1429"/>
                <a:gd name="T27" fmla="*/ 0 h 1551"/>
                <a:gd name="T28" fmla="*/ 1337 w 1429"/>
                <a:gd name="T29" fmla="*/ 11 h 1551"/>
                <a:gd name="T30" fmla="*/ 1396 w 1429"/>
                <a:gd name="T31" fmla="*/ 44 h 1551"/>
                <a:gd name="T32" fmla="*/ 1429 w 1429"/>
                <a:gd name="T33" fmla="*/ 83 h 1551"/>
                <a:gd name="T34" fmla="*/ 1418 w 1429"/>
                <a:gd name="T35" fmla="*/ 110 h 1551"/>
                <a:gd name="T36" fmla="*/ 1386 w 1429"/>
                <a:gd name="T37" fmla="*/ 142 h 1551"/>
                <a:gd name="T38" fmla="*/ 1338 w 1429"/>
                <a:gd name="T39" fmla="*/ 182 h 1551"/>
                <a:gd name="T40" fmla="*/ 1284 w 1429"/>
                <a:gd name="T41" fmla="*/ 228 h 1551"/>
                <a:gd name="T42" fmla="*/ 1233 w 1429"/>
                <a:gd name="T43" fmla="*/ 282 h 1551"/>
                <a:gd name="T44" fmla="*/ 1192 w 1429"/>
                <a:gd name="T45" fmla="*/ 345 h 1551"/>
                <a:gd name="T46" fmla="*/ 1169 w 1429"/>
                <a:gd name="T47" fmla="*/ 416 h 1551"/>
                <a:gd name="T48" fmla="*/ 1172 w 1429"/>
                <a:gd name="T49" fmla="*/ 514 h 1551"/>
                <a:gd name="T50" fmla="*/ 1199 w 1429"/>
                <a:gd name="T51" fmla="*/ 638 h 1551"/>
                <a:gd name="T52" fmla="*/ 1239 w 1429"/>
                <a:gd name="T53" fmla="*/ 766 h 1551"/>
                <a:gd name="T54" fmla="*/ 1284 w 1429"/>
                <a:gd name="T55" fmla="*/ 892 h 1551"/>
                <a:gd name="T56" fmla="*/ 1326 w 1429"/>
                <a:gd name="T57" fmla="*/ 1013 h 1551"/>
                <a:gd name="T58" fmla="*/ 1353 w 1429"/>
                <a:gd name="T59" fmla="*/ 1120 h 1551"/>
                <a:gd name="T60" fmla="*/ 1359 w 1429"/>
                <a:gd name="T61" fmla="*/ 1210 h 1551"/>
                <a:gd name="T62" fmla="*/ 1333 w 1429"/>
                <a:gd name="T63" fmla="*/ 1276 h 1551"/>
                <a:gd name="T64" fmla="*/ 1250 w 1429"/>
                <a:gd name="T65" fmla="*/ 1331 h 1551"/>
                <a:gd name="T66" fmla="*/ 1136 w 1429"/>
                <a:gd name="T67" fmla="*/ 1390 h 1551"/>
                <a:gd name="T68" fmla="*/ 1021 w 1429"/>
                <a:gd name="T69" fmla="*/ 1444 h 1551"/>
                <a:gd name="T70" fmla="*/ 908 w 1429"/>
                <a:gd name="T71" fmla="*/ 1489 h 1551"/>
                <a:gd name="T72" fmla="*/ 795 w 1429"/>
                <a:gd name="T73" fmla="*/ 1524 h 1551"/>
                <a:gd name="T74" fmla="*/ 685 w 1429"/>
                <a:gd name="T75" fmla="*/ 1545 h 1551"/>
                <a:gd name="T76" fmla="*/ 579 w 1429"/>
                <a:gd name="T77" fmla="*/ 1551 h 1551"/>
                <a:gd name="T78" fmla="*/ 477 w 1429"/>
                <a:gd name="T79" fmla="*/ 1538 h 1551"/>
                <a:gd name="T80" fmla="*/ 381 w 1429"/>
                <a:gd name="T81" fmla="*/ 1506 h 1551"/>
                <a:gd name="T82" fmla="*/ 293 w 1429"/>
                <a:gd name="T83" fmla="*/ 1450 h 1551"/>
                <a:gd name="T84" fmla="*/ 215 w 1429"/>
                <a:gd name="T85" fmla="*/ 1379 h 1551"/>
                <a:gd name="T86" fmla="*/ 146 w 1429"/>
                <a:gd name="T87" fmla="*/ 1299 h 1551"/>
                <a:gd name="T88" fmla="*/ 90 w 1429"/>
                <a:gd name="T89" fmla="*/ 1219 h 1551"/>
                <a:gd name="T90" fmla="*/ 47 w 1429"/>
                <a:gd name="T91" fmla="*/ 1148 h 1551"/>
                <a:gd name="T92" fmla="*/ 17 w 1429"/>
                <a:gd name="T93" fmla="*/ 1093 h 1551"/>
                <a:gd name="T94" fmla="*/ 1 w 1429"/>
                <a:gd name="T95" fmla="*/ 1061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29" h="1551">
                  <a:moveTo>
                    <a:pt x="0" y="1057"/>
                  </a:moveTo>
                  <a:lnTo>
                    <a:pt x="6" y="1047"/>
                  </a:lnTo>
                  <a:lnTo>
                    <a:pt x="24" y="1021"/>
                  </a:lnTo>
                  <a:lnTo>
                    <a:pt x="53" y="979"/>
                  </a:lnTo>
                  <a:lnTo>
                    <a:pt x="90" y="926"/>
                  </a:lnTo>
                  <a:lnTo>
                    <a:pt x="137" y="862"/>
                  </a:lnTo>
                  <a:lnTo>
                    <a:pt x="189" y="791"/>
                  </a:lnTo>
                  <a:lnTo>
                    <a:pt x="247" y="714"/>
                  </a:lnTo>
                  <a:lnTo>
                    <a:pt x="311" y="633"/>
                  </a:lnTo>
                  <a:lnTo>
                    <a:pt x="376" y="551"/>
                  </a:lnTo>
                  <a:lnTo>
                    <a:pt x="443" y="471"/>
                  </a:lnTo>
                  <a:lnTo>
                    <a:pt x="511" y="394"/>
                  </a:lnTo>
                  <a:lnTo>
                    <a:pt x="578" y="324"/>
                  </a:lnTo>
                  <a:lnTo>
                    <a:pt x="643" y="261"/>
                  </a:lnTo>
                  <a:lnTo>
                    <a:pt x="704" y="208"/>
                  </a:lnTo>
                  <a:lnTo>
                    <a:pt x="762" y="170"/>
                  </a:lnTo>
                  <a:lnTo>
                    <a:pt x="814" y="146"/>
                  </a:lnTo>
                  <a:lnTo>
                    <a:pt x="861" y="129"/>
                  </a:lnTo>
                  <a:lnTo>
                    <a:pt x="908" y="111"/>
                  </a:lnTo>
                  <a:lnTo>
                    <a:pt x="953" y="93"/>
                  </a:lnTo>
                  <a:lnTo>
                    <a:pt x="997" y="75"/>
                  </a:lnTo>
                  <a:lnTo>
                    <a:pt x="1040" y="58"/>
                  </a:lnTo>
                  <a:lnTo>
                    <a:pt x="1082" y="42"/>
                  </a:lnTo>
                  <a:lnTo>
                    <a:pt x="1123" y="28"/>
                  </a:lnTo>
                  <a:lnTo>
                    <a:pt x="1162" y="17"/>
                  </a:lnTo>
                  <a:lnTo>
                    <a:pt x="1200" y="7"/>
                  </a:lnTo>
                  <a:lnTo>
                    <a:pt x="1237" y="2"/>
                  </a:lnTo>
                  <a:lnTo>
                    <a:pt x="1272" y="0"/>
                  </a:lnTo>
                  <a:lnTo>
                    <a:pt x="1306" y="3"/>
                  </a:lnTo>
                  <a:lnTo>
                    <a:pt x="1337" y="11"/>
                  </a:lnTo>
                  <a:lnTo>
                    <a:pt x="1368" y="25"/>
                  </a:lnTo>
                  <a:lnTo>
                    <a:pt x="1396" y="44"/>
                  </a:lnTo>
                  <a:lnTo>
                    <a:pt x="1423" y="71"/>
                  </a:lnTo>
                  <a:lnTo>
                    <a:pt x="1429" y="83"/>
                  </a:lnTo>
                  <a:lnTo>
                    <a:pt x="1427" y="95"/>
                  </a:lnTo>
                  <a:lnTo>
                    <a:pt x="1418" y="110"/>
                  </a:lnTo>
                  <a:lnTo>
                    <a:pt x="1404" y="126"/>
                  </a:lnTo>
                  <a:lnTo>
                    <a:pt x="1386" y="142"/>
                  </a:lnTo>
                  <a:lnTo>
                    <a:pt x="1362" y="161"/>
                  </a:lnTo>
                  <a:lnTo>
                    <a:pt x="1338" y="182"/>
                  </a:lnTo>
                  <a:lnTo>
                    <a:pt x="1312" y="204"/>
                  </a:lnTo>
                  <a:lnTo>
                    <a:pt x="1284" y="228"/>
                  </a:lnTo>
                  <a:lnTo>
                    <a:pt x="1258" y="254"/>
                  </a:lnTo>
                  <a:lnTo>
                    <a:pt x="1233" y="282"/>
                  </a:lnTo>
                  <a:lnTo>
                    <a:pt x="1211" y="312"/>
                  </a:lnTo>
                  <a:lnTo>
                    <a:pt x="1192" y="345"/>
                  </a:lnTo>
                  <a:lnTo>
                    <a:pt x="1178" y="379"/>
                  </a:lnTo>
                  <a:lnTo>
                    <a:pt x="1169" y="416"/>
                  </a:lnTo>
                  <a:lnTo>
                    <a:pt x="1168" y="456"/>
                  </a:lnTo>
                  <a:lnTo>
                    <a:pt x="1172" y="514"/>
                  </a:lnTo>
                  <a:lnTo>
                    <a:pt x="1183" y="576"/>
                  </a:lnTo>
                  <a:lnTo>
                    <a:pt x="1199" y="638"/>
                  </a:lnTo>
                  <a:lnTo>
                    <a:pt x="1218" y="701"/>
                  </a:lnTo>
                  <a:lnTo>
                    <a:pt x="1239" y="766"/>
                  </a:lnTo>
                  <a:lnTo>
                    <a:pt x="1261" y="829"/>
                  </a:lnTo>
                  <a:lnTo>
                    <a:pt x="1284" y="892"/>
                  </a:lnTo>
                  <a:lnTo>
                    <a:pt x="1307" y="954"/>
                  </a:lnTo>
                  <a:lnTo>
                    <a:pt x="1326" y="1013"/>
                  </a:lnTo>
                  <a:lnTo>
                    <a:pt x="1341" y="1068"/>
                  </a:lnTo>
                  <a:lnTo>
                    <a:pt x="1353" y="1120"/>
                  </a:lnTo>
                  <a:lnTo>
                    <a:pt x="1359" y="1167"/>
                  </a:lnTo>
                  <a:lnTo>
                    <a:pt x="1359" y="1210"/>
                  </a:lnTo>
                  <a:lnTo>
                    <a:pt x="1351" y="1246"/>
                  </a:lnTo>
                  <a:lnTo>
                    <a:pt x="1333" y="1276"/>
                  </a:lnTo>
                  <a:lnTo>
                    <a:pt x="1307" y="1299"/>
                  </a:lnTo>
                  <a:lnTo>
                    <a:pt x="1250" y="1331"/>
                  </a:lnTo>
                  <a:lnTo>
                    <a:pt x="1193" y="1361"/>
                  </a:lnTo>
                  <a:lnTo>
                    <a:pt x="1136" y="1390"/>
                  </a:lnTo>
                  <a:lnTo>
                    <a:pt x="1078" y="1418"/>
                  </a:lnTo>
                  <a:lnTo>
                    <a:pt x="1021" y="1444"/>
                  </a:lnTo>
                  <a:lnTo>
                    <a:pt x="964" y="1468"/>
                  </a:lnTo>
                  <a:lnTo>
                    <a:pt x="908" y="1489"/>
                  </a:lnTo>
                  <a:lnTo>
                    <a:pt x="851" y="1508"/>
                  </a:lnTo>
                  <a:lnTo>
                    <a:pt x="795" y="1524"/>
                  </a:lnTo>
                  <a:lnTo>
                    <a:pt x="739" y="1536"/>
                  </a:lnTo>
                  <a:lnTo>
                    <a:pt x="685" y="1545"/>
                  </a:lnTo>
                  <a:lnTo>
                    <a:pt x="632" y="1550"/>
                  </a:lnTo>
                  <a:lnTo>
                    <a:pt x="579" y="1551"/>
                  </a:lnTo>
                  <a:lnTo>
                    <a:pt x="527" y="1547"/>
                  </a:lnTo>
                  <a:lnTo>
                    <a:pt x="477" y="1538"/>
                  </a:lnTo>
                  <a:lnTo>
                    <a:pt x="428" y="1526"/>
                  </a:lnTo>
                  <a:lnTo>
                    <a:pt x="381" y="1506"/>
                  </a:lnTo>
                  <a:lnTo>
                    <a:pt x="336" y="1481"/>
                  </a:lnTo>
                  <a:lnTo>
                    <a:pt x="293" y="1450"/>
                  </a:lnTo>
                  <a:lnTo>
                    <a:pt x="253" y="1416"/>
                  </a:lnTo>
                  <a:lnTo>
                    <a:pt x="215" y="1379"/>
                  </a:lnTo>
                  <a:lnTo>
                    <a:pt x="179" y="1339"/>
                  </a:lnTo>
                  <a:lnTo>
                    <a:pt x="146" y="1299"/>
                  </a:lnTo>
                  <a:lnTo>
                    <a:pt x="117" y="1259"/>
                  </a:lnTo>
                  <a:lnTo>
                    <a:pt x="90" y="1219"/>
                  </a:lnTo>
                  <a:lnTo>
                    <a:pt x="67" y="1183"/>
                  </a:lnTo>
                  <a:lnTo>
                    <a:pt x="47" y="1148"/>
                  </a:lnTo>
                  <a:lnTo>
                    <a:pt x="30" y="1118"/>
                  </a:lnTo>
                  <a:lnTo>
                    <a:pt x="17" y="1093"/>
                  </a:lnTo>
                  <a:lnTo>
                    <a:pt x="7" y="1073"/>
                  </a:lnTo>
                  <a:lnTo>
                    <a:pt x="1" y="1061"/>
                  </a:lnTo>
                  <a:lnTo>
                    <a:pt x="0" y="1057"/>
                  </a:lnTo>
                  <a:close/>
                </a:path>
              </a:pathLst>
            </a:custGeom>
            <a:solidFill>
              <a:srgbClr val="FEF2E0"/>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6" name="Freeform 6"/>
            <p:cNvSpPr>
              <a:spLocks/>
            </p:cNvSpPr>
            <p:nvPr/>
          </p:nvSpPr>
          <p:spPr bwMode="auto">
            <a:xfrm>
              <a:off x="10093326" y="6142038"/>
              <a:ext cx="295275" cy="244475"/>
            </a:xfrm>
            <a:custGeom>
              <a:avLst/>
              <a:gdLst>
                <a:gd name="T0" fmla="*/ 1413 w 3349"/>
                <a:gd name="T1" fmla="*/ 1579 h 2774"/>
                <a:gd name="T2" fmla="*/ 2656 w 3349"/>
                <a:gd name="T3" fmla="*/ 895 h 2774"/>
                <a:gd name="T4" fmla="*/ 3349 w 3349"/>
                <a:gd name="T5" fmla="*/ 1841 h 2774"/>
                <a:gd name="T6" fmla="*/ 1799 w 3349"/>
                <a:gd name="T7" fmla="*/ 2774 h 2774"/>
                <a:gd name="T8" fmla="*/ 257 w 3349"/>
                <a:gd name="T9" fmla="*/ 2219 h 2774"/>
                <a:gd name="T10" fmla="*/ 251 w 3349"/>
                <a:gd name="T11" fmla="*/ 2196 h 2774"/>
                <a:gd name="T12" fmla="*/ 235 w 3349"/>
                <a:gd name="T13" fmla="*/ 2130 h 2774"/>
                <a:gd name="T14" fmla="*/ 212 w 3349"/>
                <a:gd name="T15" fmla="*/ 2028 h 2774"/>
                <a:gd name="T16" fmla="*/ 182 w 3349"/>
                <a:gd name="T17" fmla="*/ 1896 h 2774"/>
                <a:gd name="T18" fmla="*/ 151 w 3349"/>
                <a:gd name="T19" fmla="*/ 1739 h 2774"/>
                <a:gd name="T20" fmla="*/ 116 w 3349"/>
                <a:gd name="T21" fmla="*/ 1561 h 2774"/>
                <a:gd name="T22" fmla="*/ 83 w 3349"/>
                <a:gd name="T23" fmla="*/ 1370 h 2774"/>
                <a:gd name="T24" fmla="*/ 53 w 3349"/>
                <a:gd name="T25" fmla="*/ 1173 h 2774"/>
                <a:gd name="T26" fmla="*/ 28 w 3349"/>
                <a:gd name="T27" fmla="*/ 973 h 2774"/>
                <a:gd name="T28" fmla="*/ 10 w 3349"/>
                <a:gd name="T29" fmla="*/ 777 h 2774"/>
                <a:gd name="T30" fmla="*/ 0 w 3349"/>
                <a:gd name="T31" fmla="*/ 589 h 2774"/>
                <a:gd name="T32" fmla="*/ 3 w 3349"/>
                <a:gd name="T33" fmla="*/ 418 h 2774"/>
                <a:gd name="T34" fmla="*/ 19 w 3349"/>
                <a:gd name="T35" fmla="*/ 267 h 2774"/>
                <a:gd name="T36" fmla="*/ 51 w 3349"/>
                <a:gd name="T37" fmla="*/ 143 h 2774"/>
                <a:gd name="T38" fmla="*/ 100 w 3349"/>
                <a:gd name="T39" fmla="*/ 52 h 2774"/>
                <a:gd name="T40" fmla="*/ 171 w 3349"/>
                <a:gd name="T41" fmla="*/ 0 h 2774"/>
                <a:gd name="T42" fmla="*/ 290 w 3349"/>
                <a:gd name="T43" fmla="*/ 31 h 2774"/>
                <a:gd name="T44" fmla="*/ 409 w 3349"/>
                <a:gd name="T45" fmla="*/ 91 h 2774"/>
                <a:gd name="T46" fmla="*/ 523 w 3349"/>
                <a:gd name="T47" fmla="*/ 177 h 2774"/>
                <a:gd name="T48" fmla="*/ 636 w 3349"/>
                <a:gd name="T49" fmla="*/ 282 h 2774"/>
                <a:gd name="T50" fmla="*/ 744 w 3349"/>
                <a:gd name="T51" fmla="*/ 403 h 2774"/>
                <a:gd name="T52" fmla="*/ 846 w 3349"/>
                <a:gd name="T53" fmla="*/ 537 h 2774"/>
                <a:gd name="T54" fmla="*/ 943 w 3349"/>
                <a:gd name="T55" fmla="*/ 677 h 2774"/>
                <a:gd name="T56" fmla="*/ 1033 w 3349"/>
                <a:gd name="T57" fmla="*/ 821 h 2774"/>
                <a:gd name="T58" fmla="*/ 1115 w 3349"/>
                <a:gd name="T59" fmla="*/ 963 h 2774"/>
                <a:gd name="T60" fmla="*/ 1189 w 3349"/>
                <a:gd name="T61" fmla="*/ 1101 h 2774"/>
                <a:gd name="T62" fmla="*/ 1254 w 3349"/>
                <a:gd name="T63" fmla="*/ 1230 h 2774"/>
                <a:gd name="T64" fmla="*/ 1309 w 3349"/>
                <a:gd name="T65" fmla="*/ 1344 h 2774"/>
                <a:gd name="T66" fmla="*/ 1353 w 3349"/>
                <a:gd name="T67" fmla="*/ 1440 h 2774"/>
                <a:gd name="T68" fmla="*/ 1386 w 3349"/>
                <a:gd name="T69" fmla="*/ 1514 h 2774"/>
                <a:gd name="T70" fmla="*/ 1406 w 3349"/>
                <a:gd name="T71" fmla="*/ 1561 h 2774"/>
                <a:gd name="T72" fmla="*/ 1413 w 3349"/>
                <a:gd name="T73" fmla="*/ 1579 h 2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49" h="2774">
                  <a:moveTo>
                    <a:pt x="1413" y="1579"/>
                  </a:moveTo>
                  <a:lnTo>
                    <a:pt x="2656" y="895"/>
                  </a:lnTo>
                  <a:lnTo>
                    <a:pt x="3349" y="1841"/>
                  </a:lnTo>
                  <a:lnTo>
                    <a:pt x="1799" y="2774"/>
                  </a:lnTo>
                  <a:lnTo>
                    <a:pt x="257" y="2219"/>
                  </a:lnTo>
                  <a:lnTo>
                    <a:pt x="251" y="2196"/>
                  </a:lnTo>
                  <a:lnTo>
                    <a:pt x="235" y="2130"/>
                  </a:lnTo>
                  <a:lnTo>
                    <a:pt x="212" y="2028"/>
                  </a:lnTo>
                  <a:lnTo>
                    <a:pt x="182" y="1896"/>
                  </a:lnTo>
                  <a:lnTo>
                    <a:pt x="151" y="1739"/>
                  </a:lnTo>
                  <a:lnTo>
                    <a:pt x="116" y="1561"/>
                  </a:lnTo>
                  <a:lnTo>
                    <a:pt x="83" y="1370"/>
                  </a:lnTo>
                  <a:lnTo>
                    <a:pt x="53" y="1173"/>
                  </a:lnTo>
                  <a:lnTo>
                    <a:pt x="28" y="973"/>
                  </a:lnTo>
                  <a:lnTo>
                    <a:pt x="10" y="777"/>
                  </a:lnTo>
                  <a:lnTo>
                    <a:pt x="0" y="589"/>
                  </a:lnTo>
                  <a:lnTo>
                    <a:pt x="3" y="418"/>
                  </a:lnTo>
                  <a:lnTo>
                    <a:pt x="19" y="267"/>
                  </a:lnTo>
                  <a:lnTo>
                    <a:pt x="51" y="143"/>
                  </a:lnTo>
                  <a:lnTo>
                    <a:pt x="100" y="52"/>
                  </a:lnTo>
                  <a:lnTo>
                    <a:pt x="171" y="0"/>
                  </a:lnTo>
                  <a:lnTo>
                    <a:pt x="290" y="31"/>
                  </a:lnTo>
                  <a:lnTo>
                    <a:pt x="409" y="91"/>
                  </a:lnTo>
                  <a:lnTo>
                    <a:pt x="523" y="177"/>
                  </a:lnTo>
                  <a:lnTo>
                    <a:pt x="636" y="282"/>
                  </a:lnTo>
                  <a:lnTo>
                    <a:pt x="744" y="403"/>
                  </a:lnTo>
                  <a:lnTo>
                    <a:pt x="846" y="537"/>
                  </a:lnTo>
                  <a:lnTo>
                    <a:pt x="943" y="677"/>
                  </a:lnTo>
                  <a:lnTo>
                    <a:pt x="1033" y="821"/>
                  </a:lnTo>
                  <a:lnTo>
                    <a:pt x="1115" y="963"/>
                  </a:lnTo>
                  <a:lnTo>
                    <a:pt x="1189" y="1101"/>
                  </a:lnTo>
                  <a:lnTo>
                    <a:pt x="1254" y="1230"/>
                  </a:lnTo>
                  <a:lnTo>
                    <a:pt x="1309" y="1344"/>
                  </a:lnTo>
                  <a:lnTo>
                    <a:pt x="1353" y="1440"/>
                  </a:lnTo>
                  <a:lnTo>
                    <a:pt x="1386" y="1514"/>
                  </a:lnTo>
                  <a:lnTo>
                    <a:pt x="1406" y="1561"/>
                  </a:lnTo>
                  <a:lnTo>
                    <a:pt x="1413" y="1579"/>
                  </a:lnTo>
                  <a:close/>
                </a:path>
              </a:pathLst>
            </a:custGeom>
            <a:solidFill>
              <a:srgbClr val="019170"/>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7" name="Freeform 7"/>
            <p:cNvSpPr>
              <a:spLocks/>
            </p:cNvSpPr>
            <p:nvPr/>
          </p:nvSpPr>
          <p:spPr bwMode="auto">
            <a:xfrm>
              <a:off x="11114088" y="5645150"/>
              <a:ext cx="139700" cy="555625"/>
            </a:xfrm>
            <a:custGeom>
              <a:avLst/>
              <a:gdLst>
                <a:gd name="T0" fmla="*/ 709 w 1580"/>
                <a:gd name="T1" fmla="*/ 603 h 6291"/>
                <a:gd name="T2" fmla="*/ 566 w 1580"/>
                <a:gd name="T3" fmla="*/ 197 h 6291"/>
                <a:gd name="T4" fmla="*/ 0 w 1580"/>
                <a:gd name="T5" fmla="*/ 0 h 6291"/>
                <a:gd name="T6" fmla="*/ 0 w 1580"/>
                <a:gd name="T7" fmla="*/ 6291 h 6291"/>
                <a:gd name="T8" fmla="*/ 566 w 1580"/>
                <a:gd name="T9" fmla="*/ 6094 h 6291"/>
                <a:gd name="T10" fmla="*/ 709 w 1580"/>
                <a:gd name="T11" fmla="*/ 5688 h 6291"/>
                <a:gd name="T12" fmla="*/ 1580 w 1580"/>
                <a:gd name="T13" fmla="*/ 5323 h 6291"/>
                <a:gd name="T14" fmla="*/ 1580 w 1580"/>
                <a:gd name="T15" fmla="*/ 846 h 6291"/>
                <a:gd name="T16" fmla="*/ 709 w 1580"/>
                <a:gd name="T17" fmla="*/ 603 h 6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0" h="6291">
                  <a:moveTo>
                    <a:pt x="709" y="603"/>
                  </a:moveTo>
                  <a:lnTo>
                    <a:pt x="566" y="197"/>
                  </a:lnTo>
                  <a:lnTo>
                    <a:pt x="0" y="0"/>
                  </a:lnTo>
                  <a:lnTo>
                    <a:pt x="0" y="6291"/>
                  </a:lnTo>
                  <a:lnTo>
                    <a:pt x="566" y="6094"/>
                  </a:lnTo>
                  <a:lnTo>
                    <a:pt x="709" y="5688"/>
                  </a:lnTo>
                  <a:lnTo>
                    <a:pt x="1580" y="5323"/>
                  </a:lnTo>
                  <a:lnTo>
                    <a:pt x="1580" y="846"/>
                  </a:lnTo>
                  <a:lnTo>
                    <a:pt x="709" y="603"/>
                  </a:lnTo>
                  <a:close/>
                </a:path>
              </a:pathLst>
            </a:custGeom>
            <a:solidFill>
              <a:srgbClr val="FFF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8" name="Freeform 8"/>
            <p:cNvSpPr>
              <a:spLocks/>
            </p:cNvSpPr>
            <p:nvPr/>
          </p:nvSpPr>
          <p:spPr bwMode="auto">
            <a:xfrm>
              <a:off x="10577513" y="6232525"/>
              <a:ext cx="536575" cy="180975"/>
            </a:xfrm>
            <a:custGeom>
              <a:avLst/>
              <a:gdLst>
                <a:gd name="T0" fmla="*/ 6072 w 6072"/>
                <a:gd name="T1" fmla="*/ 2057 h 2057"/>
                <a:gd name="T2" fmla="*/ 6072 w 6072"/>
                <a:gd name="T3" fmla="*/ 121 h 2057"/>
                <a:gd name="T4" fmla="*/ 0 w 6072"/>
                <a:gd name="T5" fmla="*/ 0 h 2057"/>
                <a:gd name="T6" fmla="*/ 0 w 6072"/>
                <a:gd name="T7" fmla="*/ 1815 h 2057"/>
                <a:gd name="T8" fmla="*/ 6072 w 6072"/>
                <a:gd name="T9" fmla="*/ 2057 h 2057"/>
              </a:gdLst>
              <a:ahLst/>
              <a:cxnLst>
                <a:cxn ang="0">
                  <a:pos x="T0" y="T1"/>
                </a:cxn>
                <a:cxn ang="0">
                  <a:pos x="T2" y="T3"/>
                </a:cxn>
                <a:cxn ang="0">
                  <a:pos x="T4" y="T5"/>
                </a:cxn>
                <a:cxn ang="0">
                  <a:pos x="T6" y="T7"/>
                </a:cxn>
                <a:cxn ang="0">
                  <a:pos x="T8" y="T9"/>
                </a:cxn>
              </a:cxnLst>
              <a:rect l="0" t="0" r="r" b="b"/>
              <a:pathLst>
                <a:path w="6072" h="2057">
                  <a:moveTo>
                    <a:pt x="6072" y="2057"/>
                  </a:moveTo>
                  <a:lnTo>
                    <a:pt x="6072" y="121"/>
                  </a:lnTo>
                  <a:lnTo>
                    <a:pt x="0" y="0"/>
                  </a:lnTo>
                  <a:lnTo>
                    <a:pt x="0" y="1815"/>
                  </a:lnTo>
                  <a:lnTo>
                    <a:pt x="6072" y="2057"/>
                  </a:lnTo>
                  <a:close/>
                </a:path>
              </a:pathLst>
            </a:custGeom>
            <a:solidFill>
              <a:srgbClr val="FFF7E2"/>
            </a:solidFill>
            <a:ln w="9525">
              <a:solidFill>
                <a:srgbClr val="7F7C71"/>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9" name="Freeform 9"/>
            <p:cNvSpPr>
              <a:spLocks/>
            </p:cNvSpPr>
            <p:nvPr/>
          </p:nvSpPr>
          <p:spPr bwMode="auto">
            <a:xfrm>
              <a:off x="10734676" y="6327775"/>
              <a:ext cx="292100" cy="128587"/>
            </a:xfrm>
            <a:custGeom>
              <a:avLst/>
              <a:gdLst>
                <a:gd name="T0" fmla="*/ 3314 w 3314"/>
                <a:gd name="T1" fmla="*/ 968 h 1451"/>
                <a:gd name="T2" fmla="*/ 3314 w 3314"/>
                <a:gd name="T3" fmla="*/ 0 h 1451"/>
                <a:gd name="T4" fmla="*/ 0 w 3314"/>
                <a:gd name="T5" fmla="*/ 1090 h 1451"/>
                <a:gd name="T6" fmla="*/ 0 w 3314"/>
                <a:gd name="T7" fmla="*/ 1451 h 1451"/>
                <a:gd name="T8" fmla="*/ 3314 w 3314"/>
                <a:gd name="T9" fmla="*/ 968 h 1451"/>
              </a:gdLst>
              <a:ahLst/>
              <a:cxnLst>
                <a:cxn ang="0">
                  <a:pos x="T0" y="T1"/>
                </a:cxn>
                <a:cxn ang="0">
                  <a:pos x="T2" y="T3"/>
                </a:cxn>
                <a:cxn ang="0">
                  <a:pos x="T4" y="T5"/>
                </a:cxn>
                <a:cxn ang="0">
                  <a:pos x="T6" y="T7"/>
                </a:cxn>
                <a:cxn ang="0">
                  <a:pos x="T8" y="T9"/>
                </a:cxn>
              </a:cxnLst>
              <a:rect l="0" t="0" r="r" b="b"/>
              <a:pathLst>
                <a:path w="3314" h="1451">
                  <a:moveTo>
                    <a:pt x="3314" y="968"/>
                  </a:moveTo>
                  <a:lnTo>
                    <a:pt x="3314" y="0"/>
                  </a:lnTo>
                  <a:lnTo>
                    <a:pt x="0" y="1090"/>
                  </a:lnTo>
                  <a:lnTo>
                    <a:pt x="0" y="1451"/>
                  </a:lnTo>
                  <a:lnTo>
                    <a:pt x="3314" y="968"/>
                  </a:lnTo>
                  <a:close/>
                </a:path>
              </a:pathLst>
            </a:custGeom>
            <a:solidFill>
              <a:srgbClr val="FFF7E2"/>
            </a:solidFill>
            <a:ln w="9525">
              <a:solidFill>
                <a:srgbClr val="7F7C71"/>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0" name="Freeform 10"/>
            <p:cNvSpPr>
              <a:spLocks/>
            </p:cNvSpPr>
            <p:nvPr/>
          </p:nvSpPr>
          <p:spPr bwMode="auto">
            <a:xfrm>
              <a:off x="10186988" y="6327775"/>
              <a:ext cx="292100" cy="128587"/>
            </a:xfrm>
            <a:custGeom>
              <a:avLst/>
              <a:gdLst>
                <a:gd name="T0" fmla="*/ 3313 w 3313"/>
                <a:gd name="T1" fmla="*/ 968 h 1451"/>
                <a:gd name="T2" fmla="*/ 3313 w 3313"/>
                <a:gd name="T3" fmla="*/ 0 h 1451"/>
                <a:gd name="T4" fmla="*/ 0 w 3313"/>
                <a:gd name="T5" fmla="*/ 1090 h 1451"/>
                <a:gd name="T6" fmla="*/ 0 w 3313"/>
                <a:gd name="T7" fmla="*/ 1451 h 1451"/>
                <a:gd name="T8" fmla="*/ 3313 w 3313"/>
                <a:gd name="T9" fmla="*/ 968 h 1451"/>
              </a:gdLst>
              <a:ahLst/>
              <a:cxnLst>
                <a:cxn ang="0">
                  <a:pos x="T0" y="T1"/>
                </a:cxn>
                <a:cxn ang="0">
                  <a:pos x="T2" y="T3"/>
                </a:cxn>
                <a:cxn ang="0">
                  <a:pos x="T4" y="T5"/>
                </a:cxn>
                <a:cxn ang="0">
                  <a:pos x="T6" y="T7"/>
                </a:cxn>
                <a:cxn ang="0">
                  <a:pos x="T8" y="T9"/>
                </a:cxn>
              </a:cxnLst>
              <a:rect l="0" t="0" r="r" b="b"/>
              <a:pathLst>
                <a:path w="3313" h="1451">
                  <a:moveTo>
                    <a:pt x="3313" y="968"/>
                  </a:moveTo>
                  <a:lnTo>
                    <a:pt x="3313" y="0"/>
                  </a:lnTo>
                  <a:lnTo>
                    <a:pt x="0" y="1090"/>
                  </a:lnTo>
                  <a:lnTo>
                    <a:pt x="0" y="1451"/>
                  </a:lnTo>
                  <a:lnTo>
                    <a:pt x="3313" y="968"/>
                  </a:lnTo>
                  <a:close/>
                </a:path>
              </a:pathLst>
            </a:custGeom>
            <a:solidFill>
              <a:srgbClr val="FFF7E2"/>
            </a:solidFill>
            <a:ln w="9525">
              <a:solidFill>
                <a:srgbClr val="7F7C71"/>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1" name="Freeform 11"/>
            <p:cNvSpPr>
              <a:spLocks/>
            </p:cNvSpPr>
            <p:nvPr/>
          </p:nvSpPr>
          <p:spPr bwMode="auto">
            <a:xfrm>
              <a:off x="11114088" y="6210300"/>
              <a:ext cx="160338" cy="203200"/>
            </a:xfrm>
            <a:custGeom>
              <a:avLst/>
              <a:gdLst>
                <a:gd name="T0" fmla="*/ 1822 w 1822"/>
                <a:gd name="T1" fmla="*/ 1694 h 2299"/>
                <a:gd name="T2" fmla="*/ 1822 w 1822"/>
                <a:gd name="T3" fmla="*/ 0 h 2299"/>
                <a:gd name="T4" fmla="*/ 0 w 1822"/>
                <a:gd name="T5" fmla="*/ 363 h 2299"/>
                <a:gd name="T6" fmla="*/ 0 w 1822"/>
                <a:gd name="T7" fmla="*/ 2299 h 2299"/>
                <a:gd name="T8" fmla="*/ 1822 w 1822"/>
                <a:gd name="T9" fmla="*/ 1694 h 2299"/>
              </a:gdLst>
              <a:ahLst/>
              <a:cxnLst>
                <a:cxn ang="0">
                  <a:pos x="T0" y="T1"/>
                </a:cxn>
                <a:cxn ang="0">
                  <a:pos x="T2" y="T3"/>
                </a:cxn>
                <a:cxn ang="0">
                  <a:pos x="T4" y="T5"/>
                </a:cxn>
                <a:cxn ang="0">
                  <a:pos x="T6" y="T7"/>
                </a:cxn>
                <a:cxn ang="0">
                  <a:pos x="T8" y="T9"/>
                </a:cxn>
              </a:cxnLst>
              <a:rect l="0" t="0" r="r" b="b"/>
              <a:pathLst>
                <a:path w="1822" h="2299">
                  <a:moveTo>
                    <a:pt x="1822" y="1694"/>
                  </a:moveTo>
                  <a:lnTo>
                    <a:pt x="1822" y="0"/>
                  </a:lnTo>
                  <a:lnTo>
                    <a:pt x="0" y="363"/>
                  </a:lnTo>
                  <a:lnTo>
                    <a:pt x="0" y="2299"/>
                  </a:lnTo>
                  <a:lnTo>
                    <a:pt x="1822" y="1694"/>
                  </a:lnTo>
                  <a:close/>
                </a:path>
              </a:pathLst>
            </a:custGeom>
            <a:solidFill>
              <a:srgbClr val="FFF7E2"/>
            </a:solidFill>
            <a:ln w="9525">
              <a:solidFill>
                <a:srgbClr val="7F7C71"/>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2" name="Freeform 12"/>
            <p:cNvSpPr>
              <a:spLocks/>
            </p:cNvSpPr>
            <p:nvPr/>
          </p:nvSpPr>
          <p:spPr bwMode="auto">
            <a:xfrm>
              <a:off x="10186988" y="6327775"/>
              <a:ext cx="839788" cy="96837"/>
            </a:xfrm>
            <a:custGeom>
              <a:avLst/>
              <a:gdLst>
                <a:gd name="T0" fmla="*/ 3313 w 9521"/>
                <a:gd name="T1" fmla="*/ 0 h 1090"/>
                <a:gd name="T2" fmla="*/ 9521 w 9521"/>
                <a:gd name="T3" fmla="*/ 0 h 1090"/>
                <a:gd name="T4" fmla="*/ 6207 w 9521"/>
                <a:gd name="T5" fmla="*/ 1090 h 1090"/>
                <a:gd name="T6" fmla="*/ 0 w 9521"/>
                <a:gd name="T7" fmla="*/ 1090 h 1090"/>
                <a:gd name="T8" fmla="*/ 3313 w 9521"/>
                <a:gd name="T9" fmla="*/ 0 h 1090"/>
              </a:gdLst>
              <a:ahLst/>
              <a:cxnLst>
                <a:cxn ang="0">
                  <a:pos x="T0" y="T1"/>
                </a:cxn>
                <a:cxn ang="0">
                  <a:pos x="T2" y="T3"/>
                </a:cxn>
                <a:cxn ang="0">
                  <a:pos x="T4" y="T5"/>
                </a:cxn>
                <a:cxn ang="0">
                  <a:pos x="T6" y="T7"/>
                </a:cxn>
                <a:cxn ang="0">
                  <a:pos x="T8" y="T9"/>
                </a:cxn>
              </a:cxnLst>
              <a:rect l="0" t="0" r="r" b="b"/>
              <a:pathLst>
                <a:path w="9521" h="1090">
                  <a:moveTo>
                    <a:pt x="3313" y="0"/>
                  </a:moveTo>
                  <a:lnTo>
                    <a:pt x="9521" y="0"/>
                  </a:lnTo>
                  <a:lnTo>
                    <a:pt x="6207" y="1090"/>
                  </a:lnTo>
                  <a:lnTo>
                    <a:pt x="0" y="1090"/>
                  </a:lnTo>
                  <a:lnTo>
                    <a:pt x="3313" y="0"/>
                  </a:lnTo>
                  <a:close/>
                </a:path>
              </a:pathLst>
            </a:custGeom>
            <a:solidFill>
              <a:srgbClr val="FFF7E2"/>
            </a:solidFill>
            <a:ln w="9525">
              <a:solidFill>
                <a:srgbClr val="7F7C71"/>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3" name="Freeform 13"/>
            <p:cNvSpPr>
              <a:spLocks/>
            </p:cNvSpPr>
            <p:nvPr/>
          </p:nvSpPr>
          <p:spPr bwMode="auto">
            <a:xfrm>
              <a:off x="10431463" y="6340475"/>
              <a:ext cx="519113" cy="15875"/>
            </a:xfrm>
            <a:custGeom>
              <a:avLst/>
              <a:gdLst>
                <a:gd name="T0" fmla="*/ 599 w 5890"/>
                <a:gd name="T1" fmla="*/ 0 h 193"/>
                <a:gd name="T2" fmla="*/ 0 w 5890"/>
                <a:gd name="T3" fmla="*/ 193 h 193"/>
                <a:gd name="T4" fmla="*/ 5291 w 5890"/>
                <a:gd name="T5" fmla="*/ 193 h 193"/>
                <a:gd name="T6" fmla="*/ 5890 w 5890"/>
                <a:gd name="T7" fmla="*/ 0 h 193"/>
                <a:gd name="T8" fmla="*/ 599 w 5890"/>
                <a:gd name="T9" fmla="*/ 0 h 193"/>
              </a:gdLst>
              <a:ahLst/>
              <a:cxnLst>
                <a:cxn ang="0">
                  <a:pos x="T0" y="T1"/>
                </a:cxn>
                <a:cxn ang="0">
                  <a:pos x="T2" y="T3"/>
                </a:cxn>
                <a:cxn ang="0">
                  <a:pos x="T4" y="T5"/>
                </a:cxn>
                <a:cxn ang="0">
                  <a:pos x="T6" y="T7"/>
                </a:cxn>
                <a:cxn ang="0">
                  <a:pos x="T8" y="T9"/>
                </a:cxn>
              </a:cxnLst>
              <a:rect l="0" t="0" r="r" b="b"/>
              <a:pathLst>
                <a:path w="5890" h="193">
                  <a:moveTo>
                    <a:pt x="599" y="0"/>
                  </a:moveTo>
                  <a:lnTo>
                    <a:pt x="0" y="193"/>
                  </a:lnTo>
                  <a:lnTo>
                    <a:pt x="5291" y="193"/>
                  </a:lnTo>
                  <a:lnTo>
                    <a:pt x="5890" y="0"/>
                  </a:lnTo>
                  <a:lnTo>
                    <a:pt x="599" y="0"/>
                  </a:lnTo>
                  <a:close/>
                </a:path>
              </a:pathLst>
            </a:custGeom>
            <a:solidFill>
              <a:srgbClr val="B2A8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4" name="Freeform 14"/>
            <p:cNvSpPr>
              <a:spLocks/>
            </p:cNvSpPr>
            <p:nvPr/>
          </p:nvSpPr>
          <p:spPr bwMode="auto">
            <a:xfrm>
              <a:off x="10644188" y="6369050"/>
              <a:ext cx="219075" cy="41275"/>
            </a:xfrm>
            <a:custGeom>
              <a:avLst/>
              <a:gdLst>
                <a:gd name="T0" fmla="*/ 0 w 2480"/>
                <a:gd name="T1" fmla="*/ 472 h 472"/>
                <a:gd name="T2" fmla="*/ 1025 w 2480"/>
                <a:gd name="T3" fmla="*/ 472 h 472"/>
                <a:gd name="T4" fmla="*/ 2480 w 2480"/>
                <a:gd name="T5" fmla="*/ 0 h 472"/>
                <a:gd name="T6" fmla="*/ 1435 w 2480"/>
                <a:gd name="T7" fmla="*/ 0 h 472"/>
                <a:gd name="T8" fmla="*/ 0 w 2480"/>
                <a:gd name="T9" fmla="*/ 472 h 472"/>
              </a:gdLst>
              <a:ahLst/>
              <a:cxnLst>
                <a:cxn ang="0">
                  <a:pos x="T0" y="T1"/>
                </a:cxn>
                <a:cxn ang="0">
                  <a:pos x="T2" y="T3"/>
                </a:cxn>
                <a:cxn ang="0">
                  <a:pos x="T4" y="T5"/>
                </a:cxn>
                <a:cxn ang="0">
                  <a:pos x="T6" y="T7"/>
                </a:cxn>
                <a:cxn ang="0">
                  <a:pos x="T8" y="T9"/>
                </a:cxn>
              </a:cxnLst>
              <a:rect l="0" t="0" r="r" b="b"/>
              <a:pathLst>
                <a:path w="2480" h="472">
                  <a:moveTo>
                    <a:pt x="0" y="472"/>
                  </a:moveTo>
                  <a:lnTo>
                    <a:pt x="1025" y="472"/>
                  </a:lnTo>
                  <a:lnTo>
                    <a:pt x="2480" y="0"/>
                  </a:lnTo>
                  <a:lnTo>
                    <a:pt x="1435" y="0"/>
                  </a:lnTo>
                  <a:lnTo>
                    <a:pt x="0" y="472"/>
                  </a:lnTo>
                  <a:close/>
                </a:path>
              </a:pathLst>
            </a:custGeom>
            <a:solidFill>
              <a:srgbClr val="B2A8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5" name="Freeform 15"/>
            <p:cNvSpPr>
              <a:spLocks/>
            </p:cNvSpPr>
            <p:nvPr/>
          </p:nvSpPr>
          <p:spPr bwMode="auto">
            <a:xfrm>
              <a:off x="10267951" y="6369050"/>
              <a:ext cx="460375" cy="41275"/>
            </a:xfrm>
            <a:custGeom>
              <a:avLst/>
              <a:gdLst>
                <a:gd name="T0" fmla="*/ 1454 w 5215"/>
                <a:gd name="T1" fmla="*/ 0 h 472"/>
                <a:gd name="T2" fmla="*/ 0 w 5215"/>
                <a:gd name="T3" fmla="*/ 472 h 472"/>
                <a:gd name="T4" fmla="*/ 3779 w 5215"/>
                <a:gd name="T5" fmla="*/ 472 h 472"/>
                <a:gd name="T6" fmla="*/ 5215 w 5215"/>
                <a:gd name="T7" fmla="*/ 0 h 472"/>
                <a:gd name="T8" fmla="*/ 1454 w 5215"/>
                <a:gd name="T9" fmla="*/ 0 h 472"/>
              </a:gdLst>
              <a:ahLst/>
              <a:cxnLst>
                <a:cxn ang="0">
                  <a:pos x="T0" y="T1"/>
                </a:cxn>
                <a:cxn ang="0">
                  <a:pos x="T2" y="T3"/>
                </a:cxn>
                <a:cxn ang="0">
                  <a:pos x="T4" y="T5"/>
                </a:cxn>
                <a:cxn ang="0">
                  <a:pos x="T6" y="T7"/>
                </a:cxn>
                <a:cxn ang="0">
                  <a:pos x="T8" y="T9"/>
                </a:cxn>
              </a:cxnLst>
              <a:rect l="0" t="0" r="r" b="b"/>
              <a:pathLst>
                <a:path w="5215" h="472">
                  <a:moveTo>
                    <a:pt x="1454" y="0"/>
                  </a:moveTo>
                  <a:lnTo>
                    <a:pt x="0" y="472"/>
                  </a:lnTo>
                  <a:lnTo>
                    <a:pt x="3779" y="472"/>
                  </a:lnTo>
                  <a:lnTo>
                    <a:pt x="5215" y="0"/>
                  </a:lnTo>
                  <a:lnTo>
                    <a:pt x="1454" y="0"/>
                  </a:lnTo>
                  <a:close/>
                </a:path>
              </a:pathLst>
            </a:custGeom>
            <a:solidFill>
              <a:srgbClr val="B2A8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6" name="Rectangle 16"/>
            <p:cNvSpPr>
              <a:spLocks noChangeArrowheads="1"/>
            </p:cNvSpPr>
            <p:nvPr/>
          </p:nvSpPr>
          <p:spPr bwMode="auto">
            <a:xfrm>
              <a:off x="10186988" y="6424613"/>
              <a:ext cx="547688" cy="31750"/>
            </a:xfrm>
            <a:prstGeom prst="rect">
              <a:avLst/>
            </a:prstGeom>
            <a:solidFill>
              <a:srgbClr val="FFF7E2"/>
            </a:solidFill>
            <a:ln w="9525">
              <a:solidFill>
                <a:srgbClr val="7F7C71"/>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7" name="Freeform 17"/>
            <p:cNvSpPr>
              <a:spLocks/>
            </p:cNvSpPr>
            <p:nvPr/>
          </p:nvSpPr>
          <p:spPr bwMode="auto">
            <a:xfrm>
              <a:off x="9815513" y="6097588"/>
              <a:ext cx="447675" cy="358775"/>
            </a:xfrm>
            <a:custGeom>
              <a:avLst/>
              <a:gdLst>
                <a:gd name="T0" fmla="*/ 4422 w 5078"/>
                <a:gd name="T1" fmla="*/ 2730 h 4070"/>
                <a:gd name="T2" fmla="*/ 4091 w 5078"/>
                <a:gd name="T3" fmla="*/ 2521 h 4070"/>
                <a:gd name="T4" fmla="*/ 4072 w 5078"/>
                <a:gd name="T5" fmla="*/ 2253 h 4070"/>
                <a:gd name="T6" fmla="*/ 4033 w 5078"/>
                <a:gd name="T7" fmla="*/ 1973 h 4070"/>
                <a:gd name="T8" fmla="*/ 3968 w 5078"/>
                <a:gd name="T9" fmla="*/ 1688 h 4070"/>
                <a:gd name="T10" fmla="*/ 3869 w 5078"/>
                <a:gd name="T11" fmla="*/ 1412 h 4070"/>
                <a:gd name="T12" fmla="*/ 3729 w 5078"/>
                <a:gd name="T13" fmla="*/ 1149 h 4070"/>
                <a:gd name="T14" fmla="*/ 3542 w 5078"/>
                <a:gd name="T15" fmla="*/ 912 h 4070"/>
                <a:gd name="T16" fmla="*/ 3300 w 5078"/>
                <a:gd name="T17" fmla="*/ 710 h 4070"/>
                <a:gd name="T18" fmla="*/ 3162 w 5078"/>
                <a:gd name="T19" fmla="*/ 641 h 4070"/>
                <a:gd name="T20" fmla="*/ 3157 w 5078"/>
                <a:gd name="T21" fmla="*/ 698 h 4070"/>
                <a:gd name="T22" fmla="*/ 3140 w 5078"/>
                <a:gd name="T23" fmla="*/ 777 h 4070"/>
                <a:gd name="T24" fmla="*/ 3112 w 5078"/>
                <a:gd name="T25" fmla="*/ 865 h 4070"/>
                <a:gd name="T26" fmla="*/ 3080 w 5078"/>
                <a:gd name="T27" fmla="*/ 950 h 4070"/>
                <a:gd name="T28" fmla="*/ 3047 w 5078"/>
                <a:gd name="T29" fmla="*/ 1020 h 4070"/>
                <a:gd name="T30" fmla="*/ 3021 w 5078"/>
                <a:gd name="T31" fmla="*/ 1064 h 4070"/>
                <a:gd name="T32" fmla="*/ 3006 w 5078"/>
                <a:gd name="T33" fmla="*/ 1071 h 4070"/>
                <a:gd name="T34" fmla="*/ 2851 w 5078"/>
                <a:gd name="T35" fmla="*/ 820 h 4070"/>
                <a:gd name="T36" fmla="*/ 2536 w 5078"/>
                <a:gd name="T37" fmla="*/ 454 h 4070"/>
                <a:gd name="T38" fmla="*/ 2217 w 5078"/>
                <a:gd name="T39" fmla="*/ 214 h 4070"/>
                <a:gd name="T40" fmla="*/ 1913 w 5078"/>
                <a:gd name="T41" fmla="*/ 74 h 4070"/>
                <a:gd name="T42" fmla="*/ 1637 w 5078"/>
                <a:gd name="T43" fmla="*/ 11 h 4070"/>
                <a:gd name="T44" fmla="*/ 1406 w 5078"/>
                <a:gd name="T45" fmla="*/ 0 h 4070"/>
                <a:gd name="T46" fmla="*/ 1237 w 5078"/>
                <a:gd name="T47" fmla="*/ 16 h 4070"/>
                <a:gd name="T48" fmla="*/ 1144 w 5078"/>
                <a:gd name="T49" fmla="*/ 36 h 4070"/>
                <a:gd name="T50" fmla="*/ 1121 w 5078"/>
                <a:gd name="T51" fmla="*/ 45 h 4070"/>
                <a:gd name="T52" fmla="*/ 1040 w 5078"/>
                <a:gd name="T53" fmla="*/ 87 h 4070"/>
                <a:gd name="T54" fmla="*/ 900 w 5078"/>
                <a:gd name="T55" fmla="*/ 170 h 4070"/>
                <a:gd name="T56" fmla="*/ 722 w 5078"/>
                <a:gd name="T57" fmla="*/ 294 h 4070"/>
                <a:gd name="T58" fmla="*/ 527 w 5078"/>
                <a:gd name="T59" fmla="*/ 457 h 4070"/>
                <a:gd name="T60" fmla="*/ 339 w 5078"/>
                <a:gd name="T61" fmla="*/ 661 h 4070"/>
                <a:gd name="T62" fmla="*/ 177 w 5078"/>
                <a:gd name="T63" fmla="*/ 902 h 4070"/>
                <a:gd name="T64" fmla="*/ 65 w 5078"/>
                <a:gd name="T65" fmla="*/ 1181 h 4070"/>
                <a:gd name="T66" fmla="*/ 17 w 5078"/>
                <a:gd name="T67" fmla="*/ 1487 h 4070"/>
                <a:gd name="T68" fmla="*/ 0 w 5078"/>
                <a:gd name="T69" fmla="*/ 1801 h 4070"/>
                <a:gd name="T70" fmla="*/ 6 w 5078"/>
                <a:gd name="T71" fmla="*/ 2124 h 4070"/>
                <a:gd name="T72" fmla="*/ 32 w 5078"/>
                <a:gd name="T73" fmla="*/ 2456 h 4070"/>
                <a:gd name="T74" fmla="*/ 76 w 5078"/>
                <a:gd name="T75" fmla="*/ 2799 h 4070"/>
                <a:gd name="T76" fmla="*/ 136 w 5078"/>
                <a:gd name="T77" fmla="*/ 3150 h 4070"/>
                <a:gd name="T78" fmla="*/ 208 w 5078"/>
                <a:gd name="T79" fmla="*/ 3511 h 4070"/>
                <a:gd name="T80" fmla="*/ 291 w 5078"/>
                <a:gd name="T81" fmla="*/ 3881 h 4070"/>
                <a:gd name="T82" fmla="*/ 5078 w 5078"/>
                <a:gd name="T83" fmla="*/ 4070 h 4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78" h="4070">
                  <a:moveTo>
                    <a:pt x="5078" y="4070"/>
                  </a:moveTo>
                  <a:lnTo>
                    <a:pt x="4422" y="2730"/>
                  </a:lnTo>
                  <a:lnTo>
                    <a:pt x="4097" y="2648"/>
                  </a:lnTo>
                  <a:lnTo>
                    <a:pt x="4091" y="2521"/>
                  </a:lnTo>
                  <a:lnTo>
                    <a:pt x="4084" y="2389"/>
                  </a:lnTo>
                  <a:lnTo>
                    <a:pt x="4072" y="2253"/>
                  </a:lnTo>
                  <a:lnTo>
                    <a:pt x="4056" y="2113"/>
                  </a:lnTo>
                  <a:lnTo>
                    <a:pt x="4033" y="1973"/>
                  </a:lnTo>
                  <a:lnTo>
                    <a:pt x="4005" y="1830"/>
                  </a:lnTo>
                  <a:lnTo>
                    <a:pt x="3968" y="1688"/>
                  </a:lnTo>
                  <a:lnTo>
                    <a:pt x="3923" y="1549"/>
                  </a:lnTo>
                  <a:lnTo>
                    <a:pt x="3869" y="1412"/>
                  </a:lnTo>
                  <a:lnTo>
                    <a:pt x="3805" y="1278"/>
                  </a:lnTo>
                  <a:lnTo>
                    <a:pt x="3729" y="1149"/>
                  </a:lnTo>
                  <a:lnTo>
                    <a:pt x="3642" y="1028"/>
                  </a:lnTo>
                  <a:lnTo>
                    <a:pt x="3542" y="912"/>
                  </a:lnTo>
                  <a:lnTo>
                    <a:pt x="3428" y="806"/>
                  </a:lnTo>
                  <a:lnTo>
                    <a:pt x="3300" y="710"/>
                  </a:lnTo>
                  <a:lnTo>
                    <a:pt x="3156" y="624"/>
                  </a:lnTo>
                  <a:lnTo>
                    <a:pt x="3162" y="641"/>
                  </a:lnTo>
                  <a:lnTo>
                    <a:pt x="3162" y="667"/>
                  </a:lnTo>
                  <a:lnTo>
                    <a:pt x="3157" y="698"/>
                  </a:lnTo>
                  <a:lnTo>
                    <a:pt x="3150" y="736"/>
                  </a:lnTo>
                  <a:lnTo>
                    <a:pt x="3140" y="777"/>
                  </a:lnTo>
                  <a:lnTo>
                    <a:pt x="3127" y="821"/>
                  </a:lnTo>
                  <a:lnTo>
                    <a:pt x="3112" y="865"/>
                  </a:lnTo>
                  <a:lnTo>
                    <a:pt x="3095" y="908"/>
                  </a:lnTo>
                  <a:lnTo>
                    <a:pt x="3080" y="950"/>
                  </a:lnTo>
                  <a:lnTo>
                    <a:pt x="3063" y="988"/>
                  </a:lnTo>
                  <a:lnTo>
                    <a:pt x="3047" y="1020"/>
                  </a:lnTo>
                  <a:lnTo>
                    <a:pt x="3033" y="1047"/>
                  </a:lnTo>
                  <a:lnTo>
                    <a:pt x="3021" y="1064"/>
                  </a:lnTo>
                  <a:lnTo>
                    <a:pt x="3011" y="1073"/>
                  </a:lnTo>
                  <a:lnTo>
                    <a:pt x="3006" y="1071"/>
                  </a:lnTo>
                  <a:lnTo>
                    <a:pt x="3004" y="1057"/>
                  </a:lnTo>
                  <a:lnTo>
                    <a:pt x="2851" y="820"/>
                  </a:lnTo>
                  <a:lnTo>
                    <a:pt x="2695" y="620"/>
                  </a:lnTo>
                  <a:lnTo>
                    <a:pt x="2536" y="454"/>
                  </a:lnTo>
                  <a:lnTo>
                    <a:pt x="2376" y="320"/>
                  </a:lnTo>
                  <a:lnTo>
                    <a:pt x="2217" y="214"/>
                  </a:lnTo>
                  <a:lnTo>
                    <a:pt x="2062" y="133"/>
                  </a:lnTo>
                  <a:lnTo>
                    <a:pt x="1913" y="74"/>
                  </a:lnTo>
                  <a:lnTo>
                    <a:pt x="1770" y="35"/>
                  </a:lnTo>
                  <a:lnTo>
                    <a:pt x="1637" y="11"/>
                  </a:lnTo>
                  <a:lnTo>
                    <a:pt x="1515" y="0"/>
                  </a:lnTo>
                  <a:lnTo>
                    <a:pt x="1406" y="0"/>
                  </a:lnTo>
                  <a:lnTo>
                    <a:pt x="1313" y="6"/>
                  </a:lnTo>
                  <a:lnTo>
                    <a:pt x="1237" y="16"/>
                  </a:lnTo>
                  <a:lnTo>
                    <a:pt x="1180" y="27"/>
                  </a:lnTo>
                  <a:lnTo>
                    <a:pt x="1144" y="36"/>
                  </a:lnTo>
                  <a:lnTo>
                    <a:pt x="1133" y="40"/>
                  </a:lnTo>
                  <a:lnTo>
                    <a:pt x="1121" y="45"/>
                  </a:lnTo>
                  <a:lnTo>
                    <a:pt x="1090" y="61"/>
                  </a:lnTo>
                  <a:lnTo>
                    <a:pt x="1040" y="87"/>
                  </a:lnTo>
                  <a:lnTo>
                    <a:pt x="977" y="123"/>
                  </a:lnTo>
                  <a:lnTo>
                    <a:pt x="900" y="170"/>
                  </a:lnTo>
                  <a:lnTo>
                    <a:pt x="815" y="226"/>
                  </a:lnTo>
                  <a:lnTo>
                    <a:pt x="722" y="294"/>
                  </a:lnTo>
                  <a:lnTo>
                    <a:pt x="625" y="371"/>
                  </a:lnTo>
                  <a:lnTo>
                    <a:pt x="527" y="457"/>
                  </a:lnTo>
                  <a:lnTo>
                    <a:pt x="431" y="554"/>
                  </a:lnTo>
                  <a:lnTo>
                    <a:pt x="339" y="661"/>
                  </a:lnTo>
                  <a:lnTo>
                    <a:pt x="254" y="776"/>
                  </a:lnTo>
                  <a:lnTo>
                    <a:pt x="177" y="902"/>
                  </a:lnTo>
                  <a:lnTo>
                    <a:pt x="114" y="1037"/>
                  </a:lnTo>
                  <a:lnTo>
                    <a:pt x="65" y="1181"/>
                  </a:lnTo>
                  <a:lnTo>
                    <a:pt x="35" y="1335"/>
                  </a:lnTo>
                  <a:lnTo>
                    <a:pt x="17" y="1487"/>
                  </a:lnTo>
                  <a:lnTo>
                    <a:pt x="5" y="1642"/>
                  </a:lnTo>
                  <a:lnTo>
                    <a:pt x="0" y="1801"/>
                  </a:lnTo>
                  <a:lnTo>
                    <a:pt x="1" y="1961"/>
                  </a:lnTo>
                  <a:lnTo>
                    <a:pt x="6" y="2124"/>
                  </a:lnTo>
                  <a:lnTo>
                    <a:pt x="17" y="2289"/>
                  </a:lnTo>
                  <a:lnTo>
                    <a:pt x="32" y="2456"/>
                  </a:lnTo>
                  <a:lnTo>
                    <a:pt x="51" y="2627"/>
                  </a:lnTo>
                  <a:lnTo>
                    <a:pt x="76" y="2799"/>
                  </a:lnTo>
                  <a:lnTo>
                    <a:pt x="104" y="2973"/>
                  </a:lnTo>
                  <a:lnTo>
                    <a:pt x="136" y="3150"/>
                  </a:lnTo>
                  <a:lnTo>
                    <a:pt x="170" y="3330"/>
                  </a:lnTo>
                  <a:lnTo>
                    <a:pt x="208" y="3511"/>
                  </a:lnTo>
                  <a:lnTo>
                    <a:pt x="248" y="3696"/>
                  </a:lnTo>
                  <a:lnTo>
                    <a:pt x="291" y="3881"/>
                  </a:lnTo>
                  <a:lnTo>
                    <a:pt x="338" y="4070"/>
                  </a:lnTo>
                  <a:lnTo>
                    <a:pt x="5078" y="4070"/>
                  </a:lnTo>
                  <a:close/>
                </a:path>
              </a:pathLst>
            </a:custGeom>
            <a:solidFill>
              <a:srgbClr val="0191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8" name="Freeform 18"/>
            <p:cNvSpPr>
              <a:spLocks/>
            </p:cNvSpPr>
            <p:nvPr/>
          </p:nvSpPr>
          <p:spPr bwMode="auto">
            <a:xfrm>
              <a:off x="9877426" y="5699125"/>
              <a:ext cx="379413" cy="490537"/>
            </a:xfrm>
            <a:custGeom>
              <a:avLst/>
              <a:gdLst>
                <a:gd name="T0" fmla="*/ 745 w 4287"/>
                <a:gd name="T1" fmla="*/ 4648 h 5565"/>
                <a:gd name="T2" fmla="*/ 929 w 4287"/>
                <a:gd name="T3" fmla="*/ 4803 h 5565"/>
                <a:gd name="T4" fmla="*/ 1201 w 4287"/>
                <a:gd name="T5" fmla="*/ 5029 h 5565"/>
                <a:gd name="T6" fmla="*/ 1518 w 4287"/>
                <a:gd name="T7" fmla="*/ 5270 h 5565"/>
                <a:gd name="T8" fmla="*/ 1838 w 4287"/>
                <a:gd name="T9" fmla="*/ 5468 h 5565"/>
                <a:gd name="T10" fmla="*/ 2120 w 4287"/>
                <a:gd name="T11" fmla="*/ 5565 h 5565"/>
                <a:gd name="T12" fmla="*/ 2321 w 4287"/>
                <a:gd name="T13" fmla="*/ 5502 h 5565"/>
                <a:gd name="T14" fmla="*/ 2400 w 4287"/>
                <a:gd name="T15" fmla="*/ 5221 h 5565"/>
                <a:gd name="T16" fmla="*/ 2354 w 4287"/>
                <a:gd name="T17" fmla="*/ 4110 h 5565"/>
                <a:gd name="T18" fmla="*/ 3104 w 4287"/>
                <a:gd name="T19" fmla="*/ 4063 h 5565"/>
                <a:gd name="T20" fmla="*/ 3442 w 4287"/>
                <a:gd name="T21" fmla="*/ 3911 h 5565"/>
                <a:gd name="T22" fmla="*/ 3680 w 4287"/>
                <a:gd name="T23" fmla="*/ 3702 h 5565"/>
                <a:gd name="T24" fmla="*/ 3835 w 4287"/>
                <a:gd name="T25" fmla="*/ 3463 h 5565"/>
                <a:gd name="T26" fmla="*/ 3925 w 4287"/>
                <a:gd name="T27" fmla="*/ 3221 h 5565"/>
                <a:gd name="T28" fmla="*/ 3967 w 4287"/>
                <a:gd name="T29" fmla="*/ 3001 h 5565"/>
                <a:gd name="T30" fmla="*/ 3977 w 4287"/>
                <a:gd name="T31" fmla="*/ 2828 h 5565"/>
                <a:gd name="T32" fmla="*/ 3975 w 4287"/>
                <a:gd name="T33" fmla="*/ 2728 h 5565"/>
                <a:gd name="T34" fmla="*/ 4037 w 4287"/>
                <a:gd name="T35" fmla="*/ 2688 h 5565"/>
                <a:gd name="T36" fmla="*/ 4136 w 4287"/>
                <a:gd name="T37" fmla="*/ 2623 h 5565"/>
                <a:gd name="T38" fmla="*/ 4206 w 4287"/>
                <a:gd name="T39" fmla="*/ 2548 h 5565"/>
                <a:gd name="T40" fmla="*/ 4250 w 4287"/>
                <a:gd name="T41" fmla="*/ 2469 h 5565"/>
                <a:gd name="T42" fmla="*/ 4275 w 4287"/>
                <a:gd name="T43" fmla="*/ 2392 h 5565"/>
                <a:gd name="T44" fmla="*/ 4285 w 4287"/>
                <a:gd name="T45" fmla="*/ 2325 h 5565"/>
                <a:gd name="T46" fmla="*/ 4287 w 4287"/>
                <a:gd name="T47" fmla="*/ 2274 h 5565"/>
                <a:gd name="T48" fmla="*/ 4285 w 4287"/>
                <a:gd name="T49" fmla="*/ 2246 h 5565"/>
                <a:gd name="T50" fmla="*/ 4224 w 4287"/>
                <a:gd name="T51" fmla="*/ 2205 h 5565"/>
                <a:gd name="T52" fmla="*/ 4128 w 4287"/>
                <a:gd name="T53" fmla="*/ 2124 h 5565"/>
                <a:gd name="T54" fmla="*/ 4059 w 4287"/>
                <a:gd name="T55" fmla="*/ 2037 h 5565"/>
                <a:gd name="T56" fmla="*/ 4015 w 4287"/>
                <a:gd name="T57" fmla="*/ 1952 h 5565"/>
                <a:gd name="T58" fmla="*/ 3989 w 4287"/>
                <a:gd name="T59" fmla="*/ 1872 h 5565"/>
                <a:gd name="T60" fmla="*/ 3976 w 4287"/>
                <a:gd name="T61" fmla="*/ 1804 h 5565"/>
                <a:gd name="T62" fmla="*/ 3973 w 4287"/>
                <a:gd name="T63" fmla="*/ 1754 h 5565"/>
                <a:gd name="T64" fmla="*/ 3973 w 4287"/>
                <a:gd name="T65" fmla="*/ 1725 h 5565"/>
                <a:gd name="T66" fmla="*/ 3974 w 4287"/>
                <a:gd name="T67" fmla="*/ 1692 h 5565"/>
                <a:gd name="T68" fmla="*/ 3974 w 4287"/>
                <a:gd name="T69" fmla="*/ 1631 h 5565"/>
                <a:gd name="T70" fmla="*/ 3975 w 4287"/>
                <a:gd name="T71" fmla="*/ 1571 h 5565"/>
                <a:gd name="T72" fmla="*/ 3975 w 4287"/>
                <a:gd name="T73" fmla="*/ 1512 h 5565"/>
                <a:gd name="T74" fmla="*/ 3976 w 4287"/>
                <a:gd name="T75" fmla="*/ 1455 h 5565"/>
                <a:gd name="T76" fmla="*/ 3976 w 4287"/>
                <a:gd name="T77" fmla="*/ 1397 h 5565"/>
                <a:gd name="T78" fmla="*/ 3976 w 4287"/>
                <a:gd name="T79" fmla="*/ 1342 h 5565"/>
                <a:gd name="T80" fmla="*/ 3976 w 4287"/>
                <a:gd name="T81" fmla="*/ 1286 h 5565"/>
                <a:gd name="T82" fmla="*/ 3977 w 4287"/>
                <a:gd name="T83" fmla="*/ 0 h 5565"/>
                <a:gd name="T84" fmla="*/ 28 w 4287"/>
                <a:gd name="T85" fmla="*/ 1333 h 5565"/>
                <a:gd name="T86" fmla="*/ 408 w 4287"/>
                <a:gd name="T87" fmla="*/ 3676 h 5565"/>
                <a:gd name="T88" fmla="*/ 399 w 4287"/>
                <a:gd name="T89" fmla="*/ 4550 h 5565"/>
                <a:gd name="T90" fmla="*/ 413 w 4287"/>
                <a:gd name="T91" fmla="*/ 4550 h 5565"/>
                <a:gd name="T92" fmla="*/ 437 w 4287"/>
                <a:gd name="T93" fmla="*/ 4551 h 5565"/>
                <a:gd name="T94" fmla="*/ 472 w 4287"/>
                <a:gd name="T95" fmla="*/ 4555 h 5565"/>
                <a:gd name="T96" fmla="*/ 514 w 4287"/>
                <a:gd name="T97" fmla="*/ 4561 h 5565"/>
                <a:gd name="T98" fmla="*/ 563 w 4287"/>
                <a:gd name="T99" fmla="*/ 4572 h 5565"/>
                <a:gd name="T100" fmla="*/ 615 w 4287"/>
                <a:gd name="T101" fmla="*/ 4585 h 5565"/>
                <a:gd name="T102" fmla="*/ 671 w 4287"/>
                <a:gd name="T103" fmla="*/ 4605 h 5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7" h="5565">
                  <a:moveTo>
                    <a:pt x="699" y="4618"/>
                  </a:moveTo>
                  <a:lnTo>
                    <a:pt x="745" y="4648"/>
                  </a:lnTo>
                  <a:lnTo>
                    <a:pt x="824" y="4713"/>
                  </a:lnTo>
                  <a:lnTo>
                    <a:pt x="929" y="4803"/>
                  </a:lnTo>
                  <a:lnTo>
                    <a:pt x="1056" y="4911"/>
                  </a:lnTo>
                  <a:lnTo>
                    <a:pt x="1201" y="5029"/>
                  </a:lnTo>
                  <a:lnTo>
                    <a:pt x="1356" y="5152"/>
                  </a:lnTo>
                  <a:lnTo>
                    <a:pt x="1518" y="5270"/>
                  </a:lnTo>
                  <a:lnTo>
                    <a:pt x="1680" y="5378"/>
                  </a:lnTo>
                  <a:lnTo>
                    <a:pt x="1838" y="5468"/>
                  </a:lnTo>
                  <a:lnTo>
                    <a:pt x="1986" y="5534"/>
                  </a:lnTo>
                  <a:lnTo>
                    <a:pt x="2120" y="5565"/>
                  </a:lnTo>
                  <a:lnTo>
                    <a:pt x="2234" y="5557"/>
                  </a:lnTo>
                  <a:lnTo>
                    <a:pt x="2321" y="5502"/>
                  </a:lnTo>
                  <a:lnTo>
                    <a:pt x="2379" y="5392"/>
                  </a:lnTo>
                  <a:lnTo>
                    <a:pt x="2400" y="5221"/>
                  </a:lnTo>
                  <a:lnTo>
                    <a:pt x="2381" y="4981"/>
                  </a:lnTo>
                  <a:lnTo>
                    <a:pt x="2354" y="4110"/>
                  </a:lnTo>
                  <a:lnTo>
                    <a:pt x="2894" y="4110"/>
                  </a:lnTo>
                  <a:lnTo>
                    <a:pt x="3104" y="4063"/>
                  </a:lnTo>
                  <a:lnTo>
                    <a:pt x="3286" y="3995"/>
                  </a:lnTo>
                  <a:lnTo>
                    <a:pt x="3442" y="3911"/>
                  </a:lnTo>
                  <a:lnTo>
                    <a:pt x="3573" y="3811"/>
                  </a:lnTo>
                  <a:lnTo>
                    <a:pt x="3680" y="3702"/>
                  </a:lnTo>
                  <a:lnTo>
                    <a:pt x="3767" y="3585"/>
                  </a:lnTo>
                  <a:lnTo>
                    <a:pt x="3835" y="3463"/>
                  </a:lnTo>
                  <a:lnTo>
                    <a:pt x="3887" y="3342"/>
                  </a:lnTo>
                  <a:lnTo>
                    <a:pt x="3925" y="3221"/>
                  </a:lnTo>
                  <a:lnTo>
                    <a:pt x="3951" y="3107"/>
                  </a:lnTo>
                  <a:lnTo>
                    <a:pt x="3967" y="3001"/>
                  </a:lnTo>
                  <a:lnTo>
                    <a:pt x="3975" y="2906"/>
                  </a:lnTo>
                  <a:lnTo>
                    <a:pt x="3977" y="2828"/>
                  </a:lnTo>
                  <a:lnTo>
                    <a:pt x="3977" y="2767"/>
                  </a:lnTo>
                  <a:lnTo>
                    <a:pt x="3975" y="2728"/>
                  </a:lnTo>
                  <a:lnTo>
                    <a:pt x="3974" y="2715"/>
                  </a:lnTo>
                  <a:lnTo>
                    <a:pt x="4037" y="2688"/>
                  </a:lnTo>
                  <a:lnTo>
                    <a:pt x="4091" y="2658"/>
                  </a:lnTo>
                  <a:lnTo>
                    <a:pt x="4136" y="2623"/>
                  </a:lnTo>
                  <a:lnTo>
                    <a:pt x="4175" y="2586"/>
                  </a:lnTo>
                  <a:lnTo>
                    <a:pt x="4206" y="2548"/>
                  </a:lnTo>
                  <a:lnTo>
                    <a:pt x="4231" y="2508"/>
                  </a:lnTo>
                  <a:lnTo>
                    <a:pt x="4250" y="2469"/>
                  </a:lnTo>
                  <a:lnTo>
                    <a:pt x="4265" y="2430"/>
                  </a:lnTo>
                  <a:lnTo>
                    <a:pt x="4275" y="2392"/>
                  </a:lnTo>
                  <a:lnTo>
                    <a:pt x="4281" y="2358"/>
                  </a:lnTo>
                  <a:lnTo>
                    <a:pt x="4285" y="2325"/>
                  </a:lnTo>
                  <a:lnTo>
                    <a:pt x="4287" y="2298"/>
                  </a:lnTo>
                  <a:lnTo>
                    <a:pt x="4287" y="2274"/>
                  </a:lnTo>
                  <a:lnTo>
                    <a:pt x="4286" y="2257"/>
                  </a:lnTo>
                  <a:lnTo>
                    <a:pt x="4285" y="2246"/>
                  </a:lnTo>
                  <a:lnTo>
                    <a:pt x="4285" y="2242"/>
                  </a:lnTo>
                  <a:lnTo>
                    <a:pt x="4224" y="2205"/>
                  </a:lnTo>
                  <a:lnTo>
                    <a:pt x="4172" y="2165"/>
                  </a:lnTo>
                  <a:lnTo>
                    <a:pt x="4128" y="2124"/>
                  </a:lnTo>
                  <a:lnTo>
                    <a:pt x="4090" y="2081"/>
                  </a:lnTo>
                  <a:lnTo>
                    <a:pt x="4059" y="2037"/>
                  </a:lnTo>
                  <a:lnTo>
                    <a:pt x="4034" y="1994"/>
                  </a:lnTo>
                  <a:lnTo>
                    <a:pt x="4015" y="1952"/>
                  </a:lnTo>
                  <a:lnTo>
                    <a:pt x="3999" y="1911"/>
                  </a:lnTo>
                  <a:lnTo>
                    <a:pt x="3989" y="1872"/>
                  </a:lnTo>
                  <a:lnTo>
                    <a:pt x="3981" y="1837"/>
                  </a:lnTo>
                  <a:lnTo>
                    <a:pt x="3976" y="1804"/>
                  </a:lnTo>
                  <a:lnTo>
                    <a:pt x="3974" y="1777"/>
                  </a:lnTo>
                  <a:lnTo>
                    <a:pt x="3973" y="1754"/>
                  </a:lnTo>
                  <a:lnTo>
                    <a:pt x="3973" y="1736"/>
                  </a:lnTo>
                  <a:lnTo>
                    <a:pt x="3973" y="1725"/>
                  </a:lnTo>
                  <a:lnTo>
                    <a:pt x="3974" y="1722"/>
                  </a:lnTo>
                  <a:lnTo>
                    <a:pt x="3974" y="1692"/>
                  </a:lnTo>
                  <a:lnTo>
                    <a:pt x="3974" y="1661"/>
                  </a:lnTo>
                  <a:lnTo>
                    <a:pt x="3974" y="1631"/>
                  </a:lnTo>
                  <a:lnTo>
                    <a:pt x="3975" y="1601"/>
                  </a:lnTo>
                  <a:lnTo>
                    <a:pt x="3975" y="1571"/>
                  </a:lnTo>
                  <a:lnTo>
                    <a:pt x="3975" y="1542"/>
                  </a:lnTo>
                  <a:lnTo>
                    <a:pt x="3975" y="1512"/>
                  </a:lnTo>
                  <a:lnTo>
                    <a:pt x="3975" y="1483"/>
                  </a:lnTo>
                  <a:lnTo>
                    <a:pt x="3976" y="1455"/>
                  </a:lnTo>
                  <a:lnTo>
                    <a:pt x="3976" y="1425"/>
                  </a:lnTo>
                  <a:lnTo>
                    <a:pt x="3976" y="1397"/>
                  </a:lnTo>
                  <a:lnTo>
                    <a:pt x="3976" y="1369"/>
                  </a:lnTo>
                  <a:lnTo>
                    <a:pt x="3976" y="1342"/>
                  </a:lnTo>
                  <a:lnTo>
                    <a:pt x="3976" y="1313"/>
                  </a:lnTo>
                  <a:lnTo>
                    <a:pt x="3976" y="1286"/>
                  </a:lnTo>
                  <a:lnTo>
                    <a:pt x="3977" y="1260"/>
                  </a:lnTo>
                  <a:lnTo>
                    <a:pt x="3977" y="0"/>
                  </a:lnTo>
                  <a:lnTo>
                    <a:pt x="1212" y="0"/>
                  </a:lnTo>
                  <a:lnTo>
                    <a:pt x="28" y="1333"/>
                  </a:lnTo>
                  <a:lnTo>
                    <a:pt x="0" y="2838"/>
                  </a:lnTo>
                  <a:lnTo>
                    <a:pt x="408" y="3676"/>
                  </a:lnTo>
                  <a:lnTo>
                    <a:pt x="398" y="4550"/>
                  </a:lnTo>
                  <a:lnTo>
                    <a:pt x="399" y="4550"/>
                  </a:lnTo>
                  <a:lnTo>
                    <a:pt x="405" y="4550"/>
                  </a:lnTo>
                  <a:lnTo>
                    <a:pt x="413" y="4550"/>
                  </a:lnTo>
                  <a:lnTo>
                    <a:pt x="424" y="4551"/>
                  </a:lnTo>
                  <a:lnTo>
                    <a:pt x="437" y="4551"/>
                  </a:lnTo>
                  <a:lnTo>
                    <a:pt x="453" y="4553"/>
                  </a:lnTo>
                  <a:lnTo>
                    <a:pt x="472" y="4555"/>
                  </a:lnTo>
                  <a:lnTo>
                    <a:pt x="492" y="4558"/>
                  </a:lnTo>
                  <a:lnTo>
                    <a:pt x="514" y="4561"/>
                  </a:lnTo>
                  <a:lnTo>
                    <a:pt x="537" y="4565"/>
                  </a:lnTo>
                  <a:lnTo>
                    <a:pt x="563" y="4572"/>
                  </a:lnTo>
                  <a:lnTo>
                    <a:pt x="588" y="4578"/>
                  </a:lnTo>
                  <a:lnTo>
                    <a:pt x="615" y="4585"/>
                  </a:lnTo>
                  <a:lnTo>
                    <a:pt x="643" y="4595"/>
                  </a:lnTo>
                  <a:lnTo>
                    <a:pt x="671" y="4605"/>
                  </a:lnTo>
                  <a:lnTo>
                    <a:pt x="699" y="4618"/>
                  </a:lnTo>
                  <a:close/>
                </a:path>
              </a:pathLst>
            </a:custGeom>
            <a:solidFill>
              <a:srgbClr val="FEF2E0"/>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9" name="Freeform 19"/>
            <p:cNvSpPr>
              <a:spLocks/>
            </p:cNvSpPr>
            <p:nvPr/>
          </p:nvSpPr>
          <p:spPr bwMode="auto">
            <a:xfrm>
              <a:off x="10139363" y="5770563"/>
              <a:ext cx="88900" cy="30162"/>
            </a:xfrm>
            <a:custGeom>
              <a:avLst/>
              <a:gdLst>
                <a:gd name="T0" fmla="*/ 992 w 992"/>
                <a:gd name="T1" fmla="*/ 156 h 341"/>
                <a:gd name="T2" fmla="*/ 939 w 992"/>
                <a:gd name="T3" fmla="*/ 121 h 341"/>
                <a:gd name="T4" fmla="*/ 887 w 992"/>
                <a:gd name="T5" fmla="*/ 88 h 341"/>
                <a:gd name="T6" fmla="*/ 837 w 992"/>
                <a:gd name="T7" fmla="*/ 60 h 341"/>
                <a:gd name="T8" fmla="*/ 787 w 992"/>
                <a:gd name="T9" fmla="*/ 37 h 341"/>
                <a:gd name="T10" fmla="*/ 738 w 992"/>
                <a:gd name="T11" fmla="*/ 18 h 341"/>
                <a:gd name="T12" fmla="*/ 687 w 992"/>
                <a:gd name="T13" fmla="*/ 5 h 341"/>
                <a:gd name="T14" fmla="*/ 635 w 992"/>
                <a:gd name="T15" fmla="*/ 0 h 341"/>
                <a:gd name="T16" fmla="*/ 582 w 992"/>
                <a:gd name="T17" fmla="*/ 1 h 341"/>
                <a:gd name="T18" fmla="*/ 526 w 992"/>
                <a:gd name="T19" fmla="*/ 10 h 341"/>
                <a:gd name="T20" fmla="*/ 466 w 992"/>
                <a:gd name="T21" fmla="*/ 26 h 341"/>
                <a:gd name="T22" fmla="*/ 402 w 992"/>
                <a:gd name="T23" fmla="*/ 53 h 341"/>
                <a:gd name="T24" fmla="*/ 333 w 992"/>
                <a:gd name="T25" fmla="*/ 89 h 341"/>
                <a:gd name="T26" fmla="*/ 260 w 992"/>
                <a:gd name="T27" fmla="*/ 134 h 341"/>
                <a:gd name="T28" fmla="*/ 180 w 992"/>
                <a:gd name="T29" fmla="*/ 192 h 341"/>
                <a:gd name="T30" fmla="*/ 93 w 992"/>
                <a:gd name="T31" fmla="*/ 260 h 341"/>
                <a:gd name="T32" fmla="*/ 0 w 992"/>
                <a:gd name="T33"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2" h="341">
                  <a:moveTo>
                    <a:pt x="992" y="156"/>
                  </a:moveTo>
                  <a:lnTo>
                    <a:pt x="939" y="121"/>
                  </a:lnTo>
                  <a:lnTo>
                    <a:pt x="887" y="88"/>
                  </a:lnTo>
                  <a:lnTo>
                    <a:pt x="837" y="60"/>
                  </a:lnTo>
                  <a:lnTo>
                    <a:pt x="787" y="37"/>
                  </a:lnTo>
                  <a:lnTo>
                    <a:pt x="738" y="18"/>
                  </a:lnTo>
                  <a:lnTo>
                    <a:pt x="687" y="5"/>
                  </a:lnTo>
                  <a:lnTo>
                    <a:pt x="635" y="0"/>
                  </a:lnTo>
                  <a:lnTo>
                    <a:pt x="582" y="1"/>
                  </a:lnTo>
                  <a:lnTo>
                    <a:pt x="526" y="10"/>
                  </a:lnTo>
                  <a:lnTo>
                    <a:pt x="466" y="26"/>
                  </a:lnTo>
                  <a:lnTo>
                    <a:pt x="402" y="53"/>
                  </a:lnTo>
                  <a:lnTo>
                    <a:pt x="333" y="89"/>
                  </a:lnTo>
                  <a:lnTo>
                    <a:pt x="260" y="134"/>
                  </a:lnTo>
                  <a:lnTo>
                    <a:pt x="180" y="192"/>
                  </a:lnTo>
                  <a:lnTo>
                    <a:pt x="93" y="260"/>
                  </a:lnTo>
                  <a:lnTo>
                    <a:pt x="0" y="341"/>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0" name="Freeform 20"/>
            <p:cNvSpPr>
              <a:spLocks/>
            </p:cNvSpPr>
            <p:nvPr/>
          </p:nvSpPr>
          <p:spPr bwMode="auto">
            <a:xfrm>
              <a:off x="10225088" y="5781675"/>
              <a:ext cx="4763" cy="7937"/>
            </a:xfrm>
            <a:custGeom>
              <a:avLst/>
              <a:gdLst>
                <a:gd name="T0" fmla="*/ 63 w 63"/>
                <a:gd name="T1" fmla="*/ 0 h 93"/>
                <a:gd name="T2" fmla="*/ 0 w 63"/>
                <a:gd name="T3" fmla="*/ 93 h 93"/>
                <a:gd name="T4" fmla="*/ 63 w 63"/>
                <a:gd name="T5" fmla="*/ 0 h 93"/>
              </a:gdLst>
              <a:ahLst/>
              <a:cxnLst>
                <a:cxn ang="0">
                  <a:pos x="T0" y="T1"/>
                </a:cxn>
                <a:cxn ang="0">
                  <a:pos x="T2" y="T3"/>
                </a:cxn>
                <a:cxn ang="0">
                  <a:pos x="T4" y="T5"/>
                </a:cxn>
              </a:cxnLst>
              <a:rect l="0" t="0" r="r" b="b"/>
              <a:pathLst>
                <a:path w="63" h="93">
                  <a:moveTo>
                    <a:pt x="63" y="0"/>
                  </a:moveTo>
                  <a:lnTo>
                    <a:pt x="0" y="93"/>
                  </a:lnTo>
                  <a:lnTo>
                    <a:pt x="6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1" name="Freeform 21"/>
            <p:cNvSpPr>
              <a:spLocks/>
            </p:cNvSpPr>
            <p:nvPr/>
          </p:nvSpPr>
          <p:spPr bwMode="auto">
            <a:xfrm>
              <a:off x="10136188" y="5797550"/>
              <a:ext cx="6350" cy="7937"/>
            </a:xfrm>
            <a:custGeom>
              <a:avLst/>
              <a:gdLst>
                <a:gd name="T0" fmla="*/ 73 w 73"/>
                <a:gd name="T1" fmla="*/ 84 h 84"/>
                <a:gd name="T2" fmla="*/ 0 w 73"/>
                <a:gd name="T3" fmla="*/ 0 h 84"/>
                <a:gd name="T4" fmla="*/ 73 w 73"/>
                <a:gd name="T5" fmla="*/ 84 h 84"/>
              </a:gdLst>
              <a:ahLst/>
              <a:cxnLst>
                <a:cxn ang="0">
                  <a:pos x="T0" y="T1"/>
                </a:cxn>
                <a:cxn ang="0">
                  <a:pos x="T2" y="T3"/>
                </a:cxn>
                <a:cxn ang="0">
                  <a:pos x="T4" y="T5"/>
                </a:cxn>
              </a:cxnLst>
              <a:rect l="0" t="0" r="r" b="b"/>
              <a:pathLst>
                <a:path w="73" h="84">
                  <a:moveTo>
                    <a:pt x="73" y="84"/>
                  </a:moveTo>
                  <a:lnTo>
                    <a:pt x="0" y="0"/>
                  </a:lnTo>
                  <a:lnTo>
                    <a:pt x="73" y="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2" name="Freeform 22"/>
            <p:cNvSpPr>
              <a:spLocks/>
            </p:cNvSpPr>
            <p:nvPr/>
          </p:nvSpPr>
          <p:spPr bwMode="auto">
            <a:xfrm>
              <a:off x="10142538" y="5965825"/>
              <a:ext cx="82550" cy="11112"/>
            </a:xfrm>
            <a:custGeom>
              <a:avLst/>
              <a:gdLst>
                <a:gd name="T0" fmla="*/ 0 w 948"/>
                <a:gd name="T1" fmla="*/ 0 h 125"/>
                <a:gd name="T2" fmla="*/ 74 w 948"/>
                <a:gd name="T3" fmla="*/ 27 h 125"/>
                <a:gd name="T4" fmla="*/ 152 w 948"/>
                <a:gd name="T5" fmla="*/ 51 h 125"/>
                <a:gd name="T6" fmla="*/ 231 w 948"/>
                <a:gd name="T7" fmla="*/ 71 h 125"/>
                <a:gd name="T8" fmla="*/ 312 w 948"/>
                <a:gd name="T9" fmla="*/ 87 h 125"/>
                <a:gd name="T10" fmla="*/ 392 w 948"/>
                <a:gd name="T11" fmla="*/ 100 h 125"/>
                <a:gd name="T12" fmla="*/ 471 w 948"/>
                <a:gd name="T13" fmla="*/ 109 h 125"/>
                <a:gd name="T14" fmla="*/ 547 w 948"/>
                <a:gd name="T15" fmla="*/ 116 h 125"/>
                <a:gd name="T16" fmla="*/ 620 w 948"/>
                <a:gd name="T17" fmla="*/ 120 h 125"/>
                <a:gd name="T18" fmla="*/ 688 w 948"/>
                <a:gd name="T19" fmla="*/ 124 h 125"/>
                <a:gd name="T20" fmla="*/ 750 w 948"/>
                <a:gd name="T21" fmla="*/ 125 h 125"/>
                <a:gd name="T22" fmla="*/ 806 w 948"/>
                <a:gd name="T23" fmla="*/ 124 h 125"/>
                <a:gd name="T24" fmla="*/ 855 w 948"/>
                <a:gd name="T25" fmla="*/ 124 h 125"/>
                <a:gd name="T26" fmla="*/ 894 w 948"/>
                <a:gd name="T27" fmla="*/ 122 h 125"/>
                <a:gd name="T28" fmla="*/ 923 w 948"/>
                <a:gd name="T29" fmla="*/ 120 h 125"/>
                <a:gd name="T30" fmla="*/ 941 w 948"/>
                <a:gd name="T31" fmla="*/ 119 h 125"/>
                <a:gd name="T32" fmla="*/ 948 w 948"/>
                <a:gd name="T33" fmla="*/ 119 h 125"/>
                <a:gd name="T34" fmla="*/ 0 w 948"/>
                <a:gd name="T3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8" h="125">
                  <a:moveTo>
                    <a:pt x="0" y="0"/>
                  </a:moveTo>
                  <a:lnTo>
                    <a:pt x="74" y="27"/>
                  </a:lnTo>
                  <a:lnTo>
                    <a:pt x="152" y="51"/>
                  </a:lnTo>
                  <a:lnTo>
                    <a:pt x="231" y="71"/>
                  </a:lnTo>
                  <a:lnTo>
                    <a:pt x="312" y="87"/>
                  </a:lnTo>
                  <a:lnTo>
                    <a:pt x="392" y="100"/>
                  </a:lnTo>
                  <a:lnTo>
                    <a:pt x="471" y="109"/>
                  </a:lnTo>
                  <a:lnTo>
                    <a:pt x="547" y="116"/>
                  </a:lnTo>
                  <a:lnTo>
                    <a:pt x="620" y="120"/>
                  </a:lnTo>
                  <a:lnTo>
                    <a:pt x="688" y="124"/>
                  </a:lnTo>
                  <a:lnTo>
                    <a:pt x="750" y="125"/>
                  </a:lnTo>
                  <a:lnTo>
                    <a:pt x="806" y="124"/>
                  </a:lnTo>
                  <a:lnTo>
                    <a:pt x="855" y="124"/>
                  </a:lnTo>
                  <a:lnTo>
                    <a:pt x="894" y="122"/>
                  </a:lnTo>
                  <a:lnTo>
                    <a:pt x="923" y="120"/>
                  </a:lnTo>
                  <a:lnTo>
                    <a:pt x="941" y="119"/>
                  </a:lnTo>
                  <a:lnTo>
                    <a:pt x="948" y="119"/>
                  </a:lnTo>
                  <a:lnTo>
                    <a:pt x="0" y="0"/>
                  </a:lnTo>
                  <a:close/>
                </a:path>
              </a:pathLst>
            </a:custGeom>
            <a:solidFill>
              <a:srgbClr val="FFFF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3" name="Freeform 23"/>
            <p:cNvSpPr>
              <a:spLocks/>
            </p:cNvSpPr>
            <p:nvPr/>
          </p:nvSpPr>
          <p:spPr bwMode="auto">
            <a:xfrm>
              <a:off x="10344151" y="6367463"/>
              <a:ext cx="176213" cy="88900"/>
            </a:xfrm>
            <a:custGeom>
              <a:avLst/>
              <a:gdLst>
                <a:gd name="T0" fmla="*/ 4 w 2004"/>
                <a:gd name="T1" fmla="*/ 239 h 1002"/>
                <a:gd name="T2" fmla="*/ 39 w 2004"/>
                <a:gd name="T3" fmla="*/ 214 h 1002"/>
                <a:gd name="T4" fmla="*/ 103 w 2004"/>
                <a:gd name="T5" fmla="*/ 173 h 1002"/>
                <a:gd name="T6" fmla="*/ 190 w 2004"/>
                <a:gd name="T7" fmla="*/ 123 h 1002"/>
                <a:gd name="T8" fmla="*/ 296 w 2004"/>
                <a:gd name="T9" fmla="*/ 72 h 1002"/>
                <a:gd name="T10" fmla="*/ 412 w 2004"/>
                <a:gd name="T11" fmla="*/ 29 h 1002"/>
                <a:gd name="T12" fmla="*/ 535 w 2004"/>
                <a:gd name="T13" fmla="*/ 4 h 1002"/>
                <a:gd name="T14" fmla="*/ 658 w 2004"/>
                <a:gd name="T15" fmla="*/ 3 h 1002"/>
                <a:gd name="T16" fmla="*/ 733 w 2004"/>
                <a:gd name="T17" fmla="*/ 19 h 1002"/>
                <a:gd name="T18" fmla="*/ 840 w 2004"/>
                <a:gd name="T19" fmla="*/ 52 h 1002"/>
                <a:gd name="T20" fmla="*/ 1024 w 2004"/>
                <a:gd name="T21" fmla="*/ 112 h 1002"/>
                <a:gd name="T22" fmla="*/ 1255 w 2004"/>
                <a:gd name="T23" fmla="*/ 188 h 1002"/>
                <a:gd name="T24" fmla="*/ 1498 w 2004"/>
                <a:gd name="T25" fmla="*/ 272 h 1002"/>
                <a:gd name="T26" fmla="*/ 1724 w 2004"/>
                <a:gd name="T27" fmla="*/ 354 h 1002"/>
                <a:gd name="T28" fmla="*/ 1901 w 2004"/>
                <a:gd name="T29" fmla="*/ 427 h 1002"/>
                <a:gd name="T30" fmla="*/ 1997 w 2004"/>
                <a:gd name="T31" fmla="*/ 480 h 1002"/>
                <a:gd name="T32" fmla="*/ 1977 w 2004"/>
                <a:gd name="T33" fmla="*/ 532 h 1002"/>
                <a:gd name="T34" fmla="*/ 1911 w 2004"/>
                <a:gd name="T35" fmla="*/ 580 h 1002"/>
                <a:gd name="T36" fmla="*/ 1830 w 2004"/>
                <a:gd name="T37" fmla="*/ 608 h 1002"/>
                <a:gd name="T38" fmla="*/ 1734 w 2004"/>
                <a:gd name="T39" fmla="*/ 625 h 1002"/>
                <a:gd name="T40" fmla="*/ 1624 w 2004"/>
                <a:gd name="T41" fmla="*/ 638 h 1002"/>
                <a:gd name="T42" fmla="*/ 1501 w 2004"/>
                <a:gd name="T43" fmla="*/ 652 h 1002"/>
                <a:gd name="T44" fmla="*/ 1365 w 2004"/>
                <a:gd name="T45" fmla="*/ 677 h 1002"/>
                <a:gd name="T46" fmla="*/ 1218 w 2004"/>
                <a:gd name="T47" fmla="*/ 722 h 1002"/>
                <a:gd name="T48" fmla="*/ 1119 w 2004"/>
                <a:gd name="T49" fmla="*/ 763 h 1002"/>
                <a:gd name="T50" fmla="*/ 1085 w 2004"/>
                <a:gd name="T51" fmla="*/ 793 h 1002"/>
                <a:gd name="T52" fmla="*/ 1058 w 2004"/>
                <a:gd name="T53" fmla="*/ 828 h 1002"/>
                <a:gd name="T54" fmla="*/ 1030 w 2004"/>
                <a:gd name="T55" fmla="*/ 867 h 1002"/>
                <a:gd name="T56" fmla="*/ 998 w 2004"/>
                <a:gd name="T57" fmla="*/ 906 h 1002"/>
                <a:gd name="T58" fmla="*/ 953 w 2004"/>
                <a:gd name="T59" fmla="*/ 943 h 1002"/>
                <a:gd name="T60" fmla="*/ 888 w 2004"/>
                <a:gd name="T61" fmla="*/ 973 h 1002"/>
                <a:gd name="T62" fmla="*/ 801 w 2004"/>
                <a:gd name="T63" fmla="*/ 994 h 1002"/>
                <a:gd name="T64" fmla="*/ 0 w 2004"/>
                <a:gd name="T65" fmla="*/ 1002 h 1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04" h="1002">
                  <a:moveTo>
                    <a:pt x="0" y="243"/>
                  </a:moveTo>
                  <a:lnTo>
                    <a:pt x="4" y="239"/>
                  </a:lnTo>
                  <a:lnTo>
                    <a:pt x="18" y="230"/>
                  </a:lnTo>
                  <a:lnTo>
                    <a:pt x="39" y="214"/>
                  </a:lnTo>
                  <a:lnTo>
                    <a:pt x="67" y="195"/>
                  </a:lnTo>
                  <a:lnTo>
                    <a:pt x="103" y="173"/>
                  </a:lnTo>
                  <a:lnTo>
                    <a:pt x="144" y="148"/>
                  </a:lnTo>
                  <a:lnTo>
                    <a:pt x="190" y="123"/>
                  </a:lnTo>
                  <a:lnTo>
                    <a:pt x="241" y="96"/>
                  </a:lnTo>
                  <a:lnTo>
                    <a:pt x="296" y="72"/>
                  </a:lnTo>
                  <a:lnTo>
                    <a:pt x="352" y="49"/>
                  </a:lnTo>
                  <a:lnTo>
                    <a:pt x="412" y="29"/>
                  </a:lnTo>
                  <a:lnTo>
                    <a:pt x="473" y="14"/>
                  </a:lnTo>
                  <a:lnTo>
                    <a:pt x="535" y="4"/>
                  </a:lnTo>
                  <a:lnTo>
                    <a:pt x="597" y="0"/>
                  </a:lnTo>
                  <a:lnTo>
                    <a:pt x="658" y="3"/>
                  </a:lnTo>
                  <a:lnTo>
                    <a:pt x="718" y="15"/>
                  </a:lnTo>
                  <a:lnTo>
                    <a:pt x="733" y="19"/>
                  </a:lnTo>
                  <a:lnTo>
                    <a:pt x="775" y="32"/>
                  </a:lnTo>
                  <a:lnTo>
                    <a:pt x="840" y="52"/>
                  </a:lnTo>
                  <a:lnTo>
                    <a:pt x="924" y="80"/>
                  </a:lnTo>
                  <a:lnTo>
                    <a:pt x="1024" y="112"/>
                  </a:lnTo>
                  <a:lnTo>
                    <a:pt x="1136" y="149"/>
                  </a:lnTo>
                  <a:lnTo>
                    <a:pt x="1255" y="188"/>
                  </a:lnTo>
                  <a:lnTo>
                    <a:pt x="1377" y="230"/>
                  </a:lnTo>
                  <a:lnTo>
                    <a:pt x="1498" y="272"/>
                  </a:lnTo>
                  <a:lnTo>
                    <a:pt x="1616" y="314"/>
                  </a:lnTo>
                  <a:lnTo>
                    <a:pt x="1724" y="354"/>
                  </a:lnTo>
                  <a:lnTo>
                    <a:pt x="1821" y="392"/>
                  </a:lnTo>
                  <a:lnTo>
                    <a:pt x="1901" y="427"/>
                  </a:lnTo>
                  <a:lnTo>
                    <a:pt x="1961" y="456"/>
                  </a:lnTo>
                  <a:lnTo>
                    <a:pt x="1997" y="480"/>
                  </a:lnTo>
                  <a:lnTo>
                    <a:pt x="2004" y="498"/>
                  </a:lnTo>
                  <a:lnTo>
                    <a:pt x="1977" y="532"/>
                  </a:lnTo>
                  <a:lnTo>
                    <a:pt x="1945" y="559"/>
                  </a:lnTo>
                  <a:lnTo>
                    <a:pt x="1911" y="580"/>
                  </a:lnTo>
                  <a:lnTo>
                    <a:pt x="1872" y="596"/>
                  </a:lnTo>
                  <a:lnTo>
                    <a:pt x="1830" y="608"/>
                  </a:lnTo>
                  <a:lnTo>
                    <a:pt x="1783" y="618"/>
                  </a:lnTo>
                  <a:lnTo>
                    <a:pt x="1734" y="625"/>
                  </a:lnTo>
                  <a:lnTo>
                    <a:pt x="1681" y="631"/>
                  </a:lnTo>
                  <a:lnTo>
                    <a:pt x="1624" y="638"/>
                  </a:lnTo>
                  <a:lnTo>
                    <a:pt x="1564" y="644"/>
                  </a:lnTo>
                  <a:lnTo>
                    <a:pt x="1501" y="652"/>
                  </a:lnTo>
                  <a:lnTo>
                    <a:pt x="1435" y="664"/>
                  </a:lnTo>
                  <a:lnTo>
                    <a:pt x="1365" y="677"/>
                  </a:lnTo>
                  <a:lnTo>
                    <a:pt x="1294" y="697"/>
                  </a:lnTo>
                  <a:lnTo>
                    <a:pt x="1218" y="722"/>
                  </a:lnTo>
                  <a:lnTo>
                    <a:pt x="1140" y="753"/>
                  </a:lnTo>
                  <a:lnTo>
                    <a:pt x="1119" y="763"/>
                  </a:lnTo>
                  <a:lnTo>
                    <a:pt x="1101" y="777"/>
                  </a:lnTo>
                  <a:lnTo>
                    <a:pt x="1085" y="793"/>
                  </a:lnTo>
                  <a:lnTo>
                    <a:pt x="1072" y="810"/>
                  </a:lnTo>
                  <a:lnTo>
                    <a:pt x="1058" y="828"/>
                  </a:lnTo>
                  <a:lnTo>
                    <a:pt x="1044" y="847"/>
                  </a:lnTo>
                  <a:lnTo>
                    <a:pt x="1030" y="867"/>
                  </a:lnTo>
                  <a:lnTo>
                    <a:pt x="1016" y="886"/>
                  </a:lnTo>
                  <a:lnTo>
                    <a:pt x="998" y="906"/>
                  </a:lnTo>
                  <a:lnTo>
                    <a:pt x="977" y="925"/>
                  </a:lnTo>
                  <a:lnTo>
                    <a:pt x="953" y="943"/>
                  </a:lnTo>
                  <a:lnTo>
                    <a:pt x="923" y="959"/>
                  </a:lnTo>
                  <a:lnTo>
                    <a:pt x="888" y="973"/>
                  </a:lnTo>
                  <a:lnTo>
                    <a:pt x="848" y="985"/>
                  </a:lnTo>
                  <a:lnTo>
                    <a:pt x="801" y="994"/>
                  </a:lnTo>
                  <a:lnTo>
                    <a:pt x="746" y="1002"/>
                  </a:lnTo>
                  <a:lnTo>
                    <a:pt x="0" y="1002"/>
                  </a:lnTo>
                  <a:lnTo>
                    <a:pt x="0" y="243"/>
                  </a:lnTo>
                  <a:close/>
                </a:path>
              </a:pathLst>
            </a:custGeom>
            <a:solidFill>
              <a:srgbClr val="FEE6DA"/>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4" name="Freeform 24"/>
            <p:cNvSpPr>
              <a:spLocks/>
            </p:cNvSpPr>
            <p:nvPr/>
          </p:nvSpPr>
          <p:spPr bwMode="auto">
            <a:xfrm>
              <a:off x="10120313" y="6332538"/>
              <a:ext cx="241300" cy="123825"/>
            </a:xfrm>
            <a:custGeom>
              <a:avLst/>
              <a:gdLst>
                <a:gd name="T0" fmla="*/ 752 w 2738"/>
                <a:gd name="T1" fmla="*/ 0 h 1403"/>
                <a:gd name="T2" fmla="*/ 2529 w 2738"/>
                <a:gd name="T3" fmla="*/ 335 h 1403"/>
                <a:gd name="T4" fmla="*/ 2533 w 2738"/>
                <a:gd name="T5" fmla="*/ 338 h 1403"/>
                <a:gd name="T6" fmla="*/ 2548 w 2738"/>
                <a:gd name="T7" fmla="*/ 350 h 1403"/>
                <a:gd name="T8" fmla="*/ 2569 w 2738"/>
                <a:gd name="T9" fmla="*/ 368 h 1403"/>
                <a:gd name="T10" fmla="*/ 2595 w 2738"/>
                <a:gd name="T11" fmla="*/ 395 h 1403"/>
                <a:gd name="T12" fmla="*/ 2623 w 2738"/>
                <a:gd name="T13" fmla="*/ 429 h 1403"/>
                <a:gd name="T14" fmla="*/ 2653 w 2738"/>
                <a:gd name="T15" fmla="*/ 472 h 1403"/>
                <a:gd name="T16" fmla="*/ 2681 w 2738"/>
                <a:gd name="T17" fmla="*/ 525 h 1403"/>
                <a:gd name="T18" fmla="*/ 2707 w 2738"/>
                <a:gd name="T19" fmla="*/ 584 h 1403"/>
                <a:gd name="T20" fmla="*/ 2726 w 2738"/>
                <a:gd name="T21" fmla="*/ 654 h 1403"/>
                <a:gd name="T22" fmla="*/ 2737 w 2738"/>
                <a:gd name="T23" fmla="*/ 732 h 1403"/>
                <a:gd name="T24" fmla="*/ 2738 w 2738"/>
                <a:gd name="T25" fmla="*/ 819 h 1403"/>
                <a:gd name="T26" fmla="*/ 2729 w 2738"/>
                <a:gd name="T27" fmla="*/ 916 h 1403"/>
                <a:gd name="T28" fmla="*/ 2705 w 2738"/>
                <a:gd name="T29" fmla="*/ 1023 h 1403"/>
                <a:gd name="T30" fmla="*/ 2665 w 2738"/>
                <a:gd name="T31" fmla="*/ 1139 h 1403"/>
                <a:gd name="T32" fmla="*/ 2607 w 2738"/>
                <a:gd name="T33" fmla="*/ 1265 h 1403"/>
                <a:gd name="T34" fmla="*/ 2529 w 2738"/>
                <a:gd name="T35" fmla="*/ 1403 h 1403"/>
                <a:gd name="T36" fmla="*/ 0 w 2738"/>
                <a:gd name="T37" fmla="*/ 1403 h 1403"/>
                <a:gd name="T38" fmla="*/ 752 w 2738"/>
                <a:gd name="T3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38" h="1403">
                  <a:moveTo>
                    <a:pt x="752" y="0"/>
                  </a:moveTo>
                  <a:lnTo>
                    <a:pt x="2529" y="335"/>
                  </a:lnTo>
                  <a:lnTo>
                    <a:pt x="2533" y="338"/>
                  </a:lnTo>
                  <a:lnTo>
                    <a:pt x="2548" y="350"/>
                  </a:lnTo>
                  <a:lnTo>
                    <a:pt x="2569" y="368"/>
                  </a:lnTo>
                  <a:lnTo>
                    <a:pt x="2595" y="395"/>
                  </a:lnTo>
                  <a:lnTo>
                    <a:pt x="2623" y="429"/>
                  </a:lnTo>
                  <a:lnTo>
                    <a:pt x="2653" y="472"/>
                  </a:lnTo>
                  <a:lnTo>
                    <a:pt x="2681" y="525"/>
                  </a:lnTo>
                  <a:lnTo>
                    <a:pt x="2707" y="584"/>
                  </a:lnTo>
                  <a:lnTo>
                    <a:pt x="2726" y="654"/>
                  </a:lnTo>
                  <a:lnTo>
                    <a:pt x="2737" y="732"/>
                  </a:lnTo>
                  <a:lnTo>
                    <a:pt x="2738" y="819"/>
                  </a:lnTo>
                  <a:lnTo>
                    <a:pt x="2729" y="916"/>
                  </a:lnTo>
                  <a:lnTo>
                    <a:pt x="2705" y="1023"/>
                  </a:lnTo>
                  <a:lnTo>
                    <a:pt x="2665" y="1139"/>
                  </a:lnTo>
                  <a:lnTo>
                    <a:pt x="2607" y="1265"/>
                  </a:lnTo>
                  <a:lnTo>
                    <a:pt x="2529" y="1403"/>
                  </a:lnTo>
                  <a:lnTo>
                    <a:pt x="0" y="1403"/>
                  </a:lnTo>
                  <a:lnTo>
                    <a:pt x="752" y="0"/>
                  </a:lnTo>
                  <a:close/>
                </a:path>
              </a:pathLst>
            </a:custGeom>
            <a:solidFill>
              <a:srgbClr val="0191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5" name="Freeform 25"/>
            <p:cNvSpPr>
              <a:spLocks/>
            </p:cNvSpPr>
            <p:nvPr/>
          </p:nvSpPr>
          <p:spPr bwMode="auto">
            <a:xfrm>
              <a:off x="9859963" y="6376988"/>
              <a:ext cx="484188" cy="79375"/>
            </a:xfrm>
            <a:custGeom>
              <a:avLst/>
              <a:gdLst>
                <a:gd name="T0" fmla="*/ 5479 w 5479"/>
                <a:gd name="T1" fmla="*/ 900 h 900"/>
                <a:gd name="T2" fmla="*/ 2950 w 5479"/>
                <a:gd name="T3" fmla="*/ 900 h 900"/>
                <a:gd name="T4" fmla="*/ 0 w 5479"/>
                <a:gd name="T5" fmla="*/ 0 h 900"/>
              </a:gdLst>
              <a:ahLst/>
              <a:cxnLst>
                <a:cxn ang="0">
                  <a:pos x="T0" y="T1"/>
                </a:cxn>
                <a:cxn ang="0">
                  <a:pos x="T2" y="T3"/>
                </a:cxn>
                <a:cxn ang="0">
                  <a:pos x="T4" y="T5"/>
                </a:cxn>
              </a:cxnLst>
              <a:rect l="0" t="0" r="r" b="b"/>
              <a:pathLst>
                <a:path w="5479" h="900">
                  <a:moveTo>
                    <a:pt x="5479" y="900"/>
                  </a:moveTo>
                  <a:lnTo>
                    <a:pt x="2950" y="900"/>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6" name="Freeform 26"/>
            <p:cNvSpPr>
              <a:spLocks/>
            </p:cNvSpPr>
            <p:nvPr/>
          </p:nvSpPr>
          <p:spPr bwMode="auto">
            <a:xfrm>
              <a:off x="9915526" y="6229350"/>
              <a:ext cx="428625" cy="133350"/>
            </a:xfrm>
            <a:custGeom>
              <a:avLst/>
              <a:gdLst>
                <a:gd name="T0" fmla="*/ 0 w 4859"/>
                <a:gd name="T1" fmla="*/ 0 h 1503"/>
                <a:gd name="T2" fmla="*/ 3082 w 4859"/>
                <a:gd name="T3" fmla="*/ 1168 h 1503"/>
                <a:gd name="T4" fmla="*/ 4859 w 4859"/>
                <a:gd name="T5" fmla="*/ 1503 h 1503"/>
              </a:gdLst>
              <a:ahLst/>
              <a:cxnLst>
                <a:cxn ang="0">
                  <a:pos x="T0" y="T1"/>
                </a:cxn>
                <a:cxn ang="0">
                  <a:pos x="T2" y="T3"/>
                </a:cxn>
                <a:cxn ang="0">
                  <a:pos x="T4" y="T5"/>
                </a:cxn>
              </a:cxnLst>
              <a:rect l="0" t="0" r="r" b="b"/>
              <a:pathLst>
                <a:path w="4859" h="1503">
                  <a:moveTo>
                    <a:pt x="0" y="0"/>
                  </a:moveTo>
                  <a:lnTo>
                    <a:pt x="3082" y="1168"/>
                  </a:lnTo>
                  <a:lnTo>
                    <a:pt x="4859" y="150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7" name="Freeform 27"/>
            <p:cNvSpPr>
              <a:spLocks/>
            </p:cNvSpPr>
            <p:nvPr/>
          </p:nvSpPr>
          <p:spPr bwMode="auto">
            <a:xfrm>
              <a:off x="10344151" y="6362700"/>
              <a:ext cx="19050" cy="90487"/>
            </a:xfrm>
            <a:custGeom>
              <a:avLst/>
              <a:gdLst>
                <a:gd name="T0" fmla="*/ 0 w 226"/>
                <a:gd name="T1" fmla="*/ 0 h 1026"/>
                <a:gd name="T2" fmla="*/ 5 w 226"/>
                <a:gd name="T3" fmla="*/ 4 h 1026"/>
                <a:gd name="T4" fmla="*/ 20 w 226"/>
                <a:gd name="T5" fmla="*/ 17 h 1026"/>
                <a:gd name="T6" fmla="*/ 42 w 226"/>
                <a:gd name="T7" fmla="*/ 39 h 1026"/>
                <a:gd name="T8" fmla="*/ 69 w 226"/>
                <a:gd name="T9" fmla="*/ 68 h 1026"/>
                <a:gd name="T10" fmla="*/ 100 w 226"/>
                <a:gd name="T11" fmla="*/ 107 h 1026"/>
                <a:gd name="T12" fmla="*/ 131 w 226"/>
                <a:gd name="T13" fmla="*/ 153 h 1026"/>
                <a:gd name="T14" fmla="*/ 161 w 226"/>
                <a:gd name="T15" fmla="*/ 206 h 1026"/>
                <a:gd name="T16" fmla="*/ 187 w 226"/>
                <a:gd name="T17" fmla="*/ 268 h 1026"/>
                <a:gd name="T18" fmla="*/ 208 w 226"/>
                <a:gd name="T19" fmla="*/ 339 h 1026"/>
                <a:gd name="T20" fmla="*/ 222 w 226"/>
                <a:gd name="T21" fmla="*/ 415 h 1026"/>
                <a:gd name="T22" fmla="*/ 226 w 226"/>
                <a:gd name="T23" fmla="*/ 499 h 1026"/>
                <a:gd name="T24" fmla="*/ 218 w 226"/>
                <a:gd name="T25" fmla="*/ 591 h 1026"/>
                <a:gd name="T26" fmla="*/ 194 w 226"/>
                <a:gd name="T27" fmla="*/ 689 h 1026"/>
                <a:gd name="T28" fmla="*/ 157 w 226"/>
                <a:gd name="T29" fmla="*/ 795 h 1026"/>
                <a:gd name="T30" fmla="*/ 99 w 226"/>
                <a:gd name="T31" fmla="*/ 907 h 1026"/>
                <a:gd name="T32" fmla="*/ 22 w 226"/>
                <a:gd name="T33" fmla="*/ 1026 h 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6" h="1026">
                  <a:moveTo>
                    <a:pt x="0" y="0"/>
                  </a:moveTo>
                  <a:lnTo>
                    <a:pt x="5" y="4"/>
                  </a:lnTo>
                  <a:lnTo>
                    <a:pt x="20" y="17"/>
                  </a:lnTo>
                  <a:lnTo>
                    <a:pt x="42" y="39"/>
                  </a:lnTo>
                  <a:lnTo>
                    <a:pt x="69" y="68"/>
                  </a:lnTo>
                  <a:lnTo>
                    <a:pt x="100" y="107"/>
                  </a:lnTo>
                  <a:lnTo>
                    <a:pt x="131" y="153"/>
                  </a:lnTo>
                  <a:lnTo>
                    <a:pt x="161" y="206"/>
                  </a:lnTo>
                  <a:lnTo>
                    <a:pt x="187" y="268"/>
                  </a:lnTo>
                  <a:lnTo>
                    <a:pt x="208" y="339"/>
                  </a:lnTo>
                  <a:lnTo>
                    <a:pt x="222" y="415"/>
                  </a:lnTo>
                  <a:lnTo>
                    <a:pt x="226" y="499"/>
                  </a:lnTo>
                  <a:lnTo>
                    <a:pt x="218" y="591"/>
                  </a:lnTo>
                  <a:lnTo>
                    <a:pt x="194" y="689"/>
                  </a:lnTo>
                  <a:lnTo>
                    <a:pt x="157" y="795"/>
                  </a:lnTo>
                  <a:lnTo>
                    <a:pt x="99" y="907"/>
                  </a:lnTo>
                  <a:lnTo>
                    <a:pt x="22" y="102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8" name="Freeform 28"/>
            <p:cNvSpPr>
              <a:spLocks/>
            </p:cNvSpPr>
            <p:nvPr/>
          </p:nvSpPr>
          <p:spPr bwMode="auto">
            <a:xfrm>
              <a:off x="10340976" y="6357938"/>
              <a:ext cx="6350" cy="7937"/>
            </a:xfrm>
            <a:custGeom>
              <a:avLst/>
              <a:gdLst>
                <a:gd name="T0" fmla="*/ 0 w 67"/>
                <a:gd name="T1" fmla="*/ 88 h 88"/>
                <a:gd name="T2" fmla="*/ 67 w 67"/>
                <a:gd name="T3" fmla="*/ 0 h 88"/>
                <a:gd name="T4" fmla="*/ 0 w 67"/>
                <a:gd name="T5" fmla="*/ 88 h 88"/>
              </a:gdLst>
              <a:ahLst/>
              <a:cxnLst>
                <a:cxn ang="0">
                  <a:pos x="T0" y="T1"/>
                </a:cxn>
                <a:cxn ang="0">
                  <a:pos x="T2" y="T3"/>
                </a:cxn>
                <a:cxn ang="0">
                  <a:pos x="T4" y="T5"/>
                </a:cxn>
              </a:cxnLst>
              <a:rect l="0" t="0" r="r" b="b"/>
              <a:pathLst>
                <a:path w="67" h="88">
                  <a:moveTo>
                    <a:pt x="0" y="88"/>
                  </a:moveTo>
                  <a:lnTo>
                    <a:pt x="67" y="0"/>
                  </a:lnTo>
                  <a:lnTo>
                    <a:pt x="0" y="8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9" name="Freeform 29"/>
            <p:cNvSpPr>
              <a:spLocks/>
            </p:cNvSpPr>
            <p:nvPr/>
          </p:nvSpPr>
          <p:spPr bwMode="auto">
            <a:xfrm>
              <a:off x="10342563" y="6450013"/>
              <a:ext cx="7938" cy="6350"/>
            </a:xfrm>
            <a:custGeom>
              <a:avLst/>
              <a:gdLst>
                <a:gd name="T0" fmla="*/ 90 w 90"/>
                <a:gd name="T1" fmla="*/ 65 h 65"/>
                <a:gd name="T2" fmla="*/ 0 w 90"/>
                <a:gd name="T3" fmla="*/ 0 h 65"/>
                <a:gd name="T4" fmla="*/ 90 w 90"/>
                <a:gd name="T5" fmla="*/ 65 h 65"/>
              </a:gdLst>
              <a:ahLst/>
              <a:cxnLst>
                <a:cxn ang="0">
                  <a:pos x="T0" y="T1"/>
                </a:cxn>
                <a:cxn ang="0">
                  <a:pos x="T2" y="T3"/>
                </a:cxn>
                <a:cxn ang="0">
                  <a:pos x="T4" y="T5"/>
                </a:cxn>
              </a:cxnLst>
              <a:rect l="0" t="0" r="r" b="b"/>
              <a:pathLst>
                <a:path w="90" h="65">
                  <a:moveTo>
                    <a:pt x="90" y="65"/>
                  </a:moveTo>
                  <a:lnTo>
                    <a:pt x="0" y="0"/>
                  </a:lnTo>
                  <a:lnTo>
                    <a:pt x="90" y="6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0" name="Freeform 30"/>
            <p:cNvSpPr>
              <a:spLocks/>
            </p:cNvSpPr>
            <p:nvPr/>
          </p:nvSpPr>
          <p:spPr bwMode="auto">
            <a:xfrm>
              <a:off x="10174288" y="6264275"/>
              <a:ext cx="4763" cy="66675"/>
            </a:xfrm>
            <a:custGeom>
              <a:avLst/>
              <a:gdLst>
                <a:gd name="T0" fmla="*/ 31 w 57"/>
                <a:gd name="T1" fmla="*/ 744 h 744"/>
                <a:gd name="T2" fmla="*/ 31 w 57"/>
                <a:gd name="T3" fmla="*/ 741 h 744"/>
                <a:gd name="T4" fmla="*/ 34 w 57"/>
                <a:gd name="T5" fmla="*/ 735 h 744"/>
                <a:gd name="T6" fmla="*/ 37 w 57"/>
                <a:gd name="T7" fmla="*/ 723 h 744"/>
                <a:gd name="T8" fmla="*/ 41 w 57"/>
                <a:gd name="T9" fmla="*/ 706 h 744"/>
                <a:gd name="T10" fmla="*/ 45 w 57"/>
                <a:gd name="T11" fmla="*/ 684 h 744"/>
                <a:gd name="T12" fmla="*/ 50 w 57"/>
                <a:gd name="T13" fmla="*/ 656 h 744"/>
                <a:gd name="T14" fmla="*/ 53 w 57"/>
                <a:gd name="T15" fmla="*/ 622 h 744"/>
                <a:gd name="T16" fmla="*/ 56 w 57"/>
                <a:gd name="T17" fmla="*/ 583 h 744"/>
                <a:gd name="T18" fmla="*/ 57 w 57"/>
                <a:gd name="T19" fmla="*/ 535 h 744"/>
                <a:gd name="T20" fmla="*/ 57 w 57"/>
                <a:gd name="T21" fmla="*/ 482 h 744"/>
                <a:gd name="T22" fmla="*/ 55 w 57"/>
                <a:gd name="T23" fmla="*/ 421 h 744"/>
                <a:gd name="T24" fmla="*/ 51 w 57"/>
                <a:gd name="T25" fmla="*/ 353 h 744"/>
                <a:gd name="T26" fmla="*/ 43 w 57"/>
                <a:gd name="T27" fmla="*/ 277 h 744"/>
                <a:gd name="T28" fmla="*/ 33 w 57"/>
                <a:gd name="T29" fmla="*/ 193 h 744"/>
                <a:gd name="T30" fmla="*/ 18 w 57"/>
                <a:gd name="T31" fmla="*/ 101 h 744"/>
                <a:gd name="T32" fmla="*/ 0 w 57"/>
                <a:gd name="T33"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744">
                  <a:moveTo>
                    <a:pt x="31" y="744"/>
                  </a:moveTo>
                  <a:lnTo>
                    <a:pt x="31" y="741"/>
                  </a:lnTo>
                  <a:lnTo>
                    <a:pt x="34" y="735"/>
                  </a:lnTo>
                  <a:lnTo>
                    <a:pt x="37" y="723"/>
                  </a:lnTo>
                  <a:lnTo>
                    <a:pt x="41" y="706"/>
                  </a:lnTo>
                  <a:lnTo>
                    <a:pt x="45" y="684"/>
                  </a:lnTo>
                  <a:lnTo>
                    <a:pt x="50" y="656"/>
                  </a:lnTo>
                  <a:lnTo>
                    <a:pt x="53" y="622"/>
                  </a:lnTo>
                  <a:lnTo>
                    <a:pt x="56" y="583"/>
                  </a:lnTo>
                  <a:lnTo>
                    <a:pt x="57" y="535"/>
                  </a:lnTo>
                  <a:lnTo>
                    <a:pt x="57" y="482"/>
                  </a:lnTo>
                  <a:lnTo>
                    <a:pt x="55" y="421"/>
                  </a:lnTo>
                  <a:lnTo>
                    <a:pt x="51" y="353"/>
                  </a:lnTo>
                  <a:lnTo>
                    <a:pt x="43" y="277"/>
                  </a:lnTo>
                  <a:lnTo>
                    <a:pt x="33" y="193"/>
                  </a:lnTo>
                  <a:lnTo>
                    <a:pt x="18" y="101"/>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1" name="Freeform 31"/>
            <p:cNvSpPr>
              <a:spLocks/>
            </p:cNvSpPr>
            <p:nvPr/>
          </p:nvSpPr>
          <p:spPr bwMode="auto">
            <a:xfrm>
              <a:off x="10172701" y="6327775"/>
              <a:ext cx="9525" cy="4762"/>
            </a:xfrm>
            <a:custGeom>
              <a:avLst/>
              <a:gdLst>
                <a:gd name="T0" fmla="*/ 103 w 103"/>
                <a:gd name="T1" fmla="*/ 44 h 44"/>
                <a:gd name="T2" fmla="*/ 0 w 103"/>
                <a:gd name="T3" fmla="*/ 0 h 44"/>
                <a:gd name="T4" fmla="*/ 103 w 103"/>
                <a:gd name="T5" fmla="*/ 44 h 44"/>
              </a:gdLst>
              <a:ahLst/>
              <a:cxnLst>
                <a:cxn ang="0">
                  <a:pos x="T0" y="T1"/>
                </a:cxn>
                <a:cxn ang="0">
                  <a:pos x="T2" y="T3"/>
                </a:cxn>
                <a:cxn ang="0">
                  <a:pos x="T4" y="T5"/>
                </a:cxn>
              </a:cxnLst>
              <a:rect l="0" t="0" r="r" b="b"/>
              <a:pathLst>
                <a:path w="103" h="44">
                  <a:moveTo>
                    <a:pt x="103" y="44"/>
                  </a:moveTo>
                  <a:lnTo>
                    <a:pt x="0" y="0"/>
                  </a:lnTo>
                  <a:lnTo>
                    <a:pt x="103" y="4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2" name="Freeform 32"/>
            <p:cNvSpPr>
              <a:spLocks/>
            </p:cNvSpPr>
            <p:nvPr/>
          </p:nvSpPr>
          <p:spPr bwMode="auto">
            <a:xfrm>
              <a:off x="10169526" y="6264275"/>
              <a:ext cx="9525" cy="1587"/>
            </a:xfrm>
            <a:custGeom>
              <a:avLst/>
              <a:gdLst>
                <a:gd name="T0" fmla="*/ 0 w 112"/>
                <a:gd name="T1" fmla="*/ 21 h 21"/>
                <a:gd name="T2" fmla="*/ 112 w 112"/>
                <a:gd name="T3" fmla="*/ 0 h 21"/>
                <a:gd name="T4" fmla="*/ 0 w 112"/>
                <a:gd name="T5" fmla="*/ 21 h 21"/>
              </a:gdLst>
              <a:ahLst/>
              <a:cxnLst>
                <a:cxn ang="0">
                  <a:pos x="T0" y="T1"/>
                </a:cxn>
                <a:cxn ang="0">
                  <a:pos x="T2" y="T3"/>
                </a:cxn>
                <a:cxn ang="0">
                  <a:pos x="T4" y="T5"/>
                </a:cxn>
              </a:cxnLst>
              <a:rect l="0" t="0" r="r" b="b"/>
              <a:pathLst>
                <a:path w="112" h="21">
                  <a:moveTo>
                    <a:pt x="0" y="21"/>
                  </a:moveTo>
                  <a:lnTo>
                    <a:pt x="112" y="0"/>
                  </a:lnTo>
                  <a:lnTo>
                    <a:pt x="0" y="2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3" name="Freeform 33"/>
            <p:cNvSpPr>
              <a:spLocks/>
            </p:cNvSpPr>
            <p:nvPr/>
          </p:nvSpPr>
          <p:spPr bwMode="auto">
            <a:xfrm>
              <a:off x="10152063" y="6211888"/>
              <a:ext cx="22225" cy="52387"/>
            </a:xfrm>
            <a:custGeom>
              <a:avLst/>
              <a:gdLst>
                <a:gd name="T0" fmla="*/ 258 w 258"/>
                <a:gd name="T1" fmla="*/ 597 h 597"/>
                <a:gd name="T2" fmla="*/ 236 w 258"/>
                <a:gd name="T3" fmla="*/ 498 h 597"/>
                <a:gd name="T4" fmla="*/ 215 w 258"/>
                <a:gd name="T5" fmla="*/ 410 h 597"/>
                <a:gd name="T6" fmla="*/ 193 w 258"/>
                <a:gd name="T7" fmla="*/ 333 h 597"/>
                <a:gd name="T8" fmla="*/ 171 w 258"/>
                <a:gd name="T9" fmla="*/ 266 h 597"/>
                <a:gd name="T10" fmla="*/ 149 w 258"/>
                <a:gd name="T11" fmla="*/ 209 h 597"/>
                <a:gd name="T12" fmla="*/ 128 w 258"/>
                <a:gd name="T13" fmla="*/ 161 h 597"/>
                <a:gd name="T14" fmla="*/ 106 w 258"/>
                <a:gd name="T15" fmla="*/ 120 h 597"/>
                <a:gd name="T16" fmla="*/ 88 w 258"/>
                <a:gd name="T17" fmla="*/ 88 h 597"/>
                <a:gd name="T18" fmla="*/ 69 w 258"/>
                <a:gd name="T19" fmla="*/ 61 h 597"/>
                <a:gd name="T20" fmla="*/ 52 w 258"/>
                <a:gd name="T21" fmla="*/ 41 h 597"/>
                <a:gd name="T22" fmla="*/ 37 w 258"/>
                <a:gd name="T23" fmla="*/ 25 h 597"/>
                <a:gd name="T24" fmla="*/ 24 w 258"/>
                <a:gd name="T25" fmla="*/ 13 h 597"/>
                <a:gd name="T26" fmla="*/ 14 w 258"/>
                <a:gd name="T27" fmla="*/ 6 h 597"/>
                <a:gd name="T28" fmla="*/ 6 w 258"/>
                <a:gd name="T29" fmla="*/ 2 h 597"/>
                <a:gd name="T30" fmla="*/ 1 w 258"/>
                <a:gd name="T31" fmla="*/ 0 h 597"/>
                <a:gd name="T32" fmla="*/ 0 w 258"/>
                <a:gd name="T33" fmla="*/ 0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8" h="597">
                  <a:moveTo>
                    <a:pt x="258" y="597"/>
                  </a:moveTo>
                  <a:lnTo>
                    <a:pt x="236" y="498"/>
                  </a:lnTo>
                  <a:lnTo>
                    <a:pt x="215" y="410"/>
                  </a:lnTo>
                  <a:lnTo>
                    <a:pt x="193" y="333"/>
                  </a:lnTo>
                  <a:lnTo>
                    <a:pt x="171" y="266"/>
                  </a:lnTo>
                  <a:lnTo>
                    <a:pt x="149" y="209"/>
                  </a:lnTo>
                  <a:lnTo>
                    <a:pt x="128" y="161"/>
                  </a:lnTo>
                  <a:lnTo>
                    <a:pt x="106" y="120"/>
                  </a:lnTo>
                  <a:lnTo>
                    <a:pt x="88" y="88"/>
                  </a:lnTo>
                  <a:lnTo>
                    <a:pt x="69" y="61"/>
                  </a:lnTo>
                  <a:lnTo>
                    <a:pt x="52" y="41"/>
                  </a:lnTo>
                  <a:lnTo>
                    <a:pt x="37" y="25"/>
                  </a:lnTo>
                  <a:lnTo>
                    <a:pt x="24" y="13"/>
                  </a:lnTo>
                  <a:lnTo>
                    <a:pt x="14" y="6"/>
                  </a:lnTo>
                  <a:lnTo>
                    <a:pt x="6" y="2"/>
                  </a:lnTo>
                  <a:lnTo>
                    <a:pt x="1" y="0"/>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4" name="Freeform 34"/>
            <p:cNvSpPr>
              <a:spLocks/>
            </p:cNvSpPr>
            <p:nvPr/>
          </p:nvSpPr>
          <p:spPr bwMode="auto">
            <a:xfrm>
              <a:off x="10169526" y="6264275"/>
              <a:ext cx="9525" cy="1587"/>
            </a:xfrm>
            <a:custGeom>
              <a:avLst/>
              <a:gdLst>
                <a:gd name="T0" fmla="*/ 110 w 110"/>
                <a:gd name="T1" fmla="*/ 0 h 21"/>
                <a:gd name="T2" fmla="*/ 0 w 110"/>
                <a:gd name="T3" fmla="*/ 21 h 21"/>
                <a:gd name="T4" fmla="*/ 110 w 110"/>
                <a:gd name="T5" fmla="*/ 0 h 21"/>
              </a:gdLst>
              <a:ahLst/>
              <a:cxnLst>
                <a:cxn ang="0">
                  <a:pos x="T0" y="T1"/>
                </a:cxn>
                <a:cxn ang="0">
                  <a:pos x="T2" y="T3"/>
                </a:cxn>
                <a:cxn ang="0">
                  <a:pos x="T4" y="T5"/>
                </a:cxn>
              </a:cxnLst>
              <a:rect l="0" t="0" r="r" b="b"/>
              <a:pathLst>
                <a:path w="110" h="21">
                  <a:moveTo>
                    <a:pt x="110" y="0"/>
                  </a:moveTo>
                  <a:lnTo>
                    <a:pt x="0" y="21"/>
                  </a:lnTo>
                  <a:lnTo>
                    <a:pt x="11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5" name="Freeform 35"/>
            <p:cNvSpPr>
              <a:spLocks/>
            </p:cNvSpPr>
            <p:nvPr/>
          </p:nvSpPr>
          <p:spPr bwMode="auto">
            <a:xfrm>
              <a:off x="10150476" y="6207125"/>
              <a:ext cx="1588" cy="9525"/>
            </a:xfrm>
            <a:custGeom>
              <a:avLst/>
              <a:gdLst>
                <a:gd name="T0" fmla="*/ 0 w 25"/>
                <a:gd name="T1" fmla="*/ 109 h 109"/>
                <a:gd name="T2" fmla="*/ 25 w 25"/>
                <a:gd name="T3" fmla="*/ 0 h 109"/>
                <a:gd name="T4" fmla="*/ 0 w 25"/>
                <a:gd name="T5" fmla="*/ 109 h 109"/>
              </a:gdLst>
              <a:ahLst/>
              <a:cxnLst>
                <a:cxn ang="0">
                  <a:pos x="T0" y="T1"/>
                </a:cxn>
                <a:cxn ang="0">
                  <a:pos x="T2" y="T3"/>
                </a:cxn>
                <a:cxn ang="0">
                  <a:pos x="T4" y="T5"/>
                </a:cxn>
              </a:cxnLst>
              <a:rect l="0" t="0" r="r" b="b"/>
              <a:pathLst>
                <a:path w="25" h="109">
                  <a:moveTo>
                    <a:pt x="0" y="109"/>
                  </a:moveTo>
                  <a:lnTo>
                    <a:pt x="25" y="0"/>
                  </a:lnTo>
                  <a:lnTo>
                    <a:pt x="0" y="10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6" name="Freeform 36"/>
            <p:cNvSpPr>
              <a:spLocks/>
            </p:cNvSpPr>
            <p:nvPr/>
          </p:nvSpPr>
          <p:spPr bwMode="auto">
            <a:xfrm>
              <a:off x="10174288" y="5824538"/>
              <a:ext cx="36513" cy="58737"/>
            </a:xfrm>
            <a:custGeom>
              <a:avLst/>
              <a:gdLst>
                <a:gd name="T0" fmla="*/ 185 w 414"/>
                <a:gd name="T1" fmla="*/ 658 h 660"/>
                <a:gd name="T2" fmla="*/ 144 w 414"/>
                <a:gd name="T3" fmla="*/ 645 h 660"/>
                <a:gd name="T4" fmla="*/ 107 w 414"/>
                <a:gd name="T5" fmla="*/ 620 h 660"/>
                <a:gd name="T6" fmla="*/ 74 w 414"/>
                <a:gd name="T7" fmla="*/ 585 h 660"/>
                <a:gd name="T8" fmla="*/ 46 w 414"/>
                <a:gd name="T9" fmla="*/ 540 h 660"/>
                <a:gd name="T10" fmla="*/ 24 w 414"/>
                <a:gd name="T11" fmla="*/ 487 h 660"/>
                <a:gd name="T12" fmla="*/ 8 w 414"/>
                <a:gd name="T13" fmla="*/ 428 h 660"/>
                <a:gd name="T14" fmla="*/ 1 w 414"/>
                <a:gd name="T15" fmla="*/ 364 h 660"/>
                <a:gd name="T16" fmla="*/ 1 w 414"/>
                <a:gd name="T17" fmla="*/ 295 h 660"/>
                <a:gd name="T18" fmla="*/ 8 w 414"/>
                <a:gd name="T19" fmla="*/ 231 h 660"/>
                <a:gd name="T20" fmla="*/ 24 w 414"/>
                <a:gd name="T21" fmla="*/ 173 h 660"/>
                <a:gd name="T22" fmla="*/ 46 w 414"/>
                <a:gd name="T23" fmla="*/ 120 h 660"/>
                <a:gd name="T24" fmla="*/ 74 w 414"/>
                <a:gd name="T25" fmla="*/ 75 h 660"/>
                <a:gd name="T26" fmla="*/ 107 w 414"/>
                <a:gd name="T27" fmla="*/ 40 h 660"/>
                <a:gd name="T28" fmla="*/ 144 w 414"/>
                <a:gd name="T29" fmla="*/ 14 h 660"/>
                <a:gd name="T30" fmla="*/ 185 w 414"/>
                <a:gd name="T31" fmla="*/ 1 h 660"/>
                <a:gd name="T32" fmla="*/ 227 w 414"/>
                <a:gd name="T33" fmla="*/ 1 h 660"/>
                <a:gd name="T34" fmla="*/ 267 w 414"/>
                <a:gd name="T35" fmla="*/ 14 h 660"/>
                <a:gd name="T36" fmla="*/ 304 w 414"/>
                <a:gd name="T37" fmla="*/ 40 h 660"/>
                <a:gd name="T38" fmla="*/ 337 w 414"/>
                <a:gd name="T39" fmla="*/ 75 h 660"/>
                <a:gd name="T40" fmla="*/ 365 w 414"/>
                <a:gd name="T41" fmla="*/ 120 h 660"/>
                <a:gd name="T42" fmla="*/ 388 w 414"/>
                <a:gd name="T43" fmla="*/ 173 h 660"/>
                <a:gd name="T44" fmla="*/ 404 w 414"/>
                <a:gd name="T45" fmla="*/ 231 h 660"/>
                <a:gd name="T46" fmla="*/ 411 w 414"/>
                <a:gd name="T47" fmla="*/ 295 h 660"/>
                <a:gd name="T48" fmla="*/ 411 w 414"/>
                <a:gd name="T49" fmla="*/ 364 h 660"/>
                <a:gd name="T50" fmla="*/ 404 w 414"/>
                <a:gd name="T51" fmla="*/ 428 h 660"/>
                <a:gd name="T52" fmla="*/ 388 w 414"/>
                <a:gd name="T53" fmla="*/ 487 h 660"/>
                <a:gd name="T54" fmla="*/ 365 w 414"/>
                <a:gd name="T55" fmla="*/ 540 h 660"/>
                <a:gd name="T56" fmla="*/ 337 w 414"/>
                <a:gd name="T57" fmla="*/ 585 h 660"/>
                <a:gd name="T58" fmla="*/ 304 w 414"/>
                <a:gd name="T59" fmla="*/ 620 h 660"/>
                <a:gd name="T60" fmla="*/ 267 w 414"/>
                <a:gd name="T61" fmla="*/ 645 h 660"/>
                <a:gd name="T62" fmla="*/ 227 w 414"/>
                <a:gd name="T63" fmla="*/ 658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4" h="660">
                  <a:moveTo>
                    <a:pt x="206" y="660"/>
                  </a:moveTo>
                  <a:lnTo>
                    <a:pt x="185" y="658"/>
                  </a:lnTo>
                  <a:lnTo>
                    <a:pt x="164" y="653"/>
                  </a:lnTo>
                  <a:lnTo>
                    <a:pt x="144" y="645"/>
                  </a:lnTo>
                  <a:lnTo>
                    <a:pt x="125" y="634"/>
                  </a:lnTo>
                  <a:lnTo>
                    <a:pt x="107" y="620"/>
                  </a:lnTo>
                  <a:lnTo>
                    <a:pt x="90" y="604"/>
                  </a:lnTo>
                  <a:lnTo>
                    <a:pt x="74" y="585"/>
                  </a:lnTo>
                  <a:lnTo>
                    <a:pt x="60" y="563"/>
                  </a:lnTo>
                  <a:lnTo>
                    <a:pt x="46" y="540"/>
                  </a:lnTo>
                  <a:lnTo>
                    <a:pt x="34" y="515"/>
                  </a:lnTo>
                  <a:lnTo>
                    <a:pt x="24" y="487"/>
                  </a:lnTo>
                  <a:lnTo>
                    <a:pt x="16" y="458"/>
                  </a:lnTo>
                  <a:lnTo>
                    <a:pt x="8" y="428"/>
                  </a:lnTo>
                  <a:lnTo>
                    <a:pt x="3" y="396"/>
                  </a:lnTo>
                  <a:lnTo>
                    <a:pt x="1" y="364"/>
                  </a:lnTo>
                  <a:lnTo>
                    <a:pt x="0" y="330"/>
                  </a:lnTo>
                  <a:lnTo>
                    <a:pt x="1" y="295"/>
                  </a:lnTo>
                  <a:lnTo>
                    <a:pt x="3" y="263"/>
                  </a:lnTo>
                  <a:lnTo>
                    <a:pt x="8" y="231"/>
                  </a:lnTo>
                  <a:lnTo>
                    <a:pt x="16" y="201"/>
                  </a:lnTo>
                  <a:lnTo>
                    <a:pt x="24" y="173"/>
                  </a:lnTo>
                  <a:lnTo>
                    <a:pt x="34" y="145"/>
                  </a:lnTo>
                  <a:lnTo>
                    <a:pt x="46" y="120"/>
                  </a:lnTo>
                  <a:lnTo>
                    <a:pt x="60" y="96"/>
                  </a:lnTo>
                  <a:lnTo>
                    <a:pt x="74" y="75"/>
                  </a:lnTo>
                  <a:lnTo>
                    <a:pt x="90" y="56"/>
                  </a:lnTo>
                  <a:lnTo>
                    <a:pt x="107" y="40"/>
                  </a:lnTo>
                  <a:lnTo>
                    <a:pt x="125" y="25"/>
                  </a:lnTo>
                  <a:lnTo>
                    <a:pt x="144" y="14"/>
                  </a:lnTo>
                  <a:lnTo>
                    <a:pt x="164" y="6"/>
                  </a:lnTo>
                  <a:lnTo>
                    <a:pt x="185" y="1"/>
                  </a:lnTo>
                  <a:lnTo>
                    <a:pt x="206" y="0"/>
                  </a:lnTo>
                  <a:lnTo>
                    <a:pt x="227" y="1"/>
                  </a:lnTo>
                  <a:lnTo>
                    <a:pt x="247" y="6"/>
                  </a:lnTo>
                  <a:lnTo>
                    <a:pt x="267" y="14"/>
                  </a:lnTo>
                  <a:lnTo>
                    <a:pt x="286" y="25"/>
                  </a:lnTo>
                  <a:lnTo>
                    <a:pt x="304" y="40"/>
                  </a:lnTo>
                  <a:lnTo>
                    <a:pt x="321" y="56"/>
                  </a:lnTo>
                  <a:lnTo>
                    <a:pt x="337" y="75"/>
                  </a:lnTo>
                  <a:lnTo>
                    <a:pt x="352" y="96"/>
                  </a:lnTo>
                  <a:lnTo>
                    <a:pt x="365" y="120"/>
                  </a:lnTo>
                  <a:lnTo>
                    <a:pt x="378" y="145"/>
                  </a:lnTo>
                  <a:lnTo>
                    <a:pt x="388" y="173"/>
                  </a:lnTo>
                  <a:lnTo>
                    <a:pt x="397" y="201"/>
                  </a:lnTo>
                  <a:lnTo>
                    <a:pt x="404" y="231"/>
                  </a:lnTo>
                  <a:lnTo>
                    <a:pt x="408" y="263"/>
                  </a:lnTo>
                  <a:lnTo>
                    <a:pt x="411" y="295"/>
                  </a:lnTo>
                  <a:lnTo>
                    <a:pt x="414" y="330"/>
                  </a:lnTo>
                  <a:lnTo>
                    <a:pt x="411" y="364"/>
                  </a:lnTo>
                  <a:lnTo>
                    <a:pt x="408" y="396"/>
                  </a:lnTo>
                  <a:lnTo>
                    <a:pt x="404" y="428"/>
                  </a:lnTo>
                  <a:lnTo>
                    <a:pt x="397" y="458"/>
                  </a:lnTo>
                  <a:lnTo>
                    <a:pt x="388" y="487"/>
                  </a:lnTo>
                  <a:lnTo>
                    <a:pt x="378" y="515"/>
                  </a:lnTo>
                  <a:lnTo>
                    <a:pt x="365" y="540"/>
                  </a:lnTo>
                  <a:lnTo>
                    <a:pt x="352" y="563"/>
                  </a:lnTo>
                  <a:lnTo>
                    <a:pt x="337" y="585"/>
                  </a:lnTo>
                  <a:lnTo>
                    <a:pt x="321" y="604"/>
                  </a:lnTo>
                  <a:lnTo>
                    <a:pt x="304" y="620"/>
                  </a:lnTo>
                  <a:lnTo>
                    <a:pt x="286" y="634"/>
                  </a:lnTo>
                  <a:lnTo>
                    <a:pt x="267" y="645"/>
                  </a:lnTo>
                  <a:lnTo>
                    <a:pt x="247" y="653"/>
                  </a:lnTo>
                  <a:lnTo>
                    <a:pt x="227" y="658"/>
                  </a:lnTo>
                  <a:lnTo>
                    <a:pt x="206" y="6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7" name="Freeform 37"/>
            <p:cNvSpPr>
              <a:spLocks/>
            </p:cNvSpPr>
            <p:nvPr/>
          </p:nvSpPr>
          <p:spPr bwMode="auto">
            <a:xfrm>
              <a:off x="9829801" y="5578475"/>
              <a:ext cx="431800" cy="438150"/>
            </a:xfrm>
            <a:custGeom>
              <a:avLst/>
              <a:gdLst>
                <a:gd name="T0" fmla="*/ 3984 w 4885"/>
                <a:gd name="T1" fmla="*/ 277 h 4969"/>
                <a:gd name="T2" fmla="*/ 3479 w 4885"/>
                <a:gd name="T3" fmla="*/ 100 h 4969"/>
                <a:gd name="T4" fmla="*/ 2882 w 4885"/>
                <a:gd name="T5" fmla="*/ 9 h 4969"/>
                <a:gd name="T6" fmla="*/ 2453 w 4885"/>
                <a:gd name="T7" fmla="*/ 4 h 4969"/>
                <a:gd name="T8" fmla="*/ 2176 w 4885"/>
                <a:gd name="T9" fmla="*/ 26 h 4969"/>
                <a:gd name="T10" fmla="*/ 1914 w 4885"/>
                <a:gd name="T11" fmla="*/ 67 h 4969"/>
                <a:gd name="T12" fmla="*/ 1076 w 4885"/>
                <a:gd name="T13" fmla="*/ 285 h 4969"/>
                <a:gd name="T14" fmla="*/ 164 w 4885"/>
                <a:gd name="T15" fmla="*/ 1161 h 4969"/>
                <a:gd name="T16" fmla="*/ 4 w 4885"/>
                <a:gd name="T17" fmla="*/ 2202 h 4969"/>
                <a:gd name="T18" fmla="*/ 83 w 4885"/>
                <a:gd name="T19" fmla="*/ 2815 h 4969"/>
                <a:gd name="T20" fmla="*/ 255 w 4885"/>
                <a:gd name="T21" fmla="*/ 3452 h 4969"/>
                <a:gd name="T22" fmla="*/ 560 w 4885"/>
                <a:gd name="T23" fmla="*/ 4413 h 4969"/>
                <a:gd name="T24" fmla="*/ 859 w 4885"/>
                <a:gd name="T25" fmla="*/ 4958 h 4969"/>
                <a:gd name="T26" fmla="*/ 1303 w 4885"/>
                <a:gd name="T27" fmla="*/ 4792 h 4969"/>
                <a:gd name="T28" fmla="*/ 1752 w 4885"/>
                <a:gd name="T29" fmla="*/ 4320 h 4969"/>
                <a:gd name="T30" fmla="*/ 2003 w 4885"/>
                <a:gd name="T31" fmla="*/ 3983 h 4969"/>
                <a:gd name="T32" fmla="*/ 1868 w 4885"/>
                <a:gd name="T33" fmla="*/ 3815 h 4969"/>
                <a:gd name="T34" fmla="*/ 1566 w 4885"/>
                <a:gd name="T35" fmla="*/ 3355 h 4969"/>
                <a:gd name="T36" fmla="*/ 1620 w 4885"/>
                <a:gd name="T37" fmla="*/ 2893 h 4969"/>
                <a:gd name="T38" fmla="*/ 1886 w 4885"/>
                <a:gd name="T39" fmla="*/ 2780 h 4969"/>
                <a:gd name="T40" fmla="*/ 2013 w 4885"/>
                <a:gd name="T41" fmla="*/ 2815 h 4969"/>
                <a:gd name="T42" fmla="*/ 2158 w 4885"/>
                <a:gd name="T43" fmla="*/ 2952 h 4969"/>
                <a:gd name="T44" fmla="*/ 2225 w 4885"/>
                <a:gd name="T45" fmla="*/ 3189 h 4969"/>
                <a:gd name="T46" fmla="*/ 2232 w 4885"/>
                <a:gd name="T47" fmla="*/ 3085 h 4969"/>
                <a:gd name="T48" fmla="*/ 2218 w 4885"/>
                <a:gd name="T49" fmla="*/ 2814 h 4969"/>
                <a:gd name="T50" fmla="*/ 2210 w 4885"/>
                <a:gd name="T51" fmla="*/ 2111 h 4969"/>
                <a:gd name="T52" fmla="*/ 2405 w 4885"/>
                <a:gd name="T53" fmla="*/ 2048 h 4969"/>
                <a:gd name="T54" fmla="*/ 2668 w 4885"/>
                <a:gd name="T55" fmla="*/ 1911 h 4969"/>
                <a:gd name="T56" fmla="*/ 2889 w 4885"/>
                <a:gd name="T57" fmla="*/ 1817 h 4969"/>
                <a:gd name="T58" fmla="*/ 2974 w 4885"/>
                <a:gd name="T59" fmla="*/ 1862 h 4969"/>
                <a:gd name="T60" fmla="*/ 2967 w 4885"/>
                <a:gd name="T61" fmla="*/ 1996 h 4969"/>
                <a:gd name="T62" fmla="*/ 2981 w 4885"/>
                <a:gd name="T63" fmla="*/ 2103 h 4969"/>
                <a:gd name="T64" fmla="*/ 3120 w 4885"/>
                <a:gd name="T65" fmla="*/ 2073 h 4969"/>
                <a:gd name="T66" fmla="*/ 3369 w 4885"/>
                <a:gd name="T67" fmla="*/ 1918 h 4969"/>
                <a:gd name="T68" fmla="*/ 3617 w 4885"/>
                <a:gd name="T69" fmla="*/ 1759 h 4969"/>
                <a:gd name="T70" fmla="*/ 3747 w 4885"/>
                <a:gd name="T71" fmla="*/ 1717 h 4969"/>
                <a:gd name="T72" fmla="*/ 3745 w 4885"/>
                <a:gd name="T73" fmla="*/ 1812 h 4969"/>
                <a:gd name="T74" fmla="*/ 3715 w 4885"/>
                <a:gd name="T75" fmla="*/ 1927 h 4969"/>
                <a:gd name="T76" fmla="*/ 3797 w 4885"/>
                <a:gd name="T77" fmla="*/ 1935 h 4969"/>
                <a:gd name="T78" fmla="*/ 4020 w 4885"/>
                <a:gd name="T79" fmla="*/ 1837 h 4969"/>
                <a:gd name="T80" fmla="*/ 4216 w 4885"/>
                <a:gd name="T81" fmla="*/ 1722 h 4969"/>
                <a:gd name="T82" fmla="*/ 4379 w 4885"/>
                <a:gd name="T83" fmla="*/ 1596 h 4969"/>
                <a:gd name="T84" fmla="*/ 4445 w 4885"/>
                <a:gd name="T85" fmla="*/ 1634 h 4969"/>
                <a:gd name="T86" fmla="*/ 4493 w 4885"/>
                <a:gd name="T87" fmla="*/ 1694 h 4969"/>
                <a:gd name="T88" fmla="*/ 4515 w 4885"/>
                <a:gd name="T89" fmla="*/ 1770 h 4969"/>
                <a:gd name="T90" fmla="*/ 4648 w 4885"/>
                <a:gd name="T91" fmla="*/ 2063 h 4969"/>
                <a:gd name="T92" fmla="*/ 4799 w 4885"/>
                <a:gd name="T93" fmla="*/ 1841 h 4969"/>
                <a:gd name="T94" fmla="*/ 4872 w 4885"/>
                <a:gd name="T95" fmla="*/ 1562 h 4969"/>
                <a:gd name="T96" fmla="*/ 4872 w 4885"/>
                <a:gd name="T97" fmla="*/ 1303 h 4969"/>
                <a:gd name="T98" fmla="*/ 4748 w 4885"/>
                <a:gd name="T99" fmla="*/ 959 h 4969"/>
                <a:gd name="T100" fmla="*/ 4523 w 4885"/>
                <a:gd name="T101" fmla="*/ 637 h 4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85" h="4969">
                  <a:moveTo>
                    <a:pt x="4302" y="471"/>
                  </a:moveTo>
                  <a:lnTo>
                    <a:pt x="4231" y="419"/>
                  </a:lnTo>
                  <a:lnTo>
                    <a:pt x="4154" y="370"/>
                  </a:lnTo>
                  <a:lnTo>
                    <a:pt x="4072" y="322"/>
                  </a:lnTo>
                  <a:lnTo>
                    <a:pt x="3984" y="277"/>
                  </a:lnTo>
                  <a:lnTo>
                    <a:pt x="3893" y="236"/>
                  </a:lnTo>
                  <a:lnTo>
                    <a:pt x="3796" y="198"/>
                  </a:lnTo>
                  <a:lnTo>
                    <a:pt x="3694" y="162"/>
                  </a:lnTo>
                  <a:lnTo>
                    <a:pt x="3588" y="129"/>
                  </a:lnTo>
                  <a:lnTo>
                    <a:pt x="3479" y="100"/>
                  </a:lnTo>
                  <a:lnTo>
                    <a:pt x="3366" y="74"/>
                  </a:lnTo>
                  <a:lnTo>
                    <a:pt x="3249" y="52"/>
                  </a:lnTo>
                  <a:lnTo>
                    <a:pt x="3130" y="34"/>
                  </a:lnTo>
                  <a:lnTo>
                    <a:pt x="3007" y="19"/>
                  </a:lnTo>
                  <a:lnTo>
                    <a:pt x="2882" y="9"/>
                  </a:lnTo>
                  <a:lnTo>
                    <a:pt x="2755" y="2"/>
                  </a:lnTo>
                  <a:lnTo>
                    <a:pt x="2625" y="0"/>
                  </a:lnTo>
                  <a:lnTo>
                    <a:pt x="2567" y="0"/>
                  </a:lnTo>
                  <a:lnTo>
                    <a:pt x="2509" y="1"/>
                  </a:lnTo>
                  <a:lnTo>
                    <a:pt x="2453" y="4"/>
                  </a:lnTo>
                  <a:lnTo>
                    <a:pt x="2397" y="7"/>
                  </a:lnTo>
                  <a:lnTo>
                    <a:pt x="2341" y="10"/>
                  </a:lnTo>
                  <a:lnTo>
                    <a:pt x="2286" y="15"/>
                  </a:lnTo>
                  <a:lnTo>
                    <a:pt x="2231" y="20"/>
                  </a:lnTo>
                  <a:lnTo>
                    <a:pt x="2176" y="26"/>
                  </a:lnTo>
                  <a:lnTo>
                    <a:pt x="2123" y="33"/>
                  </a:lnTo>
                  <a:lnTo>
                    <a:pt x="2070" y="40"/>
                  </a:lnTo>
                  <a:lnTo>
                    <a:pt x="2018" y="49"/>
                  </a:lnTo>
                  <a:lnTo>
                    <a:pt x="1966" y="57"/>
                  </a:lnTo>
                  <a:lnTo>
                    <a:pt x="1914" y="67"/>
                  </a:lnTo>
                  <a:lnTo>
                    <a:pt x="1864" y="78"/>
                  </a:lnTo>
                  <a:lnTo>
                    <a:pt x="1813" y="88"/>
                  </a:lnTo>
                  <a:lnTo>
                    <a:pt x="1765" y="101"/>
                  </a:lnTo>
                  <a:lnTo>
                    <a:pt x="1393" y="177"/>
                  </a:lnTo>
                  <a:lnTo>
                    <a:pt x="1076" y="285"/>
                  </a:lnTo>
                  <a:lnTo>
                    <a:pt x="810" y="421"/>
                  </a:lnTo>
                  <a:lnTo>
                    <a:pt x="589" y="581"/>
                  </a:lnTo>
                  <a:lnTo>
                    <a:pt x="411" y="761"/>
                  </a:lnTo>
                  <a:lnTo>
                    <a:pt x="271" y="956"/>
                  </a:lnTo>
                  <a:lnTo>
                    <a:pt x="164" y="1161"/>
                  </a:lnTo>
                  <a:lnTo>
                    <a:pt x="89" y="1374"/>
                  </a:lnTo>
                  <a:lnTo>
                    <a:pt x="39" y="1588"/>
                  </a:lnTo>
                  <a:lnTo>
                    <a:pt x="11" y="1801"/>
                  </a:lnTo>
                  <a:lnTo>
                    <a:pt x="0" y="2007"/>
                  </a:lnTo>
                  <a:lnTo>
                    <a:pt x="4" y="2202"/>
                  </a:lnTo>
                  <a:lnTo>
                    <a:pt x="18" y="2383"/>
                  </a:lnTo>
                  <a:lnTo>
                    <a:pt x="37" y="2544"/>
                  </a:lnTo>
                  <a:lnTo>
                    <a:pt x="59" y="2682"/>
                  </a:lnTo>
                  <a:lnTo>
                    <a:pt x="78" y="2792"/>
                  </a:lnTo>
                  <a:lnTo>
                    <a:pt x="83" y="2815"/>
                  </a:lnTo>
                  <a:lnTo>
                    <a:pt x="100" y="2880"/>
                  </a:lnTo>
                  <a:lnTo>
                    <a:pt x="127" y="2983"/>
                  </a:lnTo>
                  <a:lnTo>
                    <a:pt x="162" y="3116"/>
                  </a:lnTo>
                  <a:lnTo>
                    <a:pt x="205" y="3275"/>
                  </a:lnTo>
                  <a:lnTo>
                    <a:pt x="255" y="3452"/>
                  </a:lnTo>
                  <a:lnTo>
                    <a:pt x="310" y="3642"/>
                  </a:lnTo>
                  <a:lnTo>
                    <a:pt x="369" y="3839"/>
                  </a:lnTo>
                  <a:lnTo>
                    <a:pt x="431" y="4037"/>
                  </a:lnTo>
                  <a:lnTo>
                    <a:pt x="495" y="4230"/>
                  </a:lnTo>
                  <a:lnTo>
                    <a:pt x="560" y="4413"/>
                  </a:lnTo>
                  <a:lnTo>
                    <a:pt x="626" y="4578"/>
                  </a:lnTo>
                  <a:lnTo>
                    <a:pt x="689" y="4722"/>
                  </a:lnTo>
                  <a:lnTo>
                    <a:pt x="750" y="4837"/>
                  </a:lnTo>
                  <a:lnTo>
                    <a:pt x="807" y="4917"/>
                  </a:lnTo>
                  <a:lnTo>
                    <a:pt x="859" y="4958"/>
                  </a:lnTo>
                  <a:lnTo>
                    <a:pt x="937" y="4969"/>
                  </a:lnTo>
                  <a:lnTo>
                    <a:pt x="1023" y="4956"/>
                  </a:lnTo>
                  <a:lnTo>
                    <a:pt x="1113" y="4919"/>
                  </a:lnTo>
                  <a:lnTo>
                    <a:pt x="1207" y="4864"/>
                  </a:lnTo>
                  <a:lnTo>
                    <a:pt x="1303" y="4792"/>
                  </a:lnTo>
                  <a:lnTo>
                    <a:pt x="1398" y="4708"/>
                  </a:lnTo>
                  <a:lnTo>
                    <a:pt x="1493" y="4615"/>
                  </a:lnTo>
                  <a:lnTo>
                    <a:pt x="1585" y="4517"/>
                  </a:lnTo>
                  <a:lnTo>
                    <a:pt x="1671" y="4418"/>
                  </a:lnTo>
                  <a:lnTo>
                    <a:pt x="1752" y="4320"/>
                  </a:lnTo>
                  <a:lnTo>
                    <a:pt x="1825" y="4228"/>
                  </a:lnTo>
                  <a:lnTo>
                    <a:pt x="1888" y="4144"/>
                  </a:lnTo>
                  <a:lnTo>
                    <a:pt x="1940" y="4073"/>
                  </a:lnTo>
                  <a:lnTo>
                    <a:pt x="1979" y="4018"/>
                  </a:lnTo>
                  <a:lnTo>
                    <a:pt x="2003" y="3983"/>
                  </a:lnTo>
                  <a:lnTo>
                    <a:pt x="2012" y="3970"/>
                  </a:lnTo>
                  <a:lnTo>
                    <a:pt x="2001" y="3958"/>
                  </a:lnTo>
                  <a:lnTo>
                    <a:pt x="1970" y="3927"/>
                  </a:lnTo>
                  <a:lnTo>
                    <a:pt x="1924" y="3879"/>
                  </a:lnTo>
                  <a:lnTo>
                    <a:pt x="1868" y="3815"/>
                  </a:lnTo>
                  <a:lnTo>
                    <a:pt x="1804" y="3738"/>
                  </a:lnTo>
                  <a:lnTo>
                    <a:pt x="1737" y="3651"/>
                  </a:lnTo>
                  <a:lnTo>
                    <a:pt x="1673" y="3557"/>
                  </a:lnTo>
                  <a:lnTo>
                    <a:pt x="1614" y="3457"/>
                  </a:lnTo>
                  <a:lnTo>
                    <a:pt x="1566" y="3355"/>
                  </a:lnTo>
                  <a:lnTo>
                    <a:pt x="1531" y="3254"/>
                  </a:lnTo>
                  <a:lnTo>
                    <a:pt x="1515" y="3153"/>
                  </a:lnTo>
                  <a:lnTo>
                    <a:pt x="1522" y="3059"/>
                  </a:lnTo>
                  <a:lnTo>
                    <a:pt x="1554" y="2970"/>
                  </a:lnTo>
                  <a:lnTo>
                    <a:pt x="1620" y="2893"/>
                  </a:lnTo>
                  <a:lnTo>
                    <a:pt x="1718" y="2828"/>
                  </a:lnTo>
                  <a:lnTo>
                    <a:pt x="1859" y="2779"/>
                  </a:lnTo>
                  <a:lnTo>
                    <a:pt x="1862" y="2778"/>
                  </a:lnTo>
                  <a:lnTo>
                    <a:pt x="1871" y="2779"/>
                  </a:lnTo>
                  <a:lnTo>
                    <a:pt x="1886" y="2780"/>
                  </a:lnTo>
                  <a:lnTo>
                    <a:pt x="1906" y="2782"/>
                  </a:lnTo>
                  <a:lnTo>
                    <a:pt x="1929" y="2786"/>
                  </a:lnTo>
                  <a:lnTo>
                    <a:pt x="1955" y="2792"/>
                  </a:lnTo>
                  <a:lnTo>
                    <a:pt x="1984" y="2803"/>
                  </a:lnTo>
                  <a:lnTo>
                    <a:pt x="2013" y="2815"/>
                  </a:lnTo>
                  <a:lnTo>
                    <a:pt x="2044" y="2832"/>
                  </a:lnTo>
                  <a:lnTo>
                    <a:pt x="2074" y="2854"/>
                  </a:lnTo>
                  <a:lnTo>
                    <a:pt x="2104" y="2880"/>
                  </a:lnTo>
                  <a:lnTo>
                    <a:pt x="2132" y="2913"/>
                  </a:lnTo>
                  <a:lnTo>
                    <a:pt x="2158" y="2952"/>
                  </a:lnTo>
                  <a:lnTo>
                    <a:pt x="2180" y="2997"/>
                  </a:lnTo>
                  <a:lnTo>
                    <a:pt x="2197" y="3048"/>
                  </a:lnTo>
                  <a:lnTo>
                    <a:pt x="2210" y="3109"/>
                  </a:lnTo>
                  <a:lnTo>
                    <a:pt x="2219" y="3160"/>
                  </a:lnTo>
                  <a:lnTo>
                    <a:pt x="2225" y="3189"/>
                  </a:lnTo>
                  <a:lnTo>
                    <a:pt x="2229" y="3197"/>
                  </a:lnTo>
                  <a:lnTo>
                    <a:pt x="2232" y="3189"/>
                  </a:lnTo>
                  <a:lnTo>
                    <a:pt x="2233" y="3166"/>
                  </a:lnTo>
                  <a:lnTo>
                    <a:pt x="2233" y="3130"/>
                  </a:lnTo>
                  <a:lnTo>
                    <a:pt x="2232" y="3085"/>
                  </a:lnTo>
                  <a:lnTo>
                    <a:pt x="2230" y="3033"/>
                  </a:lnTo>
                  <a:lnTo>
                    <a:pt x="2227" y="2978"/>
                  </a:lnTo>
                  <a:lnTo>
                    <a:pt x="2224" y="2921"/>
                  </a:lnTo>
                  <a:lnTo>
                    <a:pt x="2221" y="2866"/>
                  </a:lnTo>
                  <a:lnTo>
                    <a:pt x="2218" y="2814"/>
                  </a:lnTo>
                  <a:lnTo>
                    <a:pt x="2214" y="2769"/>
                  </a:lnTo>
                  <a:lnTo>
                    <a:pt x="2212" y="2733"/>
                  </a:lnTo>
                  <a:lnTo>
                    <a:pt x="2210" y="2710"/>
                  </a:lnTo>
                  <a:lnTo>
                    <a:pt x="2210" y="2703"/>
                  </a:lnTo>
                  <a:lnTo>
                    <a:pt x="2210" y="2111"/>
                  </a:lnTo>
                  <a:lnTo>
                    <a:pt x="2239" y="2109"/>
                  </a:lnTo>
                  <a:lnTo>
                    <a:pt x="2272" y="2101"/>
                  </a:lnTo>
                  <a:lnTo>
                    <a:pt x="2312" y="2088"/>
                  </a:lnTo>
                  <a:lnTo>
                    <a:pt x="2358" y="2070"/>
                  </a:lnTo>
                  <a:lnTo>
                    <a:pt x="2405" y="2048"/>
                  </a:lnTo>
                  <a:lnTo>
                    <a:pt x="2456" y="2022"/>
                  </a:lnTo>
                  <a:lnTo>
                    <a:pt x="2508" y="1995"/>
                  </a:lnTo>
                  <a:lnTo>
                    <a:pt x="2562" y="1967"/>
                  </a:lnTo>
                  <a:lnTo>
                    <a:pt x="2616" y="1939"/>
                  </a:lnTo>
                  <a:lnTo>
                    <a:pt x="2668" y="1911"/>
                  </a:lnTo>
                  <a:lnTo>
                    <a:pt x="2719" y="1885"/>
                  </a:lnTo>
                  <a:lnTo>
                    <a:pt x="2768" y="1862"/>
                  </a:lnTo>
                  <a:lnTo>
                    <a:pt x="2812" y="1842"/>
                  </a:lnTo>
                  <a:lnTo>
                    <a:pt x="2854" y="1826"/>
                  </a:lnTo>
                  <a:lnTo>
                    <a:pt x="2889" y="1817"/>
                  </a:lnTo>
                  <a:lnTo>
                    <a:pt x="2920" y="1814"/>
                  </a:lnTo>
                  <a:lnTo>
                    <a:pt x="2941" y="1817"/>
                  </a:lnTo>
                  <a:lnTo>
                    <a:pt x="2957" y="1826"/>
                  </a:lnTo>
                  <a:lnTo>
                    <a:pt x="2967" y="1842"/>
                  </a:lnTo>
                  <a:lnTo>
                    <a:pt x="2974" y="1862"/>
                  </a:lnTo>
                  <a:lnTo>
                    <a:pt x="2976" y="1885"/>
                  </a:lnTo>
                  <a:lnTo>
                    <a:pt x="2976" y="1911"/>
                  </a:lnTo>
                  <a:lnTo>
                    <a:pt x="2974" y="1940"/>
                  </a:lnTo>
                  <a:lnTo>
                    <a:pt x="2970" y="1968"/>
                  </a:lnTo>
                  <a:lnTo>
                    <a:pt x="2967" y="1996"/>
                  </a:lnTo>
                  <a:lnTo>
                    <a:pt x="2965" y="2023"/>
                  </a:lnTo>
                  <a:lnTo>
                    <a:pt x="2964" y="2049"/>
                  </a:lnTo>
                  <a:lnTo>
                    <a:pt x="2966" y="2071"/>
                  </a:lnTo>
                  <a:lnTo>
                    <a:pt x="2971" y="2090"/>
                  </a:lnTo>
                  <a:lnTo>
                    <a:pt x="2981" y="2103"/>
                  </a:lnTo>
                  <a:lnTo>
                    <a:pt x="2996" y="2111"/>
                  </a:lnTo>
                  <a:lnTo>
                    <a:pt x="3017" y="2113"/>
                  </a:lnTo>
                  <a:lnTo>
                    <a:pt x="3044" y="2105"/>
                  </a:lnTo>
                  <a:lnTo>
                    <a:pt x="3079" y="2092"/>
                  </a:lnTo>
                  <a:lnTo>
                    <a:pt x="3120" y="2073"/>
                  </a:lnTo>
                  <a:lnTo>
                    <a:pt x="3164" y="2048"/>
                  </a:lnTo>
                  <a:lnTo>
                    <a:pt x="3213" y="2019"/>
                  </a:lnTo>
                  <a:lnTo>
                    <a:pt x="3263" y="1987"/>
                  </a:lnTo>
                  <a:lnTo>
                    <a:pt x="3316" y="1953"/>
                  </a:lnTo>
                  <a:lnTo>
                    <a:pt x="3369" y="1918"/>
                  </a:lnTo>
                  <a:lnTo>
                    <a:pt x="3423" y="1882"/>
                  </a:lnTo>
                  <a:lnTo>
                    <a:pt x="3476" y="1847"/>
                  </a:lnTo>
                  <a:lnTo>
                    <a:pt x="3525" y="1815"/>
                  </a:lnTo>
                  <a:lnTo>
                    <a:pt x="3574" y="1785"/>
                  </a:lnTo>
                  <a:lnTo>
                    <a:pt x="3617" y="1759"/>
                  </a:lnTo>
                  <a:lnTo>
                    <a:pt x="3656" y="1737"/>
                  </a:lnTo>
                  <a:lnTo>
                    <a:pt x="3688" y="1722"/>
                  </a:lnTo>
                  <a:lnTo>
                    <a:pt x="3716" y="1714"/>
                  </a:lnTo>
                  <a:lnTo>
                    <a:pt x="3735" y="1712"/>
                  </a:lnTo>
                  <a:lnTo>
                    <a:pt x="3747" y="1717"/>
                  </a:lnTo>
                  <a:lnTo>
                    <a:pt x="3755" y="1729"/>
                  </a:lnTo>
                  <a:lnTo>
                    <a:pt x="3758" y="1744"/>
                  </a:lnTo>
                  <a:lnTo>
                    <a:pt x="3756" y="1764"/>
                  </a:lnTo>
                  <a:lnTo>
                    <a:pt x="3752" y="1787"/>
                  </a:lnTo>
                  <a:lnTo>
                    <a:pt x="3745" y="1812"/>
                  </a:lnTo>
                  <a:lnTo>
                    <a:pt x="3737" y="1837"/>
                  </a:lnTo>
                  <a:lnTo>
                    <a:pt x="3730" y="1862"/>
                  </a:lnTo>
                  <a:lnTo>
                    <a:pt x="3722" y="1886"/>
                  </a:lnTo>
                  <a:lnTo>
                    <a:pt x="3717" y="1908"/>
                  </a:lnTo>
                  <a:lnTo>
                    <a:pt x="3715" y="1927"/>
                  </a:lnTo>
                  <a:lnTo>
                    <a:pt x="3716" y="1943"/>
                  </a:lnTo>
                  <a:lnTo>
                    <a:pt x="3721" y="1952"/>
                  </a:lnTo>
                  <a:lnTo>
                    <a:pt x="3732" y="1956"/>
                  </a:lnTo>
                  <a:lnTo>
                    <a:pt x="3750" y="1953"/>
                  </a:lnTo>
                  <a:lnTo>
                    <a:pt x="3797" y="1935"/>
                  </a:lnTo>
                  <a:lnTo>
                    <a:pt x="3843" y="1916"/>
                  </a:lnTo>
                  <a:lnTo>
                    <a:pt x="3890" y="1898"/>
                  </a:lnTo>
                  <a:lnTo>
                    <a:pt x="3934" y="1879"/>
                  </a:lnTo>
                  <a:lnTo>
                    <a:pt x="3978" y="1858"/>
                  </a:lnTo>
                  <a:lnTo>
                    <a:pt x="4020" y="1837"/>
                  </a:lnTo>
                  <a:lnTo>
                    <a:pt x="4062" y="1816"/>
                  </a:lnTo>
                  <a:lnTo>
                    <a:pt x="4102" y="1793"/>
                  </a:lnTo>
                  <a:lnTo>
                    <a:pt x="4141" y="1771"/>
                  </a:lnTo>
                  <a:lnTo>
                    <a:pt x="4179" y="1747"/>
                  </a:lnTo>
                  <a:lnTo>
                    <a:pt x="4216" y="1722"/>
                  </a:lnTo>
                  <a:lnTo>
                    <a:pt x="4251" y="1698"/>
                  </a:lnTo>
                  <a:lnTo>
                    <a:pt x="4284" y="1673"/>
                  </a:lnTo>
                  <a:lnTo>
                    <a:pt x="4317" y="1648"/>
                  </a:lnTo>
                  <a:lnTo>
                    <a:pt x="4349" y="1622"/>
                  </a:lnTo>
                  <a:lnTo>
                    <a:pt x="4379" y="1596"/>
                  </a:lnTo>
                  <a:lnTo>
                    <a:pt x="4393" y="1601"/>
                  </a:lnTo>
                  <a:lnTo>
                    <a:pt x="4408" y="1608"/>
                  </a:lnTo>
                  <a:lnTo>
                    <a:pt x="4421" y="1615"/>
                  </a:lnTo>
                  <a:lnTo>
                    <a:pt x="4434" y="1625"/>
                  </a:lnTo>
                  <a:lnTo>
                    <a:pt x="4445" y="1634"/>
                  </a:lnTo>
                  <a:lnTo>
                    <a:pt x="4457" y="1645"/>
                  </a:lnTo>
                  <a:lnTo>
                    <a:pt x="4468" y="1656"/>
                  </a:lnTo>
                  <a:lnTo>
                    <a:pt x="4477" y="1668"/>
                  </a:lnTo>
                  <a:lnTo>
                    <a:pt x="4486" y="1681"/>
                  </a:lnTo>
                  <a:lnTo>
                    <a:pt x="4493" y="1694"/>
                  </a:lnTo>
                  <a:lnTo>
                    <a:pt x="4500" y="1709"/>
                  </a:lnTo>
                  <a:lnTo>
                    <a:pt x="4506" y="1722"/>
                  </a:lnTo>
                  <a:lnTo>
                    <a:pt x="4510" y="1738"/>
                  </a:lnTo>
                  <a:lnTo>
                    <a:pt x="4513" y="1754"/>
                  </a:lnTo>
                  <a:lnTo>
                    <a:pt x="4515" y="1770"/>
                  </a:lnTo>
                  <a:lnTo>
                    <a:pt x="4516" y="1786"/>
                  </a:lnTo>
                  <a:lnTo>
                    <a:pt x="4516" y="2117"/>
                  </a:lnTo>
                  <a:lnTo>
                    <a:pt x="4563" y="2107"/>
                  </a:lnTo>
                  <a:lnTo>
                    <a:pt x="4608" y="2090"/>
                  </a:lnTo>
                  <a:lnTo>
                    <a:pt x="4648" y="2063"/>
                  </a:lnTo>
                  <a:lnTo>
                    <a:pt x="4685" y="2030"/>
                  </a:lnTo>
                  <a:lnTo>
                    <a:pt x="4718" y="1990"/>
                  </a:lnTo>
                  <a:lnTo>
                    <a:pt x="4749" y="1944"/>
                  </a:lnTo>
                  <a:lnTo>
                    <a:pt x="4775" y="1894"/>
                  </a:lnTo>
                  <a:lnTo>
                    <a:pt x="4799" y="1841"/>
                  </a:lnTo>
                  <a:lnTo>
                    <a:pt x="4819" y="1785"/>
                  </a:lnTo>
                  <a:lnTo>
                    <a:pt x="4837" y="1729"/>
                  </a:lnTo>
                  <a:lnTo>
                    <a:pt x="4852" y="1672"/>
                  </a:lnTo>
                  <a:lnTo>
                    <a:pt x="4864" y="1617"/>
                  </a:lnTo>
                  <a:lnTo>
                    <a:pt x="4872" y="1562"/>
                  </a:lnTo>
                  <a:lnTo>
                    <a:pt x="4879" y="1512"/>
                  </a:lnTo>
                  <a:lnTo>
                    <a:pt x="4882" y="1464"/>
                  </a:lnTo>
                  <a:lnTo>
                    <a:pt x="4885" y="1423"/>
                  </a:lnTo>
                  <a:lnTo>
                    <a:pt x="4881" y="1365"/>
                  </a:lnTo>
                  <a:lnTo>
                    <a:pt x="4872" y="1303"/>
                  </a:lnTo>
                  <a:lnTo>
                    <a:pt x="4857" y="1238"/>
                  </a:lnTo>
                  <a:lnTo>
                    <a:pt x="4837" y="1170"/>
                  </a:lnTo>
                  <a:lnTo>
                    <a:pt x="4812" y="1101"/>
                  </a:lnTo>
                  <a:lnTo>
                    <a:pt x="4781" y="1029"/>
                  </a:lnTo>
                  <a:lnTo>
                    <a:pt x="4748" y="959"/>
                  </a:lnTo>
                  <a:lnTo>
                    <a:pt x="4710" y="889"/>
                  </a:lnTo>
                  <a:lnTo>
                    <a:pt x="4668" y="821"/>
                  </a:lnTo>
                  <a:lnTo>
                    <a:pt x="4622" y="755"/>
                  </a:lnTo>
                  <a:lnTo>
                    <a:pt x="4574" y="694"/>
                  </a:lnTo>
                  <a:lnTo>
                    <a:pt x="4523" y="637"/>
                  </a:lnTo>
                  <a:lnTo>
                    <a:pt x="4471" y="585"/>
                  </a:lnTo>
                  <a:lnTo>
                    <a:pt x="4416" y="539"/>
                  </a:lnTo>
                  <a:lnTo>
                    <a:pt x="4359" y="501"/>
                  </a:lnTo>
                  <a:lnTo>
                    <a:pt x="4302" y="4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8" name="Freeform 38"/>
            <p:cNvSpPr>
              <a:spLocks/>
            </p:cNvSpPr>
            <p:nvPr/>
          </p:nvSpPr>
          <p:spPr bwMode="auto">
            <a:xfrm>
              <a:off x="10577513" y="6210300"/>
              <a:ext cx="696913" cy="31750"/>
            </a:xfrm>
            <a:custGeom>
              <a:avLst/>
              <a:gdLst>
                <a:gd name="T0" fmla="*/ 7894 w 7894"/>
                <a:gd name="T1" fmla="*/ 0 h 363"/>
                <a:gd name="T2" fmla="*/ 2797 w 7894"/>
                <a:gd name="T3" fmla="*/ 0 h 363"/>
                <a:gd name="T4" fmla="*/ 0 w 7894"/>
                <a:gd name="T5" fmla="*/ 242 h 363"/>
                <a:gd name="T6" fmla="*/ 6072 w 7894"/>
                <a:gd name="T7" fmla="*/ 363 h 363"/>
                <a:gd name="T8" fmla="*/ 7894 w 7894"/>
                <a:gd name="T9" fmla="*/ 0 h 363"/>
              </a:gdLst>
              <a:ahLst/>
              <a:cxnLst>
                <a:cxn ang="0">
                  <a:pos x="T0" y="T1"/>
                </a:cxn>
                <a:cxn ang="0">
                  <a:pos x="T2" y="T3"/>
                </a:cxn>
                <a:cxn ang="0">
                  <a:pos x="T4" y="T5"/>
                </a:cxn>
                <a:cxn ang="0">
                  <a:pos x="T6" y="T7"/>
                </a:cxn>
                <a:cxn ang="0">
                  <a:pos x="T8" y="T9"/>
                </a:cxn>
              </a:cxnLst>
              <a:rect l="0" t="0" r="r" b="b"/>
              <a:pathLst>
                <a:path w="7894" h="363">
                  <a:moveTo>
                    <a:pt x="7894" y="0"/>
                  </a:moveTo>
                  <a:lnTo>
                    <a:pt x="2797" y="0"/>
                  </a:lnTo>
                  <a:lnTo>
                    <a:pt x="0" y="242"/>
                  </a:lnTo>
                  <a:lnTo>
                    <a:pt x="6072" y="363"/>
                  </a:lnTo>
                  <a:lnTo>
                    <a:pt x="7894" y="0"/>
                  </a:lnTo>
                  <a:close/>
                </a:path>
              </a:pathLst>
            </a:custGeom>
            <a:solidFill>
              <a:srgbClr val="FFF7E2"/>
            </a:solidFill>
            <a:ln w="9525">
              <a:solidFill>
                <a:srgbClr val="7F7C71"/>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49" name="Freeform 39"/>
            <p:cNvSpPr>
              <a:spLocks/>
            </p:cNvSpPr>
            <p:nvPr/>
          </p:nvSpPr>
          <p:spPr bwMode="auto">
            <a:xfrm>
              <a:off x="10798176" y="6165850"/>
              <a:ext cx="287338" cy="61912"/>
            </a:xfrm>
            <a:custGeom>
              <a:avLst/>
              <a:gdLst>
                <a:gd name="T0" fmla="*/ 3260 w 3262"/>
                <a:gd name="T1" fmla="*/ 548 h 718"/>
                <a:gd name="T2" fmla="*/ 3260 w 3262"/>
                <a:gd name="T3" fmla="*/ 0 h 718"/>
                <a:gd name="T4" fmla="*/ 0 w 3262"/>
                <a:gd name="T5" fmla="*/ 0 h 718"/>
                <a:gd name="T6" fmla="*/ 0 w 3262"/>
                <a:gd name="T7" fmla="*/ 555 h 718"/>
                <a:gd name="T8" fmla="*/ 8 w 3262"/>
                <a:gd name="T9" fmla="*/ 576 h 718"/>
                <a:gd name="T10" fmla="*/ 32 w 3262"/>
                <a:gd name="T11" fmla="*/ 595 h 718"/>
                <a:gd name="T12" fmla="*/ 72 w 3262"/>
                <a:gd name="T13" fmla="*/ 612 h 718"/>
                <a:gd name="T14" fmla="*/ 127 w 3262"/>
                <a:gd name="T15" fmla="*/ 629 h 718"/>
                <a:gd name="T16" fmla="*/ 196 w 3262"/>
                <a:gd name="T17" fmla="*/ 644 h 718"/>
                <a:gd name="T18" fmla="*/ 277 w 3262"/>
                <a:gd name="T19" fmla="*/ 657 h 718"/>
                <a:gd name="T20" fmla="*/ 371 w 3262"/>
                <a:gd name="T21" fmla="*/ 669 h 718"/>
                <a:gd name="T22" fmla="*/ 478 w 3262"/>
                <a:gd name="T23" fmla="*/ 680 h 718"/>
                <a:gd name="T24" fmla="*/ 593 w 3262"/>
                <a:gd name="T25" fmla="*/ 689 h 718"/>
                <a:gd name="T26" fmla="*/ 719 w 3262"/>
                <a:gd name="T27" fmla="*/ 696 h 718"/>
                <a:gd name="T28" fmla="*/ 853 w 3262"/>
                <a:gd name="T29" fmla="*/ 704 h 718"/>
                <a:gd name="T30" fmla="*/ 996 w 3262"/>
                <a:gd name="T31" fmla="*/ 709 h 718"/>
                <a:gd name="T32" fmla="*/ 1146 w 3262"/>
                <a:gd name="T33" fmla="*/ 713 h 718"/>
                <a:gd name="T34" fmla="*/ 1302 w 3262"/>
                <a:gd name="T35" fmla="*/ 715 h 718"/>
                <a:gd name="T36" fmla="*/ 1464 w 3262"/>
                <a:gd name="T37" fmla="*/ 717 h 718"/>
                <a:gd name="T38" fmla="*/ 1632 w 3262"/>
                <a:gd name="T39" fmla="*/ 718 h 718"/>
                <a:gd name="T40" fmla="*/ 1798 w 3262"/>
                <a:gd name="T41" fmla="*/ 717 h 718"/>
                <a:gd name="T42" fmla="*/ 1960 w 3262"/>
                <a:gd name="T43" fmla="*/ 715 h 718"/>
                <a:gd name="T44" fmla="*/ 2116 w 3262"/>
                <a:gd name="T45" fmla="*/ 713 h 718"/>
                <a:gd name="T46" fmla="*/ 2266 w 3262"/>
                <a:gd name="T47" fmla="*/ 709 h 718"/>
                <a:gd name="T48" fmla="*/ 2409 w 3262"/>
                <a:gd name="T49" fmla="*/ 704 h 718"/>
                <a:gd name="T50" fmla="*/ 2543 w 3262"/>
                <a:gd name="T51" fmla="*/ 696 h 718"/>
                <a:gd name="T52" fmla="*/ 2669 w 3262"/>
                <a:gd name="T53" fmla="*/ 689 h 718"/>
                <a:gd name="T54" fmla="*/ 2784 w 3262"/>
                <a:gd name="T55" fmla="*/ 680 h 718"/>
                <a:gd name="T56" fmla="*/ 2890 w 3262"/>
                <a:gd name="T57" fmla="*/ 669 h 718"/>
                <a:gd name="T58" fmla="*/ 2983 w 3262"/>
                <a:gd name="T59" fmla="*/ 657 h 718"/>
                <a:gd name="T60" fmla="*/ 3066 w 3262"/>
                <a:gd name="T61" fmla="*/ 644 h 718"/>
                <a:gd name="T62" fmla="*/ 3134 w 3262"/>
                <a:gd name="T63" fmla="*/ 629 h 718"/>
                <a:gd name="T64" fmla="*/ 3189 w 3262"/>
                <a:gd name="T65" fmla="*/ 612 h 718"/>
                <a:gd name="T66" fmla="*/ 3229 w 3262"/>
                <a:gd name="T67" fmla="*/ 595 h 718"/>
                <a:gd name="T68" fmla="*/ 3254 w 3262"/>
                <a:gd name="T69" fmla="*/ 576 h 718"/>
                <a:gd name="T70" fmla="*/ 3262 w 3262"/>
                <a:gd name="T71" fmla="*/ 555 h 718"/>
                <a:gd name="T72" fmla="*/ 3261 w 3262"/>
                <a:gd name="T73" fmla="*/ 554 h 718"/>
                <a:gd name="T74" fmla="*/ 3261 w 3262"/>
                <a:gd name="T75" fmla="*/ 553 h 718"/>
                <a:gd name="T76" fmla="*/ 3261 w 3262"/>
                <a:gd name="T77" fmla="*/ 552 h 718"/>
                <a:gd name="T78" fmla="*/ 3260 w 3262"/>
                <a:gd name="T79" fmla="*/ 551 h 718"/>
                <a:gd name="T80" fmla="*/ 3260 w 3262"/>
                <a:gd name="T81" fmla="*/ 549 h 718"/>
                <a:gd name="T82" fmla="*/ 3260 w 3262"/>
                <a:gd name="T83" fmla="*/ 548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62" h="718">
                  <a:moveTo>
                    <a:pt x="3260" y="548"/>
                  </a:moveTo>
                  <a:lnTo>
                    <a:pt x="3260" y="0"/>
                  </a:lnTo>
                  <a:lnTo>
                    <a:pt x="0" y="0"/>
                  </a:lnTo>
                  <a:lnTo>
                    <a:pt x="0" y="555"/>
                  </a:lnTo>
                  <a:lnTo>
                    <a:pt x="8" y="576"/>
                  </a:lnTo>
                  <a:lnTo>
                    <a:pt x="32" y="595"/>
                  </a:lnTo>
                  <a:lnTo>
                    <a:pt x="72" y="612"/>
                  </a:lnTo>
                  <a:lnTo>
                    <a:pt x="127" y="629"/>
                  </a:lnTo>
                  <a:lnTo>
                    <a:pt x="196" y="644"/>
                  </a:lnTo>
                  <a:lnTo>
                    <a:pt x="277" y="657"/>
                  </a:lnTo>
                  <a:lnTo>
                    <a:pt x="371" y="669"/>
                  </a:lnTo>
                  <a:lnTo>
                    <a:pt x="478" y="680"/>
                  </a:lnTo>
                  <a:lnTo>
                    <a:pt x="593" y="689"/>
                  </a:lnTo>
                  <a:lnTo>
                    <a:pt x="719" y="696"/>
                  </a:lnTo>
                  <a:lnTo>
                    <a:pt x="853" y="704"/>
                  </a:lnTo>
                  <a:lnTo>
                    <a:pt x="996" y="709"/>
                  </a:lnTo>
                  <a:lnTo>
                    <a:pt x="1146" y="713"/>
                  </a:lnTo>
                  <a:lnTo>
                    <a:pt x="1302" y="715"/>
                  </a:lnTo>
                  <a:lnTo>
                    <a:pt x="1464" y="717"/>
                  </a:lnTo>
                  <a:lnTo>
                    <a:pt x="1632" y="718"/>
                  </a:lnTo>
                  <a:lnTo>
                    <a:pt x="1798" y="717"/>
                  </a:lnTo>
                  <a:lnTo>
                    <a:pt x="1960" y="715"/>
                  </a:lnTo>
                  <a:lnTo>
                    <a:pt x="2116" y="713"/>
                  </a:lnTo>
                  <a:lnTo>
                    <a:pt x="2266" y="709"/>
                  </a:lnTo>
                  <a:lnTo>
                    <a:pt x="2409" y="704"/>
                  </a:lnTo>
                  <a:lnTo>
                    <a:pt x="2543" y="696"/>
                  </a:lnTo>
                  <a:lnTo>
                    <a:pt x="2669" y="689"/>
                  </a:lnTo>
                  <a:lnTo>
                    <a:pt x="2784" y="680"/>
                  </a:lnTo>
                  <a:lnTo>
                    <a:pt x="2890" y="669"/>
                  </a:lnTo>
                  <a:lnTo>
                    <a:pt x="2983" y="657"/>
                  </a:lnTo>
                  <a:lnTo>
                    <a:pt x="3066" y="644"/>
                  </a:lnTo>
                  <a:lnTo>
                    <a:pt x="3134" y="629"/>
                  </a:lnTo>
                  <a:lnTo>
                    <a:pt x="3189" y="612"/>
                  </a:lnTo>
                  <a:lnTo>
                    <a:pt x="3229" y="595"/>
                  </a:lnTo>
                  <a:lnTo>
                    <a:pt x="3254" y="576"/>
                  </a:lnTo>
                  <a:lnTo>
                    <a:pt x="3262" y="555"/>
                  </a:lnTo>
                  <a:lnTo>
                    <a:pt x="3261" y="554"/>
                  </a:lnTo>
                  <a:lnTo>
                    <a:pt x="3261" y="553"/>
                  </a:lnTo>
                  <a:lnTo>
                    <a:pt x="3261" y="552"/>
                  </a:lnTo>
                  <a:lnTo>
                    <a:pt x="3260" y="551"/>
                  </a:lnTo>
                  <a:lnTo>
                    <a:pt x="3260" y="549"/>
                  </a:lnTo>
                  <a:lnTo>
                    <a:pt x="3260" y="548"/>
                  </a:lnTo>
                  <a:close/>
                </a:path>
              </a:pathLst>
            </a:custGeom>
            <a:solidFill>
              <a:srgbClr val="FFF7E2"/>
            </a:solidFill>
            <a:ln w="9525">
              <a:solidFill>
                <a:srgbClr val="7F7C71"/>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0" name="Line 40"/>
            <p:cNvSpPr>
              <a:spLocks noChangeShapeType="1"/>
            </p:cNvSpPr>
            <p:nvPr/>
          </p:nvSpPr>
          <p:spPr bwMode="auto">
            <a:xfrm>
              <a:off x="11163301" y="5662613"/>
              <a:ext cx="0" cy="520700"/>
            </a:xfrm>
            <a:prstGeom prst="line">
              <a:avLst/>
            </a:prstGeom>
            <a:noFill/>
            <a:ln w="9525">
              <a:solidFill>
                <a:srgbClr val="7F7C7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1" name="Line 41"/>
            <p:cNvSpPr>
              <a:spLocks noChangeShapeType="1"/>
            </p:cNvSpPr>
            <p:nvPr/>
          </p:nvSpPr>
          <p:spPr bwMode="auto">
            <a:xfrm>
              <a:off x="11176001" y="5697538"/>
              <a:ext cx="0" cy="449262"/>
            </a:xfrm>
            <a:prstGeom prst="line">
              <a:avLst/>
            </a:prstGeom>
            <a:noFill/>
            <a:ln w="9525">
              <a:solidFill>
                <a:srgbClr val="7F7C7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2" name="Freeform 42"/>
            <p:cNvSpPr>
              <a:spLocks/>
            </p:cNvSpPr>
            <p:nvPr/>
          </p:nvSpPr>
          <p:spPr bwMode="auto">
            <a:xfrm>
              <a:off x="10439401" y="6391275"/>
              <a:ext cx="38100" cy="6350"/>
            </a:xfrm>
            <a:custGeom>
              <a:avLst/>
              <a:gdLst>
                <a:gd name="T0" fmla="*/ 0 w 430"/>
                <a:gd name="T1" fmla="*/ 72 h 72"/>
                <a:gd name="T2" fmla="*/ 37 w 430"/>
                <a:gd name="T3" fmla="*/ 48 h 72"/>
                <a:gd name="T4" fmla="*/ 76 w 430"/>
                <a:gd name="T5" fmla="*/ 29 h 72"/>
                <a:gd name="T6" fmla="*/ 114 w 430"/>
                <a:gd name="T7" fmla="*/ 17 h 72"/>
                <a:gd name="T8" fmla="*/ 151 w 430"/>
                <a:gd name="T9" fmla="*/ 7 h 72"/>
                <a:gd name="T10" fmla="*/ 188 w 430"/>
                <a:gd name="T11" fmla="*/ 2 h 72"/>
                <a:gd name="T12" fmla="*/ 224 w 430"/>
                <a:gd name="T13" fmla="*/ 0 h 72"/>
                <a:gd name="T14" fmla="*/ 257 w 430"/>
                <a:gd name="T15" fmla="*/ 1 h 72"/>
                <a:gd name="T16" fmla="*/ 290 w 430"/>
                <a:gd name="T17" fmla="*/ 4 h 72"/>
                <a:gd name="T18" fmla="*/ 319 w 430"/>
                <a:gd name="T19" fmla="*/ 9 h 72"/>
                <a:gd name="T20" fmla="*/ 347 w 430"/>
                <a:gd name="T21" fmla="*/ 15 h 72"/>
                <a:gd name="T22" fmla="*/ 370 w 430"/>
                <a:gd name="T23" fmla="*/ 21 h 72"/>
                <a:gd name="T24" fmla="*/ 390 w 430"/>
                <a:gd name="T25" fmla="*/ 28 h 72"/>
                <a:gd name="T26" fmla="*/ 407 w 430"/>
                <a:gd name="T27" fmla="*/ 33 h 72"/>
                <a:gd name="T28" fmla="*/ 419 w 430"/>
                <a:gd name="T29" fmla="*/ 39 h 72"/>
                <a:gd name="T30" fmla="*/ 427 w 430"/>
                <a:gd name="T31" fmla="*/ 42 h 72"/>
                <a:gd name="T32" fmla="*/ 430 w 430"/>
                <a:gd name="T33" fmla="*/ 44 h 72"/>
                <a:gd name="T34" fmla="*/ 0 w 430"/>
                <a:gd name="T3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0" h="72">
                  <a:moveTo>
                    <a:pt x="0" y="72"/>
                  </a:moveTo>
                  <a:lnTo>
                    <a:pt x="37" y="48"/>
                  </a:lnTo>
                  <a:lnTo>
                    <a:pt x="76" y="29"/>
                  </a:lnTo>
                  <a:lnTo>
                    <a:pt x="114" y="17"/>
                  </a:lnTo>
                  <a:lnTo>
                    <a:pt x="151" y="7"/>
                  </a:lnTo>
                  <a:lnTo>
                    <a:pt x="188" y="2"/>
                  </a:lnTo>
                  <a:lnTo>
                    <a:pt x="224" y="0"/>
                  </a:lnTo>
                  <a:lnTo>
                    <a:pt x="257" y="1"/>
                  </a:lnTo>
                  <a:lnTo>
                    <a:pt x="290" y="4"/>
                  </a:lnTo>
                  <a:lnTo>
                    <a:pt x="319" y="9"/>
                  </a:lnTo>
                  <a:lnTo>
                    <a:pt x="347" y="15"/>
                  </a:lnTo>
                  <a:lnTo>
                    <a:pt x="370" y="21"/>
                  </a:lnTo>
                  <a:lnTo>
                    <a:pt x="390" y="28"/>
                  </a:lnTo>
                  <a:lnTo>
                    <a:pt x="407" y="33"/>
                  </a:lnTo>
                  <a:lnTo>
                    <a:pt x="419" y="39"/>
                  </a:lnTo>
                  <a:lnTo>
                    <a:pt x="427" y="42"/>
                  </a:lnTo>
                  <a:lnTo>
                    <a:pt x="430" y="44"/>
                  </a:lnTo>
                  <a:lnTo>
                    <a:pt x="0" y="72"/>
                  </a:lnTo>
                  <a:close/>
                </a:path>
              </a:pathLst>
            </a:custGeom>
            <a:solidFill>
              <a:srgbClr val="FEE6DA"/>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3" name="Freeform 43"/>
            <p:cNvSpPr>
              <a:spLocks/>
            </p:cNvSpPr>
            <p:nvPr/>
          </p:nvSpPr>
          <p:spPr bwMode="auto">
            <a:xfrm>
              <a:off x="10409238" y="6378575"/>
              <a:ext cx="38100" cy="6350"/>
            </a:xfrm>
            <a:custGeom>
              <a:avLst/>
              <a:gdLst>
                <a:gd name="T0" fmla="*/ 0 w 430"/>
                <a:gd name="T1" fmla="*/ 72 h 72"/>
                <a:gd name="T2" fmla="*/ 38 w 430"/>
                <a:gd name="T3" fmla="*/ 47 h 72"/>
                <a:gd name="T4" fmla="*/ 76 w 430"/>
                <a:gd name="T5" fmla="*/ 30 h 72"/>
                <a:gd name="T6" fmla="*/ 114 w 430"/>
                <a:gd name="T7" fmla="*/ 16 h 72"/>
                <a:gd name="T8" fmla="*/ 152 w 430"/>
                <a:gd name="T9" fmla="*/ 7 h 72"/>
                <a:gd name="T10" fmla="*/ 189 w 430"/>
                <a:gd name="T11" fmla="*/ 1 h 72"/>
                <a:gd name="T12" fmla="*/ 224 w 430"/>
                <a:gd name="T13" fmla="*/ 0 h 72"/>
                <a:gd name="T14" fmla="*/ 258 w 430"/>
                <a:gd name="T15" fmla="*/ 0 h 72"/>
                <a:gd name="T16" fmla="*/ 290 w 430"/>
                <a:gd name="T17" fmla="*/ 3 h 72"/>
                <a:gd name="T18" fmla="*/ 319 w 430"/>
                <a:gd name="T19" fmla="*/ 9 h 72"/>
                <a:gd name="T20" fmla="*/ 347 w 430"/>
                <a:gd name="T21" fmla="*/ 14 h 72"/>
                <a:gd name="T22" fmla="*/ 370 w 430"/>
                <a:gd name="T23" fmla="*/ 21 h 72"/>
                <a:gd name="T24" fmla="*/ 391 w 430"/>
                <a:gd name="T25" fmla="*/ 28 h 72"/>
                <a:gd name="T26" fmla="*/ 407 w 430"/>
                <a:gd name="T27" fmla="*/ 33 h 72"/>
                <a:gd name="T28" fmla="*/ 419 w 430"/>
                <a:gd name="T29" fmla="*/ 38 h 72"/>
                <a:gd name="T30" fmla="*/ 427 w 430"/>
                <a:gd name="T31" fmla="*/ 41 h 72"/>
                <a:gd name="T32" fmla="*/ 430 w 430"/>
                <a:gd name="T33" fmla="*/ 43 h 72"/>
                <a:gd name="T34" fmla="*/ 0 w 430"/>
                <a:gd name="T3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0" h="72">
                  <a:moveTo>
                    <a:pt x="0" y="72"/>
                  </a:moveTo>
                  <a:lnTo>
                    <a:pt x="38" y="47"/>
                  </a:lnTo>
                  <a:lnTo>
                    <a:pt x="76" y="30"/>
                  </a:lnTo>
                  <a:lnTo>
                    <a:pt x="114" y="16"/>
                  </a:lnTo>
                  <a:lnTo>
                    <a:pt x="152" y="7"/>
                  </a:lnTo>
                  <a:lnTo>
                    <a:pt x="189" y="1"/>
                  </a:lnTo>
                  <a:lnTo>
                    <a:pt x="224" y="0"/>
                  </a:lnTo>
                  <a:lnTo>
                    <a:pt x="258" y="0"/>
                  </a:lnTo>
                  <a:lnTo>
                    <a:pt x="290" y="3"/>
                  </a:lnTo>
                  <a:lnTo>
                    <a:pt x="319" y="9"/>
                  </a:lnTo>
                  <a:lnTo>
                    <a:pt x="347" y="14"/>
                  </a:lnTo>
                  <a:lnTo>
                    <a:pt x="370" y="21"/>
                  </a:lnTo>
                  <a:lnTo>
                    <a:pt x="391" y="28"/>
                  </a:lnTo>
                  <a:lnTo>
                    <a:pt x="407" y="33"/>
                  </a:lnTo>
                  <a:lnTo>
                    <a:pt x="419" y="38"/>
                  </a:lnTo>
                  <a:lnTo>
                    <a:pt x="427" y="41"/>
                  </a:lnTo>
                  <a:lnTo>
                    <a:pt x="430" y="43"/>
                  </a:lnTo>
                  <a:lnTo>
                    <a:pt x="0" y="72"/>
                  </a:lnTo>
                  <a:close/>
                </a:path>
              </a:pathLst>
            </a:custGeom>
            <a:solidFill>
              <a:srgbClr val="FEE6DA"/>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4" name="Freeform 44"/>
            <p:cNvSpPr>
              <a:spLocks/>
            </p:cNvSpPr>
            <p:nvPr/>
          </p:nvSpPr>
          <p:spPr bwMode="auto">
            <a:xfrm>
              <a:off x="10390188" y="6373813"/>
              <a:ext cx="36513" cy="6350"/>
            </a:xfrm>
            <a:custGeom>
              <a:avLst/>
              <a:gdLst>
                <a:gd name="T0" fmla="*/ 0 w 428"/>
                <a:gd name="T1" fmla="*/ 72 h 72"/>
                <a:gd name="T2" fmla="*/ 37 w 428"/>
                <a:gd name="T3" fmla="*/ 48 h 72"/>
                <a:gd name="T4" fmla="*/ 75 w 428"/>
                <a:gd name="T5" fmla="*/ 29 h 72"/>
                <a:gd name="T6" fmla="*/ 112 w 428"/>
                <a:gd name="T7" fmla="*/ 16 h 72"/>
                <a:gd name="T8" fmla="*/ 150 w 428"/>
                <a:gd name="T9" fmla="*/ 7 h 72"/>
                <a:gd name="T10" fmla="*/ 187 w 428"/>
                <a:gd name="T11" fmla="*/ 2 h 72"/>
                <a:gd name="T12" fmla="*/ 222 w 428"/>
                <a:gd name="T13" fmla="*/ 0 h 72"/>
                <a:gd name="T14" fmla="*/ 257 w 428"/>
                <a:gd name="T15" fmla="*/ 1 h 72"/>
                <a:gd name="T16" fmla="*/ 288 w 428"/>
                <a:gd name="T17" fmla="*/ 4 h 72"/>
                <a:gd name="T18" fmla="*/ 318 w 428"/>
                <a:gd name="T19" fmla="*/ 9 h 72"/>
                <a:gd name="T20" fmla="*/ 345 w 428"/>
                <a:gd name="T21" fmla="*/ 14 h 72"/>
                <a:gd name="T22" fmla="*/ 368 w 428"/>
                <a:gd name="T23" fmla="*/ 21 h 72"/>
                <a:gd name="T24" fmla="*/ 388 w 428"/>
                <a:gd name="T25" fmla="*/ 28 h 72"/>
                <a:gd name="T26" fmla="*/ 405 w 428"/>
                <a:gd name="T27" fmla="*/ 33 h 72"/>
                <a:gd name="T28" fmla="*/ 418 w 428"/>
                <a:gd name="T29" fmla="*/ 38 h 72"/>
                <a:gd name="T30" fmla="*/ 425 w 428"/>
                <a:gd name="T31" fmla="*/ 42 h 72"/>
                <a:gd name="T32" fmla="*/ 428 w 428"/>
                <a:gd name="T33" fmla="*/ 44 h 72"/>
                <a:gd name="T34" fmla="*/ 0 w 428"/>
                <a:gd name="T3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8" h="72">
                  <a:moveTo>
                    <a:pt x="0" y="72"/>
                  </a:moveTo>
                  <a:lnTo>
                    <a:pt x="37" y="48"/>
                  </a:lnTo>
                  <a:lnTo>
                    <a:pt x="75" y="29"/>
                  </a:lnTo>
                  <a:lnTo>
                    <a:pt x="112" y="16"/>
                  </a:lnTo>
                  <a:lnTo>
                    <a:pt x="150" y="7"/>
                  </a:lnTo>
                  <a:lnTo>
                    <a:pt x="187" y="2"/>
                  </a:lnTo>
                  <a:lnTo>
                    <a:pt x="222" y="0"/>
                  </a:lnTo>
                  <a:lnTo>
                    <a:pt x="257" y="1"/>
                  </a:lnTo>
                  <a:lnTo>
                    <a:pt x="288" y="4"/>
                  </a:lnTo>
                  <a:lnTo>
                    <a:pt x="318" y="9"/>
                  </a:lnTo>
                  <a:lnTo>
                    <a:pt x="345" y="14"/>
                  </a:lnTo>
                  <a:lnTo>
                    <a:pt x="368" y="21"/>
                  </a:lnTo>
                  <a:lnTo>
                    <a:pt x="388" y="28"/>
                  </a:lnTo>
                  <a:lnTo>
                    <a:pt x="405" y="33"/>
                  </a:lnTo>
                  <a:lnTo>
                    <a:pt x="418" y="38"/>
                  </a:lnTo>
                  <a:lnTo>
                    <a:pt x="425" y="42"/>
                  </a:lnTo>
                  <a:lnTo>
                    <a:pt x="428" y="44"/>
                  </a:lnTo>
                  <a:lnTo>
                    <a:pt x="0" y="72"/>
                  </a:lnTo>
                  <a:close/>
                </a:path>
              </a:pathLst>
            </a:custGeom>
            <a:solidFill>
              <a:srgbClr val="FEE6DA"/>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5" name="Freeform 45"/>
            <p:cNvSpPr>
              <a:spLocks/>
            </p:cNvSpPr>
            <p:nvPr/>
          </p:nvSpPr>
          <p:spPr bwMode="auto">
            <a:xfrm>
              <a:off x="10577513" y="6246813"/>
              <a:ext cx="696913" cy="38100"/>
            </a:xfrm>
            <a:custGeom>
              <a:avLst/>
              <a:gdLst>
                <a:gd name="T0" fmla="*/ 0 w 7894"/>
                <a:gd name="T1" fmla="*/ 242 h 436"/>
                <a:gd name="T2" fmla="*/ 6072 w 7894"/>
                <a:gd name="T3" fmla="*/ 436 h 436"/>
                <a:gd name="T4" fmla="*/ 7894 w 7894"/>
                <a:gd name="T5" fmla="*/ 0 h 436"/>
              </a:gdLst>
              <a:ahLst/>
              <a:cxnLst>
                <a:cxn ang="0">
                  <a:pos x="T0" y="T1"/>
                </a:cxn>
                <a:cxn ang="0">
                  <a:pos x="T2" y="T3"/>
                </a:cxn>
                <a:cxn ang="0">
                  <a:pos x="T4" y="T5"/>
                </a:cxn>
              </a:cxnLst>
              <a:rect l="0" t="0" r="r" b="b"/>
              <a:pathLst>
                <a:path w="7894" h="436">
                  <a:moveTo>
                    <a:pt x="0" y="242"/>
                  </a:moveTo>
                  <a:lnTo>
                    <a:pt x="6072" y="436"/>
                  </a:lnTo>
                  <a:lnTo>
                    <a:pt x="7894" y="0"/>
                  </a:lnTo>
                </a:path>
              </a:pathLst>
            </a:custGeom>
            <a:noFill/>
            <a:ln w="9525">
              <a:solidFill>
                <a:srgbClr val="7F7C7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6" name="Freeform 46"/>
            <p:cNvSpPr>
              <a:spLocks/>
            </p:cNvSpPr>
            <p:nvPr/>
          </p:nvSpPr>
          <p:spPr bwMode="auto">
            <a:xfrm>
              <a:off x="9901238" y="6078538"/>
              <a:ext cx="173038" cy="136525"/>
            </a:xfrm>
            <a:custGeom>
              <a:avLst/>
              <a:gdLst>
                <a:gd name="T0" fmla="*/ 1966 w 1972"/>
                <a:gd name="T1" fmla="*/ 1264 h 1545"/>
                <a:gd name="T2" fmla="*/ 1921 w 1972"/>
                <a:gd name="T3" fmla="*/ 1256 h 1545"/>
                <a:gd name="T4" fmla="*/ 1841 w 1972"/>
                <a:gd name="T5" fmla="*/ 1246 h 1545"/>
                <a:gd name="T6" fmla="*/ 1737 w 1972"/>
                <a:gd name="T7" fmla="*/ 1242 h 1545"/>
                <a:gd name="T8" fmla="*/ 1620 w 1972"/>
                <a:gd name="T9" fmla="*/ 1250 h 1545"/>
                <a:gd name="T10" fmla="*/ 1500 w 1972"/>
                <a:gd name="T11" fmla="*/ 1278 h 1545"/>
                <a:gd name="T12" fmla="*/ 1387 w 1972"/>
                <a:gd name="T13" fmla="*/ 1332 h 1545"/>
                <a:gd name="T14" fmla="*/ 1294 w 1972"/>
                <a:gd name="T15" fmla="*/ 1420 h 1545"/>
                <a:gd name="T16" fmla="*/ 1210 w 1972"/>
                <a:gd name="T17" fmla="*/ 1532 h 1545"/>
                <a:gd name="T18" fmla="*/ 1066 w 1972"/>
                <a:gd name="T19" fmla="*/ 1522 h 1545"/>
                <a:gd name="T20" fmla="*/ 875 w 1972"/>
                <a:gd name="T21" fmla="*/ 1389 h 1545"/>
                <a:gd name="T22" fmla="*/ 660 w 1972"/>
                <a:gd name="T23" fmla="*/ 1173 h 1545"/>
                <a:gd name="T24" fmla="*/ 446 w 1972"/>
                <a:gd name="T25" fmla="*/ 918 h 1545"/>
                <a:gd name="T26" fmla="*/ 250 w 1972"/>
                <a:gd name="T27" fmla="*/ 664 h 1545"/>
                <a:gd name="T28" fmla="*/ 98 w 1972"/>
                <a:gd name="T29" fmla="*/ 454 h 1545"/>
                <a:gd name="T30" fmla="*/ 12 w 1972"/>
                <a:gd name="T31" fmla="*/ 328 h 1545"/>
                <a:gd name="T32" fmla="*/ 0 w 1972"/>
                <a:gd name="T33" fmla="*/ 307 h 1545"/>
                <a:gd name="T34" fmla="*/ 3 w 1972"/>
                <a:gd name="T35" fmla="*/ 282 h 1545"/>
                <a:gd name="T36" fmla="*/ 9 w 1972"/>
                <a:gd name="T37" fmla="*/ 239 h 1545"/>
                <a:gd name="T38" fmla="*/ 18 w 1972"/>
                <a:gd name="T39" fmla="*/ 185 h 1545"/>
                <a:gd name="T40" fmla="*/ 32 w 1972"/>
                <a:gd name="T41" fmla="*/ 126 h 1545"/>
                <a:gd name="T42" fmla="*/ 50 w 1972"/>
                <a:gd name="T43" fmla="*/ 72 h 1545"/>
                <a:gd name="T44" fmla="*/ 73 w 1972"/>
                <a:gd name="T45" fmla="*/ 29 h 1545"/>
                <a:gd name="T46" fmla="*/ 100 w 1972"/>
                <a:gd name="T47" fmla="*/ 3 h 1545"/>
                <a:gd name="T48" fmla="*/ 135 w 1972"/>
                <a:gd name="T49" fmla="*/ 5 h 1545"/>
                <a:gd name="T50" fmla="*/ 195 w 1972"/>
                <a:gd name="T51" fmla="*/ 46 h 1545"/>
                <a:gd name="T52" fmla="*/ 279 w 1972"/>
                <a:gd name="T53" fmla="*/ 120 h 1545"/>
                <a:gd name="T54" fmla="*/ 385 w 1972"/>
                <a:gd name="T55" fmla="*/ 214 h 1545"/>
                <a:gd name="T56" fmla="*/ 506 w 1972"/>
                <a:gd name="T57" fmla="*/ 323 h 1545"/>
                <a:gd name="T58" fmla="*/ 640 w 1972"/>
                <a:gd name="T59" fmla="*/ 434 h 1545"/>
                <a:gd name="T60" fmla="*/ 784 w 1972"/>
                <a:gd name="T61" fmla="*/ 539 h 1545"/>
                <a:gd name="T62" fmla="*/ 932 w 1972"/>
                <a:gd name="T63" fmla="*/ 628 h 1545"/>
                <a:gd name="T64" fmla="*/ 1084 w 1972"/>
                <a:gd name="T65" fmla="*/ 700 h 1545"/>
                <a:gd name="T66" fmla="*/ 1245 w 1972"/>
                <a:gd name="T67" fmla="*/ 784 h 1545"/>
                <a:gd name="T68" fmla="*/ 1408 w 1972"/>
                <a:gd name="T69" fmla="*/ 879 h 1545"/>
                <a:gd name="T70" fmla="*/ 1566 w 1972"/>
                <a:gd name="T71" fmla="*/ 980 h 1545"/>
                <a:gd name="T72" fmla="*/ 1709 w 1972"/>
                <a:gd name="T73" fmla="*/ 1076 h 1545"/>
                <a:gd name="T74" fmla="*/ 1829 w 1972"/>
                <a:gd name="T75" fmla="*/ 1160 h 1545"/>
                <a:gd name="T76" fmla="*/ 1918 w 1972"/>
                <a:gd name="T77" fmla="*/ 1225 h 1545"/>
                <a:gd name="T78" fmla="*/ 1965 w 1972"/>
                <a:gd name="T79" fmla="*/ 1261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72" h="1545">
                  <a:moveTo>
                    <a:pt x="1972" y="1266"/>
                  </a:moveTo>
                  <a:lnTo>
                    <a:pt x="1966" y="1264"/>
                  </a:lnTo>
                  <a:lnTo>
                    <a:pt x="1948" y="1261"/>
                  </a:lnTo>
                  <a:lnTo>
                    <a:pt x="1921" y="1256"/>
                  </a:lnTo>
                  <a:lnTo>
                    <a:pt x="1884" y="1251"/>
                  </a:lnTo>
                  <a:lnTo>
                    <a:pt x="1841" y="1246"/>
                  </a:lnTo>
                  <a:lnTo>
                    <a:pt x="1791" y="1243"/>
                  </a:lnTo>
                  <a:lnTo>
                    <a:pt x="1737" y="1242"/>
                  </a:lnTo>
                  <a:lnTo>
                    <a:pt x="1679" y="1244"/>
                  </a:lnTo>
                  <a:lnTo>
                    <a:pt x="1620" y="1250"/>
                  </a:lnTo>
                  <a:lnTo>
                    <a:pt x="1559" y="1261"/>
                  </a:lnTo>
                  <a:lnTo>
                    <a:pt x="1500" y="1278"/>
                  </a:lnTo>
                  <a:lnTo>
                    <a:pt x="1442" y="1302"/>
                  </a:lnTo>
                  <a:lnTo>
                    <a:pt x="1387" y="1332"/>
                  </a:lnTo>
                  <a:lnTo>
                    <a:pt x="1337" y="1371"/>
                  </a:lnTo>
                  <a:lnTo>
                    <a:pt x="1294" y="1420"/>
                  </a:lnTo>
                  <a:lnTo>
                    <a:pt x="1259" y="1479"/>
                  </a:lnTo>
                  <a:lnTo>
                    <a:pt x="1210" y="1532"/>
                  </a:lnTo>
                  <a:lnTo>
                    <a:pt x="1145" y="1545"/>
                  </a:lnTo>
                  <a:lnTo>
                    <a:pt x="1066" y="1522"/>
                  </a:lnTo>
                  <a:lnTo>
                    <a:pt x="975" y="1468"/>
                  </a:lnTo>
                  <a:lnTo>
                    <a:pt x="875" y="1389"/>
                  </a:lnTo>
                  <a:lnTo>
                    <a:pt x="770" y="1288"/>
                  </a:lnTo>
                  <a:lnTo>
                    <a:pt x="660" y="1173"/>
                  </a:lnTo>
                  <a:lnTo>
                    <a:pt x="552" y="1048"/>
                  </a:lnTo>
                  <a:lnTo>
                    <a:pt x="446" y="918"/>
                  </a:lnTo>
                  <a:lnTo>
                    <a:pt x="344" y="788"/>
                  </a:lnTo>
                  <a:lnTo>
                    <a:pt x="250" y="664"/>
                  </a:lnTo>
                  <a:lnTo>
                    <a:pt x="168" y="551"/>
                  </a:lnTo>
                  <a:lnTo>
                    <a:pt x="98" y="454"/>
                  </a:lnTo>
                  <a:lnTo>
                    <a:pt x="46" y="378"/>
                  </a:lnTo>
                  <a:lnTo>
                    <a:pt x="12" y="328"/>
                  </a:lnTo>
                  <a:lnTo>
                    <a:pt x="0" y="312"/>
                  </a:lnTo>
                  <a:lnTo>
                    <a:pt x="0" y="307"/>
                  </a:lnTo>
                  <a:lnTo>
                    <a:pt x="1" y="298"/>
                  </a:lnTo>
                  <a:lnTo>
                    <a:pt x="3" y="282"/>
                  </a:lnTo>
                  <a:lnTo>
                    <a:pt x="6" y="262"/>
                  </a:lnTo>
                  <a:lnTo>
                    <a:pt x="9" y="239"/>
                  </a:lnTo>
                  <a:lnTo>
                    <a:pt x="13" y="213"/>
                  </a:lnTo>
                  <a:lnTo>
                    <a:pt x="18" y="185"/>
                  </a:lnTo>
                  <a:lnTo>
                    <a:pt x="25" y="155"/>
                  </a:lnTo>
                  <a:lnTo>
                    <a:pt x="32" y="126"/>
                  </a:lnTo>
                  <a:lnTo>
                    <a:pt x="40" y="98"/>
                  </a:lnTo>
                  <a:lnTo>
                    <a:pt x="50" y="72"/>
                  </a:lnTo>
                  <a:lnTo>
                    <a:pt x="60" y="48"/>
                  </a:lnTo>
                  <a:lnTo>
                    <a:pt x="73" y="29"/>
                  </a:lnTo>
                  <a:lnTo>
                    <a:pt x="86" y="13"/>
                  </a:lnTo>
                  <a:lnTo>
                    <a:pt x="100" y="3"/>
                  </a:lnTo>
                  <a:lnTo>
                    <a:pt x="116" y="0"/>
                  </a:lnTo>
                  <a:lnTo>
                    <a:pt x="135" y="5"/>
                  </a:lnTo>
                  <a:lnTo>
                    <a:pt x="162" y="21"/>
                  </a:lnTo>
                  <a:lnTo>
                    <a:pt x="195" y="46"/>
                  </a:lnTo>
                  <a:lnTo>
                    <a:pt x="235" y="80"/>
                  </a:lnTo>
                  <a:lnTo>
                    <a:pt x="279" y="120"/>
                  </a:lnTo>
                  <a:lnTo>
                    <a:pt x="330" y="165"/>
                  </a:lnTo>
                  <a:lnTo>
                    <a:pt x="385" y="214"/>
                  </a:lnTo>
                  <a:lnTo>
                    <a:pt x="444" y="268"/>
                  </a:lnTo>
                  <a:lnTo>
                    <a:pt x="506" y="323"/>
                  </a:lnTo>
                  <a:lnTo>
                    <a:pt x="572" y="379"/>
                  </a:lnTo>
                  <a:lnTo>
                    <a:pt x="640" y="434"/>
                  </a:lnTo>
                  <a:lnTo>
                    <a:pt x="711" y="488"/>
                  </a:lnTo>
                  <a:lnTo>
                    <a:pt x="784" y="539"/>
                  </a:lnTo>
                  <a:lnTo>
                    <a:pt x="857" y="586"/>
                  </a:lnTo>
                  <a:lnTo>
                    <a:pt x="932" y="628"/>
                  </a:lnTo>
                  <a:lnTo>
                    <a:pt x="1008" y="665"/>
                  </a:lnTo>
                  <a:lnTo>
                    <a:pt x="1084" y="700"/>
                  </a:lnTo>
                  <a:lnTo>
                    <a:pt x="1164" y="740"/>
                  </a:lnTo>
                  <a:lnTo>
                    <a:pt x="1245" y="784"/>
                  </a:lnTo>
                  <a:lnTo>
                    <a:pt x="1327" y="830"/>
                  </a:lnTo>
                  <a:lnTo>
                    <a:pt x="1408" y="879"/>
                  </a:lnTo>
                  <a:lnTo>
                    <a:pt x="1488" y="929"/>
                  </a:lnTo>
                  <a:lnTo>
                    <a:pt x="1566" y="980"/>
                  </a:lnTo>
                  <a:lnTo>
                    <a:pt x="1640" y="1029"/>
                  </a:lnTo>
                  <a:lnTo>
                    <a:pt x="1709" y="1076"/>
                  </a:lnTo>
                  <a:lnTo>
                    <a:pt x="1772" y="1120"/>
                  </a:lnTo>
                  <a:lnTo>
                    <a:pt x="1829" y="1160"/>
                  </a:lnTo>
                  <a:lnTo>
                    <a:pt x="1878" y="1196"/>
                  </a:lnTo>
                  <a:lnTo>
                    <a:pt x="1918" y="1225"/>
                  </a:lnTo>
                  <a:lnTo>
                    <a:pt x="1947" y="1247"/>
                  </a:lnTo>
                  <a:lnTo>
                    <a:pt x="1965" y="1261"/>
                  </a:lnTo>
                  <a:lnTo>
                    <a:pt x="1972" y="1266"/>
                  </a:lnTo>
                  <a:close/>
                </a:path>
              </a:pathLst>
            </a:custGeom>
            <a:solidFill>
              <a:srgbClr val="B3DF7F"/>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7" name="Freeform 47"/>
            <p:cNvSpPr>
              <a:spLocks/>
            </p:cNvSpPr>
            <p:nvPr/>
          </p:nvSpPr>
          <p:spPr bwMode="auto">
            <a:xfrm>
              <a:off x="10082213" y="6108700"/>
              <a:ext cx="53975" cy="85725"/>
            </a:xfrm>
            <a:custGeom>
              <a:avLst/>
              <a:gdLst>
                <a:gd name="T0" fmla="*/ 63 w 607"/>
                <a:gd name="T1" fmla="*/ 117 h 978"/>
                <a:gd name="T2" fmla="*/ 61 w 607"/>
                <a:gd name="T3" fmla="*/ 94 h 978"/>
                <a:gd name="T4" fmla="*/ 59 w 607"/>
                <a:gd name="T5" fmla="*/ 72 h 978"/>
                <a:gd name="T6" fmla="*/ 57 w 607"/>
                <a:gd name="T7" fmla="*/ 52 h 978"/>
                <a:gd name="T8" fmla="*/ 59 w 607"/>
                <a:gd name="T9" fmla="*/ 33 h 978"/>
                <a:gd name="T10" fmla="*/ 59 w 607"/>
                <a:gd name="T11" fmla="*/ 18 h 978"/>
                <a:gd name="T12" fmla="*/ 60 w 607"/>
                <a:gd name="T13" fmla="*/ 6 h 978"/>
                <a:gd name="T14" fmla="*/ 60 w 607"/>
                <a:gd name="T15" fmla="*/ 0 h 978"/>
                <a:gd name="T16" fmla="*/ 65 w 607"/>
                <a:gd name="T17" fmla="*/ 5 h 978"/>
                <a:gd name="T18" fmla="*/ 99 w 607"/>
                <a:gd name="T19" fmla="*/ 49 h 978"/>
                <a:gd name="T20" fmla="*/ 158 w 607"/>
                <a:gd name="T21" fmla="*/ 130 h 978"/>
                <a:gd name="T22" fmla="*/ 233 w 607"/>
                <a:gd name="T23" fmla="*/ 236 h 978"/>
                <a:gd name="T24" fmla="*/ 320 w 607"/>
                <a:gd name="T25" fmla="*/ 360 h 978"/>
                <a:gd name="T26" fmla="*/ 407 w 607"/>
                <a:gd name="T27" fmla="*/ 492 h 978"/>
                <a:gd name="T28" fmla="*/ 488 w 607"/>
                <a:gd name="T29" fmla="*/ 624 h 978"/>
                <a:gd name="T30" fmla="*/ 554 w 607"/>
                <a:gd name="T31" fmla="*/ 746 h 978"/>
                <a:gd name="T32" fmla="*/ 601 w 607"/>
                <a:gd name="T33" fmla="*/ 865 h 978"/>
                <a:gd name="T34" fmla="*/ 598 w 607"/>
                <a:gd name="T35" fmla="*/ 947 h 978"/>
                <a:gd name="T36" fmla="*/ 544 w 607"/>
                <a:gd name="T37" fmla="*/ 977 h 978"/>
                <a:gd name="T38" fmla="*/ 455 w 607"/>
                <a:gd name="T39" fmla="*/ 970 h 978"/>
                <a:gd name="T40" fmla="*/ 346 w 607"/>
                <a:gd name="T41" fmla="*/ 941 h 978"/>
                <a:gd name="T42" fmla="*/ 232 w 607"/>
                <a:gd name="T43" fmla="*/ 903 h 978"/>
                <a:gd name="T44" fmla="*/ 128 w 607"/>
                <a:gd name="T45" fmla="*/ 871 h 978"/>
                <a:gd name="T46" fmla="*/ 48 w 607"/>
                <a:gd name="T47" fmla="*/ 859 h 978"/>
                <a:gd name="T48" fmla="*/ 8 w 607"/>
                <a:gd name="T49" fmla="*/ 870 h 978"/>
                <a:gd name="T50" fmla="*/ 0 w 607"/>
                <a:gd name="T51" fmla="*/ 850 h 978"/>
                <a:gd name="T52" fmla="*/ 8 w 607"/>
                <a:gd name="T53" fmla="*/ 796 h 978"/>
                <a:gd name="T54" fmla="*/ 29 w 607"/>
                <a:gd name="T55" fmla="*/ 715 h 978"/>
                <a:gd name="T56" fmla="*/ 53 w 607"/>
                <a:gd name="T57" fmla="*/ 611 h 978"/>
                <a:gd name="T58" fmla="*/ 74 w 607"/>
                <a:gd name="T59" fmla="*/ 487 h 978"/>
                <a:gd name="T60" fmla="*/ 85 w 607"/>
                <a:gd name="T61" fmla="*/ 349 h 978"/>
                <a:gd name="T62" fmla="*/ 77 w 607"/>
                <a:gd name="T63" fmla="*/ 203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7" h="978">
                  <a:moveTo>
                    <a:pt x="66" y="128"/>
                  </a:moveTo>
                  <a:lnTo>
                    <a:pt x="63" y="117"/>
                  </a:lnTo>
                  <a:lnTo>
                    <a:pt x="62" y="105"/>
                  </a:lnTo>
                  <a:lnTo>
                    <a:pt x="61" y="94"/>
                  </a:lnTo>
                  <a:lnTo>
                    <a:pt x="60" y="83"/>
                  </a:lnTo>
                  <a:lnTo>
                    <a:pt x="59" y="72"/>
                  </a:lnTo>
                  <a:lnTo>
                    <a:pt x="59" y="61"/>
                  </a:lnTo>
                  <a:lnTo>
                    <a:pt x="57" y="52"/>
                  </a:lnTo>
                  <a:lnTo>
                    <a:pt x="59" y="42"/>
                  </a:lnTo>
                  <a:lnTo>
                    <a:pt x="59" y="33"/>
                  </a:lnTo>
                  <a:lnTo>
                    <a:pt x="59" y="24"/>
                  </a:lnTo>
                  <a:lnTo>
                    <a:pt x="59" y="18"/>
                  </a:lnTo>
                  <a:lnTo>
                    <a:pt x="60" y="12"/>
                  </a:lnTo>
                  <a:lnTo>
                    <a:pt x="60" y="6"/>
                  </a:lnTo>
                  <a:lnTo>
                    <a:pt x="60" y="2"/>
                  </a:lnTo>
                  <a:lnTo>
                    <a:pt x="60" y="0"/>
                  </a:lnTo>
                  <a:lnTo>
                    <a:pt x="61" y="0"/>
                  </a:lnTo>
                  <a:lnTo>
                    <a:pt x="65" y="5"/>
                  </a:lnTo>
                  <a:lnTo>
                    <a:pt x="77" y="23"/>
                  </a:lnTo>
                  <a:lnTo>
                    <a:pt x="99" y="49"/>
                  </a:lnTo>
                  <a:lnTo>
                    <a:pt x="125" y="86"/>
                  </a:lnTo>
                  <a:lnTo>
                    <a:pt x="158" y="130"/>
                  </a:lnTo>
                  <a:lnTo>
                    <a:pt x="193" y="181"/>
                  </a:lnTo>
                  <a:lnTo>
                    <a:pt x="233" y="236"/>
                  </a:lnTo>
                  <a:lnTo>
                    <a:pt x="276" y="297"/>
                  </a:lnTo>
                  <a:lnTo>
                    <a:pt x="320" y="360"/>
                  </a:lnTo>
                  <a:lnTo>
                    <a:pt x="364" y="426"/>
                  </a:lnTo>
                  <a:lnTo>
                    <a:pt x="407" y="492"/>
                  </a:lnTo>
                  <a:lnTo>
                    <a:pt x="449" y="559"/>
                  </a:lnTo>
                  <a:lnTo>
                    <a:pt x="488" y="624"/>
                  </a:lnTo>
                  <a:lnTo>
                    <a:pt x="524" y="687"/>
                  </a:lnTo>
                  <a:lnTo>
                    <a:pt x="554" y="746"/>
                  </a:lnTo>
                  <a:lnTo>
                    <a:pt x="580" y="801"/>
                  </a:lnTo>
                  <a:lnTo>
                    <a:pt x="601" y="865"/>
                  </a:lnTo>
                  <a:lnTo>
                    <a:pt x="607" y="914"/>
                  </a:lnTo>
                  <a:lnTo>
                    <a:pt x="598" y="947"/>
                  </a:lnTo>
                  <a:lnTo>
                    <a:pt x="577" y="967"/>
                  </a:lnTo>
                  <a:lnTo>
                    <a:pt x="544" y="977"/>
                  </a:lnTo>
                  <a:lnTo>
                    <a:pt x="504" y="978"/>
                  </a:lnTo>
                  <a:lnTo>
                    <a:pt x="455" y="970"/>
                  </a:lnTo>
                  <a:lnTo>
                    <a:pt x="403" y="958"/>
                  </a:lnTo>
                  <a:lnTo>
                    <a:pt x="346" y="941"/>
                  </a:lnTo>
                  <a:lnTo>
                    <a:pt x="289" y="922"/>
                  </a:lnTo>
                  <a:lnTo>
                    <a:pt x="232" y="903"/>
                  </a:lnTo>
                  <a:lnTo>
                    <a:pt x="178" y="885"/>
                  </a:lnTo>
                  <a:lnTo>
                    <a:pt x="128" y="871"/>
                  </a:lnTo>
                  <a:lnTo>
                    <a:pt x="84" y="861"/>
                  </a:lnTo>
                  <a:lnTo>
                    <a:pt x="48" y="859"/>
                  </a:lnTo>
                  <a:lnTo>
                    <a:pt x="23" y="865"/>
                  </a:lnTo>
                  <a:lnTo>
                    <a:pt x="8" y="870"/>
                  </a:lnTo>
                  <a:lnTo>
                    <a:pt x="1" y="863"/>
                  </a:lnTo>
                  <a:lnTo>
                    <a:pt x="0" y="850"/>
                  </a:lnTo>
                  <a:lnTo>
                    <a:pt x="2" y="827"/>
                  </a:lnTo>
                  <a:lnTo>
                    <a:pt x="8" y="796"/>
                  </a:lnTo>
                  <a:lnTo>
                    <a:pt x="17" y="760"/>
                  </a:lnTo>
                  <a:lnTo>
                    <a:pt x="29" y="715"/>
                  </a:lnTo>
                  <a:lnTo>
                    <a:pt x="41" y="665"/>
                  </a:lnTo>
                  <a:lnTo>
                    <a:pt x="53" y="611"/>
                  </a:lnTo>
                  <a:lnTo>
                    <a:pt x="65" y="551"/>
                  </a:lnTo>
                  <a:lnTo>
                    <a:pt x="74" y="487"/>
                  </a:lnTo>
                  <a:lnTo>
                    <a:pt x="82" y="420"/>
                  </a:lnTo>
                  <a:lnTo>
                    <a:pt x="85" y="349"/>
                  </a:lnTo>
                  <a:lnTo>
                    <a:pt x="84" y="277"/>
                  </a:lnTo>
                  <a:lnTo>
                    <a:pt x="77" y="203"/>
                  </a:lnTo>
                  <a:lnTo>
                    <a:pt x="66" y="128"/>
                  </a:lnTo>
                  <a:close/>
                </a:path>
              </a:pathLst>
            </a:custGeom>
            <a:solidFill>
              <a:srgbClr val="B3DF7F"/>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8" name="Freeform 48"/>
            <p:cNvSpPr>
              <a:spLocks/>
            </p:cNvSpPr>
            <p:nvPr/>
          </p:nvSpPr>
          <p:spPr bwMode="auto">
            <a:xfrm>
              <a:off x="10577513" y="5645150"/>
              <a:ext cx="536575" cy="555625"/>
            </a:xfrm>
            <a:custGeom>
              <a:avLst/>
              <a:gdLst>
                <a:gd name="T0" fmla="*/ 6072 w 6072"/>
                <a:gd name="T1" fmla="*/ 6291 h 6291"/>
                <a:gd name="T2" fmla="*/ 6072 w 6072"/>
                <a:gd name="T3" fmla="*/ 0 h 6291"/>
                <a:gd name="T4" fmla="*/ 0 w 6072"/>
                <a:gd name="T5" fmla="*/ 121 h 6291"/>
                <a:gd name="T6" fmla="*/ 0 w 6072"/>
                <a:gd name="T7" fmla="*/ 6171 h 6291"/>
                <a:gd name="T8" fmla="*/ 6072 w 6072"/>
                <a:gd name="T9" fmla="*/ 6291 h 6291"/>
              </a:gdLst>
              <a:ahLst/>
              <a:cxnLst>
                <a:cxn ang="0">
                  <a:pos x="T0" y="T1"/>
                </a:cxn>
                <a:cxn ang="0">
                  <a:pos x="T2" y="T3"/>
                </a:cxn>
                <a:cxn ang="0">
                  <a:pos x="T4" y="T5"/>
                </a:cxn>
                <a:cxn ang="0">
                  <a:pos x="T6" y="T7"/>
                </a:cxn>
                <a:cxn ang="0">
                  <a:pos x="T8" y="T9"/>
                </a:cxn>
              </a:cxnLst>
              <a:rect l="0" t="0" r="r" b="b"/>
              <a:pathLst>
                <a:path w="6072" h="6291">
                  <a:moveTo>
                    <a:pt x="6072" y="6291"/>
                  </a:moveTo>
                  <a:lnTo>
                    <a:pt x="6072" y="0"/>
                  </a:lnTo>
                  <a:lnTo>
                    <a:pt x="0" y="121"/>
                  </a:lnTo>
                  <a:lnTo>
                    <a:pt x="0" y="6171"/>
                  </a:lnTo>
                  <a:lnTo>
                    <a:pt x="6072" y="6291"/>
                  </a:lnTo>
                  <a:close/>
                </a:path>
              </a:pathLst>
            </a:custGeom>
            <a:solidFill>
              <a:srgbClr val="FFF7E2"/>
            </a:solidFill>
            <a:ln w="9525">
              <a:solidFill>
                <a:srgbClr val="7F7C71"/>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9" name="Freeform 49"/>
            <p:cNvSpPr>
              <a:spLocks/>
            </p:cNvSpPr>
            <p:nvPr/>
          </p:nvSpPr>
          <p:spPr bwMode="auto">
            <a:xfrm>
              <a:off x="10620376" y="5699125"/>
              <a:ext cx="428625" cy="446087"/>
            </a:xfrm>
            <a:custGeom>
              <a:avLst/>
              <a:gdLst>
                <a:gd name="T0" fmla="*/ 0 w 4857"/>
                <a:gd name="T1" fmla="*/ 102 h 5063"/>
                <a:gd name="T2" fmla="*/ 0 w 4857"/>
                <a:gd name="T3" fmla="*/ 4961 h 5063"/>
                <a:gd name="T4" fmla="*/ 4857 w 4857"/>
                <a:gd name="T5" fmla="*/ 5063 h 5063"/>
                <a:gd name="T6" fmla="*/ 4857 w 4857"/>
                <a:gd name="T7" fmla="*/ 0 h 5063"/>
                <a:gd name="T8" fmla="*/ 0 w 4857"/>
                <a:gd name="T9" fmla="*/ 102 h 5063"/>
              </a:gdLst>
              <a:ahLst/>
              <a:cxnLst>
                <a:cxn ang="0">
                  <a:pos x="T0" y="T1"/>
                </a:cxn>
                <a:cxn ang="0">
                  <a:pos x="T2" y="T3"/>
                </a:cxn>
                <a:cxn ang="0">
                  <a:pos x="T4" y="T5"/>
                </a:cxn>
                <a:cxn ang="0">
                  <a:pos x="T6" y="T7"/>
                </a:cxn>
                <a:cxn ang="0">
                  <a:pos x="T8" y="T9"/>
                </a:cxn>
              </a:cxnLst>
              <a:rect l="0" t="0" r="r" b="b"/>
              <a:pathLst>
                <a:path w="4857" h="5063">
                  <a:moveTo>
                    <a:pt x="0" y="102"/>
                  </a:moveTo>
                  <a:lnTo>
                    <a:pt x="0" y="4961"/>
                  </a:lnTo>
                  <a:lnTo>
                    <a:pt x="4857" y="5063"/>
                  </a:lnTo>
                  <a:lnTo>
                    <a:pt x="4857" y="0"/>
                  </a:lnTo>
                  <a:lnTo>
                    <a:pt x="0" y="102"/>
                  </a:lnTo>
                  <a:close/>
                </a:path>
              </a:pathLst>
            </a:custGeom>
            <a:solidFill>
              <a:srgbClr val="CCECF4"/>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60" name="Freeform 71"/>
            <p:cNvSpPr>
              <a:spLocks/>
            </p:cNvSpPr>
            <p:nvPr/>
          </p:nvSpPr>
          <p:spPr bwMode="auto">
            <a:xfrm>
              <a:off x="10417176" y="5959475"/>
              <a:ext cx="23813" cy="42862"/>
            </a:xfrm>
            <a:custGeom>
              <a:avLst/>
              <a:gdLst>
                <a:gd name="T0" fmla="*/ 274 w 274"/>
                <a:gd name="T1" fmla="*/ 0 h 478"/>
                <a:gd name="T2" fmla="*/ 271 w 274"/>
                <a:gd name="T3" fmla="*/ 0 h 478"/>
                <a:gd name="T4" fmla="*/ 261 w 274"/>
                <a:gd name="T5" fmla="*/ 3 h 478"/>
                <a:gd name="T6" fmla="*/ 248 w 274"/>
                <a:gd name="T7" fmla="*/ 8 h 478"/>
                <a:gd name="T8" fmla="*/ 231 w 274"/>
                <a:gd name="T9" fmla="*/ 16 h 478"/>
                <a:gd name="T10" fmla="*/ 210 w 274"/>
                <a:gd name="T11" fmla="*/ 28 h 478"/>
                <a:gd name="T12" fmla="*/ 186 w 274"/>
                <a:gd name="T13" fmla="*/ 43 h 478"/>
                <a:gd name="T14" fmla="*/ 162 w 274"/>
                <a:gd name="T15" fmla="*/ 61 h 478"/>
                <a:gd name="T16" fmla="*/ 137 w 274"/>
                <a:gd name="T17" fmla="*/ 85 h 478"/>
                <a:gd name="T18" fmla="*/ 111 w 274"/>
                <a:gd name="T19" fmla="*/ 113 h 478"/>
                <a:gd name="T20" fmla="*/ 86 w 274"/>
                <a:gd name="T21" fmla="*/ 145 h 478"/>
                <a:gd name="T22" fmla="*/ 63 w 274"/>
                <a:gd name="T23" fmla="*/ 184 h 478"/>
                <a:gd name="T24" fmla="*/ 42 w 274"/>
                <a:gd name="T25" fmla="*/ 229 h 478"/>
                <a:gd name="T26" fmla="*/ 24 w 274"/>
                <a:gd name="T27" fmla="*/ 281 h 478"/>
                <a:gd name="T28" fmla="*/ 12 w 274"/>
                <a:gd name="T29" fmla="*/ 339 h 478"/>
                <a:gd name="T30" fmla="*/ 2 w 274"/>
                <a:gd name="T31" fmla="*/ 404 h 478"/>
                <a:gd name="T32" fmla="*/ 0 w 274"/>
                <a:gd name="T33" fmla="*/ 478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4" h="478">
                  <a:moveTo>
                    <a:pt x="274" y="0"/>
                  </a:moveTo>
                  <a:lnTo>
                    <a:pt x="271" y="0"/>
                  </a:lnTo>
                  <a:lnTo>
                    <a:pt x="261" y="3"/>
                  </a:lnTo>
                  <a:lnTo>
                    <a:pt x="248" y="8"/>
                  </a:lnTo>
                  <a:lnTo>
                    <a:pt x="231" y="16"/>
                  </a:lnTo>
                  <a:lnTo>
                    <a:pt x="210" y="28"/>
                  </a:lnTo>
                  <a:lnTo>
                    <a:pt x="186" y="43"/>
                  </a:lnTo>
                  <a:lnTo>
                    <a:pt x="162" y="61"/>
                  </a:lnTo>
                  <a:lnTo>
                    <a:pt x="137" y="85"/>
                  </a:lnTo>
                  <a:lnTo>
                    <a:pt x="111" y="113"/>
                  </a:lnTo>
                  <a:lnTo>
                    <a:pt x="86" y="145"/>
                  </a:lnTo>
                  <a:lnTo>
                    <a:pt x="63" y="184"/>
                  </a:lnTo>
                  <a:lnTo>
                    <a:pt x="42" y="229"/>
                  </a:lnTo>
                  <a:lnTo>
                    <a:pt x="24" y="281"/>
                  </a:lnTo>
                  <a:lnTo>
                    <a:pt x="12" y="339"/>
                  </a:lnTo>
                  <a:lnTo>
                    <a:pt x="2" y="404"/>
                  </a:lnTo>
                  <a:lnTo>
                    <a:pt x="0" y="47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61" name="Freeform 72"/>
            <p:cNvSpPr>
              <a:spLocks/>
            </p:cNvSpPr>
            <p:nvPr/>
          </p:nvSpPr>
          <p:spPr bwMode="auto">
            <a:xfrm>
              <a:off x="10439401" y="5954713"/>
              <a:ext cx="6350" cy="9525"/>
            </a:xfrm>
            <a:custGeom>
              <a:avLst/>
              <a:gdLst>
                <a:gd name="T0" fmla="*/ 0 w 70"/>
                <a:gd name="T1" fmla="*/ 1 h 110"/>
                <a:gd name="T2" fmla="*/ 0 w 70"/>
                <a:gd name="T3" fmla="*/ 1 h 110"/>
                <a:gd name="T4" fmla="*/ 11 w 70"/>
                <a:gd name="T5" fmla="*/ 0 h 110"/>
                <a:gd name="T6" fmla="*/ 19 w 70"/>
                <a:gd name="T7" fmla="*/ 0 h 110"/>
                <a:gd name="T8" fmla="*/ 29 w 70"/>
                <a:gd name="T9" fmla="*/ 2 h 110"/>
                <a:gd name="T10" fmla="*/ 38 w 70"/>
                <a:gd name="T11" fmla="*/ 5 h 110"/>
                <a:gd name="T12" fmla="*/ 46 w 70"/>
                <a:gd name="T13" fmla="*/ 10 h 110"/>
                <a:gd name="T14" fmla="*/ 54 w 70"/>
                <a:gd name="T15" fmla="*/ 17 h 110"/>
                <a:gd name="T16" fmla="*/ 60 w 70"/>
                <a:gd name="T17" fmla="*/ 24 h 110"/>
                <a:gd name="T18" fmla="*/ 65 w 70"/>
                <a:gd name="T19" fmla="*/ 34 h 110"/>
                <a:gd name="T20" fmla="*/ 69 w 70"/>
                <a:gd name="T21" fmla="*/ 42 h 110"/>
                <a:gd name="T22" fmla="*/ 70 w 70"/>
                <a:gd name="T23" fmla="*/ 52 h 110"/>
                <a:gd name="T24" fmla="*/ 70 w 70"/>
                <a:gd name="T25" fmla="*/ 61 h 110"/>
                <a:gd name="T26" fmla="*/ 67 w 70"/>
                <a:gd name="T27" fmla="*/ 70 h 110"/>
                <a:gd name="T28" fmla="*/ 64 w 70"/>
                <a:gd name="T29" fmla="*/ 80 h 110"/>
                <a:gd name="T30" fmla="*/ 59 w 70"/>
                <a:gd name="T31" fmla="*/ 88 h 110"/>
                <a:gd name="T32" fmla="*/ 53 w 70"/>
                <a:gd name="T33" fmla="*/ 95 h 110"/>
                <a:gd name="T34" fmla="*/ 45 w 70"/>
                <a:gd name="T35" fmla="*/ 102 h 110"/>
                <a:gd name="T36" fmla="*/ 36 w 70"/>
                <a:gd name="T37" fmla="*/ 107 h 110"/>
                <a:gd name="T38" fmla="*/ 27 w 70"/>
                <a:gd name="T39" fmla="*/ 110 h 110"/>
                <a:gd name="T40" fmla="*/ 27 w 70"/>
                <a:gd name="T41" fmla="*/ 110 h 110"/>
                <a:gd name="T42" fmla="*/ 0 w 70"/>
                <a:gd name="T43" fmla="*/ 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110">
                  <a:moveTo>
                    <a:pt x="0" y="1"/>
                  </a:moveTo>
                  <a:lnTo>
                    <a:pt x="0" y="1"/>
                  </a:lnTo>
                  <a:lnTo>
                    <a:pt x="11" y="0"/>
                  </a:lnTo>
                  <a:lnTo>
                    <a:pt x="19" y="0"/>
                  </a:lnTo>
                  <a:lnTo>
                    <a:pt x="29" y="2"/>
                  </a:lnTo>
                  <a:lnTo>
                    <a:pt x="38" y="5"/>
                  </a:lnTo>
                  <a:lnTo>
                    <a:pt x="46" y="10"/>
                  </a:lnTo>
                  <a:lnTo>
                    <a:pt x="54" y="17"/>
                  </a:lnTo>
                  <a:lnTo>
                    <a:pt x="60" y="24"/>
                  </a:lnTo>
                  <a:lnTo>
                    <a:pt x="65" y="34"/>
                  </a:lnTo>
                  <a:lnTo>
                    <a:pt x="69" y="42"/>
                  </a:lnTo>
                  <a:lnTo>
                    <a:pt x="70" y="52"/>
                  </a:lnTo>
                  <a:lnTo>
                    <a:pt x="70" y="61"/>
                  </a:lnTo>
                  <a:lnTo>
                    <a:pt x="67" y="70"/>
                  </a:lnTo>
                  <a:lnTo>
                    <a:pt x="64" y="80"/>
                  </a:lnTo>
                  <a:lnTo>
                    <a:pt x="59" y="88"/>
                  </a:lnTo>
                  <a:lnTo>
                    <a:pt x="53" y="95"/>
                  </a:lnTo>
                  <a:lnTo>
                    <a:pt x="45" y="102"/>
                  </a:lnTo>
                  <a:lnTo>
                    <a:pt x="36" y="107"/>
                  </a:lnTo>
                  <a:lnTo>
                    <a:pt x="27" y="110"/>
                  </a:lnTo>
                  <a:lnTo>
                    <a:pt x="27" y="110"/>
                  </a:lnTo>
                  <a:lnTo>
                    <a:pt x="0"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62" name="Freeform 73"/>
            <p:cNvSpPr>
              <a:spLocks/>
            </p:cNvSpPr>
            <p:nvPr/>
          </p:nvSpPr>
          <p:spPr bwMode="auto">
            <a:xfrm>
              <a:off x="10410826" y="6002338"/>
              <a:ext cx="11113" cy="4762"/>
            </a:xfrm>
            <a:custGeom>
              <a:avLst/>
              <a:gdLst>
                <a:gd name="T0" fmla="*/ 112 w 112"/>
                <a:gd name="T1" fmla="*/ 0 h 55"/>
                <a:gd name="T2" fmla="*/ 112 w 112"/>
                <a:gd name="T3" fmla="*/ 0 h 55"/>
                <a:gd name="T4" fmla="*/ 112 w 112"/>
                <a:gd name="T5" fmla="*/ 9 h 55"/>
                <a:gd name="T6" fmla="*/ 109 w 112"/>
                <a:gd name="T7" fmla="*/ 19 h 55"/>
                <a:gd name="T8" fmla="*/ 104 w 112"/>
                <a:gd name="T9" fmla="*/ 28 h 55"/>
                <a:gd name="T10" fmla="*/ 99 w 112"/>
                <a:gd name="T11" fmla="*/ 35 h 55"/>
                <a:gd name="T12" fmla="*/ 92 w 112"/>
                <a:gd name="T13" fmla="*/ 43 h 55"/>
                <a:gd name="T14" fmla="*/ 84 w 112"/>
                <a:gd name="T15" fmla="*/ 48 h 55"/>
                <a:gd name="T16" fmla="*/ 75 w 112"/>
                <a:gd name="T17" fmla="*/ 52 h 55"/>
                <a:gd name="T18" fmla="*/ 65 w 112"/>
                <a:gd name="T19" fmla="*/ 55 h 55"/>
                <a:gd name="T20" fmla="*/ 56 w 112"/>
                <a:gd name="T21" fmla="*/ 55 h 55"/>
                <a:gd name="T22" fmla="*/ 47 w 112"/>
                <a:gd name="T23" fmla="*/ 55 h 55"/>
                <a:gd name="T24" fmla="*/ 37 w 112"/>
                <a:gd name="T25" fmla="*/ 52 h 55"/>
                <a:gd name="T26" fmla="*/ 28 w 112"/>
                <a:gd name="T27" fmla="*/ 48 h 55"/>
                <a:gd name="T28" fmla="*/ 20 w 112"/>
                <a:gd name="T29" fmla="*/ 43 h 55"/>
                <a:gd name="T30" fmla="*/ 13 w 112"/>
                <a:gd name="T31" fmla="*/ 35 h 55"/>
                <a:gd name="T32" fmla="*/ 8 w 112"/>
                <a:gd name="T33" fmla="*/ 28 h 55"/>
                <a:gd name="T34" fmla="*/ 3 w 112"/>
                <a:gd name="T35" fmla="*/ 19 h 55"/>
                <a:gd name="T36" fmla="*/ 0 w 112"/>
                <a:gd name="T37" fmla="*/ 9 h 55"/>
                <a:gd name="T38" fmla="*/ 0 w 112"/>
                <a:gd name="T39" fmla="*/ 0 h 55"/>
                <a:gd name="T40" fmla="*/ 0 w 112"/>
                <a:gd name="T41" fmla="*/ 0 h 55"/>
                <a:gd name="T42" fmla="*/ 112 w 112"/>
                <a:gd name="T4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55">
                  <a:moveTo>
                    <a:pt x="112" y="0"/>
                  </a:moveTo>
                  <a:lnTo>
                    <a:pt x="112" y="0"/>
                  </a:lnTo>
                  <a:lnTo>
                    <a:pt x="112" y="9"/>
                  </a:lnTo>
                  <a:lnTo>
                    <a:pt x="109" y="19"/>
                  </a:lnTo>
                  <a:lnTo>
                    <a:pt x="104" y="28"/>
                  </a:lnTo>
                  <a:lnTo>
                    <a:pt x="99" y="35"/>
                  </a:lnTo>
                  <a:lnTo>
                    <a:pt x="92" y="43"/>
                  </a:lnTo>
                  <a:lnTo>
                    <a:pt x="84" y="48"/>
                  </a:lnTo>
                  <a:lnTo>
                    <a:pt x="75" y="52"/>
                  </a:lnTo>
                  <a:lnTo>
                    <a:pt x="65" y="55"/>
                  </a:lnTo>
                  <a:lnTo>
                    <a:pt x="56" y="55"/>
                  </a:lnTo>
                  <a:lnTo>
                    <a:pt x="47" y="55"/>
                  </a:lnTo>
                  <a:lnTo>
                    <a:pt x="37" y="52"/>
                  </a:lnTo>
                  <a:lnTo>
                    <a:pt x="28" y="48"/>
                  </a:lnTo>
                  <a:lnTo>
                    <a:pt x="20" y="43"/>
                  </a:lnTo>
                  <a:lnTo>
                    <a:pt x="13" y="35"/>
                  </a:lnTo>
                  <a:lnTo>
                    <a:pt x="8" y="28"/>
                  </a:lnTo>
                  <a:lnTo>
                    <a:pt x="3" y="19"/>
                  </a:lnTo>
                  <a:lnTo>
                    <a:pt x="0" y="9"/>
                  </a:lnTo>
                  <a:lnTo>
                    <a:pt x="0" y="0"/>
                  </a:lnTo>
                  <a:lnTo>
                    <a:pt x="0" y="0"/>
                  </a:lnTo>
                  <a:lnTo>
                    <a:pt x="1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63" name="Freeform 74"/>
            <p:cNvSpPr>
              <a:spLocks/>
            </p:cNvSpPr>
            <p:nvPr/>
          </p:nvSpPr>
          <p:spPr bwMode="auto">
            <a:xfrm>
              <a:off x="10417176" y="6002338"/>
              <a:ext cx="20638" cy="71437"/>
            </a:xfrm>
            <a:custGeom>
              <a:avLst/>
              <a:gdLst>
                <a:gd name="T0" fmla="*/ 0 w 239"/>
                <a:gd name="T1" fmla="*/ 0 h 819"/>
                <a:gd name="T2" fmla="*/ 2 w 239"/>
                <a:gd name="T3" fmla="*/ 72 h 819"/>
                <a:gd name="T4" fmla="*/ 9 w 239"/>
                <a:gd name="T5" fmla="*/ 137 h 819"/>
                <a:gd name="T6" fmla="*/ 21 w 239"/>
                <a:gd name="T7" fmla="*/ 195 h 819"/>
                <a:gd name="T8" fmla="*/ 37 w 239"/>
                <a:gd name="T9" fmla="*/ 247 h 819"/>
                <a:gd name="T10" fmla="*/ 55 w 239"/>
                <a:gd name="T11" fmla="*/ 296 h 819"/>
                <a:gd name="T12" fmla="*/ 75 w 239"/>
                <a:gd name="T13" fmla="*/ 340 h 819"/>
                <a:gd name="T14" fmla="*/ 97 w 239"/>
                <a:gd name="T15" fmla="*/ 382 h 819"/>
                <a:gd name="T16" fmla="*/ 119 w 239"/>
                <a:gd name="T17" fmla="*/ 422 h 819"/>
                <a:gd name="T18" fmla="*/ 141 w 239"/>
                <a:gd name="T19" fmla="*/ 462 h 819"/>
                <a:gd name="T20" fmla="*/ 163 w 239"/>
                <a:gd name="T21" fmla="*/ 503 h 819"/>
                <a:gd name="T22" fmla="*/ 183 w 239"/>
                <a:gd name="T23" fmla="*/ 545 h 819"/>
                <a:gd name="T24" fmla="*/ 201 w 239"/>
                <a:gd name="T25" fmla="*/ 590 h 819"/>
                <a:gd name="T26" fmla="*/ 217 w 239"/>
                <a:gd name="T27" fmla="*/ 639 h 819"/>
                <a:gd name="T28" fmla="*/ 228 w 239"/>
                <a:gd name="T29" fmla="*/ 692 h 819"/>
                <a:gd name="T30" fmla="*/ 236 w 239"/>
                <a:gd name="T31" fmla="*/ 752 h 819"/>
                <a:gd name="T32" fmla="*/ 239 w 239"/>
                <a:gd name="T33" fmla="*/ 819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9" h="819">
                  <a:moveTo>
                    <a:pt x="0" y="0"/>
                  </a:moveTo>
                  <a:lnTo>
                    <a:pt x="2" y="72"/>
                  </a:lnTo>
                  <a:lnTo>
                    <a:pt x="9" y="137"/>
                  </a:lnTo>
                  <a:lnTo>
                    <a:pt x="21" y="195"/>
                  </a:lnTo>
                  <a:lnTo>
                    <a:pt x="37" y="247"/>
                  </a:lnTo>
                  <a:lnTo>
                    <a:pt x="55" y="296"/>
                  </a:lnTo>
                  <a:lnTo>
                    <a:pt x="75" y="340"/>
                  </a:lnTo>
                  <a:lnTo>
                    <a:pt x="97" y="382"/>
                  </a:lnTo>
                  <a:lnTo>
                    <a:pt x="119" y="422"/>
                  </a:lnTo>
                  <a:lnTo>
                    <a:pt x="141" y="462"/>
                  </a:lnTo>
                  <a:lnTo>
                    <a:pt x="163" y="503"/>
                  </a:lnTo>
                  <a:lnTo>
                    <a:pt x="183" y="545"/>
                  </a:lnTo>
                  <a:lnTo>
                    <a:pt x="201" y="590"/>
                  </a:lnTo>
                  <a:lnTo>
                    <a:pt x="217" y="639"/>
                  </a:lnTo>
                  <a:lnTo>
                    <a:pt x="228" y="692"/>
                  </a:lnTo>
                  <a:lnTo>
                    <a:pt x="236" y="752"/>
                  </a:lnTo>
                  <a:lnTo>
                    <a:pt x="239" y="81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64" name="Freeform 75"/>
            <p:cNvSpPr>
              <a:spLocks/>
            </p:cNvSpPr>
            <p:nvPr/>
          </p:nvSpPr>
          <p:spPr bwMode="auto">
            <a:xfrm>
              <a:off x="10410826" y="5997575"/>
              <a:ext cx="11113" cy="4762"/>
            </a:xfrm>
            <a:custGeom>
              <a:avLst/>
              <a:gdLst>
                <a:gd name="T0" fmla="*/ 0 w 112"/>
                <a:gd name="T1" fmla="*/ 56 h 56"/>
                <a:gd name="T2" fmla="*/ 0 w 112"/>
                <a:gd name="T3" fmla="*/ 56 h 56"/>
                <a:gd name="T4" fmla="*/ 0 w 112"/>
                <a:gd name="T5" fmla="*/ 46 h 56"/>
                <a:gd name="T6" fmla="*/ 3 w 112"/>
                <a:gd name="T7" fmla="*/ 37 h 56"/>
                <a:gd name="T8" fmla="*/ 8 w 112"/>
                <a:gd name="T9" fmla="*/ 27 h 56"/>
                <a:gd name="T10" fmla="*/ 13 w 112"/>
                <a:gd name="T11" fmla="*/ 20 h 56"/>
                <a:gd name="T12" fmla="*/ 20 w 112"/>
                <a:gd name="T13" fmla="*/ 13 h 56"/>
                <a:gd name="T14" fmla="*/ 28 w 112"/>
                <a:gd name="T15" fmla="*/ 8 h 56"/>
                <a:gd name="T16" fmla="*/ 37 w 112"/>
                <a:gd name="T17" fmla="*/ 3 h 56"/>
                <a:gd name="T18" fmla="*/ 47 w 112"/>
                <a:gd name="T19" fmla="*/ 0 h 56"/>
                <a:gd name="T20" fmla="*/ 56 w 112"/>
                <a:gd name="T21" fmla="*/ 0 h 56"/>
                <a:gd name="T22" fmla="*/ 65 w 112"/>
                <a:gd name="T23" fmla="*/ 0 h 56"/>
                <a:gd name="T24" fmla="*/ 75 w 112"/>
                <a:gd name="T25" fmla="*/ 3 h 56"/>
                <a:gd name="T26" fmla="*/ 84 w 112"/>
                <a:gd name="T27" fmla="*/ 8 h 56"/>
                <a:gd name="T28" fmla="*/ 92 w 112"/>
                <a:gd name="T29" fmla="*/ 13 h 56"/>
                <a:gd name="T30" fmla="*/ 99 w 112"/>
                <a:gd name="T31" fmla="*/ 20 h 56"/>
                <a:gd name="T32" fmla="*/ 104 w 112"/>
                <a:gd name="T33" fmla="*/ 27 h 56"/>
                <a:gd name="T34" fmla="*/ 109 w 112"/>
                <a:gd name="T35" fmla="*/ 37 h 56"/>
                <a:gd name="T36" fmla="*/ 112 w 112"/>
                <a:gd name="T37" fmla="*/ 46 h 56"/>
                <a:gd name="T38" fmla="*/ 112 w 112"/>
                <a:gd name="T39" fmla="*/ 56 h 56"/>
                <a:gd name="T40" fmla="*/ 112 w 112"/>
                <a:gd name="T41" fmla="*/ 56 h 56"/>
                <a:gd name="T42" fmla="*/ 0 w 112"/>
                <a:gd name="T43"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56">
                  <a:moveTo>
                    <a:pt x="0" y="56"/>
                  </a:moveTo>
                  <a:lnTo>
                    <a:pt x="0" y="56"/>
                  </a:lnTo>
                  <a:lnTo>
                    <a:pt x="0" y="46"/>
                  </a:lnTo>
                  <a:lnTo>
                    <a:pt x="3" y="37"/>
                  </a:lnTo>
                  <a:lnTo>
                    <a:pt x="8" y="27"/>
                  </a:lnTo>
                  <a:lnTo>
                    <a:pt x="13" y="20"/>
                  </a:lnTo>
                  <a:lnTo>
                    <a:pt x="20" y="13"/>
                  </a:lnTo>
                  <a:lnTo>
                    <a:pt x="28" y="8"/>
                  </a:lnTo>
                  <a:lnTo>
                    <a:pt x="37" y="3"/>
                  </a:lnTo>
                  <a:lnTo>
                    <a:pt x="47" y="0"/>
                  </a:lnTo>
                  <a:lnTo>
                    <a:pt x="56" y="0"/>
                  </a:lnTo>
                  <a:lnTo>
                    <a:pt x="65" y="0"/>
                  </a:lnTo>
                  <a:lnTo>
                    <a:pt x="75" y="3"/>
                  </a:lnTo>
                  <a:lnTo>
                    <a:pt x="84" y="8"/>
                  </a:lnTo>
                  <a:lnTo>
                    <a:pt x="92" y="13"/>
                  </a:lnTo>
                  <a:lnTo>
                    <a:pt x="99" y="20"/>
                  </a:lnTo>
                  <a:lnTo>
                    <a:pt x="104" y="27"/>
                  </a:lnTo>
                  <a:lnTo>
                    <a:pt x="109" y="37"/>
                  </a:lnTo>
                  <a:lnTo>
                    <a:pt x="112" y="46"/>
                  </a:lnTo>
                  <a:lnTo>
                    <a:pt x="112" y="56"/>
                  </a:lnTo>
                  <a:lnTo>
                    <a:pt x="112" y="56"/>
                  </a:lnTo>
                  <a:lnTo>
                    <a:pt x="0" y="5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65" name="Freeform 76"/>
            <p:cNvSpPr>
              <a:spLocks/>
            </p:cNvSpPr>
            <p:nvPr/>
          </p:nvSpPr>
          <p:spPr bwMode="auto">
            <a:xfrm>
              <a:off x="10433051" y="6073775"/>
              <a:ext cx="9525" cy="4762"/>
            </a:xfrm>
            <a:custGeom>
              <a:avLst/>
              <a:gdLst>
                <a:gd name="T0" fmla="*/ 112 w 112"/>
                <a:gd name="T1" fmla="*/ 0 h 55"/>
                <a:gd name="T2" fmla="*/ 112 w 112"/>
                <a:gd name="T3" fmla="*/ 0 h 55"/>
                <a:gd name="T4" fmla="*/ 112 w 112"/>
                <a:gd name="T5" fmla="*/ 9 h 55"/>
                <a:gd name="T6" fmla="*/ 109 w 112"/>
                <a:gd name="T7" fmla="*/ 19 h 55"/>
                <a:gd name="T8" fmla="*/ 104 w 112"/>
                <a:gd name="T9" fmla="*/ 28 h 55"/>
                <a:gd name="T10" fmla="*/ 99 w 112"/>
                <a:gd name="T11" fmla="*/ 36 h 55"/>
                <a:gd name="T12" fmla="*/ 92 w 112"/>
                <a:gd name="T13" fmla="*/ 43 h 55"/>
                <a:gd name="T14" fmla="*/ 84 w 112"/>
                <a:gd name="T15" fmla="*/ 48 h 55"/>
                <a:gd name="T16" fmla="*/ 75 w 112"/>
                <a:gd name="T17" fmla="*/ 52 h 55"/>
                <a:gd name="T18" fmla="*/ 65 w 112"/>
                <a:gd name="T19" fmla="*/ 55 h 55"/>
                <a:gd name="T20" fmla="*/ 56 w 112"/>
                <a:gd name="T21" fmla="*/ 55 h 55"/>
                <a:gd name="T22" fmla="*/ 47 w 112"/>
                <a:gd name="T23" fmla="*/ 55 h 55"/>
                <a:gd name="T24" fmla="*/ 37 w 112"/>
                <a:gd name="T25" fmla="*/ 52 h 55"/>
                <a:gd name="T26" fmla="*/ 28 w 112"/>
                <a:gd name="T27" fmla="*/ 48 h 55"/>
                <a:gd name="T28" fmla="*/ 20 w 112"/>
                <a:gd name="T29" fmla="*/ 43 h 55"/>
                <a:gd name="T30" fmla="*/ 13 w 112"/>
                <a:gd name="T31" fmla="*/ 36 h 55"/>
                <a:gd name="T32" fmla="*/ 8 w 112"/>
                <a:gd name="T33" fmla="*/ 28 h 55"/>
                <a:gd name="T34" fmla="*/ 3 w 112"/>
                <a:gd name="T35" fmla="*/ 19 h 55"/>
                <a:gd name="T36" fmla="*/ 0 w 112"/>
                <a:gd name="T37" fmla="*/ 9 h 55"/>
                <a:gd name="T38" fmla="*/ 0 w 112"/>
                <a:gd name="T39" fmla="*/ 0 h 55"/>
                <a:gd name="T40" fmla="*/ 0 w 112"/>
                <a:gd name="T41" fmla="*/ 0 h 55"/>
                <a:gd name="T42" fmla="*/ 112 w 112"/>
                <a:gd name="T4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55">
                  <a:moveTo>
                    <a:pt x="112" y="0"/>
                  </a:moveTo>
                  <a:lnTo>
                    <a:pt x="112" y="0"/>
                  </a:lnTo>
                  <a:lnTo>
                    <a:pt x="112" y="9"/>
                  </a:lnTo>
                  <a:lnTo>
                    <a:pt x="109" y="19"/>
                  </a:lnTo>
                  <a:lnTo>
                    <a:pt x="104" y="28"/>
                  </a:lnTo>
                  <a:lnTo>
                    <a:pt x="99" y="36"/>
                  </a:lnTo>
                  <a:lnTo>
                    <a:pt x="92" y="43"/>
                  </a:lnTo>
                  <a:lnTo>
                    <a:pt x="84" y="48"/>
                  </a:lnTo>
                  <a:lnTo>
                    <a:pt x="75" y="52"/>
                  </a:lnTo>
                  <a:lnTo>
                    <a:pt x="65" y="55"/>
                  </a:lnTo>
                  <a:lnTo>
                    <a:pt x="56" y="55"/>
                  </a:lnTo>
                  <a:lnTo>
                    <a:pt x="47" y="55"/>
                  </a:lnTo>
                  <a:lnTo>
                    <a:pt x="37" y="52"/>
                  </a:lnTo>
                  <a:lnTo>
                    <a:pt x="28" y="48"/>
                  </a:lnTo>
                  <a:lnTo>
                    <a:pt x="20" y="43"/>
                  </a:lnTo>
                  <a:lnTo>
                    <a:pt x="13" y="36"/>
                  </a:lnTo>
                  <a:lnTo>
                    <a:pt x="8" y="28"/>
                  </a:lnTo>
                  <a:lnTo>
                    <a:pt x="3" y="19"/>
                  </a:lnTo>
                  <a:lnTo>
                    <a:pt x="0" y="9"/>
                  </a:lnTo>
                  <a:lnTo>
                    <a:pt x="0" y="0"/>
                  </a:lnTo>
                  <a:lnTo>
                    <a:pt x="0" y="0"/>
                  </a:lnTo>
                  <a:lnTo>
                    <a:pt x="1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66" name="Freeform 77"/>
            <p:cNvSpPr>
              <a:spLocks/>
            </p:cNvSpPr>
            <p:nvPr/>
          </p:nvSpPr>
          <p:spPr bwMode="auto">
            <a:xfrm>
              <a:off x="10418763" y="6073775"/>
              <a:ext cx="19050" cy="39687"/>
            </a:xfrm>
            <a:custGeom>
              <a:avLst/>
              <a:gdLst>
                <a:gd name="T0" fmla="*/ 205 w 205"/>
                <a:gd name="T1" fmla="*/ 0 h 444"/>
                <a:gd name="T2" fmla="*/ 202 w 205"/>
                <a:gd name="T3" fmla="*/ 66 h 444"/>
                <a:gd name="T4" fmla="*/ 196 w 205"/>
                <a:gd name="T5" fmla="*/ 126 h 444"/>
                <a:gd name="T6" fmla="*/ 186 w 205"/>
                <a:gd name="T7" fmla="*/ 179 h 444"/>
                <a:gd name="T8" fmla="*/ 172 w 205"/>
                <a:gd name="T9" fmla="*/ 227 h 444"/>
                <a:gd name="T10" fmla="*/ 157 w 205"/>
                <a:gd name="T11" fmla="*/ 268 h 444"/>
                <a:gd name="T12" fmla="*/ 140 w 205"/>
                <a:gd name="T13" fmla="*/ 305 h 444"/>
                <a:gd name="T14" fmla="*/ 121 w 205"/>
                <a:gd name="T15" fmla="*/ 336 h 444"/>
                <a:gd name="T16" fmla="*/ 102 w 205"/>
                <a:gd name="T17" fmla="*/ 362 h 444"/>
                <a:gd name="T18" fmla="*/ 83 w 205"/>
                <a:gd name="T19" fmla="*/ 384 h 444"/>
                <a:gd name="T20" fmla="*/ 64 w 205"/>
                <a:gd name="T21" fmla="*/ 402 h 444"/>
                <a:gd name="T22" fmla="*/ 47 w 205"/>
                <a:gd name="T23" fmla="*/ 415 h 444"/>
                <a:gd name="T24" fmla="*/ 31 w 205"/>
                <a:gd name="T25" fmla="*/ 427 h 444"/>
                <a:gd name="T26" fmla="*/ 18 w 205"/>
                <a:gd name="T27" fmla="*/ 434 h 444"/>
                <a:gd name="T28" fmla="*/ 8 w 205"/>
                <a:gd name="T29" fmla="*/ 439 h 444"/>
                <a:gd name="T30" fmla="*/ 2 w 205"/>
                <a:gd name="T31" fmla="*/ 442 h 444"/>
                <a:gd name="T32" fmla="*/ 0 w 205"/>
                <a:gd name="T33" fmla="*/ 444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5" h="444">
                  <a:moveTo>
                    <a:pt x="205" y="0"/>
                  </a:moveTo>
                  <a:lnTo>
                    <a:pt x="202" y="66"/>
                  </a:lnTo>
                  <a:lnTo>
                    <a:pt x="196" y="126"/>
                  </a:lnTo>
                  <a:lnTo>
                    <a:pt x="186" y="179"/>
                  </a:lnTo>
                  <a:lnTo>
                    <a:pt x="172" y="227"/>
                  </a:lnTo>
                  <a:lnTo>
                    <a:pt x="157" y="268"/>
                  </a:lnTo>
                  <a:lnTo>
                    <a:pt x="140" y="305"/>
                  </a:lnTo>
                  <a:lnTo>
                    <a:pt x="121" y="336"/>
                  </a:lnTo>
                  <a:lnTo>
                    <a:pt x="102" y="362"/>
                  </a:lnTo>
                  <a:lnTo>
                    <a:pt x="83" y="384"/>
                  </a:lnTo>
                  <a:lnTo>
                    <a:pt x="64" y="402"/>
                  </a:lnTo>
                  <a:lnTo>
                    <a:pt x="47" y="415"/>
                  </a:lnTo>
                  <a:lnTo>
                    <a:pt x="31" y="427"/>
                  </a:lnTo>
                  <a:lnTo>
                    <a:pt x="18" y="434"/>
                  </a:lnTo>
                  <a:lnTo>
                    <a:pt x="8" y="439"/>
                  </a:lnTo>
                  <a:lnTo>
                    <a:pt x="2" y="442"/>
                  </a:lnTo>
                  <a:lnTo>
                    <a:pt x="0" y="44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67" name="Freeform 78"/>
            <p:cNvSpPr>
              <a:spLocks/>
            </p:cNvSpPr>
            <p:nvPr/>
          </p:nvSpPr>
          <p:spPr bwMode="auto">
            <a:xfrm>
              <a:off x="10433051" y="6069013"/>
              <a:ext cx="9525" cy="4762"/>
            </a:xfrm>
            <a:custGeom>
              <a:avLst/>
              <a:gdLst>
                <a:gd name="T0" fmla="*/ 0 w 112"/>
                <a:gd name="T1" fmla="*/ 56 h 56"/>
                <a:gd name="T2" fmla="*/ 0 w 112"/>
                <a:gd name="T3" fmla="*/ 56 h 56"/>
                <a:gd name="T4" fmla="*/ 0 w 112"/>
                <a:gd name="T5" fmla="*/ 46 h 56"/>
                <a:gd name="T6" fmla="*/ 3 w 112"/>
                <a:gd name="T7" fmla="*/ 37 h 56"/>
                <a:gd name="T8" fmla="*/ 8 w 112"/>
                <a:gd name="T9" fmla="*/ 28 h 56"/>
                <a:gd name="T10" fmla="*/ 13 w 112"/>
                <a:gd name="T11" fmla="*/ 20 h 56"/>
                <a:gd name="T12" fmla="*/ 20 w 112"/>
                <a:gd name="T13" fmla="*/ 13 h 56"/>
                <a:gd name="T14" fmla="*/ 28 w 112"/>
                <a:gd name="T15" fmla="*/ 8 h 56"/>
                <a:gd name="T16" fmla="*/ 37 w 112"/>
                <a:gd name="T17" fmla="*/ 3 h 56"/>
                <a:gd name="T18" fmla="*/ 47 w 112"/>
                <a:gd name="T19" fmla="*/ 0 h 56"/>
                <a:gd name="T20" fmla="*/ 56 w 112"/>
                <a:gd name="T21" fmla="*/ 0 h 56"/>
                <a:gd name="T22" fmla="*/ 65 w 112"/>
                <a:gd name="T23" fmla="*/ 0 h 56"/>
                <a:gd name="T24" fmla="*/ 75 w 112"/>
                <a:gd name="T25" fmla="*/ 3 h 56"/>
                <a:gd name="T26" fmla="*/ 84 w 112"/>
                <a:gd name="T27" fmla="*/ 8 h 56"/>
                <a:gd name="T28" fmla="*/ 92 w 112"/>
                <a:gd name="T29" fmla="*/ 13 h 56"/>
                <a:gd name="T30" fmla="*/ 99 w 112"/>
                <a:gd name="T31" fmla="*/ 20 h 56"/>
                <a:gd name="T32" fmla="*/ 104 w 112"/>
                <a:gd name="T33" fmla="*/ 28 h 56"/>
                <a:gd name="T34" fmla="*/ 109 w 112"/>
                <a:gd name="T35" fmla="*/ 37 h 56"/>
                <a:gd name="T36" fmla="*/ 112 w 112"/>
                <a:gd name="T37" fmla="*/ 46 h 56"/>
                <a:gd name="T38" fmla="*/ 112 w 112"/>
                <a:gd name="T39" fmla="*/ 56 h 56"/>
                <a:gd name="T40" fmla="*/ 112 w 112"/>
                <a:gd name="T41" fmla="*/ 56 h 56"/>
                <a:gd name="T42" fmla="*/ 0 w 112"/>
                <a:gd name="T43"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56">
                  <a:moveTo>
                    <a:pt x="0" y="56"/>
                  </a:moveTo>
                  <a:lnTo>
                    <a:pt x="0" y="56"/>
                  </a:lnTo>
                  <a:lnTo>
                    <a:pt x="0" y="46"/>
                  </a:lnTo>
                  <a:lnTo>
                    <a:pt x="3" y="37"/>
                  </a:lnTo>
                  <a:lnTo>
                    <a:pt x="8" y="28"/>
                  </a:lnTo>
                  <a:lnTo>
                    <a:pt x="13" y="20"/>
                  </a:lnTo>
                  <a:lnTo>
                    <a:pt x="20" y="13"/>
                  </a:lnTo>
                  <a:lnTo>
                    <a:pt x="28" y="8"/>
                  </a:lnTo>
                  <a:lnTo>
                    <a:pt x="37" y="3"/>
                  </a:lnTo>
                  <a:lnTo>
                    <a:pt x="47" y="0"/>
                  </a:lnTo>
                  <a:lnTo>
                    <a:pt x="56" y="0"/>
                  </a:lnTo>
                  <a:lnTo>
                    <a:pt x="65" y="0"/>
                  </a:lnTo>
                  <a:lnTo>
                    <a:pt x="75" y="3"/>
                  </a:lnTo>
                  <a:lnTo>
                    <a:pt x="84" y="8"/>
                  </a:lnTo>
                  <a:lnTo>
                    <a:pt x="92" y="13"/>
                  </a:lnTo>
                  <a:lnTo>
                    <a:pt x="99" y="20"/>
                  </a:lnTo>
                  <a:lnTo>
                    <a:pt x="104" y="28"/>
                  </a:lnTo>
                  <a:lnTo>
                    <a:pt x="109" y="37"/>
                  </a:lnTo>
                  <a:lnTo>
                    <a:pt x="112" y="46"/>
                  </a:lnTo>
                  <a:lnTo>
                    <a:pt x="112" y="56"/>
                  </a:lnTo>
                  <a:lnTo>
                    <a:pt x="112" y="56"/>
                  </a:lnTo>
                  <a:lnTo>
                    <a:pt x="0" y="5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68" name="Freeform 79"/>
            <p:cNvSpPr>
              <a:spLocks/>
            </p:cNvSpPr>
            <p:nvPr/>
          </p:nvSpPr>
          <p:spPr bwMode="auto">
            <a:xfrm>
              <a:off x="10414001" y="6108700"/>
              <a:ext cx="6350" cy="9525"/>
            </a:xfrm>
            <a:custGeom>
              <a:avLst/>
              <a:gdLst>
                <a:gd name="T0" fmla="*/ 74 w 74"/>
                <a:gd name="T1" fmla="*/ 107 h 109"/>
                <a:gd name="T2" fmla="*/ 74 w 74"/>
                <a:gd name="T3" fmla="*/ 107 h 109"/>
                <a:gd name="T4" fmla="*/ 63 w 74"/>
                <a:gd name="T5" fmla="*/ 109 h 109"/>
                <a:gd name="T6" fmla="*/ 55 w 74"/>
                <a:gd name="T7" fmla="*/ 109 h 109"/>
                <a:gd name="T8" fmla="*/ 45 w 74"/>
                <a:gd name="T9" fmla="*/ 108 h 109"/>
                <a:gd name="T10" fmla="*/ 36 w 74"/>
                <a:gd name="T11" fmla="*/ 106 h 109"/>
                <a:gd name="T12" fmla="*/ 26 w 74"/>
                <a:gd name="T13" fmla="*/ 102 h 109"/>
                <a:gd name="T14" fmla="*/ 19 w 74"/>
                <a:gd name="T15" fmla="*/ 95 h 109"/>
                <a:gd name="T16" fmla="*/ 11 w 74"/>
                <a:gd name="T17" fmla="*/ 88 h 109"/>
                <a:gd name="T18" fmla="*/ 6 w 74"/>
                <a:gd name="T19" fmla="*/ 80 h 109"/>
                <a:gd name="T20" fmla="*/ 2 w 74"/>
                <a:gd name="T21" fmla="*/ 71 h 109"/>
                <a:gd name="T22" fmla="*/ 0 w 74"/>
                <a:gd name="T23" fmla="*/ 61 h 109"/>
                <a:gd name="T24" fmla="*/ 0 w 74"/>
                <a:gd name="T25" fmla="*/ 52 h 109"/>
                <a:gd name="T26" fmla="*/ 1 w 74"/>
                <a:gd name="T27" fmla="*/ 43 h 109"/>
                <a:gd name="T28" fmla="*/ 3 w 74"/>
                <a:gd name="T29" fmla="*/ 34 h 109"/>
                <a:gd name="T30" fmla="*/ 7 w 74"/>
                <a:gd name="T31" fmla="*/ 24 h 109"/>
                <a:gd name="T32" fmla="*/ 14 w 74"/>
                <a:gd name="T33" fmla="*/ 17 h 109"/>
                <a:gd name="T34" fmla="*/ 21 w 74"/>
                <a:gd name="T35" fmla="*/ 9 h 109"/>
                <a:gd name="T36" fmla="*/ 29 w 74"/>
                <a:gd name="T37" fmla="*/ 4 h 109"/>
                <a:gd name="T38" fmla="*/ 38 w 74"/>
                <a:gd name="T39" fmla="*/ 0 h 109"/>
                <a:gd name="T40" fmla="*/ 38 w 74"/>
                <a:gd name="T41" fmla="*/ 0 h 109"/>
                <a:gd name="T42" fmla="*/ 74 w 74"/>
                <a:gd name="T43" fmla="*/ 10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 h="109">
                  <a:moveTo>
                    <a:pt x="74" y="107"/>
                  </a:moveTo>
                  <a:lnTo>
                    <a:pt x="74" y="107"/>
                  </a:lnTo>
                  <a:lnTo>
                    <a:pt x="63" y="109"/>
                  </a:lnTo>
                  <a:lnTo>
                    <a:pt x="55" y="109"/>
                  </a:lnTo>
                  <a:lnTo>
                    <a:pt x="45" y="108"/>
                  </a:lnTo>
                  <a:lnTo>
                    <a:pt x="36" y="106"/>
                  </a:lnTo>
                  <a:lnTo>
                    <a:pt x="26" y="102"/>
                  </a:lnTo>
                  <a:lnTo>
                    <a:pt x="19" y="95"/>
                  </a:lnTo>
                  <a:lnTo>
                    <a:pt x="11" y="88"/>
                  </a:lnTo>
                  <a:lnTo>
                    <a:pt x="6" y="80"/>
                  </a:lnTo>
                  <a:lnTo>
                    <a:pt x="2" y="71"/>
                  </a:lnTo>
                  <a:lnTo>
                    <a:pt x="0" y="61"/>
                  </a:lnTo>
                  <a:lnTo>
                    <a:pt x="0" y="52"/>
                  </a:lnTo>
                  <a:lnTo>
                    <a:pt x="1" y="43"/>
                  </a:lnTo>
                  <a:lnTo>
                    <a:pt x="3" y="34"/>
                  </a:lnTo>
                  <a:lnTo>
                    <a:pt x="7" y="24"/>
                  </a:lnTo>
                  <a:lnTo>
                    <a:pt x="14" y="17"/>
                  </a:lnTo>
                  <a:lnTo>
                    <a:pt x="21" y="9"/>
                  </a:lnTo>
                  <a:lnTo>
                    <a:pt x="29" y="4"/>
                  </a:lnTo>
                  <a:lnTo>
                    <a:pt x="38" y="0"/>
                  </a:lnTo>
                  <a:lnTo>
                    <a:pt x="38" y="0"/>
                  </a:lnTo>
                  <a:lnTo>
                    <a:pt x="74" y="10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69" name="Freeform 80"/>
            <p:cNvSpPr>
              <a:spLocks/>
            </p:cNvSpPr>
            <p:nvPr/>
          </p:nvSpPr>
          <p:spPr bwMode="auto">
            <a:xfrm>
              <a:off x="10456863" y="5938838"/>
              <a:ext cx="23813" cy="42862"/>
            </a:xfrm>
            <a:custGeom>
              <a:avLst/>
              <a:gdLst>
                <a:gd name="T0" fmla="*/ 275 w 275"/>
                <a:gd name="T1" fmla="*/ 0 h 478"/>
                <a:gd name="T2" fmla="*/ 271 w 275"/>
                <a:gd name="T3" fmla="*/ 0 h 478"/>
                <a:gd name="T4" fmla="*/ 262 w 275"/>
                <a:gd name="T5" fmla="*/ 3 h 478"/>
                <a:gd name="T6" fmla="*/ 248 w 275"/>
                <a:gd name="T7" fmla="*/ 8 h 478"/>
                <a:gd name="T8" fmla="*/ 231 w 275"/>
                <a:gd name="T9" fmla="*/ 16 h 478"/>
                <a:gd name="T10" fmla="*/ 210 w 275"/>
                <a:gd name="T11" fmla="*/ 28 h 478"/>
                <a:gd name="T12" fmla="*/ 187 w 275"/>
                <a:gd name="T13" fmla="*/ 43 h 478"/>
                <a:gd name="T14" fmla="*/ 162 w 275"/>
                <a:gd name="T15" fmla="*/ 62 h 478"/>
                <a:gd name="T16" fmla="*/ 137 w 275"/>
                <a:gd name="T17" fmla="*/ 85 h 478"/>
                <a:gd name="T18" fmla="*/ 111 w 275"/>
                <a:gd name="T19" fmla="*/ 113 h 478"/>
                <a:gd name="T20" fmla="*/ 86 w 275"/>
                <a:gd name="T21" fmla="*/ 145 h 478"/>
                <a:gd name="T22" fmla="*/ 63 w 275"/>
                <a:gd name="T23" fmla="*/ 184 h 478"/>
                <a:gd name="T24" fmla="*/ 42 w 275"/>
                <a:gd name="T25" fmla="*/ 229 h 478"/>
                <a:gd name="T26" fmla="*/ 25 w 275"/>
                <a:gd name="T27" fmla="*/ 281 h 478"/>
                <a:gd name="T28" fmla="*/ 11 w 275"/>
                <a:gd name="T29" fmla="*/ 339 h 478"/>
                <a:gd name="T30" fmla="*/ 2 w 275"/>
                <a:gd name="T31" fmla="*/ 405 h 478"/>
                <a:gd name="T32" fmla="*/ 0 w 275"/>
                <a:gd name="T33" fmla="*/ 478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5" h="478">
                  <a:moveTo>
                    <a:pt x="275" y="0"/>
                  </a:moveTo>
                  <a:lnTo>
                    <a:pt x="271" y="0"/>
                  </a:lnTo>
                  <a:lnTo>
                    <a:pt x="262" y="3"/>
                  </a:lnTo>
                  <a:lnTo>
                    <a:pt x="248" y="8"/>
                  </a:lnTo>
                  <a:lnTo>
                    <a:pt x="231" y="16"/>
                  </a:lnTo>
                  <a:lnTo>
                    <a:pt x="210" y="28"/>
                  </a:lnTo>
                  <a:lnTo>
                    <a:pt x="187" y="43"/>
                  </a:lnTo>
                  <a:lnTo>
                    <a:pt x="162" y="62"/>
                  </a:lnTo>
                  <a:lnTo>
                    <a:pt x="137" y="85"/>
                  </a:lnTo>
                  <a:lnTo>
                    <a:pt x="111" y="113"/>
                  </a:lnTo>
                  <a:lnTo>
                    <a:pt x="86" y="145"/>
                  </a:lnTo>
                  <a:lnTo>
                    <a:pt x="63" y="184"/>
                  </a:lnTo>
                  <a:lnTo>
                    <a:pt x="42" y="229"/>
                  </a:lnTo>
                  <a:lnTo>
                    <a:pt x="25" y="281"/>
                  </a:lnTo>
                  <a:lnTo>
                    <a:pt x="11" y="339"/>
                  </a:lnTo>
                  <a:lnTo>
                    <a:pt x="2" y="405"/>
                  </a:lnTo>
                  <a:lnTo>
                    <a:pt x="0" y="47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70" name="Freeform 81"/>
            <p:cNvSpPr>
              <a:spLocks/>
            </p:cNvSpPr>
            <p:nvPr/>
          </p:nvSpPr>
          <p:spPr bwMode="auto">
            <a:xfrm>
              <a:off x="10479088" y="5934075"/>
              <a:ext cx="6350" cy="9525"/>
            </a:xfrm>
            <a:custGeom>
              <a:avLst/>
              <a:gdLst>
                <a:gd name="T0" fmla="*/ 0 w 69"/>
                <a:gd name="T1" fmla="*/ 1 h 110"/>
                <a:gd name="T2" fmla="*/ 0 w 69"/>
                <a:gd name="T3" fmla="*/ 1 h 110"/>
                <a:gd name="T4" fmla="*/ 10 w 69"/>
                <a:gd name="T5" fmla="*/ 0 h 110"/>
                <a:gd name="T6" fmla="*/ 19 w 69"/>
                <a:gd name="T7" fmla="*/ 0 h 110"/>
                <a:gd name="T8" fmla="*/ 28 w 69"/>
                <a:gd name="T9" fmla="*/ 2 h 110"/>
                <a:gd name="T10" fmla="*/ 38 w 69"/>
                <a:gd name="T11" fmla="*/ 5 h 110"/>
                <a:gd name="T12" fmla="*/ 46 w 69"/>
                <a:gd name="T13" fmla="*/ 11 h 110"/>
                <a:gd name="T14" fmla="*/ 54 w 69"/>
                <a:gd name="T15" fmla="*/ 17 h 110"/>
                <a:gd name="T16" fmla="*/ 60 w 69"/>
                <a:gd name="T17" fmla="*/ 24 h 110"/>
                <a:gd name="T18" fmla="*/ 65 w 69"/>
                <a:gd name="T19" fmla="*/ 34 h 110"/>
                <a:gd name="T20" fmla="*/ 68 w 69"/>
                <a:gd name="T21" fmla="*/ 42 h 110"/>
                <a:gd name="T22" fmla="*/ 69 w 69"/>
                <a:gd name="T23" fmla="*/ 53 h 110"/>
                <a:gd name="T24" fmla="*/ 69 w 69"/>
                <a:gd name="T25" fmla="*/ 61 h 110"/>
                <a:gd name="T26" fmla="*/ 67 w 69"/>
                <a:gd name="T27" fmla="*/ 70 h 110"/>
                <a:gd name="T28" fmla="*/ 64 w 69"/>
                <a:gd name="T29" fmla="*/ 80 h 110"/>
                <a:gd name="T30" fmla="*/ 59 w 69"/>
                <a:gd name="T31" fmla="*/ 88 h 110"/>
                <a:gd name="T32" fmla="*/ 52 w 69"/>
                <a:gd name="T33" fmla="*/ 96 h 110"/>
                <a:gd name="T34" fmla="*/ 45 w 69"/>
                <a:gd name="T35" fmla="*/ 102 h 110"/>
                <a:gd name="T36" fmla="*/ 36 w 69"/>
                <a:gd name="T37" fmla="*/ 107 h 110"/>
                <a:gd name="T38" fmla="*/ 27 w 69"/>
                <a:gd name="T39" fmla="*/ 110 h 110"/>
                <a:gd name="T40" fmla="*/ 27 w 69"/>
                <a:gd name="T41" fmla="*/ 110 h 110"/>
                <a:gd name="T42" fmla="*/ 0 w 69"/>
                <a:gd name="T43" fmla="*/ 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9" h="110">
                  <a:moveTo>
                    <a:pt x="0" y="1"/>
                  </a:moveTo>
                  <a:lnTo>
                    <a:pt x="0" y="1"/>
                  </a:lnTo>
                  <a:lnTo>
                    <a:pt x="10" y="0"/>
                  </a:lnTo>
                  <a:lnTo>
                    <a:pt x="19" y="0"/>
                  </a:lnTo>
                  <a:lnTo>
                    <a:pt x="28" y="2"/>
                  </a:lnTo>
                  <a:lnTo>
                    <a:pt x="38" y="5"/>
                  </a:lnTo>
                  <a:lnTo>
                    <a:pt x="46" y="11"/>
                  </a:lnTo>
                  <a:lnTo>
                    <a:pt x="54" y="17"/>
                  </a:lnTo>
                  <a:lnTo>
                    <a:pt x="60" y="24"/>
                  </a:lnTo>
                  <a:lnTo>
                    <a:pt x="65" y="34"/>
                  </a:lnTo>
                  <a:lnTo>
                    <a:pt x="68" y="42"/>
                  </a:lnTo>
                  <a:lnTo>
                    <a:pt x="69" y="53"/>
                  </a:lnTo>
                  <a:lnTo>
                    <a:pt x="69" y="61"/>
                  </a:lnTo>
                  <a:lnTo>
                    <a:pt x="67" y="70"/>
                  </a:lnTo>
                  <a:lnTo>
                    <a:pt x="64" y="80"/>
                  </a:lnTo>
                  <a:lnTo>
                    <a:pt x="59" y="88"/>
                  </a:lnTo>
                  <a:lnTo>
                    <a:pt x="52" y="96"/>
                  </a:lnTo>
                  <a:lnTo>
                    <a:pt x="45" y="102"/>
                  </a:lnTo>
                  <a:lnTo>
                    <a:pt x="36" y="107"/>
                  </a:lnTo>
                  <a:lnTo>
                    <a:pt x="27" y="110"/>
                  </a:lnTo>
                  <a:lnTo>
                    <a:pt x="27" y="110"/>
                  </a:lnTo>
                  <a:lnTo>
                    <a:pt x="0"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71" name="Freeform 82"/>
            <p:cNvSpPr>
              <a:spLocks/>
            </p:cNvSpPr>
            <p:nvPr/>
          </p:nvSpPr>
          <p:spPr bwMode="auto">
            <a:xfrm>
              <a:off x="10450513" y="5981700"/>
              <a:ext cx="11113" cy="4762"/>
            </a:xfrm>
            <a:custGeom>
              <a:avLst/>
              <a:gdLst>
                <a:gd name="T0" fmla="*/ 112 w 112"/>
                <a:gd name="T1" fmla="*/ 0 h 56"/>
                <a:gd name="T2" fmla="*/ 112 w 112"/>
                <a:gd name="T3" fmla="*/ 0 h 56"/>
                <a:gd name="T4" fmla="*/ 112 w 112"/>
                <a:gd name="T5" fmla="*/ 9 h 56"/>
                <a:gd name="T6" fmla="*/ 108 w 112"/>
                <a:gd name="T7" fmla="*/ 19 h 56"/>
                <a:gd name="T8" fmla="*/ 104 w 112"/>
                <a:gd name="T9" fmla="*/ 28 h 56"/>
                <a:gd name="T10" fmla="*/ 99 w 112"/>
                <a:gd name="T11" fmla="*/ 36 h 56"/>
                <a:gd name="T12" fmla="*/ 92 w 112"/>
                <a:gd name="T13" fmla="*/ 43 h 56"/>
                <a:gd name="T14" fmla="*/ 84 w 112"/>
                <a:gd name="T15" fmla="*/ 48 h 56"/>
                <a:gd name="T16" fmla="*/ 75 w 112"/>
                <a:gd name="T17" fmla="*/ 52 h 56"/>
                <a:gd name="T18" fmla="*/ 65 w 112"/>
                <a:gd name="T19" fmla="*/ 56 h 56"/>
                <a:gd name="T20" fmla="*/ 56 w 112"/>
                <a:gd name="T21" fmla="*/ 56 h 56"/>
                <a:gd name="T22" fmla="*/ 46 w 112"/>
                <a:gd name="T23" fmla="*/ 56 h 56"/>
                <a:gd name="T24" fmla="*/ 37 w 112"/>
                <a:gd name="T25" fmla="*/ 52 h 56"/>
                <a:gd name="T26" fmla="*/ 27 w 112"/>
                <a:gd name="T27" fmla="*/ 48 h 56"/>
                <a:gd name="T28" fmla="*/ 20 w 112"/>
                <a:gd name="T29" fmla="*/ 43 h 56"/>
                <a:gd name="T30" fmla="*/ 13 w 112"/>
                <a:gd name="T31" fmla="*/ 36 h 56"/>
                <a:gd name="T32" fmla="*/ 7 w 112"/>
                <a:gd name="T33" fmla="*/ 28 h 56"/>
                <a:gd name="T34" fmla="*/ 3 w 112"/>
                <a:gd name="T35" fmla="*/ 19 h 56"/>
                <a:gd name="T36" fmla="*/ 0 w 112"/>
                <a:gd name="T37" fmla="*/ 9 h 56"/>
                <a:gd name="T38" fmla="*/ 0 w 112"/>
                <a:gd name="T39" fmla="*/ 0 h 56"/>
                <a:gd name="T40" fmla="*/ 0 w 112"/>
                <a:gd name="T41" fmla="*/ 0 h 56"/>
                <a:gd name="T42" fmla="*/ 112 w 112"/>
                <a:gd name="T4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56">
                  <a:moveTo>
                    <a:pt x="112" y="0"/>
                  </a:moveTo>
                  <a:lnTo>
                    <a:pt x="112" y="0"/>
                  </a:lnTo>
                  <a:lnTo>
                    <a:pt x="112" y="9"/>
                  </a:lnTo>
                  <a:lnTo>
                    <a:pt x="108" y="19"/>
                  </a:lnTo>
                  <a:lnTo>
                    <a:pt x="104" y="28"/>
                  </a:lnTo>
                  <a:lnTo>
                    <a:pt x="99" y="36"/>
                  </a:lnTo>
                  <a:lnTo>
                    <a:pt x="92" y="43"/>
                  </a:lnTo>
                  <a:lnTo>
                    <a:pt x="84" y="48"/>
                  </a:lnTo>
                  <a:lnTo>
                    <a:pt x="75" y="52"/>
                  </a:lnTo>
                  <a:lnTo>
                    <a:pt x="65" y="56"/>
                  </a:lnTo>
                  <a:lnTo>
                    <a:pt x="56" y="56"/>
                  </a:lnTo>
                  <a:lnTo>
                    <a:pt x="46" y="56"/>
                  </a:lnTo>
                  <a:lnTo>
                    <a:pt x="37" y="52"/>
                  </a:lnTo>
                  <a:lnTo>
                    <a:pt x="27" y="48"/>
                  </a:lnTo>
                  <a:lnTo>
                    <a:pt x="20" y="43"/>
                  </a:lnTo>
                  <a:lnTo>
                    <a:pt x="13" y="36"/>
                  </a:lnTo>
                  <a:lnTo>
                    <a:pt x="7" y="28"/>
                  </a:lnTo>
                  <a:lnTo>
                    <a:pt x="3" y="19"/>
                  </a:lnTo>
                  <a:lnTo>
                    <a:pt x="0" y="9"/>
                  </a:lnTo>
                  <a:lnTo>
                    <a:pt x="0" y="0"/>
                  </a:lnTo>
                  <a:lnTo>
                    <a:pt x="0" y="0"/>
                  </a:lnTo>
                  <a:lnTo>
                    <a:pt x="1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72" name="Freeform 83"/>
            <p:cNvSpPr>
              <a:spLocks/>
            </p:cNvSpPr>
            <p:nvPr/>
          </p:nvSpPr>
          <p:spPr bwMode="auto">
            <a:xfrm>
              <a:off x="10456863" y="5981700"/>
              <a:ext cx="20638" cy="71437"/>
            </a:xfrm>
            <a:custGeom>
              <a:avLst/>
              <a:gdLst>
                <a:gd name="T0" fmla="*/ 0 w 241"/>
                <a:gd name="T1" fmla="*/ 0 h 819"/>
                <a:gd name="T2" fmla="*/ 2 w 241"/>
                <a:gd name="T3" fmla="*/ 72 h 819"/>
                <a:gd name="T4" fmla="*/ 9 w 241"/>
                <a:gd name="T5" fmla="*/ 136 h 819"/>
                <a:gd name="T6" fmla="*/ 22 w 241"/>
                <a:gd name="T7" fmla="*/ 195 h 819"/>
                <a:gd name="T8" fmla="*/ 37 w 241"/>
                <a:gd name="T9" fmla="*/ 247 h 819"/>
                <a:gd name="T10" fmla="*/ 56 w 241"/>
                <a:gd name="T11" fmla="*/ 295 h 819"/>
                <a:gd name="T12" fmla="*/ 76 w 241"/>
                <a:gd name="T13" fmla="*/ 339 h 819"/>
                <a:gd name="T14" fmla="*/ 98 w 241"/>
                <a:gd name="T15" fmla="*/ 381 h 819"/>
                <a:gd name="T16" fmla="*/ 120 w 241"/>
                <a:gd name="T17" fmla="*/ 422 h 819"/>
                <a:gd name="T18" fmla="*/ 142 w 241"/>
                <a:gd name="T19" fmla="*/ 461 h 819"/>
                <a:gd name="T20" fmla="*/ 164 w 241"/>
                <a:gd name="T21" fmla="*/ 501 h 819"/>
                <a:gd name="T22" fmla="*/ 184 w 241"/>
                <a:gd name="T23" fmla="*/ 544 h 819"/>
                <a:gd name="T24" fmla="*/ 203 w 241"/>
                <a:gd name="T25" fmla="*/ 589 h 819"/>
                <a:gd name="T26" fmla="*/ 218 w 241"/>
                <a:gd name="T27" fmla="*/ 639 h 819"/>
                <a:gd name="T28" fmla="*/ 230 w 241"/>
                <a:gd name="T29" fmla="*/ 692 h 819"/>
                <a:gd name="T30" fmla="*/ 238 w 241"/>
                <a:gd name="T31" fmla="*/ 752 h 819"/>
                <a:gd name="T32" fmla="*/ 241 w 241"/>
                <a:gd name="T33" fmla="*/ 819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 h="819">
                  <a:moveTo>
                    <a:pt x="0" y="0"/>
                  </a:moveTo>
                  <a:lnTo>
                    <a:pt x="2" y="72"/>
                  </a:lnTo>
                  <a:lnTo>
                    <a:pt x="9" y="136"/>
                  </a:lnTo>
                  <a:lnTo>
                    <a:pt x="22" y="195"/>
                  </a:lnTo>
                  <a:lnTo>
                    <a:pt x="37" y="247"/>
                  </a:lnTo>
                  <a:lnTo>
                    <a:pt x="56" y="295"/>
                  </a:lnTo>
                  <a:lnTo>
                    <a:pt x="76" y="339"/>
                  </a:lnTo>
                  <a:lnTo>
                    <a:pt x="98" y="381"/>
                  </a:lnTo>
                  <a:lnTo>
                    <a:pt x="120" y="422"/>
                  </a:lnTo>
                  <a:lnTo>
                    <a:pt x="142" y="461"/>
                  </a:lnTo>
                  <a:lnTo>
                    <a:pt x="164" y="501"/>
                  </a:lnTo>
                  <a:lnTo>
                    <a:pt x="184" y="544"/>
                  </a:lnTo>
                  <a:lnTo>
                    <a:pt x="203" y="589"/>
                  </a:lnTo>
                  <a:lnTo>
                    <a:pt x="218" y="639"/>
                  </a:lnTo>
                  <a:lnTo>
                    <a:pt x="230" y="692"/>
                  </a:lnTo>
                  <a:lnTo>
                    <a:pt x="238" y="752"/>
                  </a:lnTo>
                  <a:lnTo>
                    <a:pt x="241" y="81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73" name="Freeform 84"/>
            <p:cNvSpPr>
              <a:spLocks/>
            </p:cNvSpPr>
            <p:nvPr/>
          </p:nvSpPr>
          <p:spPr bwMode="auto">
            <a:xfrm>
              <a:off x="10450513" y="5976938"/>
              <a:ext cx="11113" cy="4762"/>
            </a:xfrm>
            <a:custGeom>
              <a:avLst/>
              <a:gdLst>
                <a:gd name="T0" fmla="*/ 0 w 112"/>
                <a:gd name="T1" fmla="*/ 56 h 56"/>
                <a:gd name="T2" fmla="*/ 0 w 112"/>
                <a:gd name="T3" fmla="*/ 56 h 56"/>
                <a:gd name="T4" fmla="*/ 0 w 112"/>
                <a:gd name="T5" fmla="*/ 46 h 56"/>
                <a:gd name="T6" fmla="*/ 3 w 112"/>
                <a:gd name="T7" fmla="*/ 37 h 56"/>
                <a:gd name="T8" fmla="*/ 7 w 112"/>
                <a:gd name="T9" fmla="*/ 28 h 56"/>
                <a:gd name="T10" fmla="*/ 13 w 112"/>
                <a:gd name="T11" fmla="*/ 20 h 56"/>
                <a:gd name="T12" fmla="*/ 20 w 112"/>
                <a:gd name="T13" fmla="*/ 13 h 56"/>
                <a:gd name="T14" fmla="*/ 27 w 112"/>
                <a:gd name="T15" fmla="*/ 8 h 56"/>
                <a:gd name="T16" fmla="*/ 37 w 112"/>
                <a:gd name="T17" fmla="*/ 3 h 56"/>
                <a:gd name="T18" fmla="*/ 46 w 112"/>
                <a:gd name="T19" fmla="*/ 0 h 56"/>
                <a:gd name="T20" fmla="*/ 56 w 112"/>
                <a:gd name="T21" fmla="*/ 0 h 56"/>
                <a:gd name="T22" fmla="*/ 65 w 112"/>
                <a:gd name="T23" fmla="*/ 0 h 56"/>
                <a:gd name="T24" fmla="*/ 75 w 112"/>
                <a:gd name="T25" fmla="*/ 3 h 56"/>
                <a:gd name="T26" fmla="*/ 84 w 112"/>
                <a:gd name="T27" fmla="*/ 8 h 56"/>
                <a:gd name="T28" fmla="*/ 92 w 112"/>
                <a:gd name="T29" fmla="*/ 13 h 56"/>
                <a:gd name="T30" fmla="*/ 99 w 112"/>
                <a:gd name="T31" fmla="*/ 20 h 56"/>
                <a:gd name="T32" fmla="*/ 104 w 112"/>
                <a:gd name="T33" fmla="*/ 28 h 56"/>
                <a:gd name="T34" fmla="*/ 108 w 112"/>
                <a:gd name="T35" fmla="*/ 37 h 56"/>
                <a:gd name="T36" fmla="*/ 112 w 112"/>
                <a:gd name="T37" fmla="*/ 46 h 56"/>
                <a:gd name="T38" fmla="*/ 112 w 112"/>
                <a:gd name="T39" fmla="*/ 56 h 56"/>
                <a:gd name="T40" fmla="*/ 112 w 112"/>
                <a:gd name="T41" fmla="*/ 56 h 56"/>
                <a:gd name="T42" fmla="*/ 0 w 112"/>
                <a:gd name="T43"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56">
                  <a:moveTo>
                    <a:pt x="0" y="56"/>
                  </a:moveTo>
                  <a:lnTo>
                    <a:pt x="0" y="56"/>
                  </a:lnTo>
                  <a:lnTo>
                    <a:pt x="0" y="46"/>
                  </a:lnTo>
                  <a:lnTo>
                    <a:pt x="3" y="37"/>
                  </a:lnTo>
                  <a:lnTo>
                    <a:pt x="7" y="28"/>
                  </a:lnTo>
                  <a:lnTo>
                    <a:pt x="13" y="20"/>
                  </a:lnTo>
                  <a:lnTo>
                    <a:pt x="20" y="13"/>
                  </a:lnTo>
                  <a:lnTo>
                    <a:pt x="27" y="8"/>
                  </a:lnTo>
                  <a:lnTo>
                    <a:pt x="37" y="3"/>
                  </a:lnTo>
                  <a:lnTo>
                    <a:pt x="46" y="0"/>
                  </a:lnTo>
                  <a:lnTo>
                    <a:pt x="56" y="0"/>
                  </a:lnTo>
                  <a:lnTo>
                    <a:pt x="65" y="0"/>
                  </a:lnTo>
                  <a:lnTo>
                    <a:pt x="75" y="3"/>
                  </a:lnTo>
                  <a:lnTo>
                    <a:pt x="84" y="8"/>
                  </a:lnTo>
                  <a:lnTo>
                    <a:pt x="92" y="13"/>
                  </a:lnTo>
                  <a:lnTo>
                    <a:pt x="99" y="20"/>
                  </a:lnTo>
                  <a:lnTo>
                    <a:pt x="104" y="28"/>
                  </a:lnTo>
                  <a:lnTo>
                    <a:pt x="108" y="37"/>
                  </a:lnTo>
                  <a:lnTo>
                    <a:pt x="112" y="46"/>
                  </a:lnTo>
                  <a:lnTo>
                    <a:pt x="112" y="56"/>
                  </a:lnTo>
                  <a:lnTo>
                    <a:pt x="112" y="56"/>
                  </a:lnTo>
                  <a:lnTo>
                    <a:pt x="0" y="5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74" name="Freeform 85"/>
            <p:cNvSpPr>
              <a:spLocks/>
            </p:cNvSpPr>
            <p:nvPr/>
          </p:nvSpPr>
          <p:spPr bwMode="auto">
            <a:xfrm>
              <a:off x="10472738" y="6053138"/>
              <a:ext cx="9525" cy="4762"/>
            </a:xfrm>
            <a:custGeom>
              <a:avLst/>
              <a:gdLst>
                <a:gd name="T0" fmla="*/ 112 w 112"/>
                <a:gd name="T1" fmla="*/ 0 h 56"/>
                <a:gd name="T2" fmla="*/ 112 w 112"/>
                <a:gd name="T3" fmla="*/ 0 h 56"/>
                <a:gd name="T4" fmla="*/ 112 w 112"/>
                <a:gd name="T5" fmla="*/ 9 h 56"/>
                <a:gd name="T6" fmla="*/ 108 w 112"/>
                <a:gd name="T7" fmla="*/ 19 h 56"/>
                <a:gd name="T8" fmla="*/ 104 w 112"/>
                <a:gd name="T9" fmla="*/ 28 h 56"/>
                <a:gd name="T10" fmla="*/ 99 w 112"/>
                <a:gd name="T11" fmla="*/ 36 h 56"/>
                <a:gd name="T12" fmla="*/ 92 w 112"/>
                <a:gd name="T13" fmla="*/ 43 h 56"/>
                <a:gd name="T14" fmla="*/ 84 w 112"/>
                <a:gd name="T15" fmla="*/ 48 h 56"/>
                <a:gd name="T16" fmla="*/ 75 w 112"/>
                <a:gd name="T17" fmla="*/ 52 h 56"/>
                <a:gd name="T18" fmla="*/ 65 w 112"/>
                <a:gd name="T19" fmla="*/ 56 h 56"/>
                <a:gd name="T20" fmla="*/ 56 w 112"/>
                <a:gd name="T21" fmla="*/ 56 h 56"/>
                <a:gd name="T22" fmla="*/ 46 w 112"/>
                <a:gd name="T23" fmla="*/ 56 h 56"/>
                <a:gd name="T24" fmla="*/ 37 w 112"/>
                <a:gd name="T25" fmla="*/ 52 h 56"/>
                <a:gd name="T26" fmla="*/ 27 w 112"/>
                <a:gd name="T27" fmla="*/ 48 h 56"/>
                <a:gd name="T28" fmla="*/ 20 w 112"/>
                <a:gd name="T29" fmla="*/ 43 h 56"/>
                <a:gd name="T30" fmla="*/ 13 w 112"/>
                <a:gd name="T31" fmla="*/ 36 h 56"/>
                <a:gd name="T32" fmla="*/ 7 w 112"/>
                <a:gd name="T33" fmla="*/ 28 h 56"/>
                <a:gd name="T34" fmla="*/ 3 w 112"/>
                <a:gd name="T35" fmla="*/ 19 h 56"/>
                <a:gd name="T36" fmla="*/ 0 w 112"/>
                <a:gd name="T37" fmla="*/ 9 h 56"/>
                <a:gd name="T38" fmla="*/ 0 w 112"/>
                <a:gd name="T39" fmla="*/ 0 h 56"/>
                <a:gd name="T40" fmla="*/ 0 w 112"/>
                <a:gd name="T41" fmla="*/ 0 h 56"/>
                <a:gd name="T42" fmla="*/ 112 w 112"/>
                <a:gd name="T4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56">
                  <a:moveTo>
                    <a:pt x="112" y="0"/>
                  </a:moveTo>
                  <a:lnTo>
                    <a:pt x="112" y="0"/>
                  </a:lnTo>
                  <a:lnTo>
                    <a:pt x="112" y="9"/>
                  </a:lnTo>
                  <a:lnTo>
                    <a:pt x="108" y="19"/>
                  </a:lnTo>
                  <a:lnTo>
                    <a:pt x="104" y="28"/>
                  </a:lnTo>
                  <a:lnTo>
                    <a:pt x="99" y="36"/>
                  </a:lnTo>
                  <a:lnTo>
                    <a:pt x="92" y="43"/>
                  </a:lnTo>
                  <a:lnTo>
                    <a:pt x="84" y="48"/>
                  </a:lnTo>
                  <a:lnTo>
                    <a:pt x="75" y="52"/>
                  </a:lnTo>
                  <a:lnTo>
                    <a:pt x="65" y="56"/>
                  </a:lnTo>
                  <a:lnTo>
                    <a:pt x="56" y="56"/>
                  </a:lnTo>
                  <a:lnTo>
                    <a:pt x="46" y="56"/>
                  </a:lnTo>
                  <a:lnTo>
                    <a:pt x="37" y="52"/>
                  </a:lnTo>
                  <a:lnTo>
                    <a:pt x="27" y="48"/>
                  </a:lnTo>
                  <a:lnTo>
                    <a:pt x="20" y="43"/>
                  </a:lnTo>
                  <a:lnTo>
                    <a:pt x="13" y="36"/>
                  </a:lnTo>
                  <a:lnTo>
                    <a:pt x="7" y="28"/>
                  </a:lnTo>
                  <a:lnTo>
                    <a:pt x="3" y="19"/>
                  </a:lnTo>
                  <a:lnTo>
                    <a:pt x="0" y="9"/>
                  </a:lnTo>
                  <a:lnTo>
                    <a:pt x="0" y="0"/>
                  </a:lnTo>
                  <a:lnTo>
                    <a:pt x="0" y="0"/>
                  </a:lnTo>
                  <a:lnTo>
                    <a:pt x="1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75" name="Freeform 86"/>
            <p:cNvSpPr>
              <a:spLocks/>
            </p:cNvSpPr>
            <p:nvPr/>
          </p:nvSpPr>
          <p:spPr bwMode="auto">
            <a:xfrm>
              <a:off x="10460038" y="6053138"/>
              <a:ext cx="17463" cy="39687"/>
            </a:xfrm>
            <a:custGeom>
              <a:avLst/>
              <a:gdLst>
                <a:gd name="T0" fmla="*/ 207 w 207"/>
                <a:gd name="T1" fmla="*/ 0 h 444"/>
                <a:gd name="T2" fmla="*/ 204 w 207"/>
                <a:gd name="T3" fmla="*/ 66 h 444"/>
                <a:gd name="T4" fmla="*/ 197 w 207"/>
                <a:gd name="T5" fmla="*/ 126 h 444"/>
                <a:gd name="T6" fmla="*/ 187 w 207"/>
                <a:gd name="T7" fmla="*/ 179 h 444"/>
                <a:gd name="T8" fmla="*/ 174 w 207"/>
                <a:gd name="T9" fmla="*/ 228 h 444"/>
                <a:gd name="T10" fmla="*/ 158 w 207"/>
                <a:gd name="T11" fmla="*/ 269 h 444"/>
                <a:gd name="T12" fmla="*/ 140 w 207"/>
                <a:gd name="T13" fmla="*/ 305 h 444"/>
                <a:gd name="T14" fmla="*/ 123 w 207"/>
                <a:gd name="T15" fmla="*/ 336 h 444"/>
                <a:gd name="T16" fmla="*/ 104 w 207"/>
                <a:gd name="T17" fmla="*/ 362 h 444"/>
                <a:gd name="T18" fmla="*/ 84 w 207"/>
                <a:gd name="T19" fmla="*/ 384 h 444"/>
                <a:gd name="T20" fmla="*/ 66 w 207"/>
                <a:gd name="T21" fmla="*/ 402 h 444"/>
                <a:gd name="T22" fmla="*/ 48 w 207"/>
                <a:gd name="T23" fmla="*/ 415 h 444"/>
                <a:gd name="T24" fmla="*/ 32 w 207"/>
                <a:gd name="T25" fmla="*/ 427 h 444"/>
                <a:gd name="T26" fmla="*/ 19 w 207"/>
                <a:gd name="T27" fmla="*/ 434 h 444"/>
                <a:gd name="T28" fmla="*/ 9 w 207"/>
                <a:gd name="T29" fmla="*/ 439 h 444"/>
                <a:gd name="T30" fmla="*/ 3 w 207"/>
                <a:gd name="T31" fmla="*/ 443 h 444"/>
                <a:gd name="T32" fmla="*/ 0 w 207"/>
                <a:gd name="T33" fmla="*/ 444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7" h="444">
                  <a:moveTo>
                    <a:pt x="207" y="0"/>
                  </a:moveTo>
                  <a:lnTo>
                    <a:pt x="204" y="66"/>
                  </a:lnTo>
                  <a:lnTo>
                    <a:pt x="197" y="126"/>
                  </a:lnTo>
                  <a:lnTo>
                    <a:pt x="187" y="179"/>
                  </a:lnTo>
                  <a:lnTo>
                    <a:pt x="174" y="228"/>
                  </a:lnTo>
                  <a:lnTo>
                    <a:pt x="158" y="269"/>
                  </a:lnTo>
                  <a:lnTo>
                    <a:pt x="140" y="305"/>
                  </a:lnTo>
                  <a:lnTo>
                    <a:pt x="123" y="336"/>
                  </a:lnTo>
                  <a:lnTo>
                    <a:pt x="104" y="362"/>
                  </a:lnTo>
                  <a:lnTo>
                    <a:pt x="84" y="384"/>
                  </a:lnTo>
                  <a:lnTo>
                    <a:pt x="66" y="402"/>
                  </a:lnTo>
                  <a:lnTo>
                    <a:pt x="48" y="415"/>
                  </a:lnTo>
                  <a:lnTo>
                    <a:pt x="32" y="427"/>
                  </a:lnTo>
                  <a:lnTo>
                    <a:pt x="19" y="434"/>
                  </a:lnTo>
                  <a:lnTo>
                    <a:pt x="9" y="439"/>
                  </a:lnTo>
                  <a:lnTo>
                    <a:pt x="3" y="443"/>
                  </a:lnTo>
                  <a:lnTo>
                    <a:pt x="0" y="44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76" name="Freeform 87"/>
            <p:cNvSpPr>
              <a:spLocks/>
            </p:cNvSpPr>
            <p:nvPr/>
          </p:nvSpPr>
          <p:spPr bwMode="auto">
            <a:xfrm>
              <a:off x="10472738" y="6048375"/>
              <a:ext cx="9525" cy="4762"/>
            </a:xfrm>
            <a:custGeom>
              <a:avLst/>
              <a:gdLst>
                <a:gd name="T0" fmla="*/ 0 w 112"/>
                <a:gd name="T1" fmla="*/ 56 h 56"/>
                <a:gd name="T2" fmla="*/ 0 w 112"/>
                <a:gd name="T3" fmla="*/ 56 h 56"/>
                <a:gd name="T4" fmla="*/ 0 w 112"/>
                <a:gd name="T5" fmla="*/ 47 h 56"/>
                <a:gd name="T6" fmla="*/ 3 w 112"/>
                <a:gd name="T7" fmla="*/ 37 h 56"/>
                <a:gd name="T8" fmla="*/ 7 w 112"/>
                <a:gd name="T9" fmla="*/ 28 h 56"/>
                <a:gd name="T10" fmla="*/ 13 w 112"/>
                <a:gd name="T11" fmla="*/ 20 h 56"/>
                <a:gd name="T12" fmla="*/ 20 w 112"/>
                <a:gd name="T13" fmla="*/ 13 h 56"/>
                <a:gd name="T14" fmla="*/ 27 w 112"/>
                <a:gd name="T15" fmla="*/ 8 h 56"/>
                <a:gd name="T16" fmla="*/ 37 w 112"/>
                <a:gd name="T17" fmla="*/ 4 h 56"/>
                <a:gd name="T18" fmla="*/ 46 w 112"/>
                <a:gd name="T19" fmla="*/ 0 h 56"/>
                <a:gd name="T20" fmla="*/ 56 w 112"/>
                <a:gd name="T21" fmla="*/ 0 h 56"/>
                <a:gd name="T22" fmla="*/ 65 w 112"/>
                <a:gd name="T23" fmla="*/ 0 h 56"/>
                <a:gd name="T24" fmla="*/ 75 w 112"/>
                <a:gd name="T25" fmla="*/ 4 h 56"/>
                <a:gd name="T26" fmla="*/ 84 w 112"/>
                <a:gd name="T27" fmla="*/ 8 h 56"/>
                <a:gd name="T28" fmla="*/ 92 w 112"/>
                <a:gd name="T29" fmla="*/ 13 h 56"/>
                <a:gd name="T30" fmla="*/ 99 w 112"/>
                <a:gd name="T31" fmla="*/ 20 h 56"/>
                <a:gd name="T32" fmla="*/ 104 w 112"/>
                <a:gd name="T33" fmla="*/ 28 h 56"/>
                <a:gd name="T34" fmla="*/ 108 w 112"/>
                <a:gd name="T35" fmla="*/ 37 h 56"/>
                <a:gd name="T36" fmla="*/ 112 w 112"/>
                <a:gd name="T37" fmla="*/ 47 h 56"/>
                <a:gd name="T38" fmla="*/ 112 w 112"/>
                <a:gd name="T39" fmla="*/ 56 h 56"/>
                <a:gd name="T40" fmla="*/ 112 w 112"/>
                <a:gd name="T41" fmla="*/ 56 h 56"/>
                <a:gd name="T42" fmla="*/ 0 w 112"/>
                <a:gd name="T43"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56">
                  <a:moveTo>
                    <a:pt x="0" y="56"/>
                  </a:moveTo>
                  <a:lnTo>
                    <a:pt x="0" y="56"/>
                  </a:lnTo>
                  <a:lnTo>
                    <a:pt x="0" y="47"/>
                  </a:lnTo>
                  <a:lnTo>
                    <a:pt x="3" y="37"/>
                  </a:lnTo>
                  <a:lnTo>
                    <a:pt x="7" y="28"/>
                  </a:lnTo>
                  <a:lnTo>
                    <a:pt x="13" y="20"/>
                  </a:lnTo>
                  <a:lnTo>
                    <a:pt x="20" y="13"/>
                  </a:lnTo>
                  <a:lnTo>
                    <a:pt x="27" y="8"/>
                  </a:lnTo>
                  <a:lnTo>
                    <a:pt x="37" y="4"/>
                  </a:lnTo>
                  <a:lnTo>
                    <a:pt x="46" y="0"/>
                  </a:lnTo>
                  <a:lnTo>
                    <a:pt x="56" y="0"/>
                  </a:lnTo>
                  <a:lnTo>
                    <a:pt x="65" y="0"/>
                  </a:lnTo>
                  <a:lnTo>
                    <a:pt x="75" y="4"/>
                  </a:lnTo>
                  <a:lnTo>
                    <a:pt x="84" y="8"/>
                  </a:lnTo>
                  <a:lnTo>
                    <a:pt x="92" y="13"/>
                  </a:lnTo>
                  <a:lnTo>
                    <a:pt x="99" y="20"/>
                  </a:lnTo>
                  <a:lnTo>
                    <a:pt x="104" y="28"/>
                  </a:lnTo>
                  <a:lnTo>
                    <a:pt x="108" y="37"/>
                  </a:lnTo>
                  <a:lnTo>
                    <a:pt x="112" y="47"/>
                  </a:lnTo>
                  <a:lnTo>
                    <a:pt x="112" y="56"/>
                  </a:lnTo>
                  <a:lnTo>
                    <a:pt x="112" y="56"/>
                  </a:lnTo>
                  <a:lnTo>
                    <a:pt x="0" y="5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77" name="Freeform 88"/>
            <p:cNvSpPr>
              <a:spLocks/>
            </p:cNvSpPr>
            <p:nvPr/>
          </p:nvSpPr>
          <p:spPr bwMode="auto">
            <a:xfrm>
              <a:off x="10453688" y="6088063"/>
              <a:ext cx="6350" cy="9525"/>
            </a:xfrm>
            <a:custGeom>
              <a:avLst/>
              <a:gdLst>
                <a:gd name="T0" fmla="*/ 72 w 72"/>
                <a:gd name="T1" fmla="*/ 107 h 109"/>
                <a:gd name="T2" fmla="*/ 72 w 72"/>
                <a:gd name="T3" fmla="*/ 107 h 109"/>
                <a:gd name="T4" fmla="*/ 63 w 72"/>
                <a:gd name="T5" fmla="*/ 109 h 109"/>
                <a:gd name="T6" fmla="*/ 54 w 72"/>
                <a:gd name="T7" fmla="*/ 109 h 109"/>
                <a:gd name="T8" fmla="*/ 45 w 72"/>
                <a:gd name="T9" fmla="*/ 108 h 109"/>
                <a:gd name="T10" fmla="*/ 35 w 72"/>
                <a:gd name="T11" fmla="*/ 106 h 109"/>
                <a:gd name="T12" fmla="*/ 26 w 72"/>
                <a:gd name="T13" fmla="*/ 101 h 109"/>
                <a:gd name="T14" fmla="*/ 19 w 72"/>
                <a:gd name="T15" fmla="*/ 96 h 109"/>
                <a:gd name="T16" fmla="*/ 11 w 72"/>
                <a:gd name="T17" fmla="*/ 88 h 109"/>
                <a:gd name="T18" fmla="*/ 6 w 72"/>
                <a:gd name="T19" fmla="*/ 80 h 109"/>
                <a:gd name="T20" fmla="*/ 2 w 72"/>
                <a:gd name="T21" fmla="*/ 70 h 109"/>
                <a:gd name="T22" fmla="*/ 0 w 72"/>
                <a:gd name="T23" fmla="*/ 61 h 109"/>
                <a:gd name="T24" fmla="*/ 0 w 72"/>
                <a:gd name="T25" fmla="*/ 53 h 109"/>
                <a:gd name="T26" fmla="*/ 1 w 72"/>
                <a:gd name="T27" fmla="*/ 43 h 109"/>
                <a:gd name="T28" fmla="*/ 3 w 72"/>
                <a:gd name="T29" fmla="*/ 34 h 109"/>
                <a:gd name="T30" fmla="*/ 8 w 72"/>
                <a:gd name="T31" fmla="*/ 24 h 109"/>
                <a:gd name="T32" fmla="*/ 13 w 72"/>
                <a:gd name="T33" fmla="*/ 17 h 109"/>
                <a:gd name="T34" fmla="*/ 21 w 72"/>
                <a:gd name="T35" fmla="*/ 10 h 109"/>
                <a:gd name="T36" fmla="*/ 29 w 72"/>
                <a:gd name="T37" fmla="*/ 4 h 109"/>
                <a:gd name="T38" fmla="*/ 39 w 72"/>
                <a:gd name="T39" fmla="*/ 0 h 109"/>
                <a:gd name="T40" fmla="*/ 39 w 72"/>
                <a:gd name="T41" fmla="*/ 0 h 109"/>
                <a:gd name="T42" fmla="*/ 72 w 72"/>
                <a:gd name="T43" fmla="*/ 10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2" h="109">
                  <a:moveTo>
                    <a:pt x="72" y="107"/>
                  </a:moveTo>
                  <a:lnTo>
                    <a:pt x="72" y="107"/>
                  </a:lnTo>
                  <a:lnTo>
                    <a:pt x="63" y="109"/>
                  </a:lnTo>
                  <a:lnTo>
                    <a:pt x="54" y="109"/>
                  </a:lnTo>
                  <a:lnTo>
                    <a:pt x="45" y="108"/>
                  </a:lnTo>
                  <a:lnTo>
                    <a:pt x="35" y="106"/>
                  </a:lnTo>
                  <a:lnTo>
                    <a:pt x="26" y="101"/>
                  </a:lnTo>
                  <a:lnTo>
                    <a:pt x="19" y="96"/>
                  </a:lnTo>
                  <a:lnTo>
                    <a:pt x="11" y="88"/>
                  </a:lnTo>
                  <a:lnTo>
                    <a:pt x="6" y="80"/>
                  </a:lnTo>
                  <a:lnTo>
                    <a:pt x="2" y="70"/>
                  </a:lnTo>
                  <a:lnTo>
                    <a:pt x="0" y="61"/>
                  </a:lnTo>
                  <a:lnTo>
                    <a:pt x="0" y="53"/>
                  </a:lnTo>
                  <a:lnTo>
                    <a:pt x="1" y="43"/>
                  </a:lnTo>
                  <a:lnTo>
                    <a:pt x="3" y="34"/>
                  </a:lnTo>
                  <a:lnTo>
                    <a:pt x="8" y="24"/>
                  </a:lnTo>
                  <a:lnTo>
                    <a:pt x="13" y="17"/>
                  </a:lnTo>
                  <a:lnTo>
                    <a:pt x="21" y="10"/>
                  </a:lnTo>
                  <a:lnTo>
                    <a:pt x="29" y="4"/>
                  </a:lnTo>
                  <a:lnTo>
                    <a:pt x="39" y="0"/>
                  </a:lnTo>
                  <a:lnTo>
                    <a:pt x="39" y="0"/>
                  </a:lnTo>
                  <a:lnTo>
                    <a:pt x="72" y="10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78" name="Freeform 89"/>
            <p:cNvSpPr>
              <a:spLocks/>
            </p:cNvSpPr>
            <p:nvPr/>
          </p:nvSpPr>
          <p:spPr bwMode="auto">
            <a:xfrm>
              <a:off x="10499726" y="5948363"/>
              <a:ext cx="19050" cy="33337"/>
            </a:xfrm>
            <a:custGeom>
              <a:avLst/>
              <a:gdLst>
                <a:gd name="T0" fmla="*/ 220 w 220"/>
                <a:gd name="T1" fmla="*/ 0 h 382"/>
                <a:gd name="T2" fmla="*/ 217 w 220"/>
                <a:gd name="T3" fmla="*/ 0 h 382"/>
                <a:gd name="T4" fmla="*/ 211 w 220"/>
                <a:gd name="T5" fmla="*/ 2 h 382"/>
                <a:gd name="T6" fmla="*/ 199 w 220"/>
                <a:gd name="T7" fmla="*/ 6 h 382"/>
                <a:gd name="T8" fmla="*/ 186 w 220"/>
                <a:gd name="T9" fmla="*/ 14 h 382"/>
                <a:gd name="T10" fmla="*/ 169 w 220"/>
                <a:gd name="T11" fmla="*/ 22 h 382"/>
                <a:gd name="T12" fmla="*/ 150 w 220"/>
                <a:gd name="T13" fmla="*/ 34 h 382"/>
                <a:gd name="T14" fmla="*/ 130 w 220"/>
                <a:gd name="T15" fmla="*/ 49 h 382"/>
                <a:gd name="T16" fmla="*/ 110 w 220"/>
                <a:gd name="T17" fmla="*/ 68 h 382"/>
                <a:gd name="T18" fmla="*/ 90 w 220"/>
                <a:gd name="T19" fmla="*/ 90 h 382"/>
                <a:gd name="T20" fmla="*/ 70 w 220"/>
                <a:gd name="T21" fmla="*/ 117 h 382"/>
                <a:gd name="T22" fmla="*/ 51 w 220"/>
                <a:gd name="T23" fmla="*/ 148 h 382"/>
                <a:gd name="T24" fmla="*/ 34 w 220"/>
                <a:gd name="T25" fmla="*/ 184 h 382"/>
                <a:gd name="T26" fmla="*/ 20 w 220"/>
                <a:gd name="T27" fmla="*/ 225 h 382"/>
                <a:gd name="T28" fmla="*/ 9 w 220"/>
                <a:gd name="T29" fmla="*/ 271 h 382"/>
                <a:gd name="T30" fmla="*/ 2 w 220"/>
                <a:gd name="T31" fmla="*/ 323 h 382"/>
                <a:gd name="T32" fmla="*/ 0 w 220"/>
                <a:gd name="T33" fmla="*/ 382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0" h="382">
                  <a:moveTo>
                    <a:pt x="220" y="0"/>
                  </a:moveTo>
                  <a:lnTo>
                    <a:pt x="217" y="0"/>
                  </a:lnTo>
                  <a:lnTo>
                    <a:pt x="211" y="2"/>
                  </a:lnTo>
                  <a:lnTo>
                    <a:pt x="199" y="6"/>
                  </a:lnTo>
                  <a:lnTo>
                    <a:pt x="186" y="14"/>
                  </a:lnTo>
                  <a:lnTo>
                    <a:pt x="169" y="22"/>
                  </a:lnTo>
                  <a:lnTo>
                    <a:pt x="150" y="34"/>
                  </a:lnTo>
                  <a:lnTo>
                    <a:pt x="130" y="49"/>
                  </a:lnTo>
                  <a:lnTo>
                    <a:pt x="110" y="68"/>
                  </a:lnTo>
                  <a:lnTo>
                    <a:pt x="90" y="90"/>
                  </a:lnTo>
                  <a:lnTo>
                    <a:pt x="70" y="117"/>
                  </a:lnTo>
                  <a:lnTo>
                    <a:pt x="51" y="148"/>
                  </a:lnTo>
                  <a:lnTo>
                    <a:pt x="34" y="184"/>
                  </a:lnTo>
                  <a:lnTo>
                    <a:pt x="20" y="225"/>
                  </a:lnTo>
                  <a:lnTo>
                    <a:pt x="9" y="271"/>
                  </a:lnTo>
                  <a:lnTo>
                    <a:pt x="2" y="323"/>
                  </a:lnTo>
                  <a:lnTo>
                    <a:pt x="0" y="38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79" name="Freeform 90"/>
            <p:cNvSpPr>
              <a:spLocks/>
            </p:cNvSpPr>
            <p:nvPr/>
          </p:nvSpPr>
          <p:spPr bwMode="auto">
            <a:xfrm>
              <a:off x="10517188" y="5942013"/>
              <a:ext cx="6350" cy="11112"/>
            </a:xfrm>
            <a:custGeom>
              <a:avLst/>
              <a:gdLst>
                <a:gd name="T0" fmla="*/ 0 w 69"/>
                <a:gd name="T1" fmla="*/ 1 h 110"/>
                <a:gd name="T2" fmla="*/ 0 w 69"/>
                <a:gd name="T3" fmla="*/ 1 h 110"/>
                <a:gd name="T4" fmla="*/ 10 w 69"/>
                <a:gd name="T5" fmla="*/ 0 h 110"/>
                <a:gd name="T6" fmla="*/ 19 w 69"/>
                <a:gd name="T7" fmla="*/ 0 h 110"/>
                <a:gd name="T8" fmla="*/ 28 w 69"/>
                <a:gd name="T9" fmla="*/ 2 h 110"/>
                <a:gd name="T10" fmla="*/ 38 w 69"/>
                <a:gd name="T11" fmla="*/ 5 h 110"/>
                <a:gd name="T12" fmla="*/ 46 w 69"/>
                <a:gd name="T13" fmla="*/ 10 h 110"/>
                <a:gd name="T14" fmla="*/ 53 w 69"/>
                <a:gd name="T15" fmla="*/ 16 h 110"/>
                <a:gd name="T16" fmla="*/ 60 w 69"/>
                <a:gd name="T17" fmla="*/ 24 h 110"/>
                <a:gd name="T18" fmla="*/ 65 w 69"/>
                <a:gd name="T19" fmla="*/ 33 h 110"/>
                <a:gd name="T20" fmla="*/ 68 w 69"/>
                <a:gd name="T21" fmla="*/ 42 h 110"/>
                <a:gd name="T22" fmla="*/ 69 w 69"/>
                <a:gd name="T23" fmla="*/ 52 h 110"/>
                <a:gd name="T24" fmla="*/ 69 w 69"/>
                <a:gd name="T25" fmla="*/ 60 h 110"/>
                <a:gd name="T26" fmla="*/ 67 w 69"/>
                <a:gd name="T27" fmla="*/ 70 h 110"/>
                <a:gd name="T28" fmla="*/ 64 w 69"/>
                <a:gd name="T29" fmla="*/ 79 h 110"/>
                <a:gd name="T30" fmla="*/ 59 w 69"/>
                <a:gd name="T31" fmla="*/ 88 h 110"/>
                <a:gd name="T32" fmla="*/ 52 w 69"/>
                <a:gd name="T33" fmla="*/ 95 h 110"/>
                <a:gd name="T34" fmla="*/ 45 w 69"/>
                <a:gd name="T35" fmla="*/ 101 h 110"/>
                <a:gd name="T36" fmla="*/ 35 w 69"/>
                <a:gd name="T37" fmla="*/ 107 h 110"/>
                <a:gd name="T38" fmla="*/ 27 w 69"/>
                <a:gd name="T39" fmla="*/ 110 h 110"/>
                <a:gd name="T40" fmla="*/ 27 w 69"/>
                <a:gd name="T41" fmla="*/ 110 h 110"/>
                <a:gd name="T42" fmla="*/ 0 w 69"/>
                <a:gd name="T43" fmla="*/ 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9" h="110">
                  <a:moveTo>
                    <a:pt x="0" y="1"/>
                  </a:moveTo>
                  <a:lnTo>
                    <a:pt x="0" y="1"/>
                  </a:lnTo>
                  <a:lnTo>
                    <a:pt x="10" y="0"/>
                  </a:lnTo>
                  <a:lnTo>
                    <a:pt x="19" y="0"/>
                  </a:lnTo>
                  <a:lnTo>
                    <a:pt x="28" y="2"/>
                  </a:lnTo>
                  <a:lnTo>
                    <a:pt x="38" y="5"/>
                  </a:lnTo>
                  <a:lnTo>
                    <a:pt x="46" y="10"/>
                  </a:lnTo>
                  <a:lnTo>
                    <a:pt x="53" y="16"/>
                  </a:lnTo>
                  <a:lnTo>
                    <a:pt x="60" y="24"/>
                  </a:lnTo>
                  <a:lnTo>
                    <a:pt x="65" y="33"/>
                  </a:lnTo>
                  <a:lnTo>
                    <a:pt x="68" y="42"/>
                  </a:lnTo>
                  <a:lnTo>
                    <a:pt x="69" y="52"/>
                  </a:lnTo>
                  <a:lnTo>
                    <a:pt x="69" y="60"/>
                  </a:lnTo>
                  <a:lnTo>
                    <a:pt x="67" y="70"/>
                  </a:lnTo>
                  <a:lnTo>
                    <a:pt x="64" y="79"/>
                  </a:lnTo>
                  <a:lnTo>
                    <a:pt x="59" y="88"/>
                  </a:lnTo>
                  <a:lnTo>
                    <a:pt x="52" y="95"/>
                  </a:lnTo>
                  <a:lnTo>
                    <a:pt x="45" y="101"/>
                  </a:lnTo>
                  <a:lnTo>
                    <a:pt x="35" y="107"/>
                  </a:lnTo>
                  <a:lnTo>
                    <a:pt x="27" y="110"/>
                  </a:lnTo>
                  <a:lnTo>
                    <a:pt x="27" y="110"/>
                  </a:lnTo>
                  <a:lnTo>
                    <a:pt x="0"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80" name="Freeform 91"/>
            <p:cNvSpPr>
              <a:spLocks/>
            </p:cNvSpPr>
            <p:nvPr/>
          </p:nvSpPr>
          <p:spPr bwMode="auto">
            <a:xfrm>
              <a:off x="10494963" y="5981700"/>
              <a:ext cx="9525" cy="4762"/>
            </a:xfrm>
            <a:custGeom>
              <a:avLst/>
              <a:gdLst>
                <a:gd name="T0" fmla="*/ 112 w 112"/>
                <a:gd name="T1" fmla="*/ 0 h 56"/>
                <a:gd name="T2" fmla="*/ 112 w 112"/>
                <a:gd name="T3" fmla="*/ 0 h 56"/>
                <a:gd name="T4" fmla="*/ 112 w 112"/>
                <a:gd name="T5" fmla="*/ 9 h 56"/>
                <a:gd name="T6" fmla="*/ 109 w 112"/>
                <a:gd name="T7" fmla="*/ 19 h 56"/>
                <a:gd name="T8" fmla="*/ 105 w 112"/>
                <a:gd name="T9" fmla="*/ 28 h 56"/>
                <a:gd name="T10" fmla="*/ 99 w 112"/>
                <a:gd name="T11" fmla="*/ 36 h 56"/>
                <a:gd name="T12" fmla="*/ 92 w 112"/>
                <a:gd name="T13" fmla="*/ 43 h 56"/>
                <a:gd name="T14" fmla="*/ 85 w 112"/>
                <a:gd name="T15" fmla="*/ 48 h 56"/>
                <a:gd name="T16" fmla="*/ 75 w 112"/>
                <a:gd name="T17" fmla="*/ 52 h 56"/>
                <a:gd name="T18" fmla="*/ 66 w 112"/>
                <a:gd name="T19" fmla="*/ 56 h 56"/>
                <a:gd name="T20" fmla="*/ 56 w 112"/>
                <a:gd name="T21" fmla="*/ 56 h 56"/>
                <a:gd name="T22" fmla="*/ 47 w 112"/>
                <a:gd name="T23" fmla="*/ 56 h 56"/>
                <a:gd name="T24" fmla="*/ 37 w 112"/>
                <a:gd name="T25" fmla="*/ 52 h 56"/>
                <a:gd name="T26" fmla="*/ 28 w 112"/>
                <a:gd name="T27" fmla="*/ 48 h 56"/>
                <a:gd name="T28" fmla="*/ 20 w 112"/>
                <a:gd name="T29" fmla="*/ 43 h 56"/>
                <a:gd name="T30" fmla="*/ 13 w 112"/>
                <a:gd name="T31" fmla="*/ 36 h 56"/>
                <a:gd name="T32" fmla="*/ 8 w 112"/>
                <a:gd name="T33" fmla="*/ 28 h 56"/>
                <a:gd name="T34" fmla="*/ 4 w 112"/>
                <a:gd name="T35" fmla="*/ 19 h 56"/>
                <a:gd name="T36" fmla="*/ 0 w 112"/>
                <a:gd name="T37" fmla="*/ 9 h 56"/>
                <a:gd name="T38" fmla="*/ 0 w 112"/>
                <a:gd name="T39" fmla="*/ 0 h 56"/>
                <a:gd name="T40" fmla="*/ 0 w 112"/>
                <a:gd name="T41" fmla="*/ 0 h 56"/>
                <a:gd name="T42" fmla="*/ 112 w 112"/>
                <a:gd name="T4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56">
                  <a:moveTo>
                    <a:pt x="112" y="0"/>
                  </a:moveTo>
                  <a:lnTo>
                    <a:pt x="112" y="0"/>
                  </a:lnTo>
                  <a:lnTo>
                    <a:pt x="112" y="9"/>
                  </a:lnTo>
                  <a:lnTo>
                    <a:pt x="109" y="19"/>
                  </a:lnTo>
                  <a:lnTo>
                    <a:pt x="105" y="28"/>
                  </a:lnTo>
                  <a:lnTo>
                    <a:pt x="99" y="36"/>
                  </a:lnTo>
                  <a:lnTo>
                    <a:pt x="92" y="43"/>
                  </a:lnTo>
                  <a:lnTo>
                    <a:pt x="85" y="48"/>
                  </a:lnTo>
                  <a:lnTo>
                    <a:pt x="75" y="52"/>
                  </a:lnTo>
                  <a:lnTo>
                    <a:pt x="66" y="56"/>
                  </a:lnTo>
                  <a:lnTo>
                    <a:pt x="56" y="56"/>
                  </a:lnTo>
                  <a:lnTo>
                    <a:pt x="47" y="56"/>
                  </a:lnTo>
                  <a:lnTo>
                    <a:pt x="37" y="52"/>
                  </a:lnTo>
                  <a:lnTo>
                    <a:pt x="28" y="48"/>
                  </a:lnTo>
                  <a:lnTo>
                    <a:pt x="20" y="43"/>
                  </a:lnTo>
                  <a:lnTo>
                    <a:pt x="13" y="36"/>
                  </a:lnTo>
                  <a:lnTo>
                    <a:pt x="8" y="28"/>
                  </a:lnTo>
                  <a:lnTo>
                    <a:pt x="4" y="19"/>
                  </a:lnTo>
                  <a:lnTo>
                    <a:pt x="0" y="9"/>
                  </a:lnTo>
                  <a:lnTo>
                    <a:pt x="0" y="0"/>
                  </a:lnTo>
                  <a:lnTo>
                    <a:pt x="0" y="0"/>
                  </a:lnTo>
                  <a:lnTo>
                    <a:pt x="1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81" name="Freeform 92"/>
            <p:cNvSpPr>
              <a:spLocks/>
            </p:cNvSpPr>
            <p:nvPr/>
          </p:nvSpPr>
          <p:spPr bwMode="auto">
            <a:xfrm>
              <a:off x="10499726" y="5981700"/>
              <a:ext cx="15875" cy="57150"/>
            </a:xfrm>
            <a:custGeom>
              <a:avLst/>
              <a:gdLst>
                <a:gd name="T0" fmla="*/ 0 w 193"/>
                <a:gd name="T1" fmla="*/ 0 h 655"/>
                <a:gd name="T2" fmla="*/ 2 w 193"/>
                <a:gd name="T3" fmla="*/ 58 h 655"/>
                <a:gd name="T4" fmla="*/ 8 w 193"/>
                <a:gd name="T5" fmla="*/ 109 h 655"/>
                <a:gd name="T6" fmla="*/ 17 w 193"/>
                <a:gd name="T7" fmla="*/ 155 h 655"/>
                <a:gd name="T8" fmla="*/ 30 w 193"/>
                <a:gd name="T9" fmla="*/ 197 h 655"/>
                <a:gd name="T10" fmla="*/ 44 w 193"/>
                <a:gd name="T11" fmla="*/ 236 h 655"/>
                <a:gd name="T12" fmla="*/ 60 w 193"/>
                <a:gd name="T13" fmla="*/ 272 h 655"/>
                <a:gd name="T14" fmla="*/ 78 w 193"/>
                <a:gd name="T15" fmla="*/ 305 h 655"/>
                <a:gd name="T16" fmla="*/ 96 w 193"/>
                <a:gd name="T17" fmla="*/ 337 h 655"/>
                <a:gd name="T18" fmla="*/ 114 w 193"/>
                <a:gd name="T19" fmla="*/ 369 h 655"/>
                <a:gd name="T20" fmla="*/ 132 w 193"/>
                <a:gd name="T21" fmla="*/ 402 h 655"/>
                <a:gd name="T22" fmla="*/ 148 w 193"/>
                <a:gd name="T23" fmla="*/ 435 h 655"/>
                <a:gd name="T24" fmla="*/ 162 w 193"/>
                <a:gd name="T25" fmla="*/ 472 h 655"/>
                <a:gd name="T26" fmla="*/ 175 w 193"/>
                <a:gd name="T27" fmla="*/ 511 h 655"/>
                <a:gd name="T28" fmla="*/ 185 w 193"/>
                <a:gd name="T29" fmla="*/ 554 h 655"/>
                <a:gd name="T30" fmla="*/ 190 w 193"/>
                <a:gd name="T31" fmla="*/ 602 h 655"/>
                <a:gd name="T32" fmla="*/ 193 w 193"/>
                <a:gd name="T33" fmla="*/ 655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3" h="655">
                  <a:moveTo>
                    <a:pt x="0" y="0"/>
                  </a:moveTo>
                  <a:lnTo>
                    <a:pt x="2" y="58"/>
                  </a:lnTo>
                  <a:lnTo>
                    <a:pt x="8" y="109"/>
                  </a:lnTo>
                  <a:lnTo>
                    <a:pt x="17" y="155"/>
                  </a:lnTo>
                  <a:lnTo>
                    <a:pt x="30" y="197"/>
                  </a:lnTo>
                  <a:lnTo>
                    <a:pt x="44" y="236"/>
                  </a:lnTo>
                  <a:lnTo>
                    <a:pt x="60" y="272"/>
                  </a:lnTo>
                  <a:lnTo>
                    <a:pt x="78" y="305"/>
                  </a:lnTo>
                  <a:lnTo>
                    <a:pt x="96" y="337"/>
                  </a:lnTo>
                  <a:lnTo>
                    <a:pt x="114" y="369"/>
                  </a:lnTo>
                  <a:lnTo>
                    <a:pt x="132" y="402"/>
                  </a:lnTo>
                  <a:lnTo>
                    <a:pt x="148" y="435"/>
                  </a:lnTo>
                  <a:lnTo>
                    <a:pt x="162" y="472"/>
                  </a:lnTo>
                  <a:lnTo>
                    <a:pt x="175" y="511"/>
                  </a:lnTo>
                  <a:lnTo>
                    <a:pt x="185" y="554"/>
                  </a:lnTo>
                  <a:lnTo>
                    <a:pt x="190" y="602"/>
                  </a:lnTo>
                  <a:lnTo>
                    <a:pt x="193" y="65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82" name="Freeform 93"/>
            <p:cNvSpPr>
              <a:spLocks/>
            </p:cNvSpPr>
            <p:nvPr/>
          </p:nvSpPr>
          <p:spPr bwMode="auto">
            <a:xfrm>
              <a:off x="10494963" y="5976938"/>
              <a:ext cx="9525" cy="4762"/>
            </a:xfrm>
            <a:custGeom>
              <a:avLst/>
              <a:gdLst>
                <a:gd name="T0" fmla="*/ 0 w 112"/>
                <a:gd name="T1" fmla="*/ 56 h 56"/>
                <a:gd name="T2" fmla="*/ 0 w 112"/>
                <a:gd name="T3" fmla="*/ 56 h 56"/>
                <a:gd name="T4" fmla="*/ 0 w 112"/>
                <a:gd name="T5" fmla="*/ 46 h 56"/>
                <a:gd name="T6" fmla="*/ 4 w 112"/>
                <a:gd name="T7" fmla="*/ 37 h 56"/>
                <a:gd name="T8" fmla="*/ 8 w 112"/>
                <a:gd name="T9" fmla="*/ 28 h 56"/>
                <a:gd name="T10" fmla="*/ 13 w 112"/>
                <a:gd name="T11" fmla="*/ 20 h 56"/>
                <a:gd name="T12" fmla="*/ 20 w 112"/>
                <a:gd name="T13" fmla="*/ 13 h 56"/>
                <a:gd name="T14" fmla="*/ 28 w 112"/>
                <a:gd name="T15" fmla="*/ 8 h 56"/>
                <a:gd name="T16" fmla="*/ 37 w 112"/>
                <a:gd name="T17" fmla="*/ 3 h 56"/>
                <a:gd name="T18" fmla="*/ 47 w 112"/>
                <a:gd name="T19" fmla="*/ 0 h 56"/>
                <a:gd name="T20" fmla="*/ 56 w 112"/>
                <a:gd name="T21" fmla="*/ 0 h 56"/>
                <a:gd name="T22" fmla="*/ 66 w 112"/>
                <a:gd name="T23" fmla="*/ 0 h 56"/>
                <a:gd name="T24" fmla="*/ 75 w 112"/>
                <a:gd name="T25" fmla="*/ 3 h 56"/>
                <a:gd name="T26" fmla="*/ 85 w 112"/>
                <a:gd name="T27" fmla="*/ 8 h 56"/>
                <a:gd name="T28" fmla="*/ 92 w 112"/>
                <a:gd name="T29" fmla="*/ 13 h 56"/>
                <a:gd name="T30" fmla="*/ 99 w 112"/>
                <a:gd name="T31" fmla="*/ 20 h 56"/>
                <a:gd name="T32" fmla="*/ 105 w 112"/>
                <a:gd name="T33" fmla="*/ 28 h 56"/>
                <a:gd name="T34" fmla="*/ 109 w 112"/>
                <a:gd name="T35" fmla="*/ 37 h 56"/>
                <a:gd name="T36" fmla="*/ 112 w 112"/>
                <a:gd name="T37" fmla="*/ 46 h 56"/>
                <a:gd name="T38" fmla="*/ 112 w 112"/>
                <a:gd name="T39" fmla="*/ 56 h 56"/>
                <a:gd name="T40" fmla="*/ 112 w 112"/>
                <a:gd name="T41" fmla="*/ 56 h 56"/>
                <a:gd name="T42" fmla="*/ 0 w 112"/>
                <a:gd name="T43"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56">
                  <a:moveTo>
                    <a:pt x="0" y="56"/>
                  </a:moveTo>
                  <a:lnTo>
                    <a:pt x="0" y="56"/>
                  </a:lnTo>
                  <a:lnTo>
                    <a:pt x="0" y="46"/>
                  </a:lnTo>
                  <a:lnTo>
                    <a:pt x="4" y="37"/>
                  </a:lnTo>
                  <a:lnTo>
                    <a:pt x="8" y="28"/>
                  </a:lnTo>
                  <a:lnTo>
                    <a:pt x="13" y="20"/>
                  </a:lnTo>
                  <a:lnTo>
                    <a:pt x="20" y="13"/>
                  </a:lnTo>
                  <a:lnTo>
                    <a:pt x="28" y="8"/>
                  </a:lnTo>
                  <a:lnTo>
                    <a:pt x="37" y="3"/>
                  </a:lnTo>
                  <a:lnTo>
                    <a:pt x="47" y="0"/>
                  </a:lnTo>
                  <a:lnTo>
                    <a:pt x="56" y="0"/>
                  </a:lnTo>
                  <a:lnTo>
                    <a:pt x="66" y="0"/>
                  </a:lnTo>
                  <a:lnTo>
                    <a:pt x="75" y="3"/>
                  </a:lnTo>
                  <a:lnTo>
                    <a:pt x="85" y="8"/>
                  </a:lnTo>
                  <a:lnTo>
                    <a:pt x="92" y="13"/>
                  </a:lnTo>
                  <a:lnTo>
                    <a:pt x="99" y="20"/>
                  </a:lnTo>
                  <a:lnTo>
                    <a:pt x="105" y="28"/>
                  </a:lnTo>
                  <a:lnTo>
                    <a:pt x="109" y="37"/>
                  </a:lnTo>
                  <a:lnTo>
                    <a:pt x="112" y="46"/>
                  </a:lnTo>
                  <a:lnTo>
                    <a:pt x="112" y="56"/>
                  </a:lnTo>
                  <a:lnTo>
                    <a:pt x="112" y="56"/>
                  </a:lnTo>
                  <a:lnTo>
                    <a:pt x="0" y="5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83" name="Freeform 94"/>
            <p:cNvSpPr>
              <a:spLocks/>
            </p:cNvSpPr>
            <p:nvPr/>
          </p:nvSpPr>
          <p:spPr bwMode="auto">
            <a:xfrm>
              <a:off x="10510838" y="6038850"/>
              <a:ext cx="11113" cy="4762"/>
            </a:xfrm>
            <a:custGeom>
              <a:avLst/>
              <a:gdLst>
                <a:gd name="T0" fmla="*/ 112 w 112"/>
                <a:gd name="T1" fmla="*/ 0 h 56"/>
                <a:gd name="T2" fmla="*/ 112 w 112"/>
                <a:gd name="T3" fmla="*/ 0 h 56"/>
                <a:gd name="T4" fmla="*/ 112 w 112"/>
                <a:gd name="T5" fmla="*/ 10 h 56"/>
                <a:gd name="T6" fmla="*/ 109 w 112"/>
                <a:gd name="T7" fmla="*/ 19 h 56"/>
                <a:gd name="T8" fmla="*/ 104 w 112"/>
                <a:gd name="T9" fmla="*/ 29 h 56"/>
                <a:gd name="T10" fmla="*/ 99 w 112"/>
                <a:gd name="T11" fmla="*/ 36 h 56"/>
                <a:gd name="T12" fmla="*/ 92 w 112"/>
                <a:gd name="T13" fmla="*/ 43 h 56"/>
                <a:gd name="T14" fmla="*/ 84 w 112"/>
                <a:gd name="T15" fmla="*/ 49 h 56"/>
                <a:gd name="T16" fmla="*/ 75 w 112"/>
                <a:gd name="T17" fmla="*/ 53 h 56"/>
                <a:gd name="T18" fmla="*/ 65 w 112"/>
                <a:gd name="T19" fmla="*/ 56 h 56"/>
                <a:gd name="T20" fmla="*/ 56 w 112"/>
                <a:gd name="T21" fmla="*/ 56 h 56"/>
                <a:gd name="T22" fmla="*/ 46 w 112"/>
                <a:gd name="T23" fmla="*/ 56 h 56"/>
                <a:gd name="T24" fmla="*/ 37 w 112"/>
                <a:gd name="T25" fmla="*/ 53 h 56"/>
                <a:gd name="T26" fmla="*/ 28 w 112"/>
                <a:gd name="T27" fmla="*/ 49 h 56"/>
                <a:gd name="T28" fmla="*/ 20 w 112"/>
                <a:gd name="T29" fmla="*/ 43 h 56"/>
                <a:gd name="T30" fmla="*/ 13 w 112"/>
                <a:gd name="T31" fmla="*/ 36 h 56"/>
                <a:gd name="T32" fmla="*/ 7 w 112"/>
                <a:gd name="T33" fmla="*/ 29 h 56"/>
                <a:gd name="T34" fmla="*/ 3 w 112"/>
                <a:gd name="T35" fmla="*/ 19 h 56"/>
                <a:gd name="T36" fmla="*/ 0 w 112"/>
                <a:gd name="T37" fmla="*/ 10 h 56"/>
                <a:gd name="T38" fmla="*/ 0 w 112"/>
                <a:gd name="T39" fmla="*/ 0 h 56"/>
                <a:gd name="T40" fmla="*/ 0 w 112"/>
                <a:gd name="T41" fmla="*/ 0 h 56"/>
                <a:gd name="T42" fmla="*/ 112 w 112"/>
                <a:gd name="T4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56">
                  <a:moveTo>
                    <a:pt x="112" y="0"/>
                  </a:moveTo>
                  <a:lnTo>
                    <a:pt x="112" y="0"/>
                  </a:lnTo>
                  <a:lnTo>
                    <a:pt x="112" y="10"/>
                  </a:lnTo>
                  <a:lnTo>
                    <a:pt x="109" y="19"/>
                  </a:lnTo>
                  <a:lnTo>
                    <a:pt x="104" y="29"/>
                  </a:lnTo>
                  <a:lnTo>
                    <a:pt x="99" y="36"/>
                  </a:lnTo>
                  <a:lnTo>
                    <a:pt x="92" y="43"/>
                  </a:lnTo>
                  <a:lnTo>
                    <a:pt x="84" y="49"/>
                  </a:lnTo>
                  <a:lnTo>
                    <a:pt x="75" y="53"/>
                  </a:lnTo>
                  <a:lnTo>
                    <a:pt x="65" y="56"/>
                  </a:lnTo>
                  <a:lnTo>
                    <a:pt x="56" y="56"/>
                  </a:lnTo>
                  <a:lnTo>
                    <a:pt x="46" y="56"/>
                  </a:lnTo>
                  <a:lnTo>
                    <a:pt x="37" y="53"/>
                  </a:lnTo>
                  <a:lnTo>
                    <a:pt x="28" y="49"/>
                  </a:lnTo>
                  <a:lnTo>
                    <a:pt x="20" y="43"/>
                  </a:lnTo>
                  <a:lnTo>
                    <a:pt x="13" y="36"/>
                  </a:lnTo>
                  <a:lnTo>
                    <a:pt x="7" y="29"/>
                  </a:lnTo>
                  <a:lnTo>
                    <a:pt x="3" y="19"/>
                  </a:lnTo>
                  <a:lnTo>
                    <a:pt x="0" y="10"/>
                  </a:lnTo>
                  <a:lnTo>
                    <a:pt x="0" y="0"/>
                  </a:lnTo>
                  <a:lnTo>
                    <a:pt x="0" y="0"/>
                  </a:lnTo>
                  <a:lnTo>
                    <a:pt x="1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84" name="Freeform 95"/>
            <p:cNvSpPr>
              <a:spLocks/>
            </p:cNvSpPr>
            <p:nvPr/>
          </p:nvSpPr>
          <p:spPr bwMode="auto">
            <a:xfrm>
              <a:off x="10501313" y="6038850"/>
              <a:ext cx="14288" cy="31750"/>
            </a:xfrm>
            <a:custGeom>
              <a:avLst/>
              <a:gdLst>
                <a:gd name="T0" fmla="*/ 165 w 165"/>
                <a:gd name="T1" fmla="*/ 0 h 355"/>
                <a:gd name="T2" fmla="*/ 163 w 165"/>
                <a:gd name="T3" fmla="*/ 53 h 355"/>
                <a:gd name="T4" fmla="*/ 158 w 165"/>
                <a:gd name="T5" fmla="*/ 101 h 355"/>
                <a:gd name="T6" fmla="*/ 149 w 165"/>
                <a:gd name="T7" fmla="*/ 144 h 355"/>
                <a:gd name="T8" fmla="*/ 139 w 165"/>
                <a:gd name="T9" fmla="*/ 182 h 355"/>
                <a:gd name="T10" fmla="*/ 126 w 165"/>
                <a:gd name="T11" fmla="*/ 215 h 355"/>
                <a:gd name="T12" fmla="*/ 112 w 165"/>
                <a:gd name="T13" fmla="*/ 244 h 355"/>
                <a:gd name="T14" fmla="*/ 98 w 165"/>
                <a:gd name="T15" fmla="*/ 269 h 355"/>
                <a:gd name="T16" fmla="*/ 82 w 165"/>
                <a:gd name="T17" fmla="*/ 290 h 355"/>
                <a:gd name="T18" fmla="*/ 66 w 165"/>
                <a:gd name="T19" fmla="*/ 307 h 355"/>
                <a:gd name="T20" fmla="*/ 51 w 165"/>
                <a:gd name="T21" fmla="*/ 321 h 355"/>
                <a:gd name="T22" fmla="*/ 38 w 165"/>
                <a:gd name="T23" fmla="*/ 333 h 355"/>
                <a:gd name="T24" fmla="*/ 25 w 165"/>
                <a:gd name="T25" fmla="*/ 341 h 355"/>
                <a:gd name="T26" fmla="*/ 14 w 165"/>
                <a:gd name="T27" fmla="*/ 348 h 355"/>
                <a:gd name="T28" fmla="*/ 6 w 165"/>
                <a:gd name="T29" fmla="*/ 352 h 355"/>
                <a:gd name="T30" fmla="*/ 1 w 165"/>
                <a:gd name="T31" fmla="*/ 354 h 355"/>
                <a:gd name="T32" fmla="*/ 0 w 165"/>
                <a:gd name="T33" fmla="*/ 355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5" h="355">
                  <a:moveTo>
                    <a:pt x="165" y="0"/>
                  </a:moveTo>
                  <a:lnTo>
                    <a:pt x="163" y="53"/>
                  </a:lnTo>
                  <a:lnTo>
                    <a:pt x="158" y="101"/>
                  </a:lnTo>
                  <a:lnTo>
                    <a:pt x="149" y="144"/>
                  </a:lnTo>
                  <a:lnTo>
                    <a:pt x="139" y="182"/>
                  </a:lnTo>
                  <a:lnTo>
                    <a:pt x="126" y="215"/>
                  </a:lnTo>
                  <a:lnTo>
                    <a:pt x="112" y="244"/>
                  </a:lnTo>
                  <a:lnTo>
                    <a:pt x="98" y="269"/>
                  </a:lnTo>
                  <a:lnTo>
                    <a:pt x="82" y="290"/>
                  </a:lnTo>
                  <a:lnTo>
                    <a:pt x="66" y="307"/>
                  </a:lnTo>
                  <a:lnTo>
                    <a:pt x="51" y="321"/>
                  </a:lnTo>
                  <a:lnTo>
                    <a:pt x="38" y="333"/>
                  </a:lnTo>
                  <a:lnTo>
                    <a:pt x="25" y="341"/>
                  </a:lnTo>
                  <a:lnTo>
                    <a:pt x="14" y="348"/>
                  </a:lnTo>
                  <a:lnTo>
                    <a:pt x="6" y="352"/>
                  </a:lnTo>
                  <a:lnTo>
                    <a:pt x="1" y="354"/>
                  </a:lnTo>
                  <a:lnTo>
                    <a:pt x="0" y="35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85" name="Freeform 96"/>
            <p:cNvSpPr>
              <a:spLocks/>
            </p:cNvSpPr>
            <p:nvPr/>
          </p:nvSpPr>
          <p:spPr bwMode="auto">
            <a:xfrm>
              <a:off x="10510838" y="6034088"/>
              <a:ext cx="11113" cy="4762"/>
            </a:xfrm>
            <a:custGeom>
              <a:avLst/>
              <a:gdLst>
                <a:gd name="T0" fmla="*/ 0 w 112"/>
                <a:gd name="T1" fmla="*/ 55 h 55"/>
                <a:gd name="T2" fmla="*/ 0 w 112"/>
                <a:gd name="T3" fmla="*/ 55 h 55"/>
                <a:gd name="T4" fmla="*/ 0 w 112"/>
                <a:gd name="T5" fmla="*/ 46 h 55"/>
                <a:gd name="T6" fmla="*/ 3 w 112"/>
                <a:gd name="T7" fmla="*/ 37 h 55"/>
                <a:gd name="T8" fmla="*/ 7 w 112"/>
                <a:gd name="T9" fmla="*/ 27 h 55"/>
                <a:gd name="T10" fmla="*/ 13 w 112"/>
                <a:gd name="T11" fmla="*/ 20 h 55"/>
                <a:gd name="T12" fmla="*/ 20 w 112"/>
                <a:gd name="T13" fmla="*/ 12 h 55"/>
                <a:gd name="T14" fmla="*/ 28 w 112"/>
                <a:gd name="T15" fmla="*/ 7 h 55"/>
                <a:gd name="T16" fmla="*/ 37 w 112"/>
                <a:gd name="T17" fmla="*/ 3 h 55"/>
                <a:gd name="T18" fmla="*/ 46 w 112"/>
                <a:gd name="T19" fmla="*/ 0 h 55"/>
                <a:gd name="T20" fmla="*/ 56 w 112"/>
                <a:gd name="T21" fmla="*/ 0 h 55"/>
                <a:gd name="T22" fmla="*/ 65 w 112"/>
                <a:gd name="T23" fmla="*/ 0 h 55"/>
                <a:gd name="T24" fmla="*/ 75 w 112"/>
                <a:gd name="T25" fmla="*/ 3 h 55"/>
                <a:gd name="T26" fmla="*/ 84 w 112"/>
                <a:gd name="T27" fmla="*/ 7 h 55"/>
                <a:gd name="T28" fmla="*/ 92 w 112"/>
                <a:gd name="T29" fmla="*/ 12 h 55"/>
                <a:gd name="T30" fmla="*/ 99 w 112"/>
                <a:gd name="T31" fmla="*/ 20 h 55"/>
                <a:gd name="T32" fmla="*/ 104 w 112"/>
                <a:gd name="T33" fmla="*/ 27 h 55"/>
                <a:gd name="T34" fmla="*/ 109 w 112"/>
                <a:gd name="T35" fmla="*/ 37 h 55"/>
                <a:gd name="T36" fmla="*/ 112 w 112"/>
                <a:gd name="T37" fmla="*/ 46 h 55"/>
                <a:gd name="T38" fmla="*/ 112 w 112"/>
                <a:gd name="T39" fmla="*/ 55 h 55"/>
                <a:gd name="T40" fmla="*/ 112 w 112"/>
                <a:gd name="T41" fmla="*/ 55 h 55"/>
                <a:gd name="T42" fmla="*/ 0 w 112"/>
                <a:gd name="T43"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55">
                  <a:moveTo>
                    <a:pt x="0" y="55"/>
                  </a:moveTo>
                  <a:lnTo>
                    <a:pt x="0" y="55"/>
                  </a:lnTo>
                  <a:lnTo>
                    <a:pt x="0" y="46"/>
                  </a:lnTo>
                  <a:lnTo>
                    <a:pt x="3" y="37"/>
                  </a:lnTo>
                  <a:lnTo>
                    <a:pt x="7" y="27"/>
                  </a:lnTo>
                  <a:lnTo>
                    <a:pt x="13" y="20"/>
                  </a:lnTo>
                  <a:lnTo>
                    <a:pt x="20" y="12"/>
                  </a:lnTo>
                  <a:lnTo>
                    <a:pt x="28" y="7"/>
                  </a:lnTo>
                  <a:lnTo>
                    <a:pt x="37" y="3"/>
                  </a:lnTo>
                  <a:lnTo>
                    <a:pt x="46" y="0"/>
                  </a:lnTo>
                  <a:lnTo>
                    <a:pt x="56" y="0"/>
                  </a:lnTo>
                  <a:lnTo>
                    <a:pt x="65" y="0"/>
                  </a:lnTo>
                  <a:lnTo>
                    <a:pt x="75" y="3"/>
                  </a:lnTo>
                  <a:lnTo>
                    <a:pt x="84" y="7"/>
                  </a:lnTo>
                  <a:lnTo>
                    <a:pt x="92" y="12"/>
                  </a:lnTo>
                  <a:lnTo>
                    <a:pt x="99" y="20"/>
                  </a:lnTo>
                  <a:lnTo>
                    <a:pt x="104" y="27"/>
                  </a:lnTo>
                  <a:lnTo>
                    <a:pt x="109" y="37"/>
                  </a:lnTo>
                  <a:lnTo>
                    <a:pt x="112" y="46"/>
                  </a:lnTo>
                  <a:lnTo>
                    <a:pt x="112" y="55"/>
                  </a:lnTo>
                  <a:lnTo>
                    <a:pt x="112" y="55"/>
                  </a:lnTo>
                  <a:lnTo>
                    <a:pt x="0" y="5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86" name="Freeform 97"/>
            <p:cNvSpPr>
              <a:spLocks/>
            </p:cNvSpPr>
            <p:nvPr/>
          </p:nvSpPr>
          <p:spPr bwMode="auto">
            <a:xfrm>
              <a:off x="10496551" y="6065838"/>
              <a:ext cx="6350" cy="9525"/>
            </a:xfrm>
            <a:custGeom>
              <a:avLst/>
              <a:gdLst>
                <a:gd name="T0" fmla="*/ 72 w 72"/>
                <a:gd name="T1" fmla="*/ 107 h 109"/>
                <a:gd name="T2" fmla="*/ 72 w 72"/>
                <a:gd name="T3" fmla="*/ 107 h 109"/>
                <a:gd name="T4" fmla="*/ 63 w 72"/>
                <a:gd name="T5" fmla="*/ 109 h 109"/>
                <a:gd name="T6" fmla="*/ 55 w 72"/>
                <a:gd name="T7" fmla="*/ 109 h 109"/>
                <a:gd name="T8" fmla="*/ 45 w 72"/>
                <a:gd name="T9" fmla="*/ 108 h 109"/>
                <a:gd name="T10" fmla="*/ 36 w 72"/>
                <a:gd name="T11" fmla="*/ 106 h 109"/>
                <a:gd name="T12" fmla="*/ 26 w 72"/>
                <a:gd name="T13" fmla="*/ 101 h 109"/>
                <a:gd name="T14" fmla="*/ 19 w 72"/>
                <a:gd name="T15" fmla="*/ 96 h 109"/>
                <a:gd name="T16" fmla="*/ 11 w 72"/>
                <a:gd name="T17" fmla="*/ 89 h 109"/>
                <a:gd name="T18" fmla="*/ 6 w 72"/>
                <a:gd name="T19" fmla="*/ 80 h 109"/>
                <a:gd name="T20" fmla="*/ 2 w 72"/>
                <a:gd name="T21" fmla="*/ 71 h 109"/>
                <a:gd name="T22" fmla="*/ 0 w 72"/>
                <a:gd name="T23" fmla="*/ 61 h 109"/>
                <a:gd name="T24" fmla="*/ 0 w 72"/>
                <a:gd name="T25" fmla="*/ 53 h 109"/>
                <a:gd name="T26" fmla="*/ 1 w 72"/>
                <a:gd name="T27" fmla="*/ 43 h 109"/>
                <a:gd name="T28" fmla="*/ 3 w 72"/>
                <a:gd name="T29" fmla="*/ 34 h 109"/>
                <a:gd name="T30" fmla="*/ 8 w 72"/>
                <a:gd name="T31" fmla="*/ 25 h 109"/>
                <a:gd name="T32" fmla="*/ 14 w 72"/>
                <a:gd name="T33" fmla="*/ 17 h 109"/>
                <a:gd name="T34" fmla="*/ 21 w 72"/>
                <a:gd name="T35" fmla="*/ 10 h 109"/>
                <a:gd name="T36" fmla="*/ 29 w 72"/>
                <a:gd name="T37" fmla="*/ 5 h 109"/>
                <a:gd name="T38" fmla="*/ 39 w 72"/>
                <a:gd name="T39" fmla="*/ 0 h 109"/>
                <a:gd name="T40" fmla="*/ 39 w 72"/>
                <a:gd name="T41" fmla="*/ 0 h 109"/>
                <a:gd name="T42" fmla="*/ 72 w 72"/>
                <a:gd name="T43" fmla="*/ 10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2" h="109">
                  <a:moveTo>
                    <a:pt x="72" y="107"/>
                  </a:moveTo>
                  <a:lnTo>
                    <a:pt x="72" y="107"/>
                  </a:lnTo>
                  <a:lnTo>
                    <a:pt x="63" y="109"/>
                  </a:lnTo>
                  <a:lnTo>
                    <a:pt x="55" y="109"/>
                  </a:lnTo>
                  <a:lnTo>
                    <a:pt x="45" y="108"/>
                  </a:lnTo>
                  <a:lnTo>
                    <a:pt x="36" y="106"/>
                  </a:lnTo>
                  <a:lnTo>
                    <a:pt x="26" y="101"/>
                  </a:lnTo>
                  <a:lnTo>
                    <a:pt x="19" y="96"/>
                  </a:lnTo>
                  <a:lnTo>
                    <a:pt x="11" y="89"/>
                  </a:lnTo>
                  <a:lnTo>
                    <a:pt x="6" y="80"/>
                  </a:lnTo>
                  <a:lnTo>
                    <a:pt x="2" y="71"/>
                  </a:lnTo>
                  <a:lnTo>
                    <a:pt x="0" y="61"/>
                  </a:lnTo>
                  <a:lnTo>
                    <a:pt x="0" y="53"/>
                  </a:lnTo>
                  <a:lnTo>
                    <a:pt x="1" y="43"/>
                  </a:lnTo>
                  <a:lnTo>
                    <a:pt x="3" y="34"/>
                  </a:lnTo>
                  <a:lnTo>
                    <a:pt x="8" y="25"/>
                  </a:lnTo>
                  <a:lnTo>
                    <a:pt x="14" y="17"/>
                  </a:lnTo>
                  <a:lnTo>
                    <a:pt x="21" y="10"/>
                  </a:lnTo>
                  <a:lnTo>
                    <a:pt x="29" y="5"/>
                  </a:lnTo>
                  <a:lnTo>
                    <a:pt x="39" y="0"/>
                  </a:lnTo>
                  <a:lnTo>
                    <a:pt x="39" y="0"/>
                  </a:lnTo>
                  <a:lnTo>
                    <a:pt x="72" y="10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87" name="Freeform 98"/>
            <p:cNvSpPr>
              <a:spLocks/>
            </p:cNvSpPr>
            <p:nvPr/>
          </p:nvSpPr>
          <p:spPr bwMode="auto">
            <a:xfrm>
              <a:off x="10420351" y="6167438"/>
              <a:ext cx="31750" cy="15875"/>
            </a:xfrm>
            <a:custGeom>
              <a:avLst/>
              <a:gdLst>
                <a:gd name="T0" fmla="*/ 352 w 352"/>
                <a:gd name="T1" fmla="*/ 0 h 179"/>
                <a:gd name="T2" fmla="*/ 350 w 352"/>
                <a:gd name="T3" fmla="*/ 2 h 179"/>
                <a:gd name="T4" fmla="*/ 344 w 352"/>
                <a:gd name="T5" fmla="*/ 9 h 179"/>
                <a:gd name="T6" fmla="*/ 335 w 352"/>
                <a:gd name="T7" fmla="*/ 19 h 179"/>
                <a:gd name="T8" fmla="*/ 322 w 352"/>
                <a:gd name="T9" fmla="*/ 33 h 179"/>
                <a:gd name="T10" fmla="*/ 307 w 352"/>
                <a:gd name="T11" fmla="*/ 50 h 179"/>
                <a:gd name="T12" fmla="*/ 288 w 352"/>
                <a:gd name="T13" fmla="*/ 68 h 179"/>
                <a:gd name="T14" fmla="*/ 267 w 352"/>
                <a:gd name="T15" fmla="*/ 87 h 179"/>
                <a:gd name="T16" fmla="*/ 244 w 352"/>
                <a:gd name="T17" fmla="*/ 105 h 179"/>
                <a:gd name="T18" fmla="*/ 219 w 352"/>
                <a:gd name="T19" fmla="*/ 123 h 179"/>
                <a:gd name="T20" fmla="*/ 191 w 352"/>
                <a:gd name="T21" fmla="*/ 140 h 179"/>
                <a:gd name="T22" fmla="*/ 162 w 352"/>
                <a:gd name="T23" fmla="*/ 155 h 179"/>
                <a:gd name="T24" fmla="*/ 131 w 352"/>
                <a:gd name="T25" fmla="*/ 166 h 179"/>
                <a:gd name="T26" fmla="*/ 100 w 352"/>
                <a:gd name="T27" fmla="*/ 175 h 179"/>
                <a:gd name="T28" fmla="*/ 67 w 352"/>
                <a:gd name="T29" fmla="*/ 179 h 179"/>
                <a:gd name="T30" fmla="*/ 33 w 352"/>
                <a:gd name="T31" fmla="*/ 178 h 179"/>
                <a:gd name="T32" fmla="*/ 0 w 352"/>
                <a:gd name="T33" fmla="*/ 17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2" h="179">
                  <a:moveTo>
                    <a:pt x="352" y="0"/>
                  </a:moveTo>
                  <a:lnTo>
                    <a:pt x="350" y="2"/>
                  </a:lnTo>
                  <a:lnTo>
                    <a:pt x="344" y="9"/>
                  </a:lnTo>
                  <a:lnTo>
                    <a:pt x="335" y="19"/>
                  </a:lnTo>
                  <a:lnTo>
                    <a:pt x="322" y="33"/>
                  </a:lnTo>
                  <a:lnTo>
                    <a:pt x="307" y="50"/>
                  </a:lnTo>
                  <a:lnTo>
                    <a:pt x="288" y="68"/>
                  </a:lnTo>
                  <a:lnTo>
                    <a:pt x="267" y="87"/>
                  </a:lnTo>
                  <a:lnTo>
                    <a:pt x="244" y="105"/>
                  </a:lnTo>
                  <a:lnTo>
                    <a:pt x="219" y="123"/>
                  </a:lnTo>
                  <a:lnTo>
                    <a:pt x="191" y="140"/>
                  </a:lnTo>
                  <a:lnTo>
                    <a:pt x="162" y="155"/>
                  </a:lnTo>
                  <a:lnTo>
                    <a:pt x="131" y="166"/>
                  </a:lnTo>
                  <a:lnTo>
                    <a:pt x="100" y="175"/>
                  </a:lnTo>
                  <a:lnTo>
                    <a:pt x="67" y="179"/>
                  </a:lnTo>
                  <a:lnTo>
                    <a:pt x="33" y="178"/>
                  </a:lnTo>
                  <a:lnTo>
                    <a:pt x="0" y="17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88" name="Freeform 99"/>
            <p:cNvSpPr>
              <a:spLocks/>
            </p:cNvSpPr>
            <p:nvPr/>
          </p:nvSpPr>
          <p:spPr bwMode="auto">
            <a:xfrm>
              <a:off x="10448926" y="6162675"/>
              <a:ext cx="7938" cy="7937"/>
            </a:xfrm>
            <a:custGeom>
              <a:avLst/>
              <a:gdLst>
                <a:gd name="T0" fmla="*/ 0 w 101"/>
                <a:gd name="T1" fmla="*/ 22 h 89"/>
                <a:gd name="T2" fmla="*/ 0 w 101"/>
                <a:gd name="T3" fmla="*/ 22 h 89"/>
                <a:gd name="T4" fmla="*/ 8 w 101"/>
                <a:gd name="T5" fmla="*/ 15 h 89"/>
                <a:gd name="T6" fmla="*/ 15 w 101"/>
                <a:gd name="T7" fmla="*/ 8 h 89"/>
                <a:gd name="T8" fmla="*/ 23 w 101"/>
                <a:gd name="T9" fmla="*/ 4 h 89"/>
                <a:gd name="T10" fmla="*/ 33 w 101"/>
                <a:gd name="T11" fmla="*/ 1 h 89"/>
                <a:gd name="T12" fmla="*/ 43 w 101"/>
                <a:gd name="T13" fmla="*/ 0 h 89"/>
                <a:gd name="T14" fmla="*/ 52 w 101"/>
                <a:gd name="T15" fmla="*/ 0 h 89"/>
                <a:gd name="T16" fmla="*/ 61 w 101"/>
                <a:gd name="T17" fmla="*/ 2 h 89"/>
                <a:gd name="T18" fmla="*/ 71 w 101"/>
                <a:gd name="T19" fmla="*/ 5 h 89"/>
                <a:gd name="T20" fmla="*/ 79 w 101"/>
                <a:gd name="T21" fmla="*/ 10 h 89"/>
                <a:gd name="T22" fmla="*/ 86 w 101"/>
                <a:gd name="T23" fmla="*/ 18 h 89"/>
                <a:gd name="T24" fmla="*/ 93 w 101"/>
                <a:gd name="T25" fmla="*/ 25 h 89"/>
                <a:gd name="T26" fmla="*/ 97 w 101"/>
                <a:gd name="T27" fmla="*/ 33 h 89"/>
                <a:gd name="T28" fmla="*/ 100 w 101"/>
                <a:gd name="T29" fmla="*/ 43 h 89"/>
                <a:gd name="T30" fmla="*/ 101 w 101"/>
                <a:gd name="T31" fmla="*/ 53 h 89"/>
                <a:gd name="T32" fmla="*/ 101 w 101"/>
                <a:gd name="T33" fmla="*/ 62 h 89"/>
                <a:gd name="T34" fmla="*/ 99 w 101"/>
                <a:gd name="T35" fmla="*/ 71 h 89"/>
                <a:gd name="T36" fmla="*/ 96 w 101"/>
                <a:gd name="T37" fmla="*/ 81 h 89"/>
                <a:gd name="T38" fmla="*/ 91 w 101"/>
                <a:gd name="T39" fmla="*/ 89 h 89"/>
                <a:gd name="T40" fmla="*/ 91 w 101"/>
                <a:gd name="T41" fmla="*/ 89 h 89"/>
                <a:gd name="T42" fmla="*/ 0 w 101"/>
                <a:gd name="T43" fmla="*/ 2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1" h="89">
                  <a:moveTo>
                    <a:pt x="0" y="22"/>
                  </a:moveTo>
                  <a:lnTo>
                    <a:pt x="0" y="22"/>
                  </a:lnTo>
                  <a:lnTo>
                    <a:pt x="8" y="15"/>
                  </a:lnTo>
                  <a:lnTo>
                    <a:pt x="15" y="8"/>
                  </a:lnTo>
                  <a:lnTo>
                    <a:pt x="23" y="4"/>
                  </a:lnTo>
                  <a:lnTo>
                    <a:pt x="33" y="1"/>
                  </a:lnTo>
                  <a:lnTo>
                    <a:pt x="43" y="0"/>
                  </a:lnTo>
                  <a:lnTo>
                    <a:pt x="52" y="0"/>
                  </a:lnTo>
                  <a:lnTo>
                    <a:pt x="61" y="2"/>
                  </a:lnTo>
                  <a:lnTo>
                    <a:pt x="71" y="5"/>
                  </a:lnTo>
                  <a:lnTo>
                    <a:pt x="79" y="10"/>
                  </a:lnTo>
                  <a:lnTo>
                    <a:pt x="86" y="18"/>
                  </a:lnTo>
                  <a:lnTo>
                    <a:pt x="93" y="25"/>
                  </a:lnTo>
                  <a:lnTo>
                    <a:pt x="97" y="33"/>
                  </a:lnTo>
                  <a:lnTo>
                    <a:pt x="100" y="43"/>
                  </a:lnTo>
                  <a:lnTo>
                    <a:pt x="101" y="53"/>
                  </a:lnTo>
                  <a:lnTo>
                    <a:pt x="101" y="62"/>
                  </a:lnTo>
                  <a:lnTo>
                    <a:pt x="99" y="71"/>
                  </a:lnTo>
                  <a:lnTo>
                    <a:pt x="96" y="81"/>
                  </a:lnTo>
                  <a:lnTo>
                    <a:pt x="91" y="89"/>
                  </a:lnTo>
                  <a:lnTo>
                    <a:pt x="91" y="89"/>
                  </a:lnTo>
                  <a:lnTo>
                    <a:pt x="0" y="2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89" name="Freeform 100"/>
            <p:cNvSpPr>
              <a:spLocks/>
            </p:cNvSpPr>
            <p:nvPr/>
          </p:nvSpPr>
          <p:spPr bwMode="auto">
            <a:xfrm>
              <a:off x="10415588" y="6178550"/>
              <a:ext cx="6350" cy="9525"/>
            </a:xfrm>
            <a:custGeom>
              <a:avLst/>
              <a:gdLst>
                <a:gd name="T0" fmla="*/ 40 w 71"/>
                <a:gd name="T1" fmla="*/ 109 h 109"/>
                <a:gd name="T2" fmla="*/ 40 w 71"/>
                <a:gd name="T3" fmla="*/ 109 h 109"/>
                <a:gd name="T4" fmla="*/ 30 w 71"/>
                <a:gd name="T5" fmla="*/ 106 h 109"/>
                <a:gd name="T6" fmla="*/ 22 w 71"/>
                <a:gd name="T7" fmla="*/ 101 h 109"/>
                <a:gd name="T8" fmla="*/ 15 w 71"/>
                <a:gd name="T9" fmla="*/ 94 h 109"/>
                <a:gd name="T10" fmla="*/ 9 w 71"/>
                <a:gd name="T11" fmla="*/ 86 h 109"/>
                <a:gd name="T12" fmla="*/ 4 w 71"/>
                <a:gd name="T13" fmla="*/ 78 h 109"/>
                <a:gd name="T14" fmla="*/ 1 w 71"/>
                <a:gd name="T15" fmla="*/ 68 h 109"/>
                <a:gd name="T16" fmla="*/ 0 w 71"/>
                <a:gd name="T17" fmla="*/ 59 h 109"/>
                <a:gd name="T18" fmla="*/ 0 w 71"/>
                <a:gd name="T19" fmla="*/ 49 h 109"/>
                <a:gd name="T20" fmla="*/ 2 w 71"/>
                <a:gd name="T21" fmla="*/ 40 h 109"/>
                <a:gd name="T22" fmla="*/ 5 w 71"/>
                <a:gd name="T23" fmla="*/ 30 h 109"/>
                <a:gd name="T24" fmla="*/ 10 w 71"/>
                <a:gd name="T25" fmla="*/ 22 h 109"/>
                <a:gd name="T26" fmla="*/ 17 w 71"/>
                <a:gd name="T27" fmla="*/ 15 h 109"/>
                <a:gd name="T28" fmla="*/ 25 w 71"/>
                <a:gd name="T29" fmla="*/ 9 h 109"/>
                <a:gd name="T30" fmla="*/ 34 w 71"/>
                <a:gd name="T31" fmla="*/ 4 h 109"/>
                <a:gd name="T32" fmla="*/ 43 w 71"/>
                <a:gd name="T33" fmla="*/ 1 h 109"/>
                <a:gd name="T34" fmla="*/ 53 w 71"/>
                <a:gd name="T35" fmla="*/ 0 h 109"/>
                <a:gd name="T36" fmla="*/ 62 w 71"/>
                <a:gd name="T37" fmla="*/ 0 h 109"/>
                <a:gd name="T38" fmla="*/ 71 w 71"/>
                <a:gd name="T39" fmla="*/ 2 h 109"/>
                <a:gd name="T40" fmla="*/ 71 w 71"/>
                <a:gd name="T41" fmla="*/ 2 h 109"/>
                <a:gd name="T42" fmla="*/ 40 w 71"/>
                <a:gd name="T43"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109">
                  <a:moveTo>
                    <a:pt x="40" y="109"/>
                  </a:moveTo>
                  <a:lnTo>
                    <a:pt x="40" y="109"/>
                  </a:lnTo>
                  <a:lnTo>
                    <a:pt x="30" y="106"/>
                  </a:lnTo>
                  <a:lnTo>
                    <a:pt x="22" y="101"/>
                  </a:lnTo>
                  <a:lnTo>
                    <a:pt x="15" y="94"/>
                  </a:lnTo>
                  <a:lnTo>
                    <a:pt x="9" y="86"/>
                  </a:lnTo>
                  <a:lnTo>
                    <a:pt x="4" y="78"/>
                  </a:lnTo>
                  <a:lnTo>
                    <a:pt x="1" y="68"/>
                  </a:lnTo>
                  <a:lnTo>
                    <a:pt x="0" y="59"/>
                  </a:lnTo>
                  <a:lnTo>
                    <a:pt x="0" y="49"/>
                  </a:lnTo>
                  <a:lnTo>
                    <a:pt x="2" y="40"/>
                  </a:lnTo>
                  <a:lnTo>
                    <a:pt x="5" y="30"/>
                  </a:lnTo>
                  <a:lnTo>
                    <a:pt x="10" y="22"/>
                  </a:lnTo>
                  <a:lnTo>
                    <a:pt x="17" y="15"/>
                  </a:lnTo>
                  <a:lnTo>
                    <a:pt x="25" y="9"/>
                  </a:lnTo>
                  <a:lnTo>
                    <a:pt x="34" y="4"/>
                  </a:lnTo>
                  <a:lnTo>
                    <a:pt x="43" y="1"/>
                  </a:lnTo>
                  <a:lnTo>
                    <a:pt x="53" y="0"/>
                  </a:lnTo>
                  <a:lnTo>
                    <a:pt x="62" y="0"/>
                  </a:lnTo>
                  <a:lnTo>
                    <a:pt x="71" y="2"/>
                  </a:lnTo>
                  <a:lnTo>
                    <a:pt x="71" y="2"/>
                  </a:lnTo>
                  <a:lnTo>
                    <a:pt x="40" y="10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90" name="Freeform 101"/>
            <p:cNvSpPr>
              <a:spLocks/>
            </p:cNvSpPr>
            <p:nvPr/>
          </p:nvSpPr>
          <p:spPr bwMode="auto">
            <a:xfrm>
              <a:off x="10409238" y="6183313"/>
              <a:ext cx="14288" cy="22225"/>
            </a:xfrm>
            <a:custGeom>
              <a:avLst/>
              <a:gdLst>
                <a:gd name="T0" fmla="*/ 130 w 150"/>
                <a:gd name="T1" fmla="*/ 0 h 255"/>
                <a:gd name="T2" fmla="*/ 142 w 150"/>
                <a:gd name="T3" fmla="*/ 22 h 255"/>
                <a:gd name="T4" fmla="*/ 149 w 150"/>
                <a:gd name="T5" fmla="*/ 44 h 255"/>
                <a:gd name="T6" fmla="*/ 150 w 150"/>
                <a:gd name="T7" fmla="*/ 67 h 255"/>
                <a:gd name="T8" fmla="*/ 145 w 150"/>
                <a:gd name="T9" fmla="*/ 89 h 255"/>
                <a:gd name="T10" fmla="*/ 137 w 150"/>
                <a:gd name="T11" fmla="*/ 111 h 255"/>
                <a:gd name="T12" fmla="*/ 127 w 150"/>
                <a:gd name="T13" fmla="*/ 132 h 255"/>
                <a:gd name="T14" fmla="*/ 113 w 150"/>
                <a:gd name="T15" fmla="*/ 152 h 255"/>
                <a:gd name="T16" fmla="*/ 97 w 150"/>
                <a:gd name="T17" fmla="*/ 172 h 255"/>
                <a:gd name="T18" fmla="*/ 80 w 150"/>
                <a:gd name="T19" fmla="*/ 188 h 255"/>
                <a:gd name="T20" fmla="*/ 63 w 150"/>
                <a:gd name="T21" fmla="*/ 205 h 255"/>
                <a:gd name="T22" fmla="*/ 48 w 150"/>
                <a:gd name="T23" fmla="*/ 219 h 255"/>
                <a:gd name="T24" fmla="*/ 32 w 150"/>
                <a:gd name="T25" fmla="*/ 231 h 255"/>
                <a:gd name="T26" fmla="*/ 19 w 150"/>
                <a:gd name="T27" fmla="*/ 242 h 255"/>
                <a:gd name="T28" fmla="*/ 9 w 150"/>
                <a:gd name="T29" fmla="*/ 249 h 255"/>
                <a:gd name="T30" fmla="*/ 2 w 150"/>
                <a:gd name="T31" fmla="*/ 253 h 255"/>
                <a:gd name="T32" fmla="*/ 0 w 150"/>
                <a:gd name="T33"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 h="255">
                  <a:moveTo>
                    <a:pt x="130" y="0"/>
                  </a:moveTo>
                  <a:lnTo>
                    <a:pt x="142" y="22"/>
                  </a:lnTo>
                  <a:lnTo>
                    <a:pt x="149" y="44"/>
                  </a:lnTo>
                  <a:lnTo>
                    <a:pt x="150" y="67"/>
                  </a:lnTo>
                  <a:lnTo>
                    <a:pt x="145" y="89"/>
                  </a:lnTo>
                  <a:lnTo>
                    <a:pt x="137" y="111"/>
                  </a:lnTo>
                  <a:lnTo>
                    <a:pt x="127" y="132"/>
                  </a:lnTo>
                  <a:lnTo>
                    <a:pt x="113" y="152"/>
                  </a:lnTo>
                  <a:lnTo>
                    <a:pt x="97" y="172"/>
                  </a:lnTo>
                  <a:lnTo>
                    <a:pt x="80" y="188"/>
                  </a:lnTo>
                  <a:lnTo>
                    <a:pt x="63" y="205"/>
                  </a:lnTo>
                  <a:lnTo>
                    <a:pt x="48" y="219"/>
                  </a:lnTo>
                  <a:lnTo>
                    <a:pt x="32" y="231"/>
                  </a:lnTo>
                  <a:lnTo>
                    <a:pt x="19" y="242"/>
                  </a:lnTo>
                  <a:lnTo>
                    <a:pt x="9" y="249"/>
                  </a:lnTo>
                  <a:lnTo>
                    <a:pt x="2" y="253"/>
                  </a:lnTo>
                  <a:lnTo>
                    <a:pt x="0" y="25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91" name="Freeform 102"/>
            <p:cNvSpPr>
              <a:spLocks/>
            </p:cNvSpPr>
            <p:nvPr/>
          </p:nvSpPr>
          <p:spPr bwMode="auto">
            <a:xfrm>
              <a:off x="10415588" y="6178550"/>
              <a:ext cx="9525" cy="7937"/>
            </a:xfrm>
            <a:custGeom>
              <a:avLst/>
              <a:gdLst>
                <a:gd name="T0" fmla="*/ 10 w 101"/>
                <a:gd name="T1" fmla="*/ 88 h 88"/>
                <a:gd name="T2" fmla="*/ 10 w 101"/>
                <a:gd name="T3" fmla="*/ 88 h 88"/>
                <a:gd name="T4" fmla="*/ 5 w 101"/>
                <a:gd name="T5" fmla="*/ 80 h 88"/>
                <a:gd name="T6" fmla="*/ 2 w 101"/>
                <a:gd name="T7" fmla="*/ 71 h 88"/>
                <a:gd name="T8" fmla="*/ 0 w 101"/>
                <a:gd name="T9" fmla="*/ 61 h 88"/>
                <a:gd name="T10" fmla="*/ 0 w 101"/>
                <a:gd name="T11" fmla="*/ 52 h 88"/>
                <a:gd name="T12" fmla="*/ 1 w 101"/>
                <a:gd name="T13" fmla="*/ 43 h 88"/>
                <a:gd name="T14" fmla="*/ 4 w 101"/>
                <a:gd name="T15" fmla="*/ 33 h 88"/>
                <a:gd name="T16" fmla="*/ 9 w 101"/>
                <a:gd name="T17" fmla="*/ 24 h 88"/>
                <a:gd name="T18" fmla="*/ 16 w 101"/>
                <a:gd name="T19" fmla="*/ 17 h 88"/>
                <a:gd name="T20" fmla="*/ 23 w 101"/>
                <a:gd name="T21" fmla="*/ 10 h 88"/>
                <a:gd name="T22" fmla="*/ 31 w 101"/>
                <a:gd name="T23" fmla="*/ 5 h 88"/>
                <a:gd name="T24" fmla="*/ 40 w 101"/>
                <a:gd name="T25" fmla="*/ 2 h 88"/>
                <a:gd name="T26" fmla="*/ 50 w 101"/>
                <a:gd name="T27" fmla="*/ 0 h 88"/>
                <a:gd name="T28" fmla="*/ 59 w 101"/>
                <a:gd name="T29" fmla="*/ 0 h 88"/>
                <a:gd name="T30" fmla="*/ 68 w 101"/>
                <a:gd name="T31" fmla="*/ 1 h 88"/>
                <a:gd name="T32" fmla="*/ 78 w 101"/>
                <a:gd name="T33" fmla="*/ 4 h 88"/>
                <a:gd name="T34" fmla="*/ 87 w 101"/>
                <a:gd name="T35" fmla="*/ 9 h 88"/>
                <a:gd name="T36" fmla="*/ 95 w 101"/>
                <a:gd name="T37" fmla="*/ 16 h 88"/>
                <a:gd name="T38" fmla="*/ 101 w 101"/>
                <a:gd name="T39" fmla="*/ 23 h 88"/>
                <a:gd name="T40" fmla="*/ 101 w 101"/>
                <a:gd name="T41" fmla="*/ 23 h 88"/>
                <a:gd name="T42" fmla="*/ 10 w 101"/>
                <a:gd name="T4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1" h="88">
                  <a:moveTo>
                    <a:pt x="10" y="88"/>
                  </a:moveTo>
                  <a:lnTo>
                    <a:pt x="10" y="88"/>
                  </a:lnTo>
                  <a:lnTo>
                    <a:pt x="5" y="80"/>
                  </a:lnTo>
                  <a:lnTo>
                    <a:pt x="2" y="71"/>
                  </a:lnTo>
                  <a:lnTo>
                    <a:pt x="0" y="61"/>
                  </a:lnTo>
                  <a:lnTo>
                    <a:pt x="0" y="52"/>
                  </a:lnTo>
                  <a:lnTo>
                    <a:pt x="1" y="43"/>
                  </a:lnTo>
                  <a:lnTo>
                    <a:pt x="4" y="33"/>
                  </a:lnTo>
                  <a:lnTo>
                    <a:pt x="9" y="24"/>
                  </a:lnTo>
                  <a:lnTo>
                    <a:pt x="16" y="17"/>
                  </a:lnTo>
                  <a:lnTo>
                    <a:pt x="23" y="10"/>
                  </a:lnTo>
                  <a:lnTo>
                    <a:pt x="31" y="5"/>
                  </a:lnTo>
                  <a:lnTo>
                    <a:pt x="40" y="2"/>
                  </a:lnTo>
                  <a:lnTo>
                    <a:pt x="50" y="0"/>
                  </a:lnTo>
                  <a:lnTo>
                    <a:pt x="59" y="0"/>
                  </a:lnTo>
                  <a:lnTo>
                    <a:pt x="68" y="1"/>
                  </a:lnTo>
                  <a:lnTo>
                    <a:pt x="78" y="4"/>
                  </a:lnTo>
                  <a:lnTo>
                    <a:pt x="87" y="9"/>
                  </a:lnTo>
                  <a:lnTo>
                    <a:pt x="95" y="16"/>
                  </a:lnTo>
                  <a:lnTo>
                    <a:pt x="101" y="23"/>
                  </a:lnTo>
                  <a:lnTo>
                    <a:pt x="101" y="23"/>
                  </a:lnTo>
                  <a:lnTo>
                    <a:pt x="10" y="8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92" name="Freeform 103"/>
            <p:cNvSpPr>
              <a:spLocks/>
            </p:cNvSpPr>
            <p:nvPr/>
          </p:nvSpPr>
          <p:spPr bwMode="auto">
            <a:xfrm>
              <a:off x="10404476" y="6202363"/>
              <a:ext cx="7938" cy="7937"/>
            </a:xfrm>
            <a:custGeom>
              <a:avLst/>
              <a:gdLst>
                <a:gd name="T0" fmla="*/ 87 w 87"/>
                <a:gd name="T1" fmla="*/ 95 h 103"/>
                <a:gd name="T2" fmla="*/ 87 w 87"/>
                <a:gd name="T3" fmla="*/ 95 h 103"/>
                <a:gd name="T4" fmla="*/ 77 w 87"/>
                <a:gd name="T5" fmla="*/ 99 h 103"/>
                <a:gd name="T6" fmla="*/ 68 w 87"/>
                <a:gd name="T7" fmla="*/ 102 h 103"/>
                <a:gd name="T8" fmla="*/ 58 w 87"/>
                <a:gd name="T9" fmla="*/ 103 h 103"/>
                <a:gd name="T10" fmla="*/ 50 w 87"/>
                <a:gd name="T11" fmla="*/ 103 h 103"/>
                <a:gd name="T12" fmla="*/ 40 w 87"/>
                <a:gd name="T13" fmla="*/ 101 h 103"/>
                <a:gd name="T14" fmla="*/ 31 w 87"/>
                <a:gd name="T15" fmla="*/ 98 h 103"/>
                <a:gd name="T16" fmla="*/ 23 w 87"/>
                <a:gd name="T17" fmla="*/ 91 h 103"/>
                <a:gd name="T18" fmla="*/ 15 w 87"/>
                <a:gd name="T19" fmla="*/ 85 h 103"/>
                <a:gd name="T20" fmla="*/ 9 w 87"/>
                <a:gd name="T21" fmla="*/ 78 h 103"/>
                <a:gd name="T22" fmla="*/ 5 w 87"/>
                <a:gd name="T23" fmla="*/ 68 h 103"/>
                <a:gd name="T24" fmla="*/ 1 w 87"/>
                <a:gd name="T25" fmla="*/ 59 h 103"/>
                <a:gd name="T26" fmla="*/ 0 w 87"/>
                <a:gd name="T27" fmla="*/ 50 h 103"/>
                <a:gd name="T28" fmla="*/ 0 w 87"/>
                <a:gd name="T29" fmla="*/ 41 h 103"/>
                <a:gd name="T30" fmla="*/ 3 w 87"/>
                <a:gd name="T31" fmla="*/ 32 h 103"/>
                <a:gd name="T32" fmla="*/ 6 w 87"/>
                <a:gd name="T33" fmla="*/ 22 h 103"/>
                <a:gd name="T34" fmla="*/ 12 w 87"/>
                <a:gd name="T35" fmla="*/ 14 h 103"/>
                <a:gd name="T36" fmla="*/ 18 w 87"/>
                <a:gd name="T37" fmla="*/ 7 h 103"/>
                <a:gd name="T38" fmla="*/ 26 w 87"/>
                <a:gd name="T39" fmla="*/ 0 h 103"/>
                <a:gd name="T40" fmla="*/ 26 w 87"/>
                <a:gd name="T41" fmla="*/ 0 h 103"/>
                <a:gd name="T42" fmla="*/ 87 w 87"/>
                <a:gd name="T43" fmla="*/ 9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7" h="103">
                  <a:moveTo>
                    <a:pt x="87" y="95"/>
                  </a:moveTo>
                  <a:lnTo>
                    <a:pt x="87" y="95"/>
                  </a:lnTo>
                  <a:lnTo>
                    <a:pt x="77" y="99"/>
                  </a:lnTo>
                  <a:lnTo>
                    <a:pt x="68" y="102"/>
                  </a:lnTo>
                  <a:lnTo>
                    <a:pt x="58" y="103"/>
                  </a:lnTo>
                  <a:lnTo>
                    <a:pt x="50" y="103"/>
                  </a:lnTo>
                  <a:lnTo>
                    <a:pt x="40" y="101"/>
                  </a:lnTo>
                  <a:lnTo>
                    <a:pt x="31" y="98"/>
                  </a:lnTo>
                  <a:lnTo>
                    <a:pt x="23" y="91"/>
                  </a:lnTo>
                  <a:lnTo>
                    <a:pt x="15" y="85"/>
                  </a:lnTo>
                  <a:lnTo>
                    <a:pt x="9" y="78"/>
                  </a:lnTo>
                  <a:lnTo>
                    <a:pt x="5" y="68"/>
                  </a:lnTo>
                  <a:lnTo>
                    <a:pt x="1" y="59"/>
                  </a:lnTo>
                  <a:lnTo>
                    <a:pt x="0" y="50"/>
                  </a:lnTo>
                  <a:lnTo>
                    <a:pt x="0" y="41"/>
                  </a:lnTo>
                  <a:lnTo>
                    <a:pt x="3" y="32"/>
                  </a:lnTo>
                  <a:lnTo>
                    <a:pt x="6" y="22"/>
                  </a:lnTo>
                  <a:lnTo>
                    <a:pt x="12" y="14"/>
                  </a:lnTo>
                  <a:lnTo>
                    <a:pt x="18" y="7"/>
                  </a:lnTo>
                  <a:lnTo>
                    <a:pt x="26" y="0"/>
                  </a:lnTo>
                  <a:lnTo>
                    <a:pt x="26" y="0"/>
                  </a:lnTo>
                  <a:lnTo>
                    <a:pt x="87" y="9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93" name="Freeform 104"/>
            <p:cNvSpPr>
              <a:spLocks/>
            </p:cNvSpPr>
            <p:nvPr/>
          </p:nvSpPr>
          <p:spPr bwMode="auto">
            <a:xfrm>
              <a:off x="10399713" y="6240463"/>
              <a:ext cx="20638" cy="23812"/>
            </a:xfrm>
            <a:custGeom>
              <a:avLst/>
              <a:gdLst>
                <a:gd name="T0" fmla="*/ 0 w 230"/>
                <a:gd name="T1" fmla="*/ 284 h 284"/>
                <a:gd name="T2" fmla="*/ 2 w 230"/>
                <a:gd name="T3" fmla="*/ 283 h 284"/>
                <a:gd name="T4" fmla="*/ 8 w 230"/>
                <a:gd name="T5" fmla="*/ 281 h 284"/>
                <a:gd name="T6" fmla="*/ 16 w 230"/>
                <a:gd name="T7" fmla="*/ 277 h 284"/>
                <a:gd name="T8" fmla="*/ 28 w 230"/>
                <a:gd name="T9" fmla="*/ 272 h 284"/>
                <a:gd name="T10" fmla="*/ 42 w 230"/>
                <a:gd name="T11" fmla="*/ 263 h 284"/>
                <a:gd name="T12" fmla="*/ 57 w 230"/>
                <a:gd name="T13" fmla="*/ 254 h 284"/>
                <a:gd name="T14" fmla="*/ 75 w 230"/>
                <a:gd name="T15" fmla="*/ 241 h 284"/>
                <a:gd name="T16" fmla="*/ 93 w 230"/>
                <a:gd name="T17" fmla="*/ 227 h 284"/>
                <a:gd name="T18" fmla="*/ 112 w 230"/>
                <a:gd name="T19" fmla="*/ 210 h 284"/>
                <a:gd name="T20" fmla="*/ 132 w 230"/>
                <a:gd name="T21" fmla="*/ 190 h 284"/>
                <a:gd name="T22" fmla="*/ 151 w 230"/>
                <a:gd name="T23" fmla="*/ 167 h 284"/>
                <a:gd name="T24" fmla="*/ 170 w 230"/>
                <a:gd name="T25" fmla="*/ 140 h 284"/>
                <a:gd name="T26" fmla="*/ 187 w 230"/>
                <a:gd name="T27" fmla="*/ 110 h 284"/>
                <a:gd name="T28" fmla="*/ 204 w 230"/>
                <a:gd name="T29" fmla="*/ 77 h 284"/>
                <a:gd name="T30" fmla="*/ 217 w 230"/>
                <a:gd name="T31" fmla="*/ 40 h 284"/>
                <a:gd name="T32" fmla="*/ 230 w 230"/>
                <a:gd name="T33"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0" h="284">
                  <a:moveTo>
                    <a:pt x="0" y="284"/>
                  </a:moveTo>
                  <a:lnTo>
                    <a:pt x="2" y="283"/>
                  </a:lnTo>
                  <a:lnTo>
                    <a:pt x="8" y="281"/>
                  </a:lnTo>
                  <a:lnTo>
                    <a:pt x="16" y="277"/>
                  </a:lnTo>
                  <a:lnTo>
                    <a:pt x="28" y="272"/>
                  </a:lnTo>
                  <a:lnTo>
                    <a:pt x="42" y="263"/>
                  </a:lnTo>
                  <a:lnTo>
                    <a:pt x="57" y="254"/>
                  </a:lnTo>
                  <a:lnTo>
                    <a:pt x="75" y="241"/>
                  </a:lnTo>
                  <a:lnTo>
                    <a:pt x="93" y="227"/>
                  </a:lnTo>
                  <a:lnTo>
                    <a:pt x="112" y="210"/>
                  </a:lnTo>
                  <a:lnTo>
                    <a:pt x="132" y="190"/>
                  </a:lnTo>
                  <a:lnTo>
                    <a:pt x="151" y="167"/>
                  </a:lnTo>
                  <a:lnTo>
                    <a:pt x="170" y="140"/>
                  </a:lnTo>
                  <a:lnTo>
                    <a:pt x="187" y="110"/>
                  </a:lnTo>
                  <a:lnTo>
                    <a:pt x="204" y="77"/>
                  </a:lnTo>
                  <a:lnTo>
                    <a:pt x="217" y="40"/>
                  </a:lnTo>
                  <a:lnTo>
                    <a:pt x="23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94" name="Freeform 105"/>
            <p:cNvSpPr>
              <a:spLocks/>
            </p:cNvSpPr>
            <p:nvPr/>
          </p:nvSpPr>
          <p:spPr bwMode="auto">
            <a:xfrm>
              <a:off x="10394951" y="6259513"/>
              <a:ext cx="6350" cy="9525"/>
            </a:xfrm>
            <a:custGeom>
              <a:avLst/>
              <a:gdLst>
                <a:gd name="T0" fmla="*/ 72 w 72"/>
                <a:gd name="T1" fmla="*/ 107 h 109"/>
                <a:gd name="T2" fmla="*/ 72 w 72"/>
                <a:gd name="T3" fmla="*/ 107 h 109"/>
                <a:gd name="T4" fmla="*/ 63 w 72"/>
                <a:gd name="T5" fmla="*/ 109 h 109"/>
                <a:gd name="T6" fmla="*/ 54 w 72"/>
                <a:gd name="T7" fmla="*/ 109 h 109"/>
                <a:gd name="T8" fmla="*/ 44 w 72"/>
                <a:gd name="T9" fmla="*/ 108 h 109"/>
                <a:gd name="T10" fmla="*/ 34 w 72"/>
                <a:gd name="T11" fmla="*/ 106 h 109"/>
                <a:gd name="T12" fmla="*/ 26 w 72"/>
                <a:gd name="T13" fmla="*/ 101 h 109"/>
                <a:gd name="T14" fmla="*/ 19 w 72"/>
                <a:gd name="T15" fmla="*/ 95 h 109"/>
                <a:gd name="T16" fmla="*/ 11 w 72"/>
                <a:gd name="T17" fmla="*/ 88 h 109"/>
                <a:gd name="T18" fmla="*/ 6 w 72"/>
                <a:gd name="T19" fmla="*/ 80 h 109"/>
                <a:gd name="T20" fmla="*/ 2 w 72"/>
                <a:gd name="T21" fmla="*/ 70 h 109"/>
                <a:gd name="T22" fmla="*/ 0 w 72"/>
                <a:gd name="T23" fmla="*/ 61 h 109"/>
                <a:gd name="T24" fmla="*/ 0 w 72"/>
                <a:gd name="T25" fmla="*/ 52 h 109"/>
                <a:gd name="T26" fmla="*/ 1 w 72"/>
                <a:gd name="T27" fmla="*/ 42 h 109"/>
                <a:gd name="T28" fmla="*/ 3 w 72"/>
                <a:gd name="T29" fmla="*/ 32 h 109"/>
                <a:gd name="T30" fmla="*/ 8 w 72"/>
                <a:gd name="T31" fmla="*/ 24 h 109"/>
                <a:gd name="T32" fmla="*/ 13 w 72"/>
                <a:gd name="T33" fmla="*/ 17 h 109"/>
                <a:gd name="T34" fmla="*/ 21 w 72"/>
                <a:gd name="T35" fmla="*/ 9 h 109"/>
                <a:gd name="T36" fmla="*/ 29 w 72"/>
                <a:gd name="T37" fmla="*/ 4 h 109"/>
                <a:gd name="T38" fmla="*/ 39 w 72"/>
                <a:gd name="T39" fmla="*/ 0 h 109"/>
                <a:gd name="T40" fmla="*/ 39 w 72"/>
                <a:gd name="T41" fmla="*/ 0 h 109"/>
                <a:gd name="T42" fmla="*/ 72 w 72"/>
                <a:gd name="T43" fmla="*/ 10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2" h="109">
                  <a:moveTo>
                    <a:pt x="72" y="107"/>
                  </a:moveTo>
                  <a:lnTo>
                    <a:pt x="72" y="107"/>
                  </a:lnTo>
                  <a:lnTo>
                    <a:pt x="63" y="109"/>
                  </a:lnTo>
                  <a:lnTo>
                    <a:pt x="54" y="109"/>
                  </a:lnTo>
                  <a:lnTo>
                    <a:pt x="44" y="108"/>
                  </a:lnTo>
                  <a:lnTo>
                    <a:pt x="34" y="106"/>
                  </a:lnTo>
                  <a:lnTo>
                    <a:pt x="26" y="101"/>
                  </a:lnTo>
                  <a:lnTo>
                    <a:pt x="19" y="95"/>
                  </a:lnTo>
                  <a:lnTo>
                    <a:pt x="11" y="88"/>
                  </a:lnTo>
                  <a:lnTo>
                    <a:pt x="6" y="80"/>
                  </a:lnTo>
                  <a:lnTo>
                    <a:pt x="2" y="70"/>
                  </a:lnTo>
                  <a:lnTo>
                    <a:pt x="0" y="61"/>
                  </a:lnTo>
                  <a:lnTo>
                    <a:pt x="0" y="52"/>
                  </a:lnTo>
                  <a:lnTo>
                    <a:pt x="1" y="42"/>
                  </a:lnTo>
                  <a:lnTo>
                    <a:pt x="3" y="32"/>
                  </a:lnTo>
                  <a:lnTo>
                    <a:pt x="8" y="24"/>
                  </a:lnTo>
                  <a:lnTo>
                    <a:pt x="13" y="17"/>
                  </a:lnTo>
                  <a:lnTo>
                    <a:pt x="21" y="9"/>
                  </a:lnTo>
                  <a:lnTo>
                    <a:pt x="29" y="4"/>
                  </a:lnTo>
                  <a:lnTo>
                    <a:pt x="39" y="0"/>
                  </a:lnTo>
                  <a:lnTo>
                    <a:pt x="39" y="0"/>
                  </a:lnTo>
                  <a:lnTo>
                    <a:pt x="72" y="10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95" name="Freeform 106"/>
            <p:cNvSpPr>
              <a:spLocks/>
            </p:cNvSpPr>
            <p:nvPr/>
          </p:nvSpPr>
          <p:spPr bwMode="auto">
            <a:xfrm>
              <a:off x="10415588" y="6234113"/>
              <a:ext cx="9525" cy="6350"/>
            </a:xfrm>
            <a:custGeom>
              <a:avLst/>
              <a:gdLst>
                <a:gd name="T0" fmla="*/ 0 w 111"/>
                <a:gd name="T1" fmla="*/ 42 h 69"/>
                <a:gd name="T2" fmla="*/ 0 w 111"/>
                <a:gd name="T3" fmla="*/ 42 h 69"/>
                <a:gd name="T4" fmla="*/ 3 w 111"/>
                <a:gd name="T5" fmla="*/ 33 h 69"/>
                <a:gd name="T6" fmla="*/ 9 w 111"/>
                <a:gd name="T7" fmla="*/ 24 h 69"/>
                <a:gd name="T8" fmla="*/ 15 w 111"/>
                <a:gd name="T9" fmla="*/ 16 h 69"/>
                <a:gd name="T10" fmla="*/ 22 w 111"/>
                <a:gd name="T11" fmla="*/ 10 h 69"/>
                <a:gd name="T12" fmla="*/ 31 w 111"/>
                <a:gd name="T13" fmla="*/ 5 h 69"/>
                <a:gd name="T14" fmla="*/ 40 w 111"/>
                <a:gd name="T15" fmla="*/ 2 h 69"/>
                <a:gd name="T16" fmla="*/ 50 w 111"/>
                <a:gd name="T17" fmla="*/ 0 h 69"/>
                <a:gd name="T18" fmla="*/ 58 w 111"/>
                <a:gd name="T19" fmla="*/ 0 h 69"/>
                <a:gd name="T20" fmla="*/ 69 w 111"/>
                <a:gd name="T21" fmla="*/ 1 h 69"/>
                <a:gd name="T22" fmla="*/ 77 w 111"/>
                <a:gd name="T23" fmla="*/ 4 h 69"/>
                <a:gd name="T24" fmla="*/ 87 w 111"/>
                <a:gd name="T25" fmla="*/ 9 h 69"/>
                <a:gd name="T26" fmla="*/ 94 w 111"/>
                <a:gd name="T27" fmla="*/ 15 h 69"/>
                <a:gd name="T28" fmla="*/ 100 w 111"/>
                <a:gd name="T29" fmla="*/ 23 h 69"/>
                <a:gd name="T30" fmla="*/ 106 w 111"/>
                <a:gd name="T31" fmla="*/ 31 h 69"/>
                <a:gd name="T32" fmla="*/ 109 w 111"/>
                <a:gd name="T33" fmla="*/ 41 h 69"/>
                <a:gd name="T34" fmla="*/ 111 w 111"/>
                <a:gd name="T35" fmla="*/ 50 h 69"/>
                <a:gd name="T36" fmla="*/ 111 w 111"/>
                <a:gd name="T37" fmla="*/ 58 h 69"/>
                <a:gd name="T38" fmla="*/ 110 w 111"/>
                <a:gd name="T39" fmla="*/ 69 h 69"/>
                <a:gd name="T40" fmla="*/ 110 w 111"/>
                <a:gd name="T41" fmla="*/ 69 h 69"/>
                <a:gd name="T42" fmla="*/ 0 w 111"/>
                <a:gd name="T43" fmla="*/ 4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1" h="69">
                  <a:moveTo>
                    <a:pt x="0" y="42"/>
                  </a:moveTo>
                  <a:lnTo>
                    <a:pt x="0" y="42"/>
                  </a:lnTo>
                  <a:lnTo>
                    <a:pt x="3" y="33"/>
                  </a:lnTo>
                  <a:lnTo>
                    <a:pt x="9" y="24"/>
                  </a:lnTo>
                  <a:lnTo>
                    <a:pt x="15" y="16"/>
                  </a:lnTo>
                  <a:lnTo>
                    <a:pt x="22" y="10"/>
                  </a:lnTo>
                  <a:lnTo>
                    <a:pt x="31" y="5"/>
                  </a:lnTo>
                  <a:lnTo>
                    <a:pt x="40" y="2"/>
                  </a:lnTo>
                  <a:lnTo>
                    <a:pt x="50" y="0"/>
                  </a:lnTo>
                  <a:lnTo>
                    <a:pt x="58" y="0"/>
                  </a:lnTo>
                  <a:lnTo>
                    <a:pt x="69" y="1"/>
                  </a:lnTo>
                  <a:lnTo>
                    <a:pt x="77" y="4"/>
                  </a:lnTo>
                  <a:lnTo>
                    <a:pt x="87" y="9"/>
                  </a:lnTo>
                  <a:lnTo>
                    <a:pt x="94" y="15"/>
                  </a:lnTo>
                  <a:lnTo>
                    <a:pt x="100" y="23"/>
                  </a:lnTo>
                  <a:lnTo>
                    <a:pt x="106" y="31"/>
                  </a:lnTo>
                  <a:lnTo>
                    <a:pt x="109" y="41"/>
                  </a:lnTo>
                  <a:lnTo>
                    <a:pt x="111" y="50"/>
                  </a:lnTo>
                  <a:lnTo>
                    <a:pt x="111" y="58"/>
                  </a:lnTo>
                  <a:lnTo>
                    <a:pt x="110" y="69"/>
                  </a:lnTo>
                  <a:lnTo>
                    <a:pt x="110" y="69"/>
                  </a:lnTo>
                  <a:lnTo>
                    <a:pt x="0" y="4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96" name="Freeform 107"/>
            <p:cNvSpPr>
              <a:spLocks/>
            </p:cNvSpPr>
            <p:nvPr/>
          </p:nvSpPr>
          <p:spPr bwMode="auto">
            <a:xfrm>
              <a:off x="10417176" y="6207125"/>
              <a:ext cx="4763" cy="33337"/>
            </a:xfrm>
            <a:custGeom>
              <a:avLst/>
              <a:gdLst>
                <a:gd name="T0" fmla="*/ 28 w 47"/>
                <a:gd name="T1" fmla="*/ 363 h 363"/>
                <a:gd name="T2" fmla="*/ 36 w 47"/>
                <a:gd name="T3" fmla="*/ 321 h 363"/>
                <a:gd name="T4" fmla="*/ 43 w 47"/>
                <a:gd name="T5" fmla="*/ 281 h 363"/>
                <a:gd name="T6" fmla="*/ 46 w 47"/>
                <a:gd name="T7" fmla="*/ 245 h 363"/>
                <a:gd name="T8" fmla="*/ 47 w 47"/>
                <a:gd name="T9" fmla="*/ 210 h 363"/>
                <a:gd name="T10" fmla="*/ 46 w 47"/>
                <a:gd name="T11" fmla="*/ 178 h 363"/>
                <a:gd name="T12" fmla="*/ 44 w 47"/>
                <a:gd name="T13" fmla="*/ 148 h 363"/>
                <a:gd name="T14" fmla="*/ 40 w 47"/>
                <a:gd name="T15" fmla="*/ 121 h 363"/>
                <a:gd name="T16" fmla="*/ 34 w 47"/>
                <a:gd name="T17" fmla="*/ 96 h 363"/>
                <a:gd name="T18" fmla="*/ 29 w 47"/>
                <a:gd name="T19" fmla="*/ 74 h 363"/>
                <a:gd name="T20" fmla="*/ 23 w 47"/>
                <a:gd name="T21" fmla="*/ 55 h 363"/>
                <a:gd name="T22" fmla="*/ 17 w 47"/>
                <a:gd name="T23" fmla="*/ 38 h 363"/>
                <a:gd name="T24" fmla="*/ 11 w 47"/>
                <a:gd name="T25" fmla="*/ 25 h 363"/>
                <a:gd name="T26" fmla="*/ 7 w 47"/>
                <a:gd name="T27" fmla="*/ 14 h 363"/>
                <a:gd name="T28" fmla="*/ 3 w 47"/>
                <a:gd name="T29" fmla="*/ 6 h 363"/>
                <a:gd name="T30" fmla="*/ 0 w 47"/>
                <a:gd name="T31" fmla="*/ 1 h 363"/>
                <a:gd name="T32" fmla="*/ 0 w 47"/>
                <a:gd name="T33" fmla="*/ 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363">
                  <a:moveTo>
                    <a:pt x="28" y="363"/>
                  </a:moveTo>
                  <a:lnTo>
                    <a:pt x="36" y="321"/>
                  </a:lnTo>
                  <a:lnTo>
                    <a:pt x="43" y="281"/>
                  </a:lnTo>
                  <a:lnTo>
                    <a:pt x="46" y="245"/>
                  </a:lnTo>
                  <a:lnTo>
                    <a:pt x="47" y="210"/>
                  </a:lnTo>
                  <a:lnTo>
                    <a:pt x="46" y="178"/>
                  </a:lnTo>
                  <a:lnTo>
                    <a:pt x="44" y="148"/>
                  </a:lnTo>
                  <a:lnTo>
                    <a:pt x="40" y="121"/>
                  </a:lnTo>
                  <a:lnTo>
                    <a:pt x="34" y="96"/>
                  </a:lnTo>
                  <a:lnTo>
                    <a:pt x="29" y="74"/>
                  </a:lnTo>
                  <a:lnTo>
                    <a:pt x="23" y="55"/>
                  </a:lnTo>
                  <a:lnTo>
                    <a:pt x="17" y="38"/>
                  </a:lnTo>
                  <a:lnTo>
                    <a:pt x="11" y="25"/>
                  </a:lnTo>
                  <a:lnTo>
                    <a:pt x="7" y="14"/>
                  </a:lnTo>
                  <a:lnTo>
                    <a:pt x="3" y="6"/>
                  </a:lnTo>
                  <a:lnTo>
                    <a:pt x="0" y="1"/>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97" name="Freeform 108"/>
            <p:cNvSpPr>
              <a:spLocks/>
            </p:cNvSpPr>
            <p:nvPr/>
          </p:nvSpPr>
          <p:spPr bwMode="auto">
            <a:xfrm>
              <a:off x="10415588" y="6238875"/>
              <a:ext cx="9525" cy="6350"/>
            </a:xfrm>
            <a:custGeom>
              <a:avLst/>
              <a:gdLst>
                <a:gd name="T0" fmla="*/ 111 w 111"/>
                <a:gd name="T1" fmla="*/ 27 h 69"/>
                <a:gd name="T2" fmla="*/ 111 w 111"/>
                <a:gd name="T3" fmla="*/ 27 h 69"/>
                <a:gd name="T4" fmla="*/ 108 w 111"/>
                <a:gd name="T5" fmla="*/ 35 h 69"/>
                <a:gd name="T6" fmla="*/ 102 w 111"/>
                <a:gd name="T7" fmla="*/ 45 h 69"/>
                <a:gd name="T8" fmla="*/ 96 w 111"/>
                <a:gd name="T9" fmla="*/ 52 h 69"/>
                <a:gd name="T10" fmla="*/ 89 w 111"/>
                <a:gd name="T11" fmla="*/ 58 h 69"/>
                <a:gd name="T12" fmla="*/ 80 w 111"/>
                <a:gd name="T13" fmla="*/ 64 h 69"/>
                <a:gd name="T14" fmla="*/ 71 w 111"/>
                <a:gd name="T15" fmla="*/ 67 h 69"/>
                <a:gd name="T16" fmla="*/ 61 w 111"/>
                <a:gd name="T17" fmla="*/ 69 h 69"/>
                <a:gd name="T18" fmla="*/ 53 w 111"/>
                <a:gd name="T19" fmla="*/ 69 h 69"/>
                <a:gd name="T20" fmla="*/ 42 w 111"/>
                <a:gd name="T21" fmla="*/ 68 h 69"/>
                <a:gd name="T22" fmla="*/ 34 w 111"/>
                <a:gd name="T23" fmla="*/ 65 h 69"/>
                <a:gd name="T24" fmla="*/ 24 w 111"/>
                <a:gd name="T25" fmla="*/ 59 h 69"/>
                <a:gd name="T26" fmla="*/ 17 w 111"/>
                <a:gd name="T27" fmla="*/ 53 h 69"/>
                <a:gd name="T28" fmla="*/ 11 w 111"/>
                <a:gd name="T29" fmla="*/ 46 h 69"/>
                <a:gd name="T30" fmla="*/ 5 w 111"/>
                <a:gd name="T31" fmla="*/ 37 h 69"/>
                <a:gd name="T32" fmla="*/ 2 w 111"/>
                <a:gd name="T33" fmla="*/ 28 h 69"/>
                <a:gd name="T34" fmla="*/ 0 w 111"/>
                <a:gd name="T35" fmla="*/ 19 h 69"/>
                <a:gd name="T36" fmla="*/ 0 w 111"/>
                <a:gd name="T37" fmla="*/ 10 h 69"/>
                <a:gd name="T38" fmla="*/ 1 w 111"/>
                <a:gd name="T39" fmla="*/ 0 h 69"/>
                <a:gd name="T40" fmla="*/ 1 w 111"/>
                <a:gd name="T41" fmla="*/ 0 h 69"/>
                <a:gd name="T42" fmla="*/ 111 w 111"/>
                <a:gd name="T43" fmla="*/ 2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1" h="69">
                  <a:moveTo>
                    <a:pt x="111" y="27"/>
                  </a:moveTo>
                  <a:lnTo>
                    <a:pt x="111" y="27"/>
                  </a:lnTo>
                  <a:lnTo>
                    <a:pt x="108" y="35"/>
                  </a:lnTo>
                  <a:lnTo>
                    <a:pt x="102" y="45"/>
                  </a:lnTo>
                  <a:lnTo>
                    <a:pt x="96" y="52"/>
                  </a:lnTo>
                  <a:lnTo>
                    <a:pt x="89" y="58"/>
                  </a:lnTo>
                  <a:lnTo>
                    <a:pt x="80" y="64"/>
                  </a:lnTo>
                  <a:lnTo>
                    <a:pt x="71" y="67"/>
                  </a:lnTo>
                  <a:lnTo>
                    <a:pt x="61" y="69"/>
                  </a:lnTo>
                  <a:lnTo>
                    <a:pt x="53" y="69"/>
                  </a:lnTo>
                  <a:lnTo>
                    <a:pt x="42" y="68"/>
                  </a:lnTo>
                  <a:lnTo>
                    <a:pt x="34" y="65"/>
                  </a:lnTo>
                  <a:lnTo>
                    <a:pt x="24" y="59"/>
                  </a:lnTo>
                  <a:lnTo>
                    <a:pt x="17" y="53"/>
                  </a:lnTo>
                  <a:lnTo>
                    <a:pt x="11" y="46"/>
                  </a:lnTo>
                  <a:lnTo>
                    <a:pt x="5" y="37"/>
                  </a:lnTo>
                  <a:lnTo>
                    <a:pt x="2" y="28"/>
                  </a:lnTo>
                  <a:lnTo>
                    <a:pt x="0" y="19"/>
                  </a:lnTo>
                  <a:lnTo>
                    <a:pt x="0" y="10"/>
                  </a:lnTo>
                  <a:lnTo>
                    <a:pt x="1" y="0"/>
                  </a:lnTo>
                  <a:lnTo>
                    <a:pt x="1" y="0"/>
                  </a:lnTo>
                  <a:lnTo>
                    <a:pt x="111" y="2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98" name="Freeform 109"/>
            <p:cNvSpPr>
              <a:spLocks/>
            </p:cNvSpPr>
            <p:nvPr/>
          </p:nvSpPr>
          <p:spPr bwMode="auto">
            <a:xfrm>
              <a:off x="10412413" y="6202363"/>
              <a:ext cx="9525" cy="7937"/>
            </a:xfrm>
            <a:custGeom>
              <a:avLst/>
              <a:gdLst>
                <a:gd name="T0" fmla="*/ 8 w 103"/>
                <a:gd name="T1" fmla="*/ 85 h 85"/>
                <a:gd name="T2" fmla="*/ 8 w 103"/>
                <a:gd name="T3" fmla="*/ 85 h 85"/>
                <a:gd name="T4" fmla="*/ 3 w 103"/>
                <a:gd name="T5" fmla="*/ 76 h 85"/>
                <a:gd name="T6" fmla="*/ 1 w 103"/>
                <a:gd name="T7" fmla="*/ 67 h 85"/>
                <a:gd name="T8" fmla="*/ 0 w 103"/>
                <a:gd name="T9" fmla="*/ 57 h 85"/>
                <a:gd name="T10" fmla="*/ 0 w 103"/>
                <a:gd name="T11" fmla="*/ 48 h 85"/>
                <a:gd name="T12" fmla="*/ 2 w 103"/>
                <a:gd name="T13" fmla="*/ 39 h 85"/>
                <a:gd name="T14" fmla="*/ 6 w 103"/>
                <a:gd name="T15" fmla="*/ 29 h 85"/>
                <a:gd name="T16" fmla="*/ 11 w 103"/>
                <a:gd name="T17" fmla="*/ 21 h 85"/>
                <a:gd name="T18" fmla="*/ 18 w 103"/>
                <a:gd name="T19" fmla="*/ 13 h 85"/>
                <a:gd name="T20" fmla="*/ 26 w 103"/>
                <a:gd name="T21" fmla="*/ 8 h 85"/>
                <a:gd name="T22" fmla="*/ 35 w 103"/>
                <a:gd name="T23" fmla="*/ 3 h 85"/>
                <a:gd name="T24" fmla="*/ 44 w 103"/>
                <a:gd name="T25" fmla="*/ 1 h 85"/>
                <a:gd name="T26" fmla="*/ 53 w 103"/>
                <a:gd name="T27" fmla="*/ 0 h 85"/>
                <a:gd name="T28" fmla="*/ 63 w 103"/>
                <a:gd name="T29" fmla="*/ 0 h 85"/>
                <a:gd name="T30" fmla="*/ 72 w 103"/>
                <a:gd name="T31" fmla="*/ 2 h 85"/>
                <a:gd name="T32" fmla="*/ 82 w 103"/>
                <a:gd name="T33" fmla="*/ 6 h 85"/>
                <a:gd name="T34" fmla="*/ 90 w 103"/>
                <a:gd name="T35" fmla="*/ 11 h 85"/>
                <a:gd name="T36" fmla="*/ 98 w 103"/>
                <a:gd name="T37" fmla="*/ 18 h 85"/>
                <a:gd name="T38" fmla="*/ 103 w 103"/>
                <a:gd name="T39" fmla="*/ 26 h 85"/>
                <a:gd name="T40" fmla="*/ 103 w 103"/>
                <a:gd name="T41" fmla="*/ 26 h 85"/>
                <a:gd name="T42" fmla="*/ 8 w 103"/>
                <a:gd name="T4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3" h="85">
                  <a:moveTo>
                    <a:pt x="8" y="85"/>
                  </a:moveTo>
                  <a:lnTo>
                    <a:pt x="8" y="85"/>
                  </a:lnTo>
                  <a:lnTo>
                    <a:pt x="3" y="76"/>
                  </a:lnTo>
                  <a:lnTo>
                    <a:pt x="1" y="67"/>
                  </a:lnTo>
                  <a:lnTo>
                    <a:pt x="0" y="57"/>
                  </a:lnTo>
                  <a:lnTo>
                    <a:pt x="0" y="48"/>
                  </a:lnTo>
                  <a:lnTo>
                    <a:pt x="2" y="39"/>
                  </a:lnTo>
                  <a:lnTo>
                    <a:pt x="6" y="29"/>
                  </a:lnTo>
                  <a:lnTo>
                    <a:pt x="11" y="21"/>
                  </a:lnTo>
                  <a:lnTo>
                    <a:pt x="18" y="13"/>
                  </a:lnTo>
                  <a:lnTo>
                    <a:pt x="26" y="8"/>
                  </a:lnTo>
                  <a:lnTo>
                    <a:pt x="35" y="3"/>
                  </a:lnTo>
                  <a:lnTo>
                    <a:pt x="44" y="1"/>
                  </a:lnTo>
                  <a:lnTo>
                    <a:pt x="53" y="0"/>
                  </a:lnTo>
                  <a:lnTo>
                    <a:pt x="63" y="0"/>
                  </a:lnTo>
                  <a:lnTo>
                    <a:pt x="72" y="2"/>
                  </a:lnTo>
                  <a:lnTo>
                    <a:pt x="82" y="6"/>
                  </a:lnTo>
                  <a:lnTo>
                    <a:pt x="90" y="11"/>
                  </a:lnTo>
                  <a:lnTo>
                    <a:pt x="98" y="18"/>
                  </a:lnTo>
                  <a:lnTo>
                    <a:pt x="103" y="26"/>
                  </a:lnTo>
                  <a:lnTo>
                    <a:pt x="103" y="26"/>
                  </a:lnTo>
                  <a:lnTo>
                    <a:pt x="8" y="8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99" name="Freeform 110"/>
            <p:cNvSpPr>
              <a:spLocks/>
            </p:cNvSpPr>
            <p:nvPr/>
          </p:nvSpPr>
          <p:spPr bwMode="auto">
            <a:xfrm>
              <a:off x="10417176" y="6176963"/>
              <a:ext cx="44450" cy="34925"/>
            </a:xfrm>
            <a:custGeom>
              <a:avLst/>
              <a:gdLst>
                <a:gd name="T0" fmla="*/ 389 w 511"/>
                <a:gd name="T1" fmla="*/ 242 h 401"/>
                <a:gd name="T2" fmla="*/ 364 w 511"/>
                <a:gd name="T3" fmla="*/ 264 h 401"/>
                <a:gd name="T4" fmla="*/ 320 w 511"/>
                <a:gd name="T5" fmla="*/ 298 h 401"/>
                <a:gd name="T6" fmla="*/ 263 w 511"/>
                <a:gd name="T7" fmla="*/ 337 h 401"/>
                <a:gd name="T8" fmla="*/ 200 w 511"/>
                <a:gd name="T9" fmla="*/ 373 h 401"/>
                <a:gd name="T10" fmla="*/ 135 w 511"/>
                <a:gd name="T11" fmla="*/ 397 h 401"/>
                <a:gd name="T12" fmla="*/ 75 w 511"/>
                <a:gd name="T13" fmla="*/ 399 h 401"/>
                <a:gd name="T14" fmla="*/ 26 w 511"/>
                <a:gd name="T15" fmla="*/ 373 h 401"/>
                <a:gd name="T16" fmla="*/ 0 w 511"/>
                <a:gd name="T17" fmla="*/ 321 h 401"/>
                <a:gd name="T18" fmla="*/ 12 w 511"/>
                <a:gd name="T19" fmla="*/ 268 h 401"/>
                <a:gd name="T20" fmla="*/ 49 w 511"/>
                <a:gd name="T21" fmla="*/ 212 h 401"/>
                <a:gd name="T22" fmla="*/ 102 w 511"/>
                <a:gd name="T23" fmla="*/ 159 h 401"/>
                <a:gd name="T24" fmla="*/ 164 w 511"/>
                <a:gd name="T25" fmla="*/ 108 h 401"/>
                <a:gd name="T26" fmla="*/ 224 w 511"/>
                <a:gd name="T27" fmla="*/ 66 h 401"/>
                <a:gd name="T28" fmla="*/ 274 w 511"/>
                <a:gd name="T29" fmla="*/ 35 h 401"/>
                <a:gd name="T30" fmla="*/ 303 w 511"/>
                <a:gd name="T31" fmla="*/ 18 h 401"/>
                <a:gd name="T32" fmla="*/ 309 w 511"/>
                <a:gd name="T33" fmla="*/ 15 h 401"/>
                <a:gd name="T34" fmla="*/ 322 w 511"/>
                <a:gd name="T35" fmla="*/ 12 h 401"/>
                <a:gd name="T36" fmla="*/ 344 w 511"/>
                <a:gd name="T37" fmla="*/ 7 h 401"/>
                <a:gd name="T38" fmla="*/ 375 w 511"/>
                <a:gd name="T39" fmla="*/ 2 h 401"/>
                <a:gd name="T40" fmla="*/ 408 w 511"/>
                <a:gd name="T41" fmla="*/ 0 h 401"/>
                <a:gd name="T42" fmla="*/ 440 w 511"/>
                <a:gd name="T43" fmla="*/ 3 h 401"/>
                <a:gd name="T44" fmla="*/ 470 w 511"/>
                <a:gd name="T45" fmla="*/ 14 h 401"/>
                <a:gd name="T46" fmla="*/ 492 w 511"/>
                <a:gd name="T47" fmla="*/ 34 h 401"/>
                <a:gd name="T48" fmla="*/ 508 w 511"/>
                <a:gd name="T49" fmla="*/ 72 h 401"/>
                <a:gd name="T50" fmla="*/ 510 w 511"/>
                <a:gd name="T51" fmla="*/ 114 h 401"/>
                <a:gd name="T52" fmla="*/ 499 w 511"/>
                <a:gd name="T53" fmla="*/ 149 h 401"/>
                <a:gd name="T54" fmla="*/ 479 w 511"/>
                <a:gd name="T55" fmla="*/ 179 h 401"/>
                <a:gd name="T56" fmla="*/ 454 w 511"/>
                <a:gd name="T57" fmla="*/ 203 h 401"/>
                <a:gd name="T58" fmla="*/ 429 w 511"/>
                <a:gd name="T59" fmla="*/ 221 h 401"/>
                <a:gd name="T60" fmla="*/ 407 w 511"/>
                <a:gd name="T61" fmla="*/ 232 h 401"/>
                <a:gd name="T62" fmla="*/ 394 w 511"/>
                <a:gd name="T63" fmla="*/ 238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1" h="401">
                  <a:moveTo>
                    <a:pt x="393" y="239"/>
                  </a:moveTo>
                  <a:lnTo>
                    <a:pt x="389" y="242"/>
                  </a:lnTo>
                  <a:lnTo>
                    <a:pt x="379" y="251"/>
                  </a:lnTo>
                  <a:lnTo>
                    <a:pt x="364" y="264"/>
                  </a:lnTo>
                  <a:lnTo>
                    <a:pt x="344" y="279"/>
                  </a:lnTo>
                  <a:lnTo>
                    <a:pt x="320" y="298"/>
                  </a:lnTo>
                  <a:lnTo>
                    <a:pt x="293" y="317"/>
                  </a:lnTo>
                  <a:lnTo>
                    <a:pt x="263" y="337"/>
                  </a:lnTo>
                  <a:lnTo>
                    <a:pt x="232" y="356"/>
                  </a:lnTo>
                  <a:lnTo>
                    <a:pt x="200" y="373"/>
                  </a:lnTo>
                  <a:lnTo>
                    <a:pt x="168" y="386"/>
                  </a:lnTo>
                  <a:lnTo>
                    <a:pt x="135" y="397"/>
                  </a:lnTo>
                  <a:lnTo>
                    <a:pt x="104" y="401"/>
                  </a:lnTo>
                  <a:lnTo>
                    <a:pt x="75" y="399"/>
                  </a:lnTo>
                  <a:lnTo>
                    <a:pt x="49" y="390"/>
                  </a:lnTo>
                  <a:lnTo>
                    <a:pt x="26" y="373"/>
                  </a:lnTo>
                  <a:lnTo>
                    <a:pt x="9" y="346"/>
                  </a:lnTo>
                  <a:lnTo>
                    <a:pt x="0" y="321"/>
                  </a:lnTo>
                  <a:lnTo>
                    <a:pt x="2" y="295"/>
                  </a:lnTo>
                  <a:lnTo>
                    <a:pt x="12" y="268"/>
                  </a:lnTo>
                  <a:lnTo>
                    <a:pt x="28" y="240"/>
                  </a:lnTo>
                  <a:lnTo>
                    <a:pt x="49" y="212"/>
                  </a:lnTo>
                  <a:lnTo>
                    <a:pt x="74" y="185"/>
                  </a:lnTo>
                  <a:lnTo>
                    <a:pt x="102" y="159"/>
                  </a:lnTo>
                  <a:lnTo>
                    <a:pt x="133" y="132"/>
                  </a:lnTo>
                  <a:lnTo>
                    <a:pt x="164" y="108"/>
                  </a:lnTo>
                  <a:lnTo>
                    <a:pt x="195" y="86"/>
                  </a:lnTo>
                  <a:lnTo>
                    <a:pt x="224" y="66"/>
                  </a:lnTo>
                  <a:lnTo>
                    <a:pt x="251" y="50"/>
                  </a:lnTo>
                  <a:lnTo>
                    <a:pt x="274" y="35"/>
                  </a:lnTo>
                  <a:lnTo>
                    <a:pt x="292" y="24"/>
                  </a:lnTo>
                  <a:lnTo>
                    <a:pt x="303" y="18"/>
                  </a:lnTo>
                  <a:lnTo>
                    <a:pt x="308" y="16"/>
                  </a:lnTo>
                  <a:lnTo>
                    <a:pt x="309" y="15"/>
                  </a:lnTo>
                  <a:lnTo>
                    <a:pt x="314" y="14"/>
                  </a:lnTo>
                  <a:lnTo>
                    <a:pt x="322" y="12"/>
                  </a:lnTo>
                  <a:lnTo>
                    <a:pt x="333" y="9"/>
                  </a:lnTo>
                  <a:lnTo>
                    <a:pt x="344" y="7"/>
                  </a:lnTo>
                  <a:lnTo>
                    <a:pt x="359" y="3"/>
                  </a:lnTo>
                  <a:lnTo>
                    <a:pt x="375" y="2"/>
                  </a:lnTo>
                  <a:lnTo>
                    <a:pt x="391" y="0"/>
                  </a:lnTo>
                  <a:lnTo>
                    <a:pt x="408" y="0"/>
                  </a:lnTo>
                  <a:lnTo>
                    <a:pt x="424" y="1"/>
                  </a:lnTo>
                  <a:lnTo>
                    <a:pt x="440" y="3"/>
                  </a:lnTo>
                  <a:lnTo>
                    <a:pt x="455" y="8"/>
                  </a:lnTo>
                  <a:lnTo>
                    <a:pt x="470" y="14"/>
                  </a:lnTo>
                  <a:lnTo>
                    <a:pt x="481" y="22"/>
                  </a:lnTo>
                  <a:lnTo>
                    <a:pt x="492" y="34"/>
                  </a:lnTo>
                  <a:lnTo>
                    <a:pt x="500" y="49"/>
                  </a:lnTo>
                  <a:lnTo>
                    <a:pt x="508" y="72"/>
                  </a:lnTo>
                  <a:lnTo>
                    <a:pt x="511" y="93"/>
                  </a:lnTo>
                  <a:lnTo>
                    <a:pt x="510" y="114"/>
                  </a:lnTo>
                  <a:lnTo>
                    <a:pt x="507" y="131"/>
                  </a:lnTo>
                  <a:lnTo>
                    <a:pt x="499" y="149"/>
                  </a:lnTo>
                  <a:lnTo>
                    <a:pt x="490" y="165"/>
                  </a:lnTo>
                  <a:lnTo>
                    <a:pt x="479" y="179"/>
                  </a:lnTo>
                  <a:lnTo>
                    <a:pt x="467" y="191"/>
                  </a:lnTo>
                  <a:lnTo>
                    <a:pt x="454" y="203"/>
                  </a:lnTo>
                  <a:lnTo>
                    <a:pt x="440" y="212"/>
                  </a:lnTo>
                  <a:lnTo>
                    <a:pt x="429" y="221"/>
                  </a:lnTo>
                  <a:lnTo>
                    <a:pt x="417" y="227"/>
                  </a:lnTo>
                  <a:lnTo>
                    <a:pt x="407" y="232"/>
                  </a:lnTo>
                  <a:lnTo>
                    <a:pt x="399" y="236"/>
                  </a:lnTo>
                  <a:lnTo>
                    <a:pt x="394" y="238"/>
                  </a:lnTo>
                  <a:lnTo>
                    <a:pt x="393" y="239"/>
                  </a:lnTo>
                  <a:close/>
                </a:path>
              </a:pathLst>
            </a:custGeom>
            <a:solidFill>
              <a:srgbClr val="FEF2E0"/>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00" name="Freeform 111"/>
            <p:cNvSpPr>
              <a:spLocks/>
            </p:cNvSpPr>
            <p:nvPr/>
          </p:nvSpPr>
          <p:spPr bwMode="auto">
            <a:xfrm>
              <a:off x="10428288" y="6197600"/>
              <a:ext cx="41275" cy="31750"/>
            </a:xfrm>
            <a:custGeom>
              <a:avLst/>
              <a:gdLst>
                <a:gd name="T0" fmla="*/ 347 w 468"/>
                <a:gd name="T1" fmla="*/ 241 h 369"/>
                <a:gd name="T2" fmla="*/ 325 w 468"/>
                <a:gd name="T3" fmla="*/ 260 h 369"/>
                <a:gd name="T4" fmla="*/ 287 w 468"/>
                <a:gd name="T5" fmla="*/ 289 h 369"/>
                <a:gd name="T6" fmla="*/ 238 w 468"/>
                <a:gd name="T7" fmla="*/ 322 h 369"/>
                <a:gd name="T8" fmla="*/ 182 w 468"/>
                <a:gd name="T9" fmla="*/ 350 h 369"/>
                <a:gd name="T10" fmla="*/ 125 w 468"/>
                <a:gd name="T11" fmla="*/ 367 h 369"/>
                <a:gd name="T12" fmla="*/ 71 w 468"/>
                <a:gd name="T13" fmla="*/ 365 h 369"/>
                <a:gd name="T14" fmla="*/ 25 w 468"/>
                <a:gd name="T15" fmla="*/ 336 h 369"/>
                <a:gd name="T16" fmla="*/ 0 w 468"/>
                <a:gd name="T17" fmla="*/ 283 h 369"/>
                <a:gd name="T18" fmla="*/ 7 w 468"/>
                <a:gd name="T19" fmla="*/ 233 h 369"/>
                <a:gd name="T20" fmla="*/ 39 w 468"/>
                <a:gd name="T21" fmla="*/ 184 h 369"/>
                <a:gd name="T22" fmla="*/ 85 w 468"/>
                <a:gd name="T23" fmla="*/ 135 h 369"/>
                <a:gd name="T24" fmla="*/ 139 w 468"/>
                <a:gd name="T25" fmla="*/ 93 h 369"/>
                <a:gd name="T26" fmla="*/ 191 w 468"/>
                <a:gd name="T27" fmla="*/ 58 h 369"/>
                <a:gd name="T28" fmla="*/ 234 w 468"/>
                <a:gd name="T29" fmla="*/ 31 h 369"/>
                <a:gd name="T30" fmla="*/ 260 w 468"/>
                <a:gd name="T31" fmla="*/ 17 h 369"/>
                <a:gd name="T32" fmla="*/ 265 w 468"/>
                <a:gd name="T33" fmla="*/ 15 h 369"/>
                <a:gd name="T34" fmla="*/ 279 w 468"/>
                <a:gd name="T35" fmla="*/ 12 h 369"/>
                <a:gd name="T36" fmla="*/ 302 w 468"/>
                <a:gd name="T37" fmla="*/ 6 h 369"/>
                <a:gd name="T38" fmla="*/ 331 w 468"/>
                <a:gd name="T39" fmla="*/ 2 h 369"/>
                <a:gd name="T40" fmla="*/ 364 w 468"/>
                <a:gd name="T41" fmla="*/ 0 h 369"/>
                <a:gd name="T42" fmla="*/ 398 w 468"/>
                <a:gd name="T43" fmla="*/ 3 h 369"/>
                <a:gd name="T44" fmla="*/ 427 w 468"/>
                <a:gd name="T45" fmla="*/ 14 h 369"/>
                <a:gd name="T46" fmla="*/ 449 w 468"/>
                <a:gd name="T47" fmla="*/ 32 h 369"/>
                <a:gd name="T48" fmla="*/ 465 w 468"/>
                <a:gd name="T49" fmla="*/ 70 h 369"/>
                <a:gd name="T50" fmla="*/ 467 w 468"/>
                <a:gd name="T51" fmla="*/ 112 h 369"/>
                <a:gd name="T52" fmla="*/ 456 w 468"/>
                <a:gd name="T53" fmla="*/ 148 h 369"/>
                <a:gd name="T54" fmla="*/ 436 w 468"/>
                <a:gd name="T55" fmla="*/ 178 h 369"/>
                <a:gd name="T56" fmla="*/ 410 w 468"/>
                <a:gd name="T57" fmla="*/ 201 h 369"/>
                <a:gd name="T58" fmla="*/ 385 w 468"/>
                <a:gd name="T59" fmla="*/ 220 h 369"/>
                <a:gd name="T60" fmla="*/ 364 w 468"/>
                <a:gd name="T61" fmla="*/ 232 h 369"/>
                <a:gd name="T62" fmla="*/ 351 w 468"/>
                <a:gd name="T63" fmla="*/ 23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8" h="369">
                  <a:moveTo>
                    <a:pt x="350" y="239"/>
                  </a:moveTo>
                  <a:lnTo>
                    <a:pt x="347" y="241"/>
                  </a:lnTo>
                  <a:lnTo>
                    <a:pt x="339" y="249"/>
                  </a:lnTo>
                  <a:lnTo>
                    <a:pt x="325" y="260"/>
                  </a:lnTo>
                  <a:lnTo>
                    <a:pt x="308" y="274"/>
                  </a:lnTo>
                  <a:lnTo>
                    <a:pt x="287" y="289"/>
                  </a:lnTo>
                  <a:lnTo>
                    <a:pt x="264" y="305"/>
                  </a:lnTo>
                  <a:lnTo>
                    <a:pt x="238" y="322"/>
                  </a:lnTo>
                  <a:lnTo>
                    <a:pt x="210" y="338"/>
                  </a:lnTo>
                  <a:lnTo>
                    <a:pt x="182" y="350"/>
                  </a:lnTo>
                  <a:lnTo>
                    <a:pt x="153" y="361"/>
                  </a:lnTo>
                  <a:lnTo>
                    <a:pt x="125" y="367"/>
                  </a:lnTo>
                  <a:lnTo>
                    <a:pt x="96" y="369"/>
                  </a:lnTo>
                  <a:lnTo>
                    <a:pt x="71" y="365"/>
                  </a:lnTo>
                  <a:lnTo>
                    <a:pt x="47" y="353"/>
                  </a:lnTo>
                  <a:lnTo>
                    <a:pt x="25" y="336"/>
                  </a:lnTo>
                  <a:lnTo>
                    <a:pt x="8" y="308"/>
                  </a:lnTo>
                  <a:lnTo>
                    <a:pt x="0" y="283"/>
                  </a:lnTo>
                  <a:lnTo>
                    <a:pt x="0" y="258"/>
                  </a:lnTo>
                  <a:lnTo>
                    <a:pt x="7" y="233"/>
                  </a:lnTo>
                  <a:lnTo>
                    <a:pt x="21" y="208"/>
                  </a:lnTo>
                  <a:lnTo>
                    <a:pt x="39" y="184"/>
                  </a:lnTo>
                  <a:lnTo>
                    <a:pt x="61" y="159"/>
                  </a:lnTo>
                  <a:lnTo>
                    <a:pt x="85" y="135"/>
                  </a:lnTo>
                  <a:lnTo>
                    <a:pt x="111" y="113"/>
                  </a:lnTo>
                  <a:lnTo>
                    <a:pt x="139" y="93"/>
                  </a:lnTo>
                  <a:lnTo>
                    <a:pt x="166" y="74"/>
                  </a:lnTo>
                  <a:lnTo>
                    <a:pt x="191" y="58"/>
                  </a:lnTo>
                  <a:lnTo>
                    <a:pt x="214" y="43"/>
                  </a:lnTo>
                  <a:lnTo>
                    <a:pt x="234" y="31"/>
                  </a:lnTo>
                  <a:lnTo>
                    <a:pt x="250" y="22"/>
                  </a:lnTo>
                  <a:lnTo>
                    <a:pt x="260" y="17"/>
                  </a:lnTo>
                  <a:lnTo>
                    <a:pt x="264" y="16"/>
                  </a:lnTo>
                  <a:lnTo>
                    <a:pt x="265" y="15"/>
                  </a:lnTo>
                  <a:lnTo>
                    <a:pt x="270" y="14"/>
                  </a:lnTo>
                  <a:lnTo>
                    <a:pt x="279" y="12"/>
                  </a:lnTo>
                  <a:lnTo>
                    <a:pt x="289" y="8"/>
                  </a:lnTo>
                  <a:lnTo>
                    <a:pt x="302" y="6"/>
                  </a:lnTo>
                  <a:lnTo>
                    <a:pt x="315" y="4"/>
                  </a:lnTo>
                  <a:lnTo>
                    <a:pt x="331" y="2"/>
                  </a:lnTo>
                  <a:lnTo>
                    <a:pt x="348" y="1"/>
                  </a:lnTo>
                  <a:lnTo>
                    <a:pt x="364" y="0"/>
                  </a:lnTo>
                  <a:lnTo>
                    <a:pt x="381" y="1"/>
                  </a:lnTo>
                  <a:lnTo>
                    <a:pt x="398" y="3"/>
                  </a:lnTo>
                  <a:lnTo>
                    <a:pt x="412" y="7"/>
                  </a:lnTo>
                  <a:lnTo>
                    <a:pt x="427" y="14"/>
                  </a:lnTo>
                  <a:lnTo>
                    <a:pt x="439" y="22"/>
                  </a:lnTo>
                  <a:lnTo>
                    <a:pt x="449" y="32"/>
                  </a:lnTo>
                  <a:lnTo>
                    <a:pt x="458" y="47"/>
                  </a:lnTo>
                  <a:lnTo>
                    <a:pt x="465" y="70"/>
                  </a:lnTo>
                  <a:lnTo>
                    <a:pt x="468" y="91"/>
                  </a:lnTo>
                  <a:lnTo>
                    <a:pt x="467" y="112"/>
                  </a:lnTo>
                  <a:lnTo>
                    <a:pt x="463" y="131"/>
                  </a:lnTo>
                  <a:lnTo>
                    <a:pt x="456" y="148"/>
                  </a:lnTo>
                  <a:lnTo>
                    <a:pt x="447" y="164"/>
                  </a:lnTo>
                  <a:lnTo>
                    <a:pt x="436" y="178"/>
                  </a:lnTo>
                  <a:lnTo>
                    <a:pt x="424" y="191"/>
                  </a:lnTo>
                  <a:lnTo>
                    <a:pt x="410" y="201"/>
                  </a:lnTo>
                  <a:lnTo>
                    <a:pt x="398" y="212"/>
                  </a:lnTo>
                  <a:lnTo>
                    <a:pt x="385" y="220"/>
                  </a:lnTo>
                  <a:lnTo>
                    <a:pt x="374" y="227"/>
                  </a:lnTo>
                  <a:lnTo>
                    <a:pt x="364" y="232"/>
                  </a:lnTo>
                  <a:lnTo>
                    <a:pt x="357" y="236"/>
                  </a:lnTo>
                  <a:lnTo>
                    <a:pt x="351" y="238"/>
                  </a:lnTo>
                  <a:lnTo>
                    <a:pt x="350" y="239"/>
                  </a:lnTo>
                  <a:close/>
                </a:path>
              </a:pathLst>
            </a:custGeom>
            <a:solidFill>
              <a:srgbClr val="FEF2E0"/>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01" name="Freeform 112"/>
            <p:cNvSpPr>
              <a:spLocks/>
            </p:cNvSpPr>
            <p:nvPr/>
          </p:nvSpPr>
          <p:spPr bwMode="auto">
            <a:xfrm>
              <a:off x="10428288" y="6221413"/>
              <a:ext cx="41275" cy="30162"/>
            </a:xfrm>
            <a:custGeom>
              <a:avLst/>
              <a:gdLst>
                <a:gd name="T0" fmla="*/ 347 w 468"/>
                <a:gd name="T1" fmla="*/ 242 h 335"/>
                <a:gd name="T2" fmla="*/ 325 w 468"/>
                <a:gd name="T3" fmla="*/ 257 h 335"/>
                <a:gd name="T4" fmla="*/ 287 w 468"/>
                <a:gd name="T5" fmla="*/ 280 h 335"/>
                <a:gd name="T6" fmla="*/ 238 w 468"/>
                <a:gd name="T7" fmla="*/ 305 h 335"/>
                <a:gd name="T8" fmla="*/ 182 w 468"/>
                <a:gd name="T9" fmla="*/ 326 h 335"/>
                <a:gd name="T10" fmla="*/ 125 w 468"/>
                <a:gd name="T11" fmla="*/ 335 h 335"/>
                <a:gd name="T12" fmla="*/ 71 w 468"/>
                <a:gd name="T13" fmla="*/ 327 h 335"/>
                <a:gd name="T14" fmla="*/ 25 w 468"/>
                <a:gd name="T15" fmla="*/ 293 h 335"/>
                <a:gd name="T16" fmla="*/ 0 w 468"/>
                <a:gd name="T17" fmla="*/ 242 h 335"/>
                <a:gd name="T18" fmla="*/ 7 w 468"/>
                <a:gd name="T19" fmla="*/ 195 h 335"/>
                <a:gd name="T20" fmla="*/ 39 w 468"/>
                <a:gd name="T21" fmla="*/ 151 h 335"/>
                <a:gd name="T22" fmla="*/ 85 w 468"/>
                <a:gd name="T23" fmla="*/ 111 h 335"/>
                <a:gd name="T24" fmla="*/ 139 w 468"/>
                <a:gd name="T25" fmla="*/ 75 h 335"/>
                <a:gd name="T26" fmla="*/ 191 w 468"/>
                <a:gd name="T27" fmla="*/ 47 h 335"/>
                <a:gd name="T28" fmla="*/ 234 w 468"/>
                <a:gd name="T29" fmla="*/ 27 h 335"/>
                <a:gd name="T30" fmla="*/ 260 w 468"/>
                <a:gd name="T31" fmla="*/ 17 h 335"/>
                <a:gd name="T32" fmla="*/ 265 w 468"/>
                <a:gd name="T33" fmla="*/ 15 h 335"/>
                <a:gd name="T34" fmla="*/ 279 w 468"/>
                <a:gd name="T35" fmla="*/ 11 h 335"/>
                <a:gd name="T36" fmla="*/ 302 w 468"/>
                <a:gd name="T37" fmla="*/ 6 h 335"/>
                <a:gd name="T38" fmla="*/ 331 w 468"/>
                <a:gd name="T39" fmla="*/ 2 h 335"/>
                <a:gd name="T40" fmla="*/ 364 w 468"/>
                <a:gd name="T41" fmla="*/ 0 h 335"/>
                <a:gd name="T42" fmla="*/ 398 w 468"/>
                <a:gd name="T43" fmla="*/ 4 h 335"/>
                <a:gd name="T44" fmla="*/ 427 w 468"/>
                <a:gd name="T45" fmla="*/ 15 h 335"/>
                <a:gd name="T46" fmla="*/ 449 w 468"/>
                <a:gd name="T47" fmla="*/ 33 h 335"/>
                <a:gd name="T48" fmla="*/ 465 w 468"/>
                <a:gd name="T49" fmla="*/ 71 h 335"/>
                <a:gd name="T50" fmla="*/ 467 w 468"/>
                <a:gd name="T51" fmla="*/ 113 h 335"/>
                <a:gd name="T52" fmla="*/ 456 w 468"/>
                <a:gd name="T53" fmla="*/ 149 h 335"/>
                <a:gd name="T54" fmla="*/ 436 w 468"/>
                <a:gd name="T55" fmla="*/ 179 h 335"/>
                <a:gd name="T56" fmla="*/ 410 w 468"/>
                <a:gd name="T57" fmla="*/ 202 h 335"/>
                <a:gd name="T58" fmla="*/ 385 w 468"/>
                <a:gd name="T59" fmla="*/ 221 h 335"/>
                <a:gd name="T60" fmla="*/ 364 w 468"/>
                <a:gd name="T61" fmla="*/ 233 h 335"/>
                <a:gd name="T62" fmla="*/ 351 w 468"/>
                <a:gd name="T63" fmla="*/ 239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8" h="335">
                  <a:moveTo>
                    <a:pt x="350" y="240"/>
                  </a:moveTo>
                  <a:lnTo>
                    <a:pt x="347" y="242"/>
                  </a:lnTo>
                  <a:lnTo>
                    <a:pt x="339" y="247"/>
                  </a:lnTo>
                  <a:lnTo>
                    <a:pt x="325" y="257"/>
                  </a:lnTo>
                  <a:lnTo>
                    <a:pt x="308" y="267"/>
                  </a:lnTo>
                  <a:lnTo>
                    <a:pt x="287" y="280"/>
                  </a:lnTo>
                  <a:lnTo>
                    <a:pt x="264" y="292"/>
                  </a:lnTo>
                  <a:lnTo>
                    <a:pt x="238" y="305"/>
                  </a:lnTo>
                  <a:lnTo>
                    <a:pt x="210" y="317"/>
                  </a:lnTo>
                  <a:lnTo>
                    <a:pt x="182" y="326"/>
                  </a:lnTo>
                  <a:lnTo>
                    <a:pt x="153" y="332"/>
                  </a:lnTo>
                  <a:lnTo>
                    <a:pt x="125" y="335"/>
                  </a:lnTo>
                  <a:lnTo>
                    <a:pt x="96" y="333"/>
                  </a:lnTo>
                  <a:lnTo>
                    <a:pt x="71" y="327"/>
                  </a:lnTo>
                  <a:lnTo>
                    <a:pt x="47" y="313"/>
                  </a:lnTo>
                  <a:lnTo>
                    <a:pt x="25" y="293"/>
                  </a:lnTo>
                  <a:lnTo>
                    <a:pt x="8" y="266"/>
                  </a:lnTo>
                  <a:lnTo>
                    <a:pt x="0" y="242"/>
                  </a:lnTo>
                  <a:lnTo>
                    <a:pt x="0" y="218"/>
                  </a:lnTo>
                  <a:lnTo>
                    <a:pt x="7" y="195"/>
                  </a:lnTo>
                  <a:lnTo>
                    <a:pt x="21" y="173"/>
                  </a:lnTo>
                  <a:lnTo>
                    <a:pt x="39" y="151"/>
                  </a:lnTo>
                  <a:lnTo>
                    <a:pt x="61" y="130"/>
                  </a:lnTo>
                  <a:lnTo>
                    <a:pt x="85" y="111"/>
                  </a:lnTo>
                  <a:lnTo>
                    <a:pt x="111" y="92"/>
                  </a:lnTo>
                  <a:lnTo>
                    <a:pt x="139" y="75"/>
                  </a:lnTo>
                  <a:lnTo>
                    <a:pt x="166" y="61"/>
                  </a:lnTo>
                  <a:lnTo>
                    <a:pt x="191" y="47"/>
                  </a:lnTo>
                  <a:lnTo>
                    <a:pt x="214" y="37"/>
                  </a:lnTo>
                  <a:lnTo>
                    <a:pt x="234" y="27"/>
                  </a:lnTo>
                  <a:lnTo>
                    <a:pt x="250" y="21"/>
                  </a:lnTo>
                  <a:lnTo>
                    <a:pt x="260" y="17"/>
                  </a:lnTo>
                  <a:lnTo>
                    <a:pt x="264" y="16"/>
                  </a:lnTo>
                  <a:lnTo>
                    <a:pt x="265" y="15"/>
                  </a:lnTo>
                  <a:lnTo>
                    <a:pt x="270" y="13"/>
                  </a:lnTo>
                  <a:lnTo>
                    <a:pt x="279" y="11"/>
                  </a:lnTo>
                  <a:lnTo>
                    <a:pt x="289" y="8"/>
                  </a:lnTo>
                  <a:lnTo>
                    <a:pt x="302" y="6"/>
                  </a:lnTo>
                  <a:lnTo>
                    <a:pt x="315" y="4"/>
                  </a:lnTo>
                  <a:lnTo>
                    <a:pt x="331" y="2"/>
                  </a:lnTo>
                  <a:lnTo>
                    <a:pt x="348" y="1"/>
                  </a:lnTo>
                  <a:lnTo>
                    <a:pt x="364" y="0"/>
                  </a:lnTo>
                  <a:lnTo>
                    <a:pt x="381" y="1"/>
                  </a:lnTo>
                  <a:lnTo>
                    <a:pt x="398" y="4"/>
                  </a:lnTo>
                  <a:lnTo>
                    <a:pt x="412" y="8"/>
                  </a:lnTo>
                  <a:lnTo>
                    <a:pt x="427" y="15"/>
                  </a:lnTo>
                  <a:lnTo>
                    <a:pt x="439" y="23"/>
                  </a:lnTo>
                  <a:lnTo>
                    <a:pt x="449" y="33"/>
                  </a:lnTo>
                  <a:lnTo>
                    <a:pt x="458" y="48"/>
                  </a:lnTo>
                  <a:lnTo>
                    <a:pt x="465" y="71"/>
                  </a:lnTo>
                  <a:lnTo>
                    <a:pt x="468" y="92"/>
                  </a:lnTo>
                  <a:lnTo>
                    <a:pt x="467" y="113"/>
                  </a:lnTo>
                  <a:lnTo>
                    <a:pt x="463" y="132"/>
                  </a:lnTo>
                  <a:lnTo>
                    <a:pt x="456" y="149"/>
                  </a:lnTo>
                  <a:lnTo>
                    <a:pt x="447" y="165"/>
                  </a:lnTo>
                  <a:lnTo>
                    <a:pt x="436" y="179"/>
                  </a:lnTo>
                  <a:lnTo>
                    <a:pt x="424" y="192"/>
                  </a:lnTo>
                  <a:lnTo>
                    <a:pt x="410" y="202"/>
                  </a:lnTo>
                  <a:lnTo>
                    <a:pt x="398" y="213"/>
                  </a:lnTo>
                  <a:lnTo>
                    <a:pt x="385" y="221"/>
                  </a:lnTo>
                  <a:lnTo>
                    <a:pt x="374" y="227"/>
                  </a:lnTo>
                  <a:lnTo>
                    <a:pt x="364" y="233"/>
                  </a:lnTo>
                  <a:lnTo>
                    <a:pt x="357" y="237"/>
                  </a:lnTo>
                  <a:lnTo>
                    <a:pt x="351" y="239"/>
                  </a:lnTo>
                  <a:lnTo>
                    <a:pt x="350" y="240"/>
                  </a:lnTo>
                  <a:close/>
                </a:path>
              </a:pathLst>
            </a:custGeom>
            <a:solidFill>
              <a:srgbClr val="FEF2E0"/>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02" name="Freeform 113"/>
            <p:cNvSpPr>
              <a:spLocks/>
            </p:cNvSpPr>
            <p:nvPr/>
          </p:nvSpPr>
          <p:spPr bwMode="auto">
            <a:xfrm>
              <a:off x="10433051" y="6242050"/>
              <a:ext cx="39688" cy="26987"/>
            </a:xfrm>
            <a:custGeom>
              <a:avLst/>
              <a:gdLst>
                <a:gd name="T0" fmla="*/ 333 w 446"/>
                <a:gd name="T1" fmla="*/ 192 h 292"/>
                <a:gd name="T2" fmla="*/ 310 w 446"/>
                <a:gd name="T3" fmla="*/ 206 h 292"/>
                <a:gd name="T4" fmla="*/ 270 w 446"/>
                <a:gd name="T5" fmla="*/ 229 h 292"/>
                <a:gd name="T6" fmla="*/ 218 w 446"/>
                <a:gd name="T7" fmla="*/ 257 h 292"/>
                <a:gd name="T8" fmla="*/ 161 w 446"/>
                <a:gd name="T9" fmla="*/ 279 h 292"/>
                <a:gd name="T10" fmla="*/ 104 w 446"/>
                <a:gd name="T11" fmla="*/ 292 h 292"/>
                <a:gd name="T12" fmla="*/ 53 w 446"/>
                <a:gd name="T13" fmla="*/ 288 h 292"/>
                <a:gd name="T14" fmla="*/ 15 w 446"/>
                <a:gd name="T15" fmla="*/ 263 h 292"/>
                <a:gd name="T16" fmla="*/ 0 w 446"/>
                <a:gd name="T17" fmla="*/ 219 h 292"/>
                <a:gd name="T18" fmla="*/ 15 w 446"/>
                <a:gd name="T19" fmla="*/ 177 h 292"/>
                <a:gd name="T20" fmla="*/ 52 w 446"/>
                <a:gd name="T21" fmla="*/ 137 h 292"/>
                <a:gd name="T22" fmla="*/ 104 w 446"/>
                <a:gd name="T23" fmla="*/ 98 h 292"/>
                <a:gd name="T24" fmla="*/ 162 w 446"/>
                <a:gd name="T25" fmla="*/ 65 h 292"/>
                <a:gd name="T26" fmla="*/ 216 w 446"/>
                <a:gd name="T27" fmla="*/ 37 h 292"/>
                <a:gd name="T28" fmla="*/ 261 w 446"/>
                <a:gd name="T29" fmla="*/ 16 h 292"/>
                <a:gd name="T30" fmla="*/ 287 w 446"/>
                <a:gd name="T31" fmla="*/ 5 h 292"/>
                <a:gd name="T32" fmla="*/ 292 w 446"/>
                <a:gd name="T33" fmla="*/ 3 h 292"/>
                <a:gd name="T34" fmla="*/ 303 w 446"/>
                <a:gd name="T35" fmla="*/ 2 h 292"/>
                <a:gd name="T36" fmla="*/ 322 w 446"/>
                <a:gd name="T37" fmla="*/ 0 h 292"/>
                <a:gd name="T38" fmla="*/ 346 w 446"/>
                <a:gd name="T39" fmla="*/ 0 h 292"/>
                <a:gd name="T40" fmla="*/ 372 w 446"/>
                <a:gd name="T41" fmla="*/ 1 h 292"/>
                <a:gd name="T42" fmla="*/ 398 w 446"/>
                <a:gd name="T43" fmla="*/ 7 h 292"/>
                <a:gd name="T44" fmla="*/ 421 w 446"/>
                <a:gd name="T45" fmla="*/ 18 h 292"/>
                <a:gd name="T46" fmla="*/ 437 w 446"/>
                <a:gd name="T47" fmla="*/ 34 h 292"/>
                <a:gd name="T48" fmla="*/ 445 w 446"/>
                <a:gd name="T49" fmla="*/ 66 h 292"/>
                <a:gd name="T50" fmla="*/ 443 w 446"/>
                <a:gd name="T51" fmla="*/ 99 h 292"/>
                <a:gd name="T52" fmla="*/ 430 w 446"/>
                <a:gd name="T53" fmla="*/ 127 h 292"/>
                <a:gd name="T54" fmla="*/ 411 w 446"/>
                <a:gd name="T55" fmla="*/ 149 h 292"/>
                <a:gd name="T56" fmla="*/ 389 w 446"/>
                <a:gd name="T57" fmla="*/ 166 h 292"/>
                <a:gd name="T58" fmla="*/ 367 w 446"/>
                <a:gd name="T59" fmla="*/ 178 h 292"/>
                <a:gd name="T60" fmla="*/ 349 w 446"/>
                <a:gd name="T61" fmla="*/ 185 h 292"/>
                <a:gd name="T62" fmla="*/ 339 w 446"/>
                <a:gd name="T63" fmla="*/ 18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6" h="292">
                  <a:moveTo>
                    <a:pt x="338" y="190"/>
                  </a:moveTo>
                  <a:lnTo>
                    <a:pt x="333" y="192"/>
                  </a:lnTo>
                  <a:lnTo>
                    <a:pt x="325" y="197"/>
                  </a:lnTo>
                  <a:lnTo>
                    <a:pt x="310" y="206"/>
                  </a:lnTo>
                  <a:lnTo>
                    <a:pt x="292" y="217"/>
                  </a:lnTo>
                  <a:lnTo>
                    <a:pt x="270" y="229"/>
                  </a:lnTo>
                  <a:lnTo>
                    <a:pt x="245" y="243"/>
                  </a:lnTo>
                  <a:lnTo>
                    <a:pt x="218" y="257"/>
                  </a:lnTo>
                  <a:lnTo>
                    <a:pt x="189" y="268"/>
                  </a:lnTo>
                  <a:lnTo>
                    <a:pt x="161" y="279"/>
                  </a:lnTo>
                  <a:lnTo>
                    <a:pt x="131" y="287"/>
                  </a:lnTo>
                  <a:lnTo>
                    <a:pt x="104" y="292"/>
                  </a:lnTo>
                  <a:lnTo>
                    <a:pt x="77" y="292"/>
                  </a:lnTo>
                  <a:lnTo>
                    <a:pt x="53" y="288"/>
                  </a:lnTo>
                  <a:lnTo>
                    <a:pt x="32" y="279"/>
                  </a:lnTo>
                  <a:lnTo>
                    <a:pt x="15" y="263"/>
                  </a:lnTo>
                  <a:lnTo>
                    <a:pt x="4" y="240"/>
                  </a:lnTo>
                  <a:lnTo>
                    <a:pt x="0" y="219"/>
                  </a:lnTo>
                  <a:lnTo>
                    <a:pt x="5" y="198"/>
                  </a:lnTo>
                  <a:lnTo>
                    <a:pt x="15" y="177"/>
                  </a:lnTo>
                  <a:lnTo>
                    <a:pt x="32" y="157"/>
                  </a:lnTo>
                  <a:lnTo>
                    <a:pt x="52" y="137"/>
                  </a:lnTo>
                  <a:lnTo>
                    <a:pt x="77" y="117"/>
                  </a:lnTo>
                  <a:lnTo>
                    <a:pt x="104" y="98"/>
                  </a:lnTo>
                  <a:lnTo>
                    <a:pt x="132" y="81"/>
                  </a:lnTo>
                  <a:lnTo>
                    <a:pt x="162" y="65"/>
                  </a:lnTo>
                  <a:lnTo>
                    <a:pt x="189" y="50"/>
                  </a:lnTo>
                  <a:lnTo>
                    <a:pt x="216" y="37"/>
                  </a:lnTo>
                  <a:lnTo>
                    <a:pt x="241" y="25"/>
                  </a:lnTo>
                  <a:lnTo>
                    <a:pt x="261" y="16"/>
                  </a:lnTo>
                  <a:lnTo>
                    <a:pt x="276" y="9"/>
                  </a:lnTo>
                  <a:lnTo>
                    <a:pt x="287" y="5"/>
                  </a:lnTo>
                  <a:lnTo>
                    <a:pt x="291" y="4"/>
                  </a:lnTo>
                  <a:lnTo>
                    <a:pt x="292" y="3"/>
                  </a:lnTo>
                  <a:lnTo>
                    <a:pt x="297" y="3"/>
                  </a:lnTo>
                  <a:lnTo>
                    <a:pt x="303" y="2"/>
                  </a:lnTo>
                  <a:lnTo>
                    <a:pt x="311" y="1"/>
                  </a:lnTo>
                  <a:lnTo>
                    <a:pt x="322" y="0"/>
                  </a:lnTo>
                  <a:lnTo>
                    <a:pt x="333" y="0"/>
                  </a:lnTo>
                  <a:lnTo>
                    <a:pt x="346" y="0"/>
                  </a:lnTo>
                  <a:lnTo>
                    <a:pt x="359" y="0"/>
                  </a:lnTo>
                  <a:lnTo>
                    <a:pt x="372" y="1"/>
                  </a:lnTo>
                  <a:lnTo>
                    <a:pt x="385" y="3"/>
                  </a:lnTo>
                  <a:lnTo>
                    <a:pt x="398" y="7"/>
                  </a:lnTo>
                  <a:lnTo>
                    <a:pt x="410" y="11"/>
                  </a:lnTo>
                  <a:lnTo>
                    <a:pt x="421" y="18"/>
                  </a:lnTo>
                  <a:lnTo>
                    <a:pt x="429" y="25"/>
                  </a:lnTo>
                  <a:lnTo>
                    <a:pt x="437" y="34"/>
                  </a:lnTo>
                  <a:lnTo>
                    <a:pt x="442" y="47"/>
                  </a:lnTo>
                  <a:lnTo>
                    <a:pt x="445" y="66"/>
                  </a:lnTo>
                  <a:lnTo>
                    <a:pt x="446" y="84"/>
                  </a:lnTo>
                  <a:lnTo>
                    <a:pt x="443" y="99"/>
                  </a:lnTo>
                  <a:lnTo>
                    <a:pt x="438" y="114"/>
                  </a:lnTo>
                  <a:lnTo>
                    <a:pt x="430" y="127"/>
                  </a:lnTo>
                  <a:lnTo>
                    <a:pt x="422" y="138"/>
                  </a:lnTo>
                  <a:lnTo>
                    <a:pt x="411" y="149"/>
                  </a:lnTo>
                  <a:lnTo>
                    <a:pt x="401" y="158"/>
                  </a:lnTo>
                  <a:lnTo>
                    <a:pt x="389" y="166"/>
                  </a:lnTo>
                  <a:lnTo>
                    <a:pt x="378" y="172"/>
                  </a:lnTo>
                  <a:lnTo>
                    <a:pt x="367" y="178"/>
                  </a:lnTo>
                  <a:lnTo>
                    <a:pt x="358" y="182"/>
                  </a:lnTo>
                  <a:lnTo>
                    <a:pt x="349" y="185"/>
                  </a:lnTo>
                  <a:lnTo>
                    <a:pt x="343" y="188"/>
                  </a:lnTo>
                  <a:lnTo>
                    <a:pt x="339" y="189"/>
                  </a:lnTo>
                  <a:lnTo>
                    <a:pt x="338" y="190"/>
                  </a:lnTo>
                  <a:close/>
                </a:path>
              </a:pathLst>
            </a:custGeom>
            <a:solidFill>
              <a:srgbClr val="FEF2E0"/>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03" name="Freeform 114"/>
            <p:cNvSpPr>
              <a:spLocks/>
            </p:cNvSpPr>
            <p:nvPr/>
          </p:nvSpPr>
          <p:spPr bwMode="auto">
            <a:xfrm>
              <a:off x="10409238" y="6111875"/>
              <a:ext cx="147638" cy="136525"/>
            </a:xfrm>
            <a:custGeom>
              <a:avLst/>
              <a:gdLst>
                <a:gd name="T0" fmla="*/ 1609 w 1672"/>
                <a:gd name="T1" fmla="*/ 1201 h 1549"/>
                <a:gd name="T2" fmla="*/ 1602 w 1672"/>
                <a:gd name="T3" fmla="*/ 1227 h 1549"/>
                <a:gd name="T4" fmla="*/ 1580 w 1672"/>
                <a:gd name="T5" fmla="*/ 1257 h 1549"/>
                <a:gd name="T6" fmla="*/ 1543 w 1672"/>
                <a:gd name="T7" fmla="*/ 1288 h 1549"/>
                <a:gd name="T8" fmla="*/ 1490 w 1672"/>
                <a:gd name="T9" fmla="*/ 1323 h 1549"/>
                <a:gd name="T10" fmla="*/ 1418 w 1672"/>
                <a:gd name="T11" fmla="*/ 1359 h 1549"/>
                <a:gd name="T12" fmla="*/ 1330 w 1672"/>
                <a:gd name="T13" fmla="*/ 1398 h 1549"/>
                <a:gd name="T14" fmla="*/ 1222 w 1672"/>
                <a:gd name="T15" fmla="*/ 1439 h 1549"/>
                <a:gd name="T16" fmla="*/ 1101 w 1672"/>
                <a:gd name="T17" fmla="*/ 1479 h 1549"/>
                <a:gd name="T18" fmla="*/ 992 w 1672"/>
                <a:gd name="T19" fmla="*/ 1510 h 1549"/>
                <a:gd name="T20" fmla="*/ 898 w 1672"/>
                <a:gd name="T21" fmla="*/ 1531 h 1549"/>
                <a:gd name="T22" fmla="*/ 819 w 1672"/>
                <a:gd name="T23" fmla="*/ 1545 h 1549"/>
                <a:gd name="T24" fmla="*/ 755 w 1672"/>
                <a:gd name="T25" fmla="*/ 1549 h 1549"/>
                <a:gd name="T26" fmla="*/ 706 w 1672"/>
                <a:gd name="T27" fmla="*/ 1546 h 1549"/>
                <a:gd name="T28" fmla="*/ 672 w 1672"/>
                <a:gd name="T29" fmla="*/ 1536 h 1549"/>
                <a:gd name="T30" fmla="*/ 651 w 1672"/>
                <a:gd name="T31" fmla="*/ 1519 h 1549"/>
                <a:gd name="T32" fmla="*/ 641 w 1672"/>
                <a:gd name="T33" fmla="*/ 1505 h 1549"/>
                <a:gd name="T34" fmla="*/ 610 w 1672"/>
                <a:gd name="T35" fmla="*/ 1486 h 1549"/>
                <a:gd name="T36" fmla="*/ 551 w 1672"/>
                <a:gd name="T37" fmla="*/ 1443 h 1549"/>
                <a:gd name="T38" fmla="*/ 472 w 1672"/>
                <a:gd name="T39" fmla="*/ 1369 h 1549"/>
                <a:gd name="T40" fmla="*/ 377 w 1672"/>
                <a:gd name="T41" fmla="*/ 1259 h 1549"/>
                <a:gd name="T42" fmla="*/ 273 w 1672"/>
                <a:gd name="T43" fmla="*/ 1106 h 1549"/>
                <a:gd name="T44" fmla="*/ 162 w 1672"/>
                <a:gd name="T45" fmla="*/ 905 h 1549"/>
                <a:gd name="T46" fmla="*/ 53 w 1672"/>
                <a:gd name="T47" fmla="*/ 651 h 1549"/>
                <a:gd name="T48" fmla="*/ 21 w 1672"/>
                <a:gd name="T49" fmla="*/ 496 h 1549"/>
                <a:gd name="T50" fmla="*/ 150 w 1672"/>
                <a:gd name="T51" fmla="*/ 453 h 1549"/>
                <a:gd name="T52" fmla="*/ 365 w 1672"/>
                <a:gd name="T53" fmla="*/ 382 h 1549"/>
                <a:gd name="T54" fmla="*/ 631 w 1672"/>
                <a:gd name="T55" fmla="*/ 295 h 1549"/>
                <a:gd name="T56" fmla="*/ 912 w 1672"/>
                <a:gd name="T57" fmla="*/ 202 h 1549"/>
                <a:gd name="T58" fmla="*/ 1174 w 1672"/>
                <a:gd name="T59" fmla="*/ 114 h 1549"/>
                <a:gd name="T60" fmla="*/ 1383 w 1672"/>
                <a:gd name="T61" fmla="*/ 45 h 1549"/>
                <a:gd name="T62" fmla="*/ 1505 w 1672"/>
                <a:gd name="T63" fmla="*/ 5 h 1549"/>
                <a:gd name="T64" fmla="*/ 1568 w 1672"/>
                <a:gd name="T65" fmla="*/ 151 h 1549"/>
                <a:gd name="T66" fmla="*/ 1632 w 1672"/>
                <a:gd name="T67" fmla="*/ 420 h 1549"/>
                <a:gd name="T68" fmla="*/ 1665 w 1672"/>
                <a:gd name="T69" fmla="*/ 646 h 1549"/>
                <a:gd name="T70" fmla="*/ 1672 w 1672"/>
                <a:gd name="T71" fmla="*/ 831 h 1549"/>
                <a:gd name="T72" fmla="*/ 1662 w 1672"/>
                <a:gd name="T73" fmla="*/ 976 h 1549"/>
                <a:gd name="T74" fmla="*/ 1644 w 1672"/>
                <a:gd name="T75" fmla="*/ 1081 h 1549"/>
                <a:gd name="T76" fmla="*/ 1624 w 1672"/>
                <a:gd name="T77" fmla="*/ 1151 h 1549"/>
                <a:gd name="T78" fmla="*/ 1609 w 1672"/>
                <a:gd name="T79" fmla="*/ 1185 h 1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72" h="1549">
                  <a:moveTo>
                    <a:pt x="1608" y="1189"/>
                  </a:moveTo>
                  <a:lnTo>
                    <a:pt x="1609" y="1201"/>
                  </a:lnTo>
                  <a:lnTo>
                    <a:pt x="1608" y="1214"/>
                  </a:lnTo>
                  <a:lnTo>
                    <a:pt x="1602" y="1227"/>
                  </a:lnTo>
                  <a:lnTo>
                    <a:pt x="1593" y="1241"/>
                  </a:lnTo>
                  <a:lnTo>
                    <a:pt x="1580" y="1257"/>
                  </a:lnTo>
                  <a:lnTo>
                    <a:pt x="1563" y="1272"/>
                  </a:lnTo>
                  <a:lnTo>
                    <a:pt x="1543" y="1288"/>
                  </a:lnTo>
                  <a:lnTo>
                    <a:pt x="1518" y="1306"/>
                  </a:lnTo>
                  <a:lnTo>
                    <a:pt x="1490" y="1323"/>
                  </a:lnTo>
                  <a:lnTo>
                    <a:pt x="1456" y="1342"/>
                  </a:lnTo>
                  <a:lnTo>
                    <a:pt x="1418" y="1359"/>
                  </a:lnTo>
                  <a:lnTo>
                    <a:pt x="1376" y="1379"/>
                  </a:lnTo>
                  <a:lnTo>
                    <a:pt x="1330" y="1398"/>
                  </a:lnTo>
                  <a:lnTo>
                    <a:pt x="1278" y="1418"/>
                  </a:lnTo>
                  <a:lnTo>
                    <a:pt x="1222" y="1439"/>
                  </a:lnTo>
                  <a:lnTo>
                    <a:pt x="1162" y="1460"/>
                  </a:lnTo>
                  <a:lnTo>
                    <a:pt x="1101" y="1479"/>
                  </a:lnTo>
                  <a:lnTo>
                    <a:pt x="1044" y="1496"/>
                  </a:lnTo>
                  <a:lnTo>
                    <a:pt x="992" y="1510"/>
                  </a:lnTo>
                  <a:lnTo>
                    <a:pt x="942" y="1522"/>
                  </a:lnTo>
                  <a:lnTo>
                    <a:pt x="898" y="1531"/>
                  </a:lnTo>
                  <a:lnTo>
                    <a:pt x="856" y="1539"/>
                  </a:lnTo>
                  <a:lnTo>
                    <a:pt x="819" y="1545"/>
                  </a:lnTo>
                  <a:lnTo>
                    <a:pt x="785" y="1548"/>
                  </a:lnTo>
                  <a:lnTo>
                    <a:pt x="755" y="1549"/>
                  </a:lnTo>
                  <a:lnTo>
                    <a:pt x="729" y="1548"/>
                  </a:lnTo>
                  <a:lnTo>
                    <a:pt x="706" y="1546"/>
                  </a:lnTo>
                  <a:lnTo>
                    <a:pt x="687" y="1542"/>
                  </a:lnTo>
                  <a:lnTo>
                    <a:pt x="672" y="1536"/>
                  </a:lnTo>
                  <a:lnTo>
                    <a:pt x="659" y="1527"/>
                  </a:lnTo>
                  <a:lnTo>
                    <a:pt x="651" y="1519"/>
                  </a:lnTo>
                  <a:lnTo>
                    <a:pt x="645" y="1508"/>
                  </a:lnTo>
                  <a:lnTo>
                    <a:pt x="641" y="1505"/>
                  </a:lnTo>
                  <a:lnTo>
                    <a:pt x="629" y="1499"/>
                  </a:lnTo>
                  <a:lnTo>
                    <a:pt x="610" y="1486"/>
                  </a:lnTo>
                  <a:lnTo>
                    <a:pt x="583" y="1468"/>
                  </a:lnTo>
                  <a:lnTo>
                    <a:pt x="551" y="1443"/>
                  </a:lnTo>
                  <a:lnTo>
                    <a:pt x="514" y="1410"/>
                  </a:lnTo>
                  <a:lnTo>
                    <a:pt x="472" y="1369"/>
                  </a:lnTo>
                  <a:lnTo>
                    <a:pt x="426" y="1318"/>
                  </a:lnTo>
                  <a:lnTo>
                    <a:pt x="377" y="1259"/>
                  </a:lnTo>
                  <a:lnTo>
                    <a:pt x="325" y="1187"/>
                  </a:lnTo>
                  <a:lnTo>
                    <a:pt x="273" y="1106"/>
                  </a:lnTo>
                  <a:lnTo>
                    <a:pt x="218" y="1012"/>
                  </a:lnTo>
                  <a:lnTo>
                    <a:pt x="162" y="905"/>
                  </a:lnTo>
                  <a:lnTo>
                    <a:pt x="107" y="786"/>
                  </a:lnTo>
                  <a:lnTo>
                    <a:pt x="53" y="651"/>
                  </a:lnTo>
                  <a:lnTo>
                    <a:pt x="0" y="504"/>
                  </a:lnTo>
                  <a:lnTo>
                    <a:pt x="21" y="496"/>
                  </a:lnTo>
                  <a:lnTo>
                    <a:pt x="74" y="478"/>
                  </a:lnTo>
                  <a:lnTo>
                    <a:pt x="150" y="453"/>
                  </a:lnTo>
                  <a:lnTo>
                    <a:pt x="249" y="421"/>
                  </a:lnTo>
                  <a:lnTo>
                    <a:pt x="365" y="382"/>
                  </a:lnTo>
                  <a:lnTo>
                    <a:pt x="494" y="340"/>
                  </a:lnTo>
                  <a:lnTo>
                    <a:pt x="631" y="295"/>
                  </a:lnTo>
                  <a:lnTo>
                    <a:pt x="772" y="248"/>
                  </a:lnTo>
                  <a:lnTo>
                    <a:pt x="912" y="202"/>
                  </a:lnTo>
                  <a:lnTo>
                    <a:pt x="1048" y="156"/>
                  </a:lnTo>
                  <a:lnTo>
                    <a:pt x="1174" y="114"/>
                  </a:lnTo>
                  <a:lnTo>
                    <a:pt x="1288" y="77"/>
                  </a:lnTo>
                  <a:lnTo>
                    <a:pt x="1383" y="45"/>
                  </a:lnTo>
                  <a:lnTo>
                    <a:pt x="1457" y="21"/>
                  </a:lnTo>
                  <a:lnTo>
                    <a:pt x="1505" y="5"/>
                  </a:lnTo>
                  <a:lnTo>
                    <a:pt x="1521" y="0"/>
                  </a:lnTo>
                  <a:lnTo>
                    <a:pt x="1568" y="151"/>
                  </a:lnTo>
                  <a:lnTo>
                    <a:pt x="1605" y="291"/>
                  </a:lnTo>
                  <a:lnTo>
                    <a:pt x="1632" y="420"/>
                  </a:lnTo>
                  <a:lnTo>
                    <a:pt x="1652" y="538"/>
                  </a:lnTo>
                  <a:lnTo>
                    <a:pt x="1665" y="646"/>
                  </a:lnTo>
                  <a:lnTo>
                    <a:pt x="1671" y="744"/>
                  </a:lnTo>
                  <a:lnTo>
                    <a:pt x="1672" y="831"/>
                  </a:lnTo>
                  <a:lnTo>
                    <a:pt x="1669" y="907"/>
                  </a:lnTo>
                  <a:lnTo>
                    <a:pt x="1662" y="976"/>
                  </a:lnTo>
                  <a:lnTo>
                    <a:pt x="1653" y="1033"/>
                  </a:lnTo>
                  <a:lnTo>
                    <a:pt x="1644" y="1081"/>
                  </a:lnTo>
                  <a:lnTo>
                    <a:pt x="1633" y="1120"/>
                  </a:lnTo>
                  <a:lnTo>
                    <a:pt x="1624" y="1151"/>
                  </a:lnTo>
                  <a:lnTo>
                    <a:pt x="1615" y="1172"/>
                  </a:lnTo>
                  <a:lnTo>
                    <a:pt x="1609" y="1185"/>
                  </a:lnTo>
                  <a:lnTo>
                    <a:pt x="1608" y="1189"/>
                  </a:lnTo>
                  <a:close/>
                </a:path>
              </a:pathLst>
            </a:custGeom>
            <a:solidFill>
              <a:srgbClr val="E6F5F9"/>
            </a:solid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04" name="Freeform 115"/>
            <p:cNvSpPr>
              <a:spLocks/>
            </p:cNvSpPr>
            <p:nvPr/>
          </p:nvSpPr>
          <p:spPr bwMode="auto">
            <a:xfrm>
              <a:off x="10409238" y="6108700"/>
              <a:ext cx="134938" cy="50800"/>
            </a:xfrm>
            <a:custGeom>
              <a:avLst/>
              <a:gdLst>
                <a:gd name="T0" fmla="*/ 884 w 1522"/>
                <a:gd name="T1" fmla="*/ 399 h 574"/>
                <a:gd name="T2" fmla="*/ 1032 w 1522"/>
                <a:gd name="T3" fmla="*/ 344 h 574"/>
                <a:gd name="T4" fmla="*/ 1164 w 1522"/>
                <a:gd name="T5" fmla="*/ 289 h 574"/>
                <a:gd name="T6" fmla="*/ 1281 w 1522"/>
                <a:gd name="T7" fmla="*/ 234 h 574"/>
                <a:gd name="T8" fmla="*/ 1377 w 1522"/>
                <a:gd name="T9" fmla="*/ 181 h 574"/>
                <a:gd name="T10" fmla="*/ 1452 w 1522"/>
                <a:gd name="T11" fmla="*/ 133 h 574"/>
                <a:gd name="T12" fmla="*/ 1501 w 1522"/>
                <a:gd name="T13" fmla="*/ 89 h 574"/>
                <a:gd name="T14" fmla="*/ 1522 w 1522"/>
                <a:gd name="T15" fmla="*/ 51 h 574"/>
                <a:gd name="T16" fmla="*/ 1513 w 1522"/>
                <a:gd name="T17" fmla="*/ 23 h 574"/>
                <a:gd name="T18" fmla="*/ 1474 w 1522"/>
                <a:gd name="T19" fmla="*/ 6 h 574"/>
                <a:gd name="T20" fmla="*/ 1409 w 1522"/>
                <a:gd name="T21" fmla="*/ 0 h 574"/>
                <a:gd name="T22" fmla="*/ 1319 w 1522"/>
                <a:gd name="T23" fmla="*/ 6 h 574"/>
                <a:gd name="T24" fmla="*/ 1210 w 1522"/>
                <a:gd name="T25" fmla="*/ 21 h 574"/>
                <a:gd name="T26" fmla="*/ 1083 w 1522"/>
                <a:gd name="T27" fmla="*/ 47 h 574"/>
                <a:gd name="T28" fmla="*/ 943 w 1522"/>
                <a:gd name="T29" fmla="*/ 81 h 574"/>
                <a:gd name="T30" fmla="*/ 794 w 1522"/>
                <a:gd name="T31" fmla="*/ 125 h 574"/>
                <a:gd name="T32" fmla="*/ 638 w 1522"/>
                <a:gd name="T33" fmla="*/ 177 h 574"/>
                <a:gd name="T34" fmla="*/ 492 w 1522"/>
                <a:gd name="T35" fmla="*/ 231 h 574"/>
                <a:gd name="T36" fmla="*/ 358 w 1522"/>
                <a:gd name="T37" fmla="*/ 287 h 574"/>
                <a:gd name="T38" fmla="*/ 242 w 1522"/>
                <a:gd name="T39" fmla="*/ 341 h 574"/>
                <a:gd name="T40" fmla="*/ 145 w 1522"/>
                <a:gd name="T41" fmla="*/ 395 h 574"/>
                <a:gd name="T42" fmla="*/ 70 w 1522"/>
                <a:gd name="T43" fmla="*/ 443 h 574"/>
                <a:gd name="T44" fmla="*/ 21 w 1522"/>
                <a:gd name="T45" fmla="*/ 487 h 574"/>
                <a:gd name="T46" fmla="*/ 0 w 1522"/>
                <a:gd name="T47" fmla="*/ 524 h 574"/>
                <a:gd name="T48" fmla="*/ 9 w 1522"/>
                <a:gd name="T49" fmla="*/ 552 h 574"/>
                <a:gd name="T50" fmla="*/ 48 w 1522"/>
                <a:gd name="T51" fmla="*/ 569 h 574"/>
                <a:gd name="T52" fmla="*/ 114 w 1522"/>
                <a:gd name="T53" fmla="*/ 574 h 574"/>
                <a:gd name="T54" fmla="*/ 203 w 1522"/>
                <a:gd name="T55" fmla="*/ 570 h 574"/>
                <a:gd name="T56" fmla="*/ 313 w 1522"/>
                <a:gd name="T57" fmla="*/ 554 h 574"/>
                <a:gd name="T58" fmla="*/ 439 w 1522"/>
                <a:gd name="T59" fmla="*/ 529 h 574"/>
                <a:gd name="T60" fmla="*/ 579 w 1522"/>
                <a:gd name="T61" fmla="*/ 494 h 574"/>
                <a:gd name="T62" fmla="*/ 728 w 1522"/>
                <a:gd name="T63" fmla="*/ 45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22" h="574">
                  <a:moveTo>
                    <a:pt x="807" y="426"/>
                  </a:moveTo>
                  <a:lnTo>
                    <a:pt x="884" y="399"/>
                  </a:lnTo>
                  <a:lnTo>
                    <a:pt x="960" y="373"/>
                  </a:lnTo>
                  <a:lnTo>
                    <a:pt x="1032" y="344"/>
                  </a:lnTo>
                  <a:lnTo>
                    <a:pt x="1100" y="317"/>
                  </a:lnTo>
                  <a:lnTo>
                    <a:pt x="1164" y="289"/>
                  </a:lnTo>
                  <a:lnTo>
                    <a:pt x="1224" y="262"/>
                  </a:lnTo>
                  <a:lnTo>
                    <a:pt x="1281" y="234"/>
                  </a:lnTo>
                  <a:lnTo>
                    <a:pt x="1332" y="207"/>
                  </a:lnTo>
                  <a:lnTo>
                    <a:pt x="1377" y="181"/>
                  </a:lnTo>
                  <a:lnTo>
                    <a:pt x="1418" y="156"/>
                  </a:lnTo>
                  <a:lnTo>
                    <a:pt x="1452" y="133"/>
                  </a:lnTo>
                  <a:lnTo>
                    <a:pt x="1480" y="110"/>
                  </a:lnTo>
                  <a:lnTo>
                    <a:pt x="1501" y="89"/>
                  </a:lnTo>
                  <a:lnTo>
                    <a:pt x="1516" y="69"/>
                  </a:lnTo>
                  <a:lnTo>
                    <a:pt x="1522" y="51"/>
                  </a:lnTo>
                  <a:lnTo>
                    <a:pt x="1522" y="36"/>
                  </a:lnTo>
                  <a:lnTo>
                    <a:pt x="1513" y="23"/>
                  </a:lnTo>
                  <a:lnTo>
                    <a:pt x="1497" y="13"/>
                  </a:lnTo>
                  <a:lnTo>
                    <a:pt x="1474" y="6"/>
                  </a:lnTo>
                  <a:lnTo>
                    <a:pt x="1444" y="2"/>
                  </a:lnTo>
                  <a:lnTo>
                    <a:pt x="1409" y="0"/>
                  </a:lnTo>
                  <a:lnTo>
                    <a:pt x="1367" y="2"/>
                  </a:lnTo>
                  <a:lnTo>
                    <a:pt x="1319" y="6"/>
                  </a:lnTo>
                  <a:lnTo>
                    <a:pt x="1267" y="12"/>
                  </a:lnTo>
                  <a:lnTo>
                    <a:pt x="1210" y="21"/>
                  </a:lnTo>
                  <a:lnTo>
                    <a:pt x="1149" y="33"/>
                  </a:lnTo>
                  <a:lnTo>
                    <a:pt x="1083" y="47"/>
                  </a:lnTo>
                  <a:lnTo>
                    <a:pt x="1015" y="62"/>
                  </a:lnTo>
                  <a:lnTo>
                    <a:pt x="943" y="81"/>
                  </a:lnTo>
                  <a:lnTo>
                    <a:pt x="870" y="102"/>
                  </a:lnTo>
                  <a:lnTo>
                    <a:pt x="794" y="125"/>
                  </a:lnTo>
                  <a:lnTo>
                    <a:pt x="716" y="150"/>
                  </a:lnTo>
                  <a:lnTo>
                    <a:pt x="638" y="177"/>
                  </a:lnTo>
                  <a:lnTo>
                    <a:pt x="563" y="204"/>
                  </a:lnTo>
                  <a:lnTo>
                    <a:pt x="492" y="231"/>
                  </a:lnTo>
                  <a:lnTo>
                    <a:pt x="423" y="258"/>
                  </a:lnTo>
                  <a:lnTo>
                    <a:pt x="358" y="287"/>
                  </a:lnTo>
                  <a:lnTo>
                    <a:pt x="298" y="314"/>
                  </a:lnTo>
                  <a:lnTo>
                    <a:pt x="242" y="341"/>
                  </a:lnTo>
                  <a:lnTo>
                    <a:pt x="190" y="369"/>
                  </a:lnTo>
                  <a:lnTo>
                    <a:pt x="145" y="395"/>
                  </a:lnTo>
                  <a:lnTo>
                    <a:pt x="105" y="420"/>
                  </a:lnTo>
                  <a:lnTo>
                    <a:pt x="70" y="443"/>
                  </a:lnTo>
                  <a:lnTo>
                    <a:pt x="42" y="466"/>
                  </a:lnTo>
                  <a:lnTo>
                    <a:pt x="21" y="487"/>
                  </a:lnTo>
                  <a:lnTo>
                    <a:pt x="6" y="506"/>
                  </a:lnTo>
                  <a:lnTo>
                    <a:pt x="0" y="524"/>
                  </a:lnTo>
                  <a:lnTo>
                    <a:pt x="1" y="540"/>
                  </a:lnTo>
                  <a:lnTo>
                    <a:pt x="9" y="552"/>
                  </a:lnTo>
                  <a:lnTo>
                    <a:pt x="25" y="562"/>
                  </a:lnTo>
                  <a:lnTo>
                    <a:pt x="48" y="569"/>
                  </a:lnTo>
                  <a:lnTo>
                    <a:pt x="78" y="573"/>
                  </a:lnTo>
                  <a:lnTo>
                    <a:pt x="114" y="574"/>
                  </a:lnTo>
                  <a:lnTo>
                    <a:pt x="156" y="573"/>
                  </a:lnTo>
                  <a:lnTo>
                    <a:pt x="203" y="570"/>
                  </a:lnTo>
                  <a:lnTo>
                    <a:pt x="256" y="563"/>
                  </a:lnTo>
                  <a:lnTo>
                    <a:pt x="313" y="554"/>
                  </a:lnTo>
                  <a:lnTo>
                    <a:pt x="374" y="543"/>
                  </a:lnTo>
                  <a:lnTo>
                    <a:pt x="439" y="529"/>
                  </a:lnTo>
                  <a:lnTo>
                    <a:pt x="507" y="512"/>
                  </a:lnTo>
                  <a:lnTo>
                    <a:pt x="579" y="494"/>
                  </a:lnTo>
                  <a:lnTo>
                    <a:pt x="653" y="473"/>
                  </a:lnTo>
                  <a:lnTo>
                    <a:pt x="728" y="450"/>
                  </a:lnTo>
                  <a:lnTo>
                    <a:pt x="807" y="426"/>
                  </a:lnTo>
                  <a:close/>
                </a:path>
              </a:pathLst>
            </a:custGeom>
            <a:solidFill>
              <a:srgbClr val="333333"/>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05" name="Freeform 116"/>
            <p:cNvSpPr>
              <a:spLocks/>
            </p:cNvSpPr>
            <p:nvPr/>
          </p:nvSpPr>
          <p:spPr bwMode="auto">
            <a:xfrm>
              <a:off x="9805988" y="5568950"/>
              <a:ext cx="1477963" cy="896937"/>
            </a:xfrm>
            <a:custGeom>
              <a:avLst/>
              <a:gdLst>
                <a:gd name="T0" fmla="*/ 16508 w 16756"/>
                <a:gd name="T1" fmla="*/ 6223 h 10170"/>
                <a:gd name="T2" fmla="*/ 15458 w 16756"/>
                <a:gd name="T3" fmla="*/ 982 h 10170"/>
                <a:gd name="T4" fmla="*/ 8671 w 16756"/>
                <a:gd name="T5" fmla="*/ 922 h 10170"/>
                <a:gd name="T6" fmla="*/ 8690 w 16756"/>
                <a:gd name="T7" fmla="*/ 7437 h 10170"/>
                <a:gd name="T8" fmla="*/ 6196 w 16756"/>
                <a:gd name="T9" fmla="*/ 8944 h 10170"/>
                <a:gd name="T10" fmla="*/ 6682 w 16756"/>
                <a:gd name="T11" fmla="*/ 8419 h 10170"/>
                <a:gd name="T12" fmla="*/ 6896 w 16756"/>
                <a:gd name="T13" fmla="*/ 8265 h 10170"/>
                <a:gd name="T14" fmla="*/ 7411 w 16756"/>
                <a:gd name="T15" fmla="*/ 7977 h 10170"/>
                <a:gd name="T16" fmla="*/ 7784 w 16756"/>
                <a:gd name="T17" fmla="*/ 7796 h 10170"/>
                <a:gd name="T18" fmla="*/ 8616 w 16756"/>
                <a:gd name="T19" fmla="*/ 6986 h 10170"/>
                <a:gd name="T20" fmla="*/ 7860 w 16756"/>
                <a:gd name="T21" fmla="*/ 6082 h 10170"/>
                <a:gd name="T22" fmla="*/ 6728 w 16756"/>
                <a:gd name="T23" fmla="*/ 6670 h 10170"/>
                <a:gd name="T24" fmla="*/ 6693 w 16756"/>
                <a:gd name="T25" fmla="*/ 6736 h 10170"/>
                <a:gd name="T26" fmla="*/ 5891 w 16756"/>
                <a:gd name="T27" fmla="*/ 7291 h 10170"/>
                <a:gd name="T28" fmla="*/ 3323 w 16756"/>
                <a:gd name="T29" fmla="*/ 6123 h 10170"/>
                <a:gd name="T30" fmla="*/ 4873 w 16756"/>
                <a:gd name="T31" fmla="*/ 4578 h 10170"/>
                <a:gd name="T32" fmla="*/ 5166 w 16756"/>
                <a:gd name="T33" fmla="*/ 3639 h 10170"/>
                <a:gd name="T34" fmla="*/ 4897 w 16756"/>
                <a:gd name="T35" fmla="*/ 2759 h 10170"/>
                <a:gd name="T36" fmla="*/ 5263 w 16756"/>
                <a:gd name="T37" fmla="*/ 1574 h 10170"/>
                <a:gd name="T38" fmla="*/ 2899 w 16756"/>
                <a:gd name="T39" fmla="*/ 0 h 10170"/>
                <a:gd name="T40" fmla="*/ 441 w 16756"/>
                <a:gd name="T41" fmla="*/ 1029 h 10170"/>
                <a:gd name="T42" fmla="*/ 1098 w 16756"/>
                <a:gd name="T43" fmla="*/ 5165 h 10170"/>
                <a:gd name="T44" fmla="*/ 693 w 16756"/>
                <a:gd name="T45" fmla="*/ 6253 h 10170"/>
                <a:gd name="T46" fmla="*/ 366 w 16756"/>
                <a:gd name="T47" fmla="*/ 10131 h 10170"/>
                <a:gd name="T48" fmla="*/ 326 w 16756"/>
                <a:gd name="T49" fmla="*/ 9001 h 10170"/>
                <a:gd name="T50" fmla="*/ 1170 w 16756"/>
                <a:gd name="T51" fmla="*/ 6178 h 10170"/>
                <a:gd name="T52" fmla="*/ 1201 w 16756"/>
                <a:gd name="T53" fmla="*/ 5972 h 10170"/>
                <a:gd name="T54" fmla="*/ 1311 w 16756"/>
                <a:gd name="T55" fmla="*/ 5837 h 10170"/>
                <a:gd name="T56" fmla="*/ 1245 w 16756"/>
                <a:gd name="T57" fmla="*/ 4987 h 10170"/>
                <a:gd name="T58" fmla="*/ 747 w 16756"/>
                <a:gd name="T59" fmla="*/ 3919 h 10170"/>
                <a:gd name="T60" fmla="*/ 624 w 16756"/>
                <a:gd name="T61" fmla="*/ 1140 h 10170"/>
                <a:gd name="T62" fmla="*/ 2899 w 16756"/>
                <a:gd name="T63" fmla="*/ 213 h 10170"/>
                <a:gd name="T64" fmla="*/ 4581 w 16756"/>
                <a:gd name="T65" fmla="*/ 701 h 10170"/>
                <a:gd name="T66" fmla="*/ 4763 w 16756"/>
                <a:gd name="T67" fmla="*/ 2121 h 10170"/>
                <a:gd name="T68" fmla="*/ 4682 w 16756"/>
                <a:gd name="T69" fmla="*/ 3218 h 10170"/>
                <a:gd name="T70" fmla="*/ 4729 w 16756"/>
                <a:gd name="T71" fmla="*/ 4105 h 10170"/>
                <a:gd name="T72" fmla="*/ 3152 w 16756"/>
                <a:gd name="T73" fmla="*/ 5484 h 10170"/>
                <a:gd name="T74" fmla="*/ 3083 w 16756"/>
                <a:gd name="T75" fmla="*/ 6140 h 10170"/>
                <a:gd name="T76" fmla="*/ 3388 w 16756"/>
                <a:gd name="T77" fmla="*/ 6581 h 10170"/>
                <a:gd name="T78" fmla="*/ 4588 w 16756"/>
                <a:gd name="T79" fmla="*/ 8143 h 10170"/>
                <a:gd name="T80" fmla="*/ 5967 w 16756"/>
                <a:gd name="T81" fmla="*/ 7642 h 10170"/>
                <a:gd name="T82" fmla="*/ 6399 w 16756"/>
                <a:gd name="T83" fmla="*/ 7266 h 10170"/>
                <a:gd name="T84" fmla="*/ 6965 w 16756"/>
                <a:gd name="T85" fmla="*/ 6839 h 10170"/>
                <a:gd name="T86" fmla="*/ 7120 w 16756"/>
                <a:gd name="T87" fmla="*/ 6571 h 10170"/>
                <a:gd name="T88" fmla="*/ 8399 w 16756"/>
                <a:gd name="T89" fmla="*/ 7048 h 10170"/>
                <a:gd name="T90" fmla="*/ 8226 w 16756"/>
                <a:gd name="T91" fmla="*/ 7422 h 10170"/>
                <a:gd name="T92" fmla="*/ 7510 w 16756"/>
                <a:gd name="T93" fmla="*/ 7616 h 10170"/>
                <a:gd name="T94" fmla="*/ 7428 w 16756"/>
                <a:gd name="T95" fmla="*/ 7725 h 10170"/>
                <a:gd name="T96" fmla="*/ 7274 w 16756"/>
                <a:gd name="T97" fmla="*/ 7805 h 10170"/>
                <a:gd name="T98" fmla="*/ 6769 w 16756"/>
                <a:gd name="T99" fmla="*/ 8085 h 10170"/>
                <a:gd name="T100" fmla="*/ 6436 w 16756"/>
                <a:gd name="T101" fmla="*/ 8275 h 10170"/>
                <a:gd name="T102" fmla="*/ 5591 w 16756"/>
                <a:gd name="T103" fmla="*/ 8999 h 10170"/>
                <a:gd name="T104" fmla="*/ 6167 w 16756"/>
                <a:gd name="T105" fmla="*/ 9193 h 10170"/>
                <a:gd name="T106" fmla="*/ 11320 w 16756"/>
                <a:gd name="T107" fmla="*/ 7385 h 10170"/>
                <a:gd name="T108" fmla="*/ 15437 w 16756"/>
                <a:gd name="T109" fmla="*/ 1518 h 10170"/>
                <a:gd name="T110" fmla="*/ 15433 w 16756"/>
                <a:gd name="T111" fmla="*/ 6523 h 10170"/>
                <a:gd name="T112" fmla="*/ 14402 w 16756"/>
                <a:gd name="T113" fmla="*/ 7143 h 10170"/>
                <a:gd name="T114" fmla="*/ 13791 w 16756"/>
                <a:gd name="T115" fmla="*/ 9445 h 10170"/>
                <a:gd name="T116" fmla="*/ 3484 w 16756"/>
                <a:gd name="T117" fmla="*/ 9995 h 10170"/>
                <a:gd name="T118" fmla="*/ 10535 w 16756"/>
                <a:gd name="T119" fmla="*/ 10169 h 10170"/>
                <a:gd name="T120" fmla="*/ 14841 w 16756"/>
                <a:gd name="T121" fmla="*/ 9686 h 10170"/>
                <a:gd name="T122" fmla="*/ 16731 w 16756"/>
                <a:gd name="T123" fmla="*/ 7213 h 10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756" h="10170">
                  <a:moveTo>
                    <a:pt x="16648" y="7174"/>
                  </a:moveTo>
                  <a:lnTo>
                    <a:pt x="15111" y="7174"/>
                  </a:lnTo>
                  <a:lnTo>
                    <a:pt x="15427" y="7064"/>
                  </a:lnTo>
                  <a:lnTo>
                    <a:pt x="15433" y="7061"/>
                  </a:lnTo>
                  <a:lnTo>
                    <a:pt x="15438" y="7059"/>
                  </a:lnTo>
                  <a:lnTo>
                    <a:pt x="15443" y="7057"/>
                  </a:lnTo>
                  <a:lnTo>
                    <a:pt x="15449" y="7053"/>
                  </a:lnTo>
                  <a:lnTo>
                    <a:pt x="15454" y="7050"/>
                  </a:lnTo>
                  <a:lnTo>
                    <a:pt x="15458" y="7046"/>
                  </a:lnTo>
                  <a:lnTo>
                    <a:pt x="15463" y="7042"/>
                  </a:lnTo>
                  <a:lnTo>
                    <a:pt x="15468" y="7039"/>
                  </a:lnTo>
                  <a:lnTo>
                    <a:pt x="15471" y="7035"/>
                  </a:lnTo>
                  <a:lnTo>
                    <a:pt x="15475" y="7029"/>
                  </a:lnTo>
                  <a:lnTo>
                    <a:pt x="15479" y="7025"/>
                  </a:lnTo>
                  <a:lnTo>
                    <a:pt x="15482" y="7020"/>
                  </a:lnTo>
                  <a:lnTo>
                    <a:pt x="15485" y="7015"/>
                  </a:lnTo>
                  <a:lnTo>
                    <a:pt x="15488" y="7009"/>
                  </a:lnTo>
                  <a:lnTo>
                    <a:pt x="15490" y="7004"/>
                  </a:lnTo>
                  <a:lnTo>
                    <a:pt x="15493" y="6999"/>
                  </a:lnTo>
                  <a:lnTo>
                    <a:pt x="15620" y="6637"/>
                  </a:lnTo>
                  <a:lnTo>
                    <a:pt x="16447" y="6290"/>
                  </a:lnTo>
                  <a:lnTo>
                    <a:pt x="16453" y="6286"/>
                  </a:lnTo>
                  <a:lnTo>
                    <a:pt x="16460" y="6283"/>
                  </a:lnTo>
                  <a:lnTo>
                    <a:pt x="16467" y="6277"/>
                  </a:lnTo>
                  <a:lnTo>
                    <a:pt x="16473" y="6273"/>
                  </a:lnTo>
                  <a:lnTo>
                    <a:pt x="16479" y="6268"/>
                  </a:lnTo>
                  <a:lnTo>
                    <a:pt x="16485" y="6263"/>
                  </a:lnTo>
                  <a:lnTo>
                    <a:pt x="16490" y="6256"/>
                  </a:lnTo>
                  <a:lnTo>
                    <a:pt x="16494" y="6250"/>
                  </a:lnTo>
                  <a:lnTo>
                    <a:pt x="16498" y="6244"/>
                  </a:lnTo>
                  <a:lnTo>
                    <a:pt x="16503" y="6237"/>
                  </a:lnTo>
                  <a:lnTo>
                    <a:pt x="16506" y="6230"/>
                  </a:lnTo>
                  <a:lnTo>
                    <a:pt x="16508" y="6223"/>
                  </a:lnTo>
                  <a:lnTo>
                    <a:pt x="16510" y="6215"/>
                  </a:lnTo>
                  <a:lnTo>
                    <a:pt x="16511" y="6208"/>
                  </a:lnTo>
                  <a:lnTo>
                    <a:pt x="16512" y="6200"/>
                  </a:lnTo>
                  <a:lnTo>
                    <a:pt x="16513" y="6192"/>
                  </a:lnTo>
                  <a:lnTo>
                    <a:pt x="16513" y="1715"/>
                  </a:lnTo>
                  <a:lnTo>
                    <a:pt x="16512" y="1706"/>
                  </a:lnTo>
                  <a:lnTo>
                    <a:pt x="16511" y="1697"/>
                  </a:lnTo>
                  <a:lnTo>
                    <a:pt x="16509" y="1689"/>
                  </a:lnTo>
                  <a:lnTo>
                    <a:pt x="16507" y="1681"/>
                  </a:lnTo>
                  <a:lnTo>
                    <a:pt x="16504" y="1672"/>
                  </a:lnTo>
                  <a:lnTo>
                    <a:pt x="16499" y="1665"/>
                  </a:lnTo>
                  <a:lnTo>
                    <a:pt x="16495" y="1657"/>
                  </a:lnTo>
                  <a:lnTo>
                    <a:pt x="16491" y="1651"/>
                  </a:lnTo>
                  <a:lnTo>
                    <a:pt x="16485" y="1644"/>
                  </a:lnTo>
                  <a:lnTo>
                    <a:pt x="16479" y="1639"/>
                  </a:lnTo>
                  <a:lnTo>
                    <a:pt x="16473" y="1632"/>
                  </a:lnTo>
                  <a:lnTo>
                    <a:pt x="16466" y="1627"/>
                  </a:lnTo>
                  <a:lnTo>
                    <a:pt x="16458" y="1623"/>
                  </a:lnTo>
                  <a:lnTo>
                    <a:pt x="16451" y="1619"/>
                  </a:lnTo>
                  <a:lnTo>
                    <a:pt x="16442" y="1616"/>
                  </a:lnTo>
                  <a:lnTo>
                    <a:pt x="16435" y="1613"/>
                  </a:lnTo>
                  <a:lnTo>
                    <a:pt x="15618" y="1384"/>
                  </a:lnTo>
                  <a:lnTo>
                    <a:pt x="15493" y="1030"/>
                  </a:lnTo>
                  <a:lnTo>
                    <a:pt x="15490" y="1024"/>
                  </a:lnTo>
                  <a:lnTo>
                    <a:pt x="15488" y="1019"/>
                  </a:lnTo>
                  <a:lnTo>
                    <a:pt x="15485" y="1014"/>
                  </a:lnTo>
                  <a:lnTo>
                    <a:pt x="15482" y="1008"/>
                  </a:lnTo>
                  <a:lnTo>
                    <a:pt x="15479" y="1003"/>
                  </a:lnTo>
                  <a:lnTo>
                    <a:pt x="15475" y="999"/>
                  </a:lnTo>
                  <a:lnTo>
                    <a:pt x="15471" y="994"/>
                  </a:lnTo>
                  <a:lnTo>
                    <a:pt x="15468" y="989"/>
                  </a:lnTo>
                  <a:lnTo>
                    <a:pt x="15463" y="986"/>
                  </a:lnTo>
                  <a:lnTo>
                    <a:pt x="15458" y="982"/>
                  </a:lnTo>
                  <a:lnTo>
                    <a:pt x="15454" y="978"/>
                  </a:lnTo>
                  <a:lnTo>
                    <a:pt x="15449" y="975"/>
                  </a:lnTo>
                  <a:lnTo>
                    <a:pt x="15443" y="972"/>
                  </a:lnTo>
                  <a:lnTo>
                    <a:pt x="15438" y="969"/>
                  </a:lnTo>
                  <a:lnTo>
                    <a:pt x="15433" y="967"/>
                  </a:lnTo>
                  <a:lnTo>
                    <a:pt x="15427" y="965"/>
                  </a:lnTo>
                  <a:lnTo>
                    <a:pt x="14862" y="768"/>
                  </a:lnTo>
                  <a:lnTo>
                    <a:pt x="14859" y="767"/>
                  </a:lnTo>
                  <a:lnTo>
                    <a:pt x="14857" y="766"/>
                  </a:lnTo>
                  <a:lnTo>
                    <a:pt x="14855" y="765"/>
                  </a:lnTo>
                  <a:lnTo>
                    <a:pt x="14853" y="765"/>
                  </a:lnTo>
                  <a:lnTo>
                    <a:pt x="14849" y="764"/>
                  </a:lnTo>
                  <a:lnTo>
                    <a:pt x="14847" y="764"/>
                  </a:lnTo>
                  <a:lnTo>
                    <a:pt x="14845" y="763"/>
                  </a:lnTo>
                  <a:lnTo>
                    <a:pt x="14843" y="763"/>
                  </a:lnTo>
                  <a:lnTo>
                    <a:pt x="14840" y="763"/>
                  </a:lnTo>
                  <a:lnTo>
                    <a:pt x="14838" y="762"/>
                  </a:lnTo>
                  <a:lnTo>
                    <a:pt x="14836" y="762"/>
                  </a:lnTo>
                  <a:lnTo>
                    <a:pt x="14834" y="762"/>
                  </a:lnTo>
                  <a:lnTo>
                    <a:pt x="14831" y="762"/>
                  </a:lnTo>
                  <a:lnTo>
                    <a:pt x="14828" y="762"/>
                  </a:lnTo>
                  <a:lnTo>
                    <a:pt x="14826" y="762"/>
                  </a:lnTo>
                  <a:lnTo>
                    <a:pt x="14824" y="762"/>
                  </a:lnTo>
                  <a:lnTo>
                    <a:pt x="8752" y="883"/>
                  </a:lnTo>
                  <a:lnTo>
                    <a:pt x="8741" y="883"/>
                  </a:lnTo>
                  <a:lnTo>
                    <a:pt x="8730" y="886"/>
                  </a:lnTo>
                  <a:lnTo>
                    <a:pt x="8721" y="888"/>
                  </a:lnTo>
                  <a:lnTo>
                    <a:pt x="8711" y="892"/>
                  </a:lnTo>
                  <a:lnTo>
                    <a:pt x="8702" y="896"/>
                  </a:lnTo>
                  <a:lnTo>
                    <a:pt x="8693" y="901"/>
                  </a:lnTo>
                  <a:lnTo>
                    <a:pt x="8685" y="908"/>
                  </a:lnTo>
                  <a:lnTo>
                    <a:pt x="8677" y="915"/>
                  </a:lnTo>
                  <a:lnTo>
                    <a:pt x="8671" y="922"/>
                  </a:lnTo>
                  <a:lnTo>
                    <a:pt x="8665" y="931"/>
                  </a:lnTo>
                  <a:lnTo>
                    <a:pt x="8659" y="939"/>
                  </a:lnTo>
                  <a:lnTo>
                    <a:pt x="8655" y="948"/>
                  </a:lnTo>
                  <a:lnTo>
                    <a:pt x="8652" y="958"/>
                  </a:lnTo>
                  <a:lnTo>
                    <a:pt x="8649" y="968"/>
                  </a:lnTo>
                  <a:lnTo>
                    <a:pt x="8648" y="979"/>
                  </a:lnTo>
                  <a:lnTo>
                    <a:pt x="8648" y="990"/>
                  </a:lnTo>
                  <a:lnTo>
                    <a:pt x="8648" y="7040"/>
                  </a:lnTo>
                  <a:lnTo>
                    <a:pt x="8648" y="7050"/>
                  </a:lnTo>
                  <a:lnTo>
                    <a:pt x="8649" y="7061"/>
                  </a:lnTo>
                  <a:lnTo>
                    <a:pt x="8652" y="7070"/>
                  </a:lnTo>
                  <a:lnTo>
                    <a:pt x="8655" y="7080"/>
                  </a:lnTo>
                  <a:lnTo>
                    <a:pt x="8659" y="7089"/>
                  </a:lnTo>
                  <a:lnTo>
                    <a:pt x="8665" y="7097"/>
                  </a:lnTo>
                  <a:lnTo>
                    <a:pt x="8671" y="7106"/>
                  </a:lnTo>
                  <a:lnTo>
                    <a:pt x="8677" y="7113"/>
                  </a:lnTo>
                  <a:lnTo>
                    <a:pt x="8685" y="7121"/>
                  </a:lnTo>
                  <a:lnTo>
                    <a:pt x="8693" y="7127"/>
                  </a:lnTo>
                  <a:lnTo>
                    <a:pt x="8702" y="7132"/>
                  </a:lnTo>
                  <a:lnTo>
                    <a:pt x="8711" y="7136"/>
                  </a:lnTo>
                  <a:lnTo>
                    <a:pt x="8721" y="7140"/>
                  </a:lnTo>
                  <a:lnTo>
                    <a:pt x="8730" y="7143"/>
                  </a:lnTo>
                  <a:lnTo>
                    <a:pt x="8741" y="7145"/>
                  </a:lnTo>
                  <a:lnTo>
                    <a:pt x="8752" y="7146"/>
                  </a:lnTo>
                  <a:lnTo>
                    <a:pt x="11142" y="7193"/>
                  </a:lnTo>
                  <a:lnTo>
                    <a:pt x="11142" y="7210"/>
                  </a:lnTo>
                  <a:lnTo>
                    <a:pt x="8745" y="7416"/>
                  </a:lnTo>
                  <a:lnTo>
                    <a:pt x="8734" y="7417"/>
                  </a:lnTo>
                  <a:lnTo>
                    <a:pt x="8725" y="7419"/>
                  </a:lnTo>
                  <a:lnTo>
                    <a:pt x="8715" y="7423"/>
                  </a:lnTo>
                  <a:lnTo>
                    <a:pt x="8706" y="7427"/>
                  </a:lnTo>
                  <a:lnTo>
                    <a:pt x="8697" y="7432"/>
                  </a:lnTo>
                  <a:lnTo>
                    <a:pt x="8690" y="7437"/>
                  </a:lnTo>
                  <a:lnTo>
                    <a:pt x="8682" y="7444"/>
                  </a:lnTo>
                  <a:lnTo>
                    <a:pt x="8675" y="7451"/>
                  </a:lnTo>
                  <a:lnTo>
                    <a:pt x="8669" y="7458"/>
                  </a:lnTo>
                  <a:lnTo>
                    <a:pt x="8664" y="7467"/>
                  </a:lnTo>
                  <a:lnTo>
                    <a:pt x="8658" y="7475"/>
                  </a:lnTo>
                  <a:lnTo>
                    <a:pt x="8655" y="7483"/>
                  </a:lnTo>
                  <a:lnTo>
                    <a:pt x="8652" y="7493"/>
                  </a:lnTo>
                  <a:lnTo>
                    <a:pt x="8649" y="7502"/>
                  </a:lnTo>
                  <a:lnTo>
                    <a:pt x="8648" y="7513"/>
                  </a:lnTo>
                  <a:lnTo>
                    <a:pt x="8648" y="7523"/>
                  </a:lnTo>
                  <a:lnTo>
                    <a:pt x="8648" y="8505"/>
                  </a:lnTo>
                  <a:lnTo>
                    <a:pt x="7632" y="8505"/>
                  </a:lnTo>
                  <a:lnTo>
                    <a:pt x="7629" y="8505"/>
                  </a:lnTo>
                  <a:lnTo>
                    <a:pt x="7627" y="8505"/>
                  </a:lnTo>
                  <a:lnTo>
                    <a:pt x="7624" y="8505"/>
                  </a:lnTo>
                  <a:lnTo>
                    <a:pt x="7622" y="8505"/>
                  </a:lnTo>
                  <a:lnTo>
                    <a:pt x="7620" y="8505"/>
                  </a:lnTo>
                  <a:lnTo>
                    <a:pt x="7618" y="8505"/>
                  </a:lnTo>
                  <a:lnTo>
                    <a:pt x="7616" y="8506"/>
                  </a:lnTo>
                  <a:lnTo>
                    <a:pt x="7615" y="8506"/>
                  </a:lnTo>
                  <a:lnTo>
                    <a:pt x="7613" y="8506"/>
                  </a:lnTo>
                  <a:lnTo>
                    <a:pt x="7611" y="8507"/>
                  </a:lnTo>
                  <a:lnTo>
                    <a:pt x="7609" y="8507"/>
                  </a:lnTo>
                  <a:lnTo>
                    <a:pt x="7607" y="8507"/>
                  </a:lnTo>
                  <a:lnTo>
                    <a:pt x="7604" y="8508"/>
                  </a:lnTo>
                  <a:lnTo>
                    <a:pt x="7602" y="8508"/>
                  </a:lnTo>
                  <a:lnTo>
                    <a:pt x="7600" y="8509"/>
                  </a:lnTo>
                  <a:lnTo>
                    <a:pt x="7598" y="8510"/>
                  </a:lnTo>
                  <a:lnTo>
                    <a:pt x="6216" y="8964"/>
                  </a:lnTo>
                  <a:lnTo>
                    <a:pt x="6210" y="8958"/>
                  </a:lnTo>
                  <a:lnTo>
                    <a:pt x="6205" y="8954"/>
                  </a:lnTo>
                  <a:lnTo>
                    <a:pt x="6200" y="8949"/>
                  </a:lnTo>
                  <a:lnTo>
                    <a:pt x="6196" y="8944"/>
                  </a:lnTo>
                  <a:lnTo>
                    <a:pt x="6190" y="8940"/>
                  </a:lnTo>
                  <a:lnTo>
                    <a:pt x="6186" y="8936"/>
                  </a:lnTo>
                  <a:lnTo>
                    <a:pt x="6182" y="8932"/>
                  </a:lnTo>
                  <a:lnTo>
                    <a:pt x="6179" y="8929"/>
                  </a:lnTo>
                  <a:lnTo>
                    <a:pt x="6176" y="8925"/>
                  </a:lnTo>
                  <a:lnTo>
                    <a:pt x="6173" y="8923"/>
                  </a:lnTo>
                  <a:lnTo>
                    <a:pt x="6169" y="8920"/>
                  </a:lnTo>
                  <a:lnTo>
                    <a:pt x="6167" y="8918"/>
                  </a:lnTo>
                  <a:lnTo>
                    <a:pt x="6164" y="8917"/>
                  </a:lnTo>
                  <a:lnTo>
                    <a:pt x="6163" y="8915"/>
                  </a:lnTo>
                  <a:lnTo>
                    <a:pt x="6161" y="8914"/>
                  </a:lnTo>
                  <a:lnTo>
                    <a:pt x="6158" y="8912"/>
                  </a:lnTo>
                  <a:lnTo>
                    <a:pt x="6156" y="8910"/>
                  </a:lnTo>
                  <a:lnTo>
                    <a:pt x="6152" y="8909"/>
                  </a:lnTo>
                  <a:lnTo>
                    <a:pt x="6150" y="8907"/>
                  </a:lnTo>
                  <a:lnTo>
                    <a:pt x="6147" y="8906"/>
                  </a:lnTo>
                  <a:lnTo>
                    <a:pt x="6145" y="8903"/>
                  </a:lnTo>
                  <a:lnTo>
                    <a:pt x="6142" y="8902"/>
                  </a:lnTo>
                  <a:lnTo>
                    <a:pt x="6140" y="8901"/>
                  </a:lnTo>
                  <a:lnTo>
                    <a:pt x="6137" y="8900"/>
                  </a:lnTo>
                  <a:lnTo>
                    <a:pt x="6134" y="8898"/>
                  </a:lnTo>
                  <a:lnTo>
                    <a:pt x="6130" y="8897"/>
                  </a:lnTo>
                  <a:lnTo>
                    <a:pt x="6128" y="8896"/>
                  </a:lnTo>
                  <a:lnTo>
                    <a:pt x="6125" y="8896"/>
                  </a:lnTo>
                  <a:lnTo>
                    <a:pt x="6122" y="8895"/>
                  </a:lnTo>
                  <a:lnTo>
                    <a:pt x="6119" y="8894"/>
                  </a:lnTo>
                  <a:lnTo>
                    <a:pt x="6117" y="8894"/>
                  </a:lnTo>
                  <a:lnTo>
                    <a:pt x="5950" y="8863"/>
                  </a:lnTo>
                  <a:lnTo>
                    <a:pt x="6664" y="8433"/>
                  </a:lnTo>
                  <a:lnTo>
                    <a:pt x="6668" y="8429"/>
                  </a:lnTo>
                  <a:lnTo>
                    <a:pt x="6673" y="8426"/>
                  </a:lnTo>
                  <a:lnTo>
                    <a:pt x="6678" y="8423"/>
                  </a:lnTo>
                  <a:lnTo>
                    <a:pt x="6682" y="8419"/>
                  </a:lnTo>
                  <a:lnTo>
                    <a:pt x="6686" y="8415"/>
                  </a:lnTo>
                  <a:lnTo>
                    <a:pt x="6689" y="8412"/>
                  </a:lnTo>
                  <a:lnTo>
                    <a:pt x="6693" y="8406"/>
                  </a:lnTo>
                  <a:lnTo>
                    <a:pt x="6697" y="8402"/>
                  </a:lnTo>
                  <a:lnTo>
                    <a:pt x="6700" y="8398"/>
                  </a:lnTo>
                  <a:lnTo>
                    <a:pt x="6702" y="8393"/>
                  </a:lnTo>
                  <a:lnTo>
                    <a:pt x="6705" y="8388"/>
                  </a:lnTo>
                  <a:lnTo>
                    <a:pt x="6707" y="8383"/>
                  </a:lnTo>
                  <a:lnTo>
                    <a:pt x="6709" y="8378"/>
                  </a:lnTo>
                  <a:lnTo>
                    <a:pt x="6712" y="8373"/>
                  </a:lnTo>
                  <a:lnTo>
                    <a:pt x="6713" y="8368"/>
                  </a:lnTo>
                  <a:lnTo>
                    <a:pt x="6715" y="8362"/>
                  </a:lnTo>
                  <a:lnTo>
                    <a:pt x="6715" y="8359"/>
                  </a:lnTo>
                  <a:lnTo>
                    <a:pt x="6715" y="8357"/>
                  </a:lnTo>
                  <a:lnTo>
                    <a:pt x="6715" y="8355"/>
                  </a:lnTo>
                  <a:lnTo>
                    <a:pt x="6715" y="8352"/>
                  </a:lnTo>
                  <a:lnTo>
                    <a:pt x="6716" y="8350"/>
                  </a:lnTo>
                  <a:lnTo>
                    <a:pt x="6716" y="8348"/>
                  </a:lnTo>
                  <a:lnTo>
                    <a:pt x="6716" y="8345"/>
                  </a:lnTo>
                  <a:lnTo>
                    <a:pt x="6716" y="8342"/>
                  </a:lnTo>
                  <a:lnTo>
                    <a:pt x="6715" y="8340"/>
                  </a:lnTo>
                  <a:lnTo>
                    <a:pt x="6715" y="8338"/>
                  </a:lnTo>
                  <a:lnTo>
                    <a:pt x="6715" y="8335"/>
                  </a:lnTo>
                  <a:lnTo>
                    <a:pt x="6715" y="8333"/>
                  </a:lnTo>
                  <a:lnTo>
                    <a:pt x="6715" y="8331"/>
                  </a:lnTo>
                  <a:lnTo>
                    <a:pt x="6714" y="8328"/>
                  </a:lnTo>
                  <a:lnTo>
                    <a:pt x="6714" y="8326"/>
                  </a:lnTo>
                  <a:lnTo>
                    <a:pt x="6714" y="8323"/>
                  </a:lnTo>
                  <a:lnTo>
                    <a:pt x="6751" y="8313"/>
                  </a:lnTo>
                  <a:lnTo>
                    <a:pt x="6786" y="8302"/>
                  </a:lnTo>
                  <a:lnTo>
                    <a:pt x="6823" y="8291"/>
                  </a:lnTo>
                  <a:lnTo>
                    <a:pt x="6860" y="8278"/>
                  </a:lnTo>
                  <a:lnTo>
                    <a:pt x="6896" y="8265"/>
                  </a:lnTo>
                  <a:lnTo>
                    <a:pt x="6932" y="8251"/>
                  </a:lnTo>
                  <a:lnTo>
                    <a:pt x="6967" y="8235"/>
                  </a:lnTo>
                  <a:lnTo>
                    <a:pt x="7002" y="8221"/>
                  </a:lnTo>
                  <a:lnTo>
                    <a:pt x="7037" y="8204"/>
                  </a:lnTo>
                  <a:lnTo>
                    <a:pt x="7071" y="8187"/>
                  </a:lnTo>
                  <a:lnTo>
                    <a:pt x="7104" y="8171"/>
                  </a:lnTo>
                  <a:lnTo>
                    <a:pt x="7137" y="8154"/>
                  </a:lnTo>
                  <a:lnTo>
                    <a:pt x="7169" y="8137"/>
                  </a:lnTo>
                  <a:lnTo>
                    <a:pt x="7200" y="8120"/>
                  </a:lnTo>
                  <a:lnTo>
                    <a:pt x="7231" y="8103"/>
                  </a:lnTo>
                  <a:lnTo>
                    <a:pt x="7261" y="8086"/>
                  </a:lnTo>
                  <a:lnTo>
                    <a:pt x="7265" y="8083"/>
                  </a:lnTo>
                  <a:lnTo>
                    <a:pt x="7270" y="8080"/>
                  </a:lnTo>
                  <a:lnTo>
                    <a:pt x="7274" y="8077"/>
                  </a:lnTo>
                  <a:lnTo>
                    <a:pt x="7279" y="8074"/>
                  </a:lnTo>
                  <a:lnTo>
                    <a:pt x="7283" y="8071"/>
                  </a:lnTo>
                  <a:lnTo>
                    <a:pt x="7289" y="8067"/>
                  </a:lnTo>
                  <a:lnTo>
                    <a:pt x="7293" y="8062"/>
                  </a:lnTo>
                  <a:lnTo>
                    <a:pt x="7298" y="8058"/>
                  </a:lnTo>
                  <a:lnTo>
                    <a:pt x="7302" y="8053"/>
                  </a:lnTo>
                  <a:lnTo>
                    <a:pt x="7308" y="8049"/>
                  </a:lnTo>
                  <a:lnTo>
                    <a:pt x="7312" y="8043"/>
                  </a:lnTo>
                  <a:lnTo>
                    <a:pt x="7317" y="8037"/>
                  </a:lnTo>
                  <a:lnTo>
                    <a:pt x="7321" y="8032"/>
                  </a:lnTo>
                  <a:lnTo>
                    <a:pt x="7325" y="8026"/>
                  </a:lnTo>
                  <a:lnTo>
                    <a:pt x="7330" y="8019"/>
                  </a:lnTo>
                  <a:lnTo>
                    <a:pt x="7335" y="8013"/>
                  </a:lnTo>
                  <a:lnTo>
                    <a:pt x="7348" y="8007"/>
                  </a:lnTo>
                  <a:lnTo>
                    <a:pt x="7361" y="8001"/>
                  </a:lnTo>
                  <a:lnTo>
                    <a:pt x="7374" y="7995"/>
                  </a:lnTo>
                  <a:lnTo>
                    <a:pt x="7386" y="7989"/>
                  </a:lnTo>
                  <a:lnTo>
                    <a:pt x="7399" y="7984"/>
                  </a:lnTo>
                  <a:lnTo>
                    <a:pt x="7411" y="7977"/>
                  </a:lnTo>
                  <a:lnTo>
                    <a:pt x="7422" y="7971"/>
                  </a:lnTo>
                  <a:lnTo>
                    <a:pt x="7433" y="7966"/>
                  </a:lnTo>
                  <a:lnTo>
                    <a:pt x="7443" y="7960"/>
                  </a:lnTo>
                  <a:lnTo>
                    <a:pt x="7453" y="7954"/>
                  </a:lnTo>
                  <a:lnTo>
                    <a:pt x="7462" y="7949"/>
                  </a:lnTo>
                  <a:lnTo>
                    <a:pt x="7471" y="7944"/>
                  </a:lnTo>
                  <a:lnTo>
                    <a:pt x="7478" y="7940"/>
                  </a:lnTo>
                  <a:lnTo>
                    <a:pt x="7485" y="7934"/>
                  </a:lnTo>
                  <a:lnTo>
                    <a:pt x="7492" y="7931"/>
                  </a:lnTo>
                  <a:lnTo>
                    <a:pt x="7497" y="7928"/>
                  </a:lnTo>
                  <a:lnTo>
                    <a:pt x="7507" y="7924"/>
                  </a:lnTo>
                  <a:lnTo>
                    <a:pt x="7517" y="7920"/>
                  </a:lnTo>
                  <a:lnTo>
                    <a:pt x="7527" y="7914"/>
                  </a:lnTo>
                  <a:lnTo>
                    <a:pt x="7536" y="7909"/>
                  </a:lnTo>
                  <a:lnTo>
                    <a:pt x="7545" y="7904"/>
                  </a:lnTo>
                  <a:lnTo>
                    <a:pt x="7555" y="7898"/>
                  </a:lnTo>
                  <a:lnTo>
                    <a:pt x="7564" y="7892"/>
                  </a:lnTo>
                  <a:lnTo>
                    <a:pt x="7574" y="7885"/>
                  </a:lnTo>
                  <a:lnTo>
                    <a:pt x="7582" y="7879"/>
                  </a:lnTo>
                  <a:lnTo>
                    <a:pt x="7591" y="7871"/>
                  </a:lnTo>
                  <a:lnTo>
                    <a:pt x="7599" y="7863"/>
                  </a:lnTo>
                  <a:lnTo>
                    <a:pt x="7607" y="7856"/>
                  </a:lnTo>
                  <a:lnTo>
                    <a:pt x="7614" y="7847"/>
                  </a:lnTo>
                  <a:lnTo>
                    <a:pt x="7621" y="7838"/>
                  </a:lnTo>
                  <a:lnTo>
                    <a:pt x="7628" y="7829"/>
                  </a:lnTo>
                  <a:lnTo>
                    <a:pt x="7634" y="7820"/>
                  </a:lnTo>
                  <a:lnTo>
                    <a:pt x="7653" y="7818"/>
                  </a:lnTo>
                  <a:lnTo>
                    <a:pt x="7673" y="7816"/>
                  </a:lnTo>
                  <a:lnTo>
                    <a:pt x="7693" y="7813"/>
                  </a:lnTo>
                  <a:lnTo>
                    <a:pt x="7715" y="7810"/>
                  </a:lnTo>
                  <a:lnTo>
                    <a:pt x="7737" y="7805"/>
                  </a:lnTo>
                  <a:lnTo>
                    <a:pt x="7760" y="7801"/>
                  </a:lnTo>
                  <a:lnTo>
                    <a:pt x="7784" y="7796"/>
                  </a:lnTo>
                  <a:lnTo>
                    <a:pt x="7809" y="7791"/>
                  </a:lnTo>
                  <a:lnTo>
                    <a:pt x="7835" y="7784"/>
                  </a:lnTo>
                  <a:lnTo>
                    <a:pt x="7861" y="7778"/>
                  </a:lnTo>
                  <a:lnTo>
                    <a:pt x="7888" y="7771"/>
                  </a:lnTo>
                  <a:lnTo>
                    <a:pt x="7916" y="7762"/>
                  </a:lnTo>
                  <a:lnTo>
                    <a:pt x="7945" y="7754"/>
                  </a:lnTo>
                  <a:lnTo>
                    <a:pt x="7974" y="7746"/>
                  </a:lnTo>
                  <a:lnTo>
                    <a:pt x="8003" y="7736"/>
                  </a:lnTo>
                  <a:lnTo>
                    <a:pt x="8035" y="7727"/>
                  </a:lnTo>
                  <a:lnTo>
                    <a:pt x="8099" y="7705"/>
                  </a:lnTo>
                  <a:lnTo>
                    <a:pt x="8159" y="7683"/>
                  </a:lnTo>
                  <a:lnTo>
                    <a:pt x="8215" y="7661"/>
                  </a:lnTo>
                  <a:lnTo>
                    <a:pt x="8267" y="7639"/>
                  </a:lnTo>
                  <a:lnTo>
                    <a:pt x="8313" y="7618"/>
                  </a:lnTo>
                  <a:lnTo>
                    <a:pt x="8356" y="7596"/>
                  </a:lnTo>
                  <a:lnTo>
                    <a:pt x="8395" y="7574"/>
                  </a:lnTo>
                  <a:lnTo>
                    <a:pt x="8429" y="7552"/>
                  </a:lnTo>
                  <a:lnTo>
                    <a:pt x="8458" y="7530"/>
                  </a:lnTo>
                  <a:lnTo>
                    <a:pt x="8485" y="7508"/>
                  </a:lnTo>
                  <a:lnTo>
                    <a:pt x="8507" y="7486"/>
                  </a:lnTo>
                  <a:lnTo>
                    <a:pt x="8524" y="7463"/>
                  </a:lnTo>
                  <a:lnTo>
                    <a:pt x="8537" y="7440"/>
                  </a:lnTo>
                  <a:lnTo>
                    <a:pt x="8547" y="7417"/>
                  </a:lnTo>
                  <a:lnTo>
                    <a:pt x="8553" y="7394"/>
                  </a:lnTo>
                  <a:lnTo>
                    <a:pt x="8555" y="7371"/>
                  </a:lnTo>
                  <a:lnTo>
                    <a:pt x="8564" y="7346"/>
                  </a:lnTo>
                  <a:lnTo>
                    <a:pt x="8573" y="7316"/>
                  </a:lnTo>
                  <a:lnTo>
                    <a:pt x="8583" y="7278"/>
                  </a:lnTo>
                  <a:lnTo>
                    <a:pt x="8593" y="7234"/>
                  </a:lnTo>
                  <a:lnTo>
                    <a:pt x="8602" y="7182"/>
                  </a:lnTo>
                  <a:lnTo>
                    <a:pt x="8609" y="7124"/>
                  </a:lnTo>
                  <a:lnTo>
                    <a:pt x="8614" y="7059"/>
                  </a:lnTo>
                  <a:lnTo>
                    <a:pt x="8616" y="6986"/>
                  </a:lnTo>
                  <a:lnTo>
                    <a:pt x="8615" y="6906"/>
                  </a:lnTo>
                  <a:lnTo>
                    <a:pt x="8610" y="6818"/>
                  </a:lnTo>
                  <a:lnTo>
                    <a:pt x="8599" y="6723"/>
                  </a:lnTo>
                  <a:lnTo>
                    <a:pt x="8585" y="6620"/>
                  </a:lnTo>
                  <a:lnTo>
                    <a:pt x="8564" y="6510"/>
                  </a:lnTo>
                  <a:lnTo>
                    <a:pt x="8536" y="6392"/>
                  </a:lnTo>
                  <a:lnTo>
                    <a:pt x="8503" y="6266"/>
                  </a:lnTo>
                  <a:lnTo>
                    <a:pt x="8460" y="6133"/>
                  </a:lnTo>
                  <a:lnTo>
                    <a:pt x="8458" y="6127"/>
                  </a:lnTo>
                  <a:lnTo>
                    <a:pt x="8456" y="6122"/>
                  </a:lnTo>
                  <a:lnTo>
                    <a:pt x="8454" y="6118"/>
                  </a:lnTo>
                  <a:lnTo>
                    <a:pt x="8452" y="6113"/>
                  </a:lnTo>
                  <a:lnTo>
                    <a:pt x="8449" y="6107"/>
                  </a:lnTo>
                  <a:lnTo>
                    <a:pt x="8446" y="6102"/>
                  </a:lnTo>
                  <a:lnTo>
                    <a:pt x="8442" y="6096"/>
                  </a:lnTo>
                  <a:lnTo>
                    <a:pt x="8437" y="6091"/>
                  </a:lnTo>
                  <a:lnTo>
                    <a:pt x="8433" y="6085"/>
                  </a:lnTo>
                  <a:lnTo>
                    <a:pt x="8428" y="6080"/>
                  </a:lnTo>
                  <a:lnTo>
                    <a:pt x="8423" y="6075"/>
                  </a:lnTo>
                  <a:lnTo>
                    <a:pt x="8416" y="6070"/>
                  </a:lnTo>
                  <a:lnTo>
                    <a:pt x="8410" y="6064"/>
                  </a:lnTo>
                  <a:lnTo>
                    <a:pt x="8403" y="6059"/>
                  </a:lnTo>
                  <a:lnTo>
                    <a:pt x="8394" y="6055"/>
                  </a:lnTo>
                  <a:lnTo>
                    <a:pt x="8387" y="6051"/>
                  </a:lnTo>
                  <a:lnTo>
                    <a:pt x="8348" y="6036"/>
                  </a:lnTo>
                  <a:lnTo>
                    <a:pt x="8301" y="6029"/>
                  </a:lnTo>
                  <a:lnTo>
                    <a:pt x="8249" y="6026"/>
                  </a:lnTo>
                  <a:lnTo>
                    <a:pt x="8190" y="6027"/>
                  </a:lnTo>
                  <a:lnTo>
                    <a:pt x="8128" y="6033"/>
                  </a:lnTo>
                  <a:lnTo>
                    <a:pt x="8061" y="6041"/>
                  </a:lnTo>
                  <a:lnTo>
                    <a:pt x="7994" y="6053"/>
                  </a:lnTo>
                  <a:lnTo>
                    <a:pt x="7927" y="6067"/>
                  </a:lnTo>
                  <a:lnTo>
                    <a:pt x="7860" y="6082"/>
                  </a:lnTo>
                  <a:lnTo>
                    <a:pt x="7795" y="6098"/>
                  </a:lnTo>
                  <a:lnTo>
                    <a:pt x="7733" y="6114"/>
                  </a:lnTo>
                  <a:lnTo>
                    <a:pt x="7676" y="6130"/>
                  </a:lnTo>
                  <a:lnTo>
                    <a:pt x="7626" y="6145"/>
                  </a:lnTo>
                  <a:lnTo>
                    <a:pt x="7581" y="6159"/>
                  </a:lnTo>
                  <a:lnTo>
                    <a:pt x="7544" y="6169"/>
                  </a:lnTo>
                  <a:lnTo>
                    <a:pt x="7519" y="6179"/>
                  </a:lnTo>
                  <a:lnTo>
                    <a:pt x="7492" y="6187"/>
                  </a:lnTo>
                  <a:lnTo>
                    <a:pt x="7456" y="6200"/>
                  </a:lnTo>
                  <a:lnTo>
                    <a:pt x="7413" y="6215"/>
                  </a:lnTo>
                  <a:lnTo>
                    <a:pt x="7362" y="6233"/>
                  </a:lnTo>
                  <a:lnTo>
                    <a:pt x="7308" y="6254"/>
                  </a:lnTo>
                  <a:lnTo>
                    <a:pt x="7248" y="6278"/>
                  </a:lnTo>
                  <a:lnTo>
                    <a:pt x="7186" y="6305"/>
                  </a:lnTo>
                  <a:lnTo>
                    <a:pt x="7123" y="6332"/>
                  </a:lnTo>
                  <a:lnTo>
                    <a:pt x="7061" y="6361"/>
                  </a:lnTo>
                  <a:lnTo>
                    <a:pt x="7000" y="6392"/>
                  </a:lnTo>
                  <a:lnTo>
                    <a:pt x="6942" y="6424"/>
                  </a:lnTo>
                  <a:lnTo>
                    <a:pt x="6888" y="6457"/>
                  </a:lnTo>
                  <a:lnTo>
                    <a:pt x="6841" y="6490"/>
                  </a:lnTo>
                  <a:lnTo>
                    <a:pt x="6800" y="6525"/>
                  </a:lnTo>
                  <a:lnTo>
                    <a:pt x="6768" y="6558"/>
                  </a:lnTo>
                  <a:lnTo>
                    <a:pt x="6746" y="6593"/>
                  </a:lnTo>
                  <a:lnTo>
                    <a:pt x="6742" y="6601"/>
                  </a:lnTo>
                  <a:lnTo>
                    <a:pt x="6738" y="6610"/>
                  </a:lnTo>
                  <a:lnTo>
                    <a:pt x="6736" y="6618"/>
                  </a:lnTo>
                  <a:lnTo>
                    <a:pt x="6734" y="6626"/>
                  </a:lnTo>
                  <a:lnTo>
                    <a:pt x="6732" y="6634"/>
                  </a:lnTo>
                  <a:lnTo>
                    <a:pt x="6731" y="6641"/>
                  </a:lnTo>
                  <a:lnTo>
                    <a:pt x="6729" y="6649"/>
                  </a:lnTo>
                  <a:lnTo>
                    <a:pt x="6728" y="6656"/>
                  </a:lnTo>
                  <a:lnTo>
                    <a:pt x="6728" y="6662"/>
                  </a:lnTo>
                  <a:lnTo>
                    <a:pt x="6728" y="6670"/>
                  </a:lnTo>
                  <a:lnTo>
                    <a:pt x="6729" y="6676"/>
                  </a:lnTo>
                  <a:lnTo>
                    <a:pt x="6731" y="6682"/>
                  </a:lnTo>
                  <a:lnTo>
                    <a:pt x="6732" y="6687"/>
                  </a:lnTo>
                  <a:lnTo>
                    <a:pt x="6733" y="6693"/>
                  </a:lnTo>
                  <a:lnTo>
                    <a:pt x="6734" y="6698"/>
                  </a:lnTo>
                  <a:lnTo>
                    <a:pt x="6736" y="6703"/>
                  </a:lnTo>
                  <a:lnTo>
                    <a:pt x="6736" y="6704"/>
                  </a:lnTo>
                  <a:lnTo>
                    <a:pt x="6737" y="6705"/>
                  </a:lnTo>
                  <a:lnTo>
                    <a:pt x="6737" y="6706"/>
                  </a:lnTo>
                  <a:lnTo>
                    <a:pt x="6737" y="6707"/>
                  </a:lnTo>
                  <a:lnTo>
                    <a:pt x="6737" y="6708"/>
                  </a:lnTo>
                  <a:lnTo>
                    <a:pt x="6738" y="6709"/>
                  </a:lnTo>
                  <a:lnTo>
                    <a:pt x="6738" y="6710"/>
                  </a:lnTo>
                  <a:lnTo>
                    <a:pt x="6739" y="6712"/>
                  </a:lnTo>
                  <a:lnTo>
                    <a:pt x="6739" y="6713"/>
                  </a:lnTo>
                  <a:lnTo>
                    <a:pt x="6739" y="6714"/>
                  </a:lnTo>
                  <a:lnTo>
                    <a:pt x="6739" y="6715"/>
                  </a:lnTo>
                  <a:lnTo>
                    <a:pt x="6740" y="6716"/>
                  </a:lnTo>
                  <a:lnTo>
                    <a:pt x="6740" y="6717"/>
                  </a:lnTo>
                  <a:lnTo>
                    <a:pt x="6741" y="6718"/>
                  </a:lnTo>
                  <a:lnTo>
                    <a:pt x="6737" y="6719"/>
                  </a:lnTo>
                  <a:lnTo>
                    <a:pt x="6733" y="6720"/>
                  </a:lnTo>
                  <a:lnTo>
                    <a:pt x="6729" y="6721"/>
                  </a:lnTo>
                  <a:lnTo>
                    <a:pt x="6725" y="6723"/>
                  </a:lnTo>
                  <a:lnTo>
                    <a:pt x="6722" y="6724"/>
                  </a:lnTo>
                  <a:lnTo>
                    <a:pt x="6718" y="6725"/>
                  </a:lnTo>
                  <a:lnTo>
                    <a:pt x="6715" y="6727"/>
                  </a:lnTo>
                  <a:lnTo>
                    <a:pt x="6711" y="6728"/>
                  </a:lnTo>
                  <a:lnTo>
                    <a:pt x="6707" y="6729"/>
                  </a:lnTo>
                  <a:lnTo>
                    <a:pt x="6703" y="6731"/>
                  </a:lnTo>
                  <a:lnTo>
                    <a:pt x="6700" y="6732"/>
                  </a:lnTo>
                  <a:lnTo>
                    <a:pt x="6696" y="6734"/>
                  </a:lnTo>
                  <a:lnTo>
                    <a:pt x="6693" y="6736"/>
                  </a:lnTo>
                  <a:lnTo>
                    <a:pt x="6688" y="6737"/>
                  </a:lnTo>
                  <a:lnTo>
                    <a:pt x="6684" y="6738"/>
                  </a:lnTo>
                  <a:lnTo>
                    <a:pt x="6681" y="6740"/>
                  </a:lnTo>
                  <a:lnTo>
                    <a:pt x="6653" y="6750"/>
                  </a:lnTo>
                  <a:lnTo>
                    <a:pt x="6624" y="6765"/>
                  </a:lnTo>
                  <a:lnTo>
                    <a:pt x="6593" y="6784"/>
                  </a:lnTo>
                  <a:lnTo>
                    <a:pt x="6560" y="6806"/>
                  </a:lnTo>
                  <a:lnTo>
                    <a:pt x="6525" y="6833"/>
                  </a:lnTo>
                  <a:lnTo>
                    <a:pt x="6489" y="6864"/>
                  </a:lnTo>
                  <a:lnTo>
                    <a:pt x="6452" y="6898"/>
                  </a:lnTo>
                  <a:lnTo>
                    <a:pt x="6413" y="6936"/>
                  </a:lnTo>
                  <a:lnTo>
                    <a:pt x="6370" y="6978"/>
                  </a:lnTo>
                  <a:lnTo>
                    <a:pt x="6328" y="7024"/>
                  </a:lnTo>
                  <a:lnTo>
                    <a:pt x="6283" y="7074"/>
                  </a:lnTo>
                  <a:lnTo>
                    <a:pt x="6237" y="7128"/>
                  </a:lnTo>
                  <a:lnTo>
                    <a:pt x="6189" y="7186"/>
                  </a:lnTo>
                  <a:lnTo>
                    <a:pt x="6140" y="7246"/>
                  </a:lnTo>
                  <a:lnTo>
                    <a:pt x="6089" y="7311"/>
                  </a:lnTo>
                  <a:lnTo>
                    <a:pt x="6037" y="7381"/>
                  </a:lnTo>
                  <a:lnTo>
                    <a:pt x="6002" y="7332"/>
                  </a:lnTo>
                  <a:lnTo>
                    <a:pt x="5996" y="7324"/>
                  </a:lnTo>
                  <a:lnTo>
                    <a:pt x="5988" y="7317"/>
                  </a:lnTo>
                  <a:lnTo>
                    <a:pt x="5981" y="7311"/>
                  </a:lnTo>
                  <a:lnTo>
                    <a:pt x="5974" y="7305"/>
                  </a:lnTo>
                  <a:lnTo>
                    <a:pt x="5965" y="7301"/>
                  </a:lnTo>
                  <a:lnTo>
                    <a:pt x="5957" y="7297"/>
                  </a:lnTo>
                  <a:lnTo>
                    <a:pt x="5947" y="7294"/>
                  </a:lnTo>
                  <a:lnTo>
                    <a:pt x="5939" y="7291"/>
                  </a:lnTo>
                  <a:lnTo>
                    <a:pt x="5929" y="7289"/>
                  </a:lnTo>
                  <a:lnTo>
                    <a:pt x="5920" y="7288"/>
                  </a:lnTo>
                  <a:lnTo>
                    <a:pt x="5910" y="7288"/>
                  </a:lnTo>
                  <a:lnTo>
                    <a:pt x="5901" y="7289"/>
                  </a:lnTo>
                  <a:lnTo>
                    <a:pt x="5891" y="7291"/>
                  </a:lnTo>
                  <a:lnTo>
                    <a:pt x="5882" y="7294"/>
                  </a:lnTo>
                  <a:lnTo>
                    <a:pt x="5872" y="7297"/>
                  </a:lnTo>
                  <a:lnTo>
                    <a:pt x="5864" y="7302"/>
                  </a:lnTo>
                  <a:lnTo>
                    <a:pt x="4726" y="7928"/>
                  </a:lnTo>
                  <a:lnTo>
                    <a:pt x="4692" y="7854"/>
                  </a:lnTo>
                  <a:lnTo>
                    <a:pt x="4653" y="7768"/>
                  </a:lnTo>
                  <a:lnTo>
                    <a:pt x="4606" y="7671"/>
                  </a:lnTo>
                  <a:lnTo>
                    <a:pt x="4553" y="7565"/>
                  </a:lnTo>
                  <a:lnTo>
                    <a:pt x="4493" y="7453"/>
                  </a:lnTo>
                  <a:lnTo>
                    <a:pt x="4428" y="7338"/>
                  </a:lnTo>
                  <a:lnTo>
                    <a:pt x="4357" y="7219"/>
                  </a:lnTo>
                  <a:lnTo>
                    <a:pt x="4281" y="7102"/>
                  </a:lnTo>
                  <a:lnTo>
                    <a:pt x="4201" y="6985"/>
                  </a:lnTo>
                  <a:lnTo>
                    <a:pt x="4116" y="6874"/>
                  </a:lnTo>
                  <a:lnTo>
                    <a:pt x="4027" y="6769"/>
                  </a:lnTo>
                  <a:lnTo>
                    <a:pt x="3934" y="6673"/>
                  </a:lnTo>
                  <a:lnTo>
                    <a:pt x="3838" y="6587"/>
                  </a:lnTo>
                  <a:lnTo>
                    <a:pt x="3738" y="6514"/>
                  </a:lnTo>
                  <a:lnTo>
                    <a:pt x="3637" y="6457"/>
                  </a:lnTo>
                  <a:lnTo>
                    <a:pt x="3533" y="6417"/>
                  </a:lnTo>
                  <a:lnTo>
                    <a:pt x="3514" y="6388"/>
                  </a:lnTo>
                  <a:lnTo>
                    <a:pt x="3495" y="6361"/>
                  </a:lnTo>
                  <a:lnTo>
                    <a:pt x="3476" y="6335"/>
                  </a:lnTo>
                  <a:lnTo>
                    <a:pt x="3458" y="6310"/>
                  </a:lnTo>
                  <a:lnTo>
                    <a:pt x="3440" y="6285"/>
                  </a:lnTo>
                  <a:lnTo>
                    <a:pt x="3423" y="6261"/>
                  </a:lnTo>
                  <a:lnTo>
                    <a:pt x="3407" y="6237"/>
                  </a:lnTo>
                  <a:lnTo>
                    <a:pt x="3391" y="6215"/>
                  </a:lnTo>
                  <a:lnTo>
                    <a:pt x="3376" y="6194"/>
                  </a:lnTo>
                  <a:lnTo>
                    <a:pt x="3361" y="6175"/>
                  </a:lnTo>
                  <a:lnTo>
                    <a:pt x="3348" y="6157"/>
                  </a:lnTo>
                  <a:lnTo>
                    <a:pt x="3335" y="6139"/>
                  </a:lnTo>
                  <a:lnTo>
                    <a:pt x="3323" y="6123"/>
                  </a:lnTo>
                  <a:lnTo>
                    <a:pt x="3312" y="6110"/>
                  </a:lnTo>
                  <a:lnTo>
                    <a:pt x="3302" y="6097"/>
                  </a:lnTo>
                  <a:lnTo>
                    <a:pt x="3295" y="6086"/>
                  </a:lnTo>
                  <a:lnTo>
                    <a:pt x="3280" y="5696"/>
                  </a:lnTo>
                  <a:lnTo>
                    <a:pt x="3709" y="5696"/>
                  </a:lnTo>
                  <a:lnTo>
                    <a:pt x="3710" y="5695"/>
                  </a:lnTo>
                  <a:lnTo>
                    <a:pt x="3711" y="5695"/>
                  </a:lnTo>
                  <a:lnTo>
                    <a:pt x="3712" y="5695"/>
                  </a:lnTo>
                  <a:lnTo>
                    <a:pt x="3713" y="5695"/>
                  </a:lnTo>
                  <a:lnTo>
                    <a:pt x="3714" y="5695"/>
                  </a:lnTo>
                  <a:lnTo>
                    <a:pt x="3715" y="5695"/>
                  </a:lnTo>
                  <a:lnTo>
                    <a:pt x="3716" y="5695"/>
                  </a:lnTo>
                  <a:lnTo>
                    <a:pt x="3717" y="5695"/>
                  </a:lnTo>
                  <a:lnTo>
                    <a:pt x="3718" y="5695"/>
                  </a:lnTo>
                  <a:lnTo>
                    <a:pt x="3719" y="5695"/>
                  </a:lnTo>
                  <a:lnTo>
                    <a:pt x="3720" y="5695"/>
                  </a:lnTo>
                  <a:lnTo>
                    <a:pt x="3721" y="5695"/>
                  </a:lnTo>
                  <a:lnTo>
                    <a:pt x="3722" y="5695"/>
                  </a:lnTo>
                  <a:lnTo>
                    <a:pt x="3723" y="5695"/>
                  </a:lnTo>
                  <a:lnTo>
                    <a:pt x="3725" y="5695"/>
                  </a:lnTo>
                  <a:lnTo>
                    <a:pt x="3726" y="5695"/>
                  </a:lnTo>
                  <a:lnTo>
                    <a:pt x="3921" y="5653"/>
                  </a:lnTo>
                  <a:lnTo>
                    <a:pt x="4094" y="5595"/>
                  </a:lnTo>
                  <a:lnTo>
                    <a:pt x="4247" y="5521"/>
                  </a:lnTo>
                  <a:lnTo>
                    <a:pt x="4377" y="5436"/>
                  </a:lnTo>
                  <a:lnTo>
                    <a:pt x="4490" y="5341"/>
                  </a:lnTo>
                  <a:lnTo>
                    <a:pt x="4586" y="5238"/>
                  </a:lnTo>
                  <a:lnTo>
                    <a:pt x="4665" y="5130"/>
                  </a:lnTo>
                  <a:lnTo>
                    <a:pt x="4730" y="5018"/>
                  </a:lnTo>
                  <a:lnTo>
                    <a:pt x="4782" y="4904"/>
                  </a:lnTo>
                  <a:lnTo>
                    <a:pt x="4823" y="4792"/>
                  </a:lnTo>
                  <a:lnTo>
                    <a:pt x="4852" y="4682"/>
                  </a:lnTo>
                  <a:lnTo>
                    <a:pt x="4873" y="4578"/>
                  </a:lnTo>
                  <a:lnTo>
                    <a:pt x="4887" y="4482"/>
                  </a:lnTo>
                  <a:lnTo>
                    <a:pt x="4895" y="4396"/>
                  </a:lnTo>
                  <a:lnTo>
                    <a:pt x="4898" y="4320"/>
                  </a:lnTo>
                  <a:lnTo>
                    <a:pt x="4900" y="4261"/>
                  </a:lnTo>
                  <a:lnTo>
                    <a:pt x="4949" y="4232"/>
                  </a:lnTo>
                  <a:lnTo>
                    <a:pt x="4994" y="4201"/>
                  </a:lnTo>
                  <a:lnTo>
                    <a:pt x="5034" y="4168"/>
                  </a:lnTo>
                  <a:lnTo>
                    <a:pt x="5069" y="4133"/>
                  </a:lnTo>
                  <a:lnTo>
                    <a:pt x="5100" y="4096"/>
                  </a:lnTo>
                  <a:lnTo>
                    <a:pt x="5126" y="4058"/>
                  </a:lnTo>
                  <a:lnTo>
                    <a:pt x="5148" y="4020"/>
                  </a:lnTo>
                  <a:lnTo>
                    <a:pt x="5166" y="3982"/>
                  </a:lnTo>
                  <a:lnTo>
                    <a:pt x="5181" y="3942"/>
                  </a:lnTo>
                  <a:lnTo>
                    <a:pt x="5192" y="3904"/>
                  </a:lnTo>
                  <a:lnTo>
                    <a:pt x="5201" y="3866"/>
                  </a:lnTo>
                  <a:lnTo>
                    <a:pt x="5206" y="3829"/>
                  </a:lnTo>
                  <a:lnTo>
                    <a:pt x="5209" y="3795"/>
                  </a:lnTo>
                  <a:lnTo>
                    <a:pt x="5210" y="3762"/>
                  </a:lnTo>
                  <a:lnTo>
                    <a:pt x="5208" y="3733"/>
                  </a:lnTo>
                  <a:lnTo>
                    <a:pt x="5206" y="3706"/>
                  </a:lnTo>
                  <a:lnTo>
                    <a:pt x="5204" y="3699"/>
                  </a:lnTo>
                  <a:lnTo>
                    <a:pt x="5203" y="3693"/>
                  </a:lnTo>
                  <a:lnTo>
                    <a:pt x="5201" y="3688"/>
                  </a:lnTo>
                  <a:lnTo>
                    <a:pt x="5199" y="3682"/>
                  </a:lnTo>
                  <a:lnTo>
                    <a:pt x="5196" y="3676"/>
                  </a:lnTo>
                  <a:lnTo>
                    <a:pt x="5193" y="3671"/>
                  </a:lnTo>
                  <a:lnTo>
                    <a:pt x="5190" y="3666"/>
                  </a:lnTo>
                  <a:lnTo>
                    <a:pt x="5187" y="3661"/>
                  </a:lnTo>
                  <a:lnTo>
                    <a:pt x="5184" y="3655"/>
                  </a:lnTo>
                  <a:lnTo>
                    <a:pt x="5180" y="3651"/>
                  </a:lnTo>
                  <a:lnTo>
                    <a:pt x="5175" y="3647"/>
                  </a:lnTo>
                  <a:lnTo>
                    <a:pt x="5171" y="3642"/>
                  </a:lnTo>
                  <a:lnTo>
                    <a:pt x="5166" y="3639"/>
                  </a:lnTo>
                  <a:lnTo>
                    <a:pt x="5162" y="3634"/>
                  </a:lnTo>
                  <a:lnTo>
                    <a:pt x="5156" y="3631"/>
                  </a:lnTo>
                  <a:lnTo>
                    <a:pt x="5151" y="3628"/>
                  </a:lnTo>
                  <a:lnTo>
                    <a:pt x="5103" y="3598"/>
                  </a:lnTo>
                  <a:lnTo>
                    <a:pt x="5061" y="3567"/>
                  </a:lnTo>
                  <a:lnTo>
                    <a:pt x="5025" y="3534"/>
                  </a:lnTo>
                  <a:lnTo>
                    <a:pt x="4994" y="3500"/>
                  </a:lnTo>
                  <a:lnTo>
                    <a:pt x="4970" y="3467"/>
                  </a:lnTo>
                  <a:lnTo>
                    <a:pt x="4949" y="3432"/>
                  </a:lnTo>
                  <a:lnTo>
                    <a:pt x="4932" y="3398"/>
                  </a:lnTo>
                  <a:lnTo>
                    <a:pt x="4920" y="3367"/>
                  </a:lnTo>
                  <a:lnTo>
                    <a:pt x="4910" y="3337"/>
                  </a:lnTo>
                  <a:lnTo>
                    <a:pt x="4904" y="3308"/>
                  </a:lnTo>
                  <a:lnTo>
                    <a:pt x="4900" y="3282"/>
                  </a:lnTo>
                  <a:lnTo>
                    <a:pt x="4896" y="3260"/>
                  </a:lnTo>
                  <a:lnTo>
                    <a:pt x="4895" y="3241"/>
                  </a:lnTo>
                  <a:lnTo>
                    <a:pt x="4895" y="3226"/>
                  </a:lnTo>
                  <a:lnTo>
                    <a:pt x="4895" y="3216"/>
                  </a:lnTo>
                  <a:lnTo>
                    <a:pt x="4896" y="3212"/>
                  </a:lnTo>
                  <a:lnTo>
                    <a:pt x="4896" y="3204"/>
                  </a:lnTo>
                  <a:lnTo>
                    <a:pt x="4896" y="3189"/>
                  </a:lnTo>
                  <a:lnTo>
                    <a:pt x="4896" y="3165"/>
                  </a:lnTo>
                  <a:lnTo>
                    <a:pt x="4896" y="3133"/>
                  </a:lnTo>
                  <a:lnTo>
                    <a:pt x="4896" y="3097"/>
                  </a:lnTo>
                  <a:lnTo>
                    <a:pt x="4896" y="3058"/>
                  </a:lnTo>
                  <a:lnTo>
                    <a:pt x="4896" y="3015"/>
                  </a:lnTo>
                  <a:lnTo>
                    <a:pt x="4897" y="2972"/>
                  </a:lnTo>
                  <a:lnTo>
                    <a:pt x="4897" y="2928"/>
                  </a:lnTo>
                  <a:lnTo>
                    <a:pt x="4897" y="2886"/>
                  </a:lnTo>
                  <a:lnTo>
                    <a:pt x="4897" y="2846"/>
                  </a:lnTo>
                  <a:lnTo>
                    <a:pt x="4897" y="2811"/>
                  </a:lnTo>
                  <a:lnTo>
                    <a:pt x="4897" y="2781"/>
                  </a:lnTo>
                  <a:lnTo>
                    <a:pt x="4897" y="2759"/>
                  </a:lnTo>
                  <a:lnTo>
                    <a:pt x="4897" y="2743"/>
                  </a:lnTo>
                  <a:lnTo>
                    <a:pt x="4898" y="2739"/>
                  </a:lnTo>
                  <a:lnTo>
                    <a:pt x="4898" y="2735"/>
                  </a:lnTo>
                  <a:lnTo>
                    <a:pt x="4898" y="2725"/>
                  </a:lnTo>
                  <a:lnTo>
                    <a:pt x="4898" y="2710"/>
                  </a:lnTo>
                  <a:lnTo>
                    <a:pt x="4898" y="2692"/>
                  </a:lnTo>
                  <a:lnTo>
                    <a:pt x="4898" y="2667"/>
                  </a:lnTo>
                  <a:lnTo>
                    <a:pt x="4898" y="2640"/>
                  </a:lnTo>
                  <a:lnTo>
                    <a:pt x="4898" y="2610"/>
                  </a:lnTo>
                  <a:lnTo>
                    <a:pt x="4898" y="2577"/>
                  </a:lnTo>
                  <a:lnTo>
                    <a:pt x="4898" y="2543"/>
                  </a:lnTo>
                  <a:lnTo>
                    <a:pt x="4898" y="2507"/>
                  </a:lnTo>
                  <a:lnTo>
                    <a:pt x="4898" y="2471"/>
                  </a:lnTo>
                  <a:lnTo>
                    <a:pt x="4898" y="2436"/>
                  </a:lnTo>
                  <a:lnTo>
                    <a:pt x="4898" y="2400"/>
                  </a:lnTo>
                  <a:lnTo>
                    <a:pt x="4898" y="2366"/>
                  </a:lnTo>
                  <a:lnTo>
                    <a:pt x="4898" y="2335"/>
                  </a:lnTo>
                  <a:lnTo>
                    <a:pt x="4898" y="2307"/>
                  </a:lnTo>
                  <a:lnTo>
                    <a:pt x="4947" y="2283"/>
                  </a:lnTo>
                  <a:lnTo>
                    <a:pt x="4992" y="2251"/>
                  </a:lnTo>
                  <a:lnTo>
                    <a:pt x="5033" y="2213"/>
                  </a:lnTo>
                  <a:lnTo>
                    <a:pt x="5071" y="2170"/>
                  </a:lnTo>
                  <a:lnTo>
                    <a:pt x="5104" y="2123"/>
                  </a:lnTo>
                  <a:lnTo>
                    <a:pt x="5134" y="2072"/>
                  </a:lnTo>
                  <a:lnTo>
                    <a:pt x="5161" y="2017"/>
                  </a:lnTo>
                  <a:lnTo>
                    <a:pt x="5184" y="1962"/>
                  </a:lnTo>
                  <a:lnTo>
                    <a:pt x="5204" y="1903"/>
                  </a:lnTo>
                  <a:lnTo>
                    <a:pt x="5221" y="1845"/>
                  </a:lnTo>
                  <a:lnTo>
                    <a:pt x="5234" y="1786"/>
                  </a:lnTo>
                  <a:lnTo>
                    <a:pt x="5246" y="1730"/>
                  </a:lnTo>
                  <a:lnTo>
                    <a:pt x="5254" y="1675"/>
                  </a:lnTo>
                  <a:lnTo>
                    <a:pt x="5260" y="1623"/>
                  </a:lnTo>
                  <a:lnTo>
                    <a:pt x="5263" y="1574"/>
                  </a:lnTo>
                  <a:lnTo>
                    <a:pt x="5265" y="1530"/>
                  </a:lnTo>
                  <a:lnTo>
                    <a:pt x="5261" y="1464"/>
                  </a:lnTo>
                  <a:lnTo>
                    <a:pt x="5251" y="1395"/>
                  </a:lnTo>
                  <a:lnTo>
                    <a:pt x="5235" y="1324"/>
                  </a:lnTo>
                  <a:lnTo>
                    <a:pt x="5213" y="1248"/>
                  </a:lnTo>
                  <a:lnTo>
                    <a:pt x="5186" y="1173"/>
                  </a:lnTo>
                  <a:lnTo>
                    <a:pt x="5153" y="1095"/>
                  </a:lnTo>
                  <a:lnTo>
                    <a:pt x="5116" y="1019"/>
                  </a:lnTo>
                  <a:lnTo>
                    <a:pt x="5074" y="943"/>
                  </a:lnTo>
                  <a:lnTo>
                    <a:pt x="5029" y="870"/>
                  </a:lnTo>
                  <a:lnTo>
                    <a:pt x="4981" y="800"/>
                  </a:lnTo>
                  <a:lnTo>
                    <a:pt x="4928" y="732"/>
                  </a:lnTo>
                  <a:lnTo>
                    <a:pt x="4873" y="671"/>
                  </a:lnTo>
                  <a:lnTo>
                    <a:pt x="4815" y="614"/>
                  </a:lnTo>
                  <a:lnTo>
                    <a:pt x="4755" y="564"/>
                  </a:lnTo>
                  <a:lnTo>
                    <a:pt x="4694" y="521"/>
                  </a:lnTo>
                  <a:lnTo>
                    <a:pt x="4632" y="487"/>
                  </a:lnTo>
                  <a:lnTo>
                    <a:pt x="4554" y="430"/>
                  </a:lnTo>
                  <a:lnTo>
                    <a:pt x="4472" y="378"/>
                  </a:lnTo>
                  <a:lnTo>
                    <a:pt x="4384" y="329"/>
                  </a:lnTo>
                  <a:lnTo>
                    <a:pt x="4291" y="281"/>
                  </a:lnTo>
                  <a:lnTo>
                    <a:pt x="4193" y="238"/>
                  </a:lnTo>
                  <a:lnTo>
                    <a:pt x="4091" y="199"/>
                  </a:lnTo>
                  <a:lnTo>
                    <a:pt x="3986" y="162"/>
                  </a:lnTo>
                  <a:lnTo>
                    <a:pt x="3876" y="128"/>
                  </a:lnTo>
                  <a:lnTo>
                    <a:pt x="3762" y="99"/>
                  </a:lnTo>
                  <a:lnTo>
                    <a:pt x="3646" y="74"/>
                  </a:lnTo>
                  <a:lnTo>
                    <a:pt x="3527" y="52"/>
                  </a:lnTo>
                  <a:lnTo>
                    <a:pt x="3405" y="33"/>
                  </a:lnTo>
                  <a:lnTo>
                    <a:pt x="3281" y="18"/>
                  </a:lnTo>
                  <a:lnTo>
                    <a:pt x="3155" y="9"/>
                  </a:lnTo>
                  <a:lnTo>
                    <a:pt x="3027" y="2"/>
                  </a:lnTo>
                  <a:lnTo>
                    <a:pt x="2899" y="0"/>
                  </a:lnTo>
                  <a:lnTo>
                    <a:pt x="2841" y="0"/>
                  </a:lnTo>
                  <a:lnTo>
                    <a:pt x="2783" y="1"/>
                  </a:lnTo>
                  <a:lnTo>
                    <a:pt x="2725" y="4"/>
                  </a:lnTo>
                  <a:lnTo>
                    <a:pt x="2668" y="7"/>
                  </a:lnTo>
                  <a:lnTo>
                    <a:pt x="2613" y="10"/>
                  </a:lnTo>
                  <a:lnTo>
                    <a:pt x="2556" y="14"/>
                  </a:lnTo>
                  <a:lnTo>
                    <a:pt x="2500" y="19"/>
                  </a:lnTo>
                  <a:lnTo>
                    <a:pt x="2444" y="26"/>
                  </a:lnTo>
                  <a:lnTo>
                    <a:pt x="2389" y="33"/>
                  </a:lnTo>
                  <a:lnTo>
                    <a:pt x="2335" y="40"/>
                  </a:lnTo>
                  <a:lnTo>
                    <a:pt x="2280" y="49"/>
                  </a:lnTo>
                  <a:lnTo>
                    <a:pt x="2225" y="58"/>
                  </a:lnTo>
                  <a:lnTo>
                    <a:pt x="2171" y="69"/>
                  </a:lnTo>
                  <a:lnTo>
                    <a:pt x="2119" y="79"/>
                  </a:lnTo>
                  <a:lnTo>
                    <a:pt x="2065" y="92"/>
                  </a:lnTo>
                  <a:lnTo>
                    <a:pt x="2014" y="104"/>
                  </a:lnTo>
                  <a:lnTo>
                    <a:pt x="1889" y="124"/>
                  </a:lnTo>
                  <a:lnTo>
                    <a:pt x="1769" y="148"/>
                  </a:lnTo>
                  <a:lnTo>
                    <a:pt x="1653" y="177"/>
                  </a:lnTo>
                  <a:lnTo>
                    <a:pt x="1542" y="208"/>
                  </a:lnTo>
                  <a:lnTo>
                    <a:pt x="1433" y="245"/>
                  </a:lnTo>
                  <a:lnTo>
                    <a:pt x="1330" y="285"/>
                  </a:lnTo>
                  <a:lnTo>
                    <a:pt x="1230" y="328"/>
                  </a:lnTo>
                  <a:lnTo>
                    <a:pt x="1135" y="376"/>
                  </a:lnTo>
                  <a:lnTo>
                    <a:pt x="1044" y="427"/>
                  </a:lnTo>
                  <a:lnTo>
                    <a:pt x="957" y="483"/>
                  </a:lnTo>
                  <a:lnTo>
                    <a:pt x="875" y="542"/>
                  </a:lnTo>
                  <a:lnTo>
                    <a:pt x="797" y="604"/>
                  </a:lnTo>
                  <a:lnTo>
                    <a:pt x="723" y="672"/>
                  </a:lnTo>
                  <a:lnTo>
                    <a:pt x="654" y="742"/>
                  </a:lnTo>
                  <a:lnTo>
                    <a:pt x="589" y="816"/>
                  </a:lnTo>
                  <a:lnTo>
                    <a:pt x="529" y="895"/>
                  </a:lnTo>
                  <a:lnTo>
                    <a:pt x="441" y="1029"/>
                  </a:lnTo>
                  <a:lnTo>
                    <a:pt x="367" y="1168"/>
                  </a:lnTo>
                  <a:lnTo>
                    <a:pt x="307" y="1310"/>
                  </a:lnTo>
                  <a:lnTo>
                    <a:pt x="259" y="1454"/>
                  </a:lnTo>
                  <a:lnTo>
                    <a:pt x="224" y="1599"/>
                  </a:lnTo>
                  <a:lnTo>
                    <a:pt x="197" y="1743"/>
                  </a:lnTo>
                  <a:lnTo>
                    <a:pt x="180" y="1886"/>
                  </a:lnTo>
                  <a:lnTo>
                    <a:pt x="171" y="2026"/>
                  </a:lnTo>
                  <a:lnTo>
                    <a:pt x="168" y="2161"/>
                  </a:lnTo>
                  <a:lnTo>
                    <a:pt x="171" y="2292"/>
                  </a:lnTo>
                  <a:lnTo>
                    <a:pt x="178" y="2416"/>
                  </a:lnTo>
                  <a:lnTo>
                    <a:pt x="189" y="2531"/>
                  </a:lnTo>
                  <a:lnTo>
                    <a:pt x="203" y="2639"/>
                  </a:lnTo>
                  <a:lnTo>
                    <a:pt x="216" y="2736"/>
                  </a:lnTo>
                  <a:lnTo>
                    <a:pt x="230" y="2822"/>
                  </a:lnTo>
                  <a:lnTo>
                    <a:pt x="243" y="2895"/>
                  </a:lnTo>
                  <a:lnTo>
                    <a:pt x="247" y="2917"/>
                  </a:lnTo>
                  <a:lnTo>
                    <a:pt x="286" y="3072"/>
                  </a:lnTo>
                  <a:lnTo>
                    <a:pt x="329" y="3239"/>
                  </a:lnTo>
                  <a:lnTo>
                    <a:pt x="375" y="3413"/>
                  </a:lnTo>
                  <a:lnTo>
                    <a:pt x="424" y="3591"/>
                  </a:lnTo>
                  <a:lnTo>
                    <a:pt x="475" y="3773"/>
                  </a:lnTo>
                  <a:lnTo>
                    <a:pt x="530" y="3953"/>
                  </a:lnTo>
                  <a:lnTo>
                    <a:pt x="585" y="4132"/>
                  </a:lnTo>
                  <a:lnTo>
                    <a:pt x="642" y="4304"/>
                  </a:lnTo>
                  <a:lnTo>
                    <a:pt x="700" y="4467"/>
                  </a:lnTo>
                  <a:lnTo>
                    <a:pt x="757" y="4620"/>
                  </a:lnTo>
                  <a:lnTo>
                    <a:pt x="816" y="4760"/>
                  </a:lnTo>
                  <a:lnTo>
                    <a:pt x="874" y="4883"/>
                  </a:lnTo>
                  <a:lnTo>
                    <a:pt x="932" y="4988"/>
                  </a:lnTo>
                  <a:lnTo>
                    <a:pt x="988" y="5071"/>
                  </a:lnTo>
                  <a:lnTo>
                    <a:pt x="1043" y="5131"/>
                  </a:lnTo>
                  <a:lnTo>
                    <a:pt x="1096" y="5165"/>
                  </a:lnTo>
                  <a:lnTo>
                    <a:pt x="1098" y="5165"/>
                  </a:lnTo>
                  <a:lnTo>
                    <a:pt x="1099" y="5165"/>
                  </a:lnTo>
                  <a:lnTo>
                    <a:pt x="1100" y="5165"/>
                  </a:lnTo>
                  <a:lnTo>
                    <a:pt x="1101" y="5166"/>
                  </a:lnTo>
                  <a:lnTo>
                    <a:pt x="1102" y="5166"/>
                  </a:lnTo>
                  <a:lnTo>
                    <a:pt x="1103" y="5166"/>
                  </a:lnTo>
                  <a:lnTo>
                    <a:pt x="1104" y="5166"/>
                  </a:lnTo>
                  <a:lnTo>
                    <a:pt x="1105" y="5167"/>
                  </a:lnTo>
                  <a:lnTo>
                    <a:pt x="1106" y="5167"/>
                  </a:lnTo>
                  <a:lnTo>
                    <a:pt x="1107" y="5167"/>
                  </a:lnTo>
                  <a:lnTo>
                    <a:pt x="1108" y="5167"/>
                  </a:lnTo>
                  <a:lnTo>
                    <a:pt x="1109" y="5168"/>
                  </a:lnTo>
                  <a:lnTo>
                    <a:pt x="1114" y="5178"/>
                  </a:lnTo>
                  <a:lnTo>
                    <a:pt x="1109" y="5696"/>
                  </a:lnTo>
                  <a:lnTo>
                    <a:pt x="1095" y="5706"/>
                  </a:lnTo>
                  <a:lnTo>
                    <a:pt x="1083" y="5717"/>
                  </a:lnTo>
                  <a:lnTo>
                    <a:pt x="1071" y="5730"/>
                  </a:lnTo>
                  <a:lnTo>
                    <a:pt x="1060" y="5746"/>
                  </a:lnTo>
                  <a:lnTo>
                    <a:pt x="1049" y="5762"/>
                  </a:lnTo>
                  <a:lnTo>
                    <a:pt x="1039" y="5780"/>
                  </a:lnTo>
                  <a:lnTo>
                    <a:pt x="1029" y="5800"/>
                  </a:lnTo>
                  <a:lnTo>
                    <a:pt x="1021" y="5822"/>
                  </a:lnTo>
                  <a:lnTo>
                    <a:pt x="1012" y="5846"/>
                  </a:lnTo>
                  <a:lnTo>
                    <a:pt x="1004" y="5871"/>
                  </a:lnTo>
                  <a:lnTo>
                    <a:pt x="996" y="5898"/>
                  </a:lnTo>
                  <a:lnTo>
                    <a:pt x="990" y="5926"/>
                  </a:lnTo>
                  <a:lnTo>
                    <a:pt x="984" y="5956"/>
                  </a:lnTo>
                  <a:lnTo>
                    <a:pt x="979" y="5988"/>
                  </a:lnTo>
                  <a:lnTo>
                    <a:pt x="974" y="6021"/>
                  </a:lnTo>
                  <a:lnTo>
                    <a:pt x="970" y="6057"/>
                  </a:lnTo>
                  <a:lnTo>
                    <a:pt x="905" y="6098"/>
                  </a:lnTo>
                  <a:lnTo>
                    <a:pt x="836" y="6145"/>
                  </a:lnTo>
                  <a:lnTo>
                    <a:pt x="765" y="6197"/>
                  </a:lnTo>
                  <a:lnTo>
                    <a:pt x="693" y="6253"/>
                  </a:lnTo>
                  <a:lnTo>
                    <a:pt x="621" y="6314"/>
                  </a:lnTo>
                  <a:lnTo>
                    <a:pt x="548" y="6381"/>
                  </a:lnTo>
                  <a:lnTo>
                    <a:pt x="476" y="6451"/>
                  </a:lnTo>
                  <a:lnTo>
                    <a:pt x="408" y="6528"/>
                  </a:lnTo>
                  <a:lnTo>
                    <a:pt x="342" y="6608"/>
                  </a:lnTo>
                  <a:lnTo>
                    <a:pt x="279" y="6694"/>
                  </a:lnTo>
                  <a:lnTo>
                    <a:pt x="222" y="6784"/>
                  </a:lnTo>
                  <a:lnTo>
                    <a:pt x="170" y="6879"/>
                  </a:lnTo>
                  <a:lnTo>
                    <a:pt x="125" y="6980"/>
                  </a:lnTo>
                  <a:lnTo>
                    <a:pt x="86" y="7085"/>
                  </a:lnTo>
                  <a:lnTo>
                    <a:pt x="56" y="7195"/>
                  </a:lnTo>
                  <a:lnTo>
                    <a:pt x="36" y="7310"/>
                  </a:lnTo>
                  <a:lnTo>
                    <a:pt x="17" y="7474"/>
                  </a:lnTo>
                  <a:lnTo>
                    <a:pt x="6" y="7640"/>
                  </a:lnTo>
                  <a:lnTo>
                    <a:pt x="0" y="7807"/>
                  </a:lnTo>
                  <a:lnTo>
                    <a:pt x="1" y="7978"/>
                  </a:lnTo>
                  <a:lnTo>
                    <a:pt x="9" y="8150"/>
                  </a:lnTo>
                  <a:lnTo>
                    <a:pt x="20" y="8323"/>
                  </a:lnTo>
                  <a:lnTo>
                    <a:pt x="37" y="8498"/>
                  </a:lnTo>
                  <a:lnTo>
                    <a:pt x="59" y="8674"/>
                  </a:lnTo>
                  <a:lnTo>
                    <a:pt x="85" y="8850"/>
                  </a:lnTo>
                  <a:lnTo>
                    <a:pt x="113" y="9026"/>
                  </a:lnTo>
                  <a:lnTo>
                    <a:pt x="146" y="9203"/>
                  </a:lnTo>
                  <a:lnTo>
                    <a:pt x="180" y="9381"/>
                  </a:lnTo>
                  <a:lnTo>
                    <a:pt x="218" y="9558"/>
                  </a:lnTo>
                  <a:lnTo>
                    <a:pt x="257" y="9734"/>
                  </a:lnTo>
                  <a:lnTo>
                    <a:pt x="298" y="9909"/>
                  </a:lnTo>
                  <a:lnTo>
                    <a:pt x="342" y="10084"/>
                  </a:lnTo>
                  <a:lnTo>
                    <a:pt x="344" y="10095"/>
                  </a:lnTo>
                  <a:lnTo>
                    <a:pt x="348" y="10104"/>
                  </a:lnTo>
                  <a:lnTo>
                    <a:pt x="353" y="10114"/>
                  </a:lnTo>
                  <a:lnTo>
                    <a:pt x="358" y="10122"/>
                  </a:lnTo>
                  <a:lnTo>
                    <a:pt x="366" y="10131"/>
                  </a:lnTo>
                  <a:lnTo>
                    <a:pt x="373" y="10138"/>
                  </a:lnTo>
                  <a:lnTo>
                    <a:pt x="380" y="10144"/>
                  </a:lnTo>
                  <a:lnTo>
                    <a:pt x="389" y="10150"/>
                  </a:lnTo>
                  <a:lnTo>
                    <a:pt x="398" y="10155"/>
                  </a:lnTo>
                  <a:lnTo>
                    <a:pt x="408" y="10159"/>
                  </a:lnTo>
                  <a:lnTo>
                    <a:pt x="417" y="10162"/>
                  </a:lnTo>
                  <a:lnTo>
                    <a:pt x="428" y="10164"/>
                  </a:lnTo>
                  <a:lnTo>
                    <a:pt x="438" y="10165"/>
                  </a:lnTo>
                  <a:lnTo>
                    <a:pt x="449" y="10165"/>
                  </a:lnTo>
                  <a:lnTo>
                    <a:pt x="459" y="10164"/>
                  </a:lnTo>
                  <a:lnTo>
                    <a:pt x="471" y="10163"/>
                  </a:lnTo>
                  <a:lnTo>
                    <a:pt x="481" y="10160"/>
                  </a:lnTo>
                  <a:lnTo>
                    <a:pt x="491" y="10156"/>
                  </a:lnTo>
                  <a:lnTo>
                    <a:pt x="501" y="10150"/>
                  </a:lnTo>
                  <a:lnTo>
                    <a:pt x="509" y="10145"/>
                  </a:lnTo>
                  <a:lnTo>
                    <a:pt x="517" y="10138"/>
                  </a:lnTo>
                  <a:lnTo>
                    <a:pt x="525" y="10131"/>
                  </a:lnTo>
                  <a:lnTo>
                    <a:pt x="531" y="10123"/>
                  </a:lnTo>
                  <a:lnTo>
                    <a:pt x="536" y="10115"/>
                  </a:lnTo>
                  <a:lnTo>
                    <a:pt x="542" y="10105"/>
                  </a:lnTo>
                  <a:lnTo>
                    <a:pt x="546" y="10096"/>
                  </a:lnTo>
                  <a:lnTo>
                    <a:pt x="549" y="10086"/>
                  </a:lnTo>
                  <a:lnTo>
                    <a:pt x="551" y="10076"/>
                  </a:lnTo>
                  <a:lnTo>
                    <a:pt x="552" y="10065"/>
                  </a:lnTo>
                  <a:lnTo>
                    <a:pt x="552" y="10055"/>
                  </a:lnTo>
                  <a:lnTo>
                    <a:pt x="551" y="10045"/>
                  </a:lnTo>
                  <a:lnTo>
                    <a:pt x="549" y="10034"/>
                  </a:lnTo>
                  <a:lnTo>
                    <a:pt x="507" y="9863"/>
                  </a:lnTo>
                  <a:lnTo>
                    <a:pt x="467" y="9691"/>
                  </a:lnTo>
                  <a:lnTo>
                    <a:pt x="429" y="9519"/>
                  </a:lnTo>
                  <a:lnTo>
                    <a:pt x="392" y="9346"/>
                  </a:lnTo>
                  <a:lnTo>
                    <a:pt x="357" y="9173"/>
                  </a:lnTo>
                  <a:lnTo>
                    <a:pt x="326" y="9001"/>
                  </a:lnTo>
                  <a:lnTo>
                    <a:pt x="297" y="8828"/>
                  </a:lnTo>
                  <a:lnTo>
                    <a:pt x="273" y="8657"/>
                  </a:lnTo>
                  <a:lnTo>
                    <a:pt x="252" y="8486"/>
                  </a:lnTo>
                  <a:lnTo>
                    <a:pt x="235" y="8316"/>
                  </a:lnTo>
                  <a:lnTo>
                    <a:pt x="223" y="8148"/>
                  </a:lnTo>
                  <a:lnTo>
                    <a:pt x="216" y="7982"/>
                  </a:lnTo>
                  <a:lnTo>
                    <a:pt x="214" y="7818"/>
                  </a:lnTo>
                  <a:lnTo>
                    <a:pt x="219" y="7655"/>
                  </a:lnTo>
                  <a:lnTo>
                    <a:pt x="230" y="7495"/>
                  </a:lnTo>
                  <a:lnTo>
                    <a:pt x="248" y="7339"/>
                  </a:lnTo>
                  <a:lnTo>
                    <a:pt x="268" y="7229"/>
                  </a:lnTo>
                  <a:lnTo>
                    <a:pt x="299" y="7124"/>
                  </a:lnTo>
                  <a:lnTo>
                    <a:pt x="339" y="7024"/>
                  </a:lnTo>
                  <a:lnTo>
                    <a:pt x="387" y="6929"/>
                  </a:lnTo>
                  <a:lnTo>
                    <a:pt x="442" y="6838"/>
                  </a:lnTo>
                  <a:lnTo>
                    <a:pt x="502" y="6753"/>
                  </a:lnTo>
                  <a:lnTo>
                    <a:pt x="567" y="6675"/>
                  </a:lnTo>
                  <a:lnTo>
                    <a:pt x="634" y="6600"/>
                  </a:lnTo>
                  <a:lnTo>
                    <a:pt x="704" y="6531"/>
                  </a:lnTo>
                  <a:lnTo>
                    <a:pt x="773" y="6467"/>
                  </a:lnTo>
                  <a:lnTo>
                    <a:pt x="843" y="6409"/>
                  </a:lnTo>
                  <a:lnTo>
                    <a:pt x="911" y="6356"/>
                  </a:lnTo>
                  <a:lnTo>
                    <a:pt x="975" y="6309"/>
                  </a:lnTo>
                  <a:lnTo>
                    <a:pt x="1036" y="6268"/>
                  </a:lnTo>
                  <a:lnTo>
                    <a:pt x="1092" y="6232"/>
                  </a:lnTo>
                  <a:lnTo>
                    <a:pt x="1142" y="6203"/>
                  </a:lnTo>
                  <a:lnTo>
                    <a:pt x="1146" y="6200"/>
                  </a:lnTo>
                  <a:lnTo>
                    <a:pt x="1150" y="6197"/>
                  </a:lnTo>
                  <a:lnTo>
                    <a:pt x="1154" y="6193"/>
                  </a:lnTo>
                  <a:lnTo>
                    <a:pt x="1159" y="6189"/>
                  </a:lnTo>
                  <a:lnTo>
                    <a:pt x="1163" y="6186"/>
                  </a:lnTo>
                  <a:lnTo>
                    <a:pt x="1167" y="6182"/>
                  </a:lnTo>
                  <a:lnTo>
                    <a:pt x="1170" y="6178"/>
                  </a:lnTo>
                  <a:lnTo>
                    <a:pt x="1173" y="6173"/>
                  </a:lnTo>
                  <a:lnTo>
                    <a:pt x="1176" y="6169"/>
                  </a:lnTo>
                  <a:lnTo>
                    <a:pt x="1180" y="6164"/>
                  </a:lnTo>
                  <a:lnTo>
                    <a:pt x="1183" y="6160"/>
                  </a:lnTo>
                  <a:lnTo>
                    <a:pt x="1185" y="6155"/>
                  </a:lnTo>
                  <a:lnTo>
                    <a:pt x="1187" y="6149"/>
                  </a:lnTo>
                  <a:lnTo>
                    <a:pt x="1189" y="6144"/>
                  </a:lnTo>
                  <a:lnTo>
                    <a:pt x="1190" y="6140"/>
                  </a:lnTo>
                  <a:lnTo>
                    <a:pt x="1192" y="6135"/>
                  </a:lnTo>
                  <a:lnTo>
                    <a:pt x="1192" y="6130"/>
                  </a:lnTo>
                  <a:lnTo>
                    <a:pt x="1193" y="6126"/>
                  </a:lnTo>
                  <a:lnTo>
                    <a:pt x="1193" y="6122"/>
                  </a:lnTo>
                  <a:lnTo>
                    <a:pt x="1193" y="6118"/>
                  </a:lnTo>
                  <a:lnTo>
                    <a:pt x="1193" y="6115"/>
                  </a:lnTo>
                  <a:lnTo>
                    <a:pt x="1193" y="6111"/>
                  </a:lnTo>
                  <a:lnTo>
                    <a:pt x="1193" y="6106"/>
                  </a:lnTo>
                  <a:lnTo>
                    <a:pt x="1192" y="6102"/>
                  </a:lnTo>
                  <a:lnTo>
                    <a:pt x="1192" y="6098"/>
                  </a:lnTo>
                  <a:lnTo>
                    <a:pt x="1191" y="6095"/>
                  </a:lnTo>
                  <a:lnTo>
                    <a:pt x="1190" y="6091"/>
                  </a:lnTo>
                  <a:lnTo>
                    <a:pt x="1189" y="6086"/>
                  </a:lnTo>
                  <a:lnTo>
                    <a:pt x="1188" y="6082"/>
                  </a:lnTo>
                  <a:lnTo>
                    <a:pt x="1187" y="6079"/>
                  </a:lnTo>
                  <a:lnTo>
                    <a:pt x="1186" y="6075"/>
                  </a:lnTo>
                  <a:lnTo>
                    <a:pt x="1185" y="6072"/>
                  </a:lnTo>
                  <a:lnTo>
                    <a:pt x="1186" y="6058"/>
                  </a:lnTo>
                  <a:lnTo>
                    <a:pt x="1188" y="6046"/>
                  </a:lnTo>
                  <a:lnTo>
                    <a:pt x="1190" y="6033"/>
                  </a:lnTo>
                  <a:lnTo>
                    <a:pt x="1192" y="6020"/>
                  </a:lnTo>
                  <a:lnTo>
                    <a:pt x="1194" y="6008"/>
                  </a:lnTo>
                  <a:lnTo>
                    <a:pt x="1196" y="5996"/>
                  </a:lnTo>
                  <a:lnTo>
                    <a:pt x="1199" y="5984"/>
                  </a:lnTo>
                  <a:lnTo>
                    <a:pt x="1201" y="5972"/>
                  </a:lnTo>
                  <a:lnTo>
                    <a:pt x="1204" y="5961"/>
                  </a:lnTo>
                  <a:lnTo>
                    <a:pt x="1206" y="5950"/>
                  </a:lnTo>
                  <a:lnTo>
                    <a:pt x="1209" y="5940"/>
                  </a:lnTo>
                  <a:lnTo>
                    <a:pt x="1211" y="5929"/>
                  </a:lnTo>
                  <a:lnTo>
                    <a:pt x="1214" y="5920"/>
                  </a:lnTo>
                  <a:lnTo>
                    <a:pt x="1216" y="5911"/>
                  </a:lnTo>
                  <a:lnTo>
                    <a:pt x="1220" y="5903"/>
                  </a:lnTo>
                  <a:lnTo>
                    <a:pt x="1223" y="5896"/>
                  </a:lnTo>
                  <a:lnTo>
                    <a:pt x="1225" y="5895"/>
                  </a:lnTo>
                  <a:lnTo>
                    <a:pt x="1228" y="5895"/>
                  </a:lnTo>
                  <a:lnTo>
                    <a:pt x="1231" y="5895"/>
                  </a:lnTo>
                  <a:lnTo>
                    <a:pt x="1234" y="5893"/>
                  </a:lnTo>
                  <a:lnTo>
                    <a:pt x="1238" y="5893"/>
                  </a:lnTo>
                  <a:lnTo>
                    <a:pt x="1241" y="5892"/>
                  </a:lnTo>
                  <a:lnTo>
                    <a:pt x="1244" y="5891"/>
                  </a:lnTo>
                  <a:lnTo>
                    <a:pt x="1246" y="5891"/>
                  </a:lnTo>
                  <a:lnTo>
                    <a:pt x="1249" y="5890"/>
                  </a:lnTo>
                  <a:lnTo>
                    <a:pt x="1252" y="5889"/>
                  </a:lnTo>
                  <a:lnTo>
                    <a:pt x="1255" y="5888"/>
                  </a:lnTo>
                  <a:lnTo>
                    <a:pt x="1259" y="5887"/>
                  </a:lnTo>
                  <a:lnTo>
                    <a:pt x="1261" y="5886"/>
                  </a:lnTo>
                  <a:lnTo>
                    <a:pt x="1264" y="5884"/>
                  </a:lnTo>
                  <a:lnTo>
                    <a:pt x="1267" y="5883"/>
                  </a:lnTo>
                  <a:lnTo>
                    <a:pt x="1270" y="5882"/>
                  </a:lnTo>
                  <a:lnTo>
                    <a:pt x="1275" y="5878"/>
                  </a:lnTo>
                  <a:lnTo>
                    <a:pt x="1282" y="5874"/>
                  </a:lnTo>
                  <a:lnTo>
                    <a:pt x="1287" y="5869"/>
                  </a:lnTo>
                  <a:lnTo>
                    <a:pt x="1291" y="5864"/>
                  </a:lnTo>
                  <a:lnTo>
                    <a:pt x="1297" y="5860"/>
                  </a:lnTo>
                  <a:lnTo>
                    <a:pt x="1301" y="5855"/>
                  </a:lnTo>
                  <a:lnTo>
                    <a:pt x="1305" y="5848"/>
                  </a:lnTo>
                  <a:lnTo>
                    <a:pt x="1308" y="5843"/>
                  </a:lnTo>
                  <a:lnTo>
                    <a:pt x="1311" y="5837"/>
                  </a:lnTo>
                  <a:lnTo>
                    <a:pt x="1314" y="5831"/>
                  </a:lnTo>
                  <a:lnTo>
                    <a:pt x="1317" y="5824"/>
                  </a:lnTo>
                  <a:lnTo>
                    <a:pt x="1319" y="5818"/>
                  </a:lnTo>
                  <a:lnTo>
                    <a:pt x="1321" y="5811"/>
                  </a:lnTo>
                  <a:lnTo>
                    <a:pt x="1322" y="5804"/>
                  </a:lnTo>
                  <a:lnTo>
                    <a:pt x="1322" y="5797"/>
                  </a:lnTo>
                  <a:lnTo>
                    <a:pt x="1323" y="5791"/>
                  </a:lnTo>
                  <a:lnTo>
                    <a:pt x="1330" y="5156"/>
                  </a:lnTo>
                  <a:lnTo>
                    <a:pt x="1329" y="5153"/>
                  </a:lnTo>
                  <a:lnTo>
                    <a:pt x="1329" y="5150"/>
                  </a:lnTo>
                  <a:lnTo>
                    <a:pt x="1329" y="5147"/>
                  </a:lnTo>
                  <a:lnTo>
                    <a:pt x="1329" y="5144"/>
                  </a:lnTo>
                  <a:lnTo>
                    <a:pt x="1328" y="5140"/>
                  </a:lnTo>
                  <a:lnTo>
                    <a:pt x="1328" y="5137"/>
                  </a:lnTo>
                  <a:lnTo>
                    <a:pt x="1327" y="5134"/>
                  </a:lnTo>
                  <a:lnTo>
                    <a:pt x="1327" y="5131"/>
                  </a:lnTo>
                  <a:lnTo>
                    <a:pt x="1326" y="5128"/>
                  </a:lnTo>
                  <a:lnTo>
                    <a:pt x="1325" y="5125"/>
                  </a:lnTo>
                  <a:lnTo>
                    <a:pt x="1324" y="5122"/>
                  </a:lnTo>
                  <a:lnTo>
                    <a:pt x="1323" y="5118"/>
                  </a:lnTo>
                  <a:lnTo>
                    <a:pt x="1322" y="5116"/>
                  </a:lnTo>
                  <a:lnTo>
                    <a:pt x="1321" y="5113"/>
                  </a:lnTo>
                  <a:lnTo>
                    <a:pt x="1320" y="5110"/>
                  </a:lnTo>
                  <a:lnTo>
                    <a:pt x="1319" y="5108"/>
                  </a:lnTo>
                  <a:lnTo>
                    <a:pt x="1281" y="5029"/>
                  </a:lnTo>
                  <a:lnTo>
                    <a:pt x="1277" y="5023"/>
                  </a:lnTo>
                  <a:lnTo>
                    <a:pt x="1273" y="5017"/>
                  </a:lnTo>
                  <a:lnTo>
                    <a:pt x="1269" y="5011"/>
                  </a:lnTo>
                  <a:lnTo>
                    <a:pt x="1265" y="5006"/>
                  </a:lnTo>
                  <a:lnTo>
                    <a:pt x="1261" y="5001"/>
                  </a:lnTo>
                  <a:lnTo>
                    <a:pt x="1255" y="4996"/>
                  </a:lnTo>
                  <a:lnTo>
                    <a:pt x="1250" y="4992"/>
                  </a:lnTo>
                  <a:lnTo>
                    <a:pt x="1245" y="4987"/>
                  </a:lnTo>
                  <a:lnTo>
                    <a:pt x="1240" y="4984"/>
                  </a:lnTo>
                  <a:lnTo>
                    <a:pt x="1233" y="4980"/>
                  </a:lnTo>
                  <a:lnTo>
                    <a:pt x="1228" y="4978"/>
                  </a:lnTo>
                  <a:lnTo>
                    <a:pt x="1222" y="4975"/>
                  </a:lnTo>
                  <a:lnTo>
                    <a:pt x="1215" y="4973"/>
                  </a:lnTo>
                  <a:lnTo>
                    <a:pt x="1208" y="4971"/>
                  </a:lnTo>
                  <a:lnTo>
                    <a:pt x="1202" y="4969"/>
                  </a:lnTo>
                  <a:lnTo>
                    <a:pt x="1195" y="4969"/>
                  </a:lnTo>
                  <a:lnTo>
                    <a:pt x="1193" y="4968"/>
                  </a:lnTo>
                  <a:lnTo>
                    <a:pt x="1191" y="4968"/>
                  </a:lnTo>
                  <a:lnTo>
                    <a:pt x="1190" y="4968"/>
                  </a:lnTo>
                  <a:lnTo>
                    <a:pt x="1188" y="4968"/>
                  </a:lnTo>
                  <a:lnTo>
                    <a:pt x="1187" y="4967"/>
                  </a:lnTo>
                  <a:lnTo>
                    <a:pt x="1185" y="4967"/>
                  </a:lnTo>
                  <a:lnTo>
                    <a:pt x="1184" y="4967"/>
                  </a:lnTo>
                  <a:lnTo>
                    <a:pt x="1183" y="4967"/>
                  </a:lnTo>
                  <a:lnTo>
                    <a:pt x="1181" y="4966"/>
                  </a:lnTo>
                  <a:lnTo>
                    <a:pt x="1180" y="4966"/>
                  </a:lnTo>
                  <a:lnTo>
                    <a:pt x="1179" y="4966"/>
                  </a:lnTo>
                  <a:lnTo>
                    <a:pt x="1178" y="4965"/>
                  </a:lnTo>
                  <a:lnTo>
                    <a:pt x="1176" y="4965"/>
                  </a:lnTo>
                  <a:lnTo>
                    <a:pt x="1174" y="4965"/>
                  </a:lnTo>
                  <a:lnTo>
                    <a:pt x="1173" y="4965"/>
                  </a:lnTo>
                  <a:lnTo>
                    <a:pt x="1144" y="4936"/>
                  </a:lnTo>
                  <a:lnTo>
                    <a:pt x="1110" y="4886"/>
                  </a:lnTo>
                  <a:lnTo>
                    <a:pt x="1072" y="4815"/>
                  </a:lnTo>
                  <a:lnTo>
                    <a:pt x="1032" y="4728"/>
                  </a:lnTo>
                  <a:lnTo>
                    <a:pt x="989" y="4624"/>
                  </a:lnTo>
                  <a:lnTo>
                    <a:pt x="944" y="4506"/>
                  </a:lnTo>
                  <a:lnTo>
                    <a:pt x="896" y="4375"/>
                  </a:lnTo>
                  <a:lnTo>
                    <a:pt x="847" y="4232"/>
                  </a:lnTo>
                  <a:lnTo>
                    <a:pt x="797" y="4080"/>
                  </a:lnTo>
                  <a:lnTo>
                    <a:pt x="747" y="3919"/>
                  </a:lnTo>
                  <a:lnTo>
                    <a:pt x="696" y="3752"/>
                  </a:lnTo>
                  <a:lnTo>
                    <a:pt x="646" y="3580"/>
                  </a:lnTo>
                  <a:lnTo>
                    <a:pt x="596" y="3404"/>
                  </a:lnTo>
                  <a:lnTo>
                    <a:pt x="548" y="3226"/>
                  </a:lnTo>
                  <a:lnTo>
                    <a:pt x="501" y="3049"/>
                  </a:lnTo>
                  <a:lnTo>
                    <a:pt x="456" y="2873"/>
                  </a:lnTo>
                  <a:lnTo>
                    <a:pt x="456" y="2874"/>
                  </a:lnTo>
                  <a:lnTo>
                    <a:pt x="456" y="2873"/>
                  </a:lnTo>
                  <a:lnTo>
                    <a:pt x="455" y="2872"/>
                  </a:lnTo>
                  <a:lnTo>
                    <a:pt x="455" y="2871"/>
                  </a:lnTo>
                  <a:lnTo>
                    <a:pt x="455" y="2870"/>
                  </a:lnTo>
                  <a:lnTo>
                    <a:pt x="455" y="2868"/>
                  </a:lnTo>
                  <a:lnTo>
                    <a:pt x="455" y="2866"/>
                  </a:lnTo>
                  <a:lnTo>
                    <a:pt x="454" y="2865"/>
                  </a:lnTo>
                  <a:lnTo>
                    <a:pt x="454" y="2862"/>
                  </a:lnTo>
                  <a:lnTo>
                    <a:pt x="454" y="2861"/>
                  </a:lnTo>
                  <a:lnTo>
                    <a:pt x="454" y="2859"/>
                  </a:lnTo>
                  <a:lnTo>
                    <a:pt x="454" y="2858"/>
                  </a:lnTo>
                  <a:lnTo>
                    <a:pt x="442" y="2790"/>
                  </a:lnTo>
                  <a:lnTo>
                    <a:pt x="429" y="2710"/>
                  </a:lnTo>
                  <a:lnTo>
                    <a:pt x="416" y="2620"/>
                  </a:lnTo>
                  <a:lnTo>
                    <a:pt x="404" y="2521"/>
                  </a:lnTo>
                  <a:lnTo>
                    <a:pt x="393" y="2413"/>
                  </a:lnTo>
                  <a:lnTo>
                    <a:pt x="386" y="2298"/>
                  </a:lnTo>
                  <a:lnTo>
                    <a:pt x="383" y="2178"/>
                  </a:lnTo>
                  <a:lnTo>
                    <a:pt x="385" y="2052"/>
                  </a:lnTo>
                  <a:lnTo>
                    <a:pt x="392" y="1923"/>
                  </a:lnTo>
                  <a:lnTo>
                    <a:pt x="407" y="1792"/>
                  </a:lnTo>
                  <a:lnTo>
                    <a:pt x="430" y="1660"/>
                  </a:lnTo>
                  <a:lnTo>
                    <a:pt x="462" y="1526"/>
                  </a:lnTo>
                  <a:lnTo>
                    <a:pt x="505" y="1395"/>
                  </a:lnTo>
                  <a:lnTo>
                    <a:pt x="558" y="1266"/>
                  </a:lnTo>
                  <a:lnTo>
                    <a:pt x="624" y="1140"/>
                  </a:lnTo>
                  <a:lnTo>
                    <a:pt x="704" y="1020"/>
                  </a:lnTo>
                  <a:lnTo>
                    <a:pt x="756" y="951"/>
                  </a:lnTo>
                  <a:lnTo>
                    <a:pt x="814" y="885"/>
                  </a:lnTo>
                  <a:lnTo>
                    <a:pt x="876" y="822"/>
                  </a:lnTo>
                  <a:lnTo>
                    <a:pt x="943" y="763"/>
                  </a:lnTo>
                  <a:lnTo>
                    <a:pt x="1012" y="706"/>
                  </a:lnTo>
                  <a:lnTo>
                    <a:pt x="1087" y="654"/>
                  </a:lnTo>
                  <a:lnTo>
                    <a:pt x="1165" y="604"/>
                  </a:lnTo>
                  <a:lnTo>
                    <a:pt x="1248" y="559"/>
                  </a:lnTo>
                  <a:lnTo>
                    <a:pt x="1334" y="516"/>
                  </a:lnTo>
                  <a:lnTo>
                    <a:pt x="1425" y="478"/>
                  </a:lnTo>
                  <a:lnTo>
                    <a:pt x="1520" y="442"/>
                  </a:lnTo>
                  <a:lnTo>
                    <a:pt x="1619" y="409"/>
                  </a:lnTo>
                  <a:lnTo>
                    <a:pt x="1722" y="380"/>
                  </a:lnTo>
                  <a:lnTo>
                    <a:pt x="1828" y="355"/>
                  </a:lnTo>
                  <a:lnTo>
                    <a:pt x="1940" y="332"/>
                  </a:lnTo>
                  <a:lnTo>
                    <a:pt x="2055" y="314"/>
                  </a:lnTo>
                  <a:lnTo>
                    <a:pt x="2105" y="301"/>
                  </a:lnTo>
                  <a:lnTo>
                    <a:pt x="2157" y="290"/>
                  </a:lnTo>
                  <a:lnTo>
                    <a:pt x="2208" y="279"/>
                  </a:lnTo>
                  <a:lnTo>
                    <a:pt x="2260" y="270"/>
                  </a:lnTo>
                  <a:lnTo>
                    <a:pt x="2312" y="260"/>
                  </a:lnTo>
                  <a:lnTo>
                    <a:pt x="2364" y="252"/>
                  </a:lnTo>
                  <a:lnTo>
                    <a:pt x="2417" y="245"/>
                  </a:lnTo>
                  <a:lnTo>
                    <a:pt x="2469" y="238"/>
                  </a:lnTo>
                  <a:lnTo>
                    <a:pt x="2522" y="232"/>
                  </a:lnTo>
                  <a:lnTo>
                    <a:pt x="2575" y="227"/>
                  </a:lnTo>
                  <a:lnTo>
                    <a:pt x="2628" y="223"/>
                  </a:lnTo>
                  <a:lnTo>
                    <a:pt x="2682" y="220"/>
                  </a:lnTo>
                  <a:lnTo>
                    <a:pt x="2736" y="216"/>
                  </a:lnTo>
                  <a:lnTo>
                    <a:pt x="2790" y="214"/>
                  </a:lnTo>
                  <a:lnTo>
                    <a:pt x="2844" y="213"/>
                  </a:lnTo>
                  <a:lnTo>
                    <a:pt x="2899" y="213"/>
                  </a:lnTo>
                  <a:lnTo>
                    <a:pt x="3020" y="214"/>
                  </a:lnTo>
                  <a:lnTo>
                    <a:pt x="3140" y="221"/>
                  </a:lnTo>
                  <a:lnTo>
                    <a:pt x="3258" y="230"/>
                  </a:lnTo>
                  <a:lnTo>
                    <a:pt x="3374" y="244"/>
                  </a:lnTo>
                  <a:lnTo>
                    <a:pt x="3489" y="260"/>
                  </a:lnTo>
                  <a:lnTo>
                    <a:pt x="3600" y="281"/>
                  </a:lnTo>
                  <a:lnTo>
                    <a:pt x="3709" y="305"/>
                  </a:lnTo>
                  <a:lnTo>
                    <a:pt x="3814" y="332"/>
                  </a:lnTo>
                  <a:lnTo>
                    <a:pt x="3916" y="363"/>
                  </a:lnTo>
                  <a:lnTo>
                    <a:pt x="4014" y="397"/>
                  </a:lnTo>
                  <a:lnTo>
                    <a:pt x="4108" y="434"/>
                  </a:lnTo>
                  <a:lnTo>
                    <a:pt x="4198" y="473"/>
                  </a:lnTo>
                  <a:lnTo>
                    <a:pt x="4284" y="516"/>
                  </a:lnTo>
                  <a:lnTo>
                    <a:pt x="4364" y="561"/>
                  </a:lnTo>
                  <a:lnTo>
                    <a:pt x="4439" y="611"/>
                  </a:lnTo>
                  <a:lnTo>
                    <a:pt x="4510" y="662"/>
                  </a:lnTo>
                  <a:lnTo>
                    <a:pt x="4511" y="662"/>
                  </a:lnTo>
                  <a:lnTo>
                    <a:pt x="4512" y="663"/>
                  </a:lnTo>
                  <a:lnTo>
                    <a:pt x="4513" y="664"/>
                  </a:lnTo>
                  <a:lnTo>
                    <a:pt x="4514" y="665"/>
                  </a:lnTo>
                  <a:lnTo>
                    <a:pt x="4516" y="666"/>
                  </a:lnTo>
                  <a:lnTo>
                    <a:pt x="4517" y="667"/>
                  </a:lnTo>
                  <a:lnTo>
                    <a:pt x="4518" y="668"/>
                  </a:lnTo>
                  <a:lnTo>
                    <a:pt x="4521" y="670"/>
                  </a:lnTo>
                  <a:lnTo>
                    <a:pt x="4522" y="671"/>
                  </a:lnTo>
                  <a:lnTo>
                    <a:pt x="4523" y="671"/>
                  </a:lnTo>
                  <a:lnTo>
                    <a:pt x="4525" y="672"/>
                  </a:lnTo>
                  <a:lnTo>
                    <a:pt x="4526" y="673"/>
                  </a:lnTo>
                  <a:lnTo>
                    <a:pt x="4527" y="674"/>
                  </a:lnTo>
                  <a:lnTo>
                    <a:pt x="4529" y="674"/>
                  </a:lnTo>
                  <a:lnTo>
                    <a:pt x="4530" y="675"/>
                  </a:lnTo>
                  <a:lnTo>
                    <a:pt x="4532" y="676"/>
                  </a:lnTo>
                  <a:lnTo>
                    <a:pt x="4581" y="701"/>
                  </a:lnTo>
                  <a:lnTo>
                    <a:pt x="4628" y="735"/>
                  </a:lnTo>
                  <a:lnTo>
                    <a:pt x="4675" y="774"/>
                  </a:lnTo>
                  <a:lnTo>
                    <a:pt x="4722" y="821"/>
                  </a:lnTo>
                  <a:lnTo>
                    <a:pt x="4767" y="872"/>
                  </a:lnTo>
                  <a:lnTo>
                    <a:pt x="4810" y="928"/>
                  </a:lnTo>
                  <a:lnTo>
                    <a:pt x="4850" y="986"/>
                  </a:lnTo>
                  <a:lnTo>
                    <a:pt x="4888" y="1047"/>
                  </a:lnTo>
                  <a:lnTo>
                    <a:pt x="4923" y="1110"/>
                  </a:lnTo>
                  <a:lnTo>
                    <a:pt x="4954" y="1174"/>
                  </a:lnTo>
                  <a:lnTo>
                    <a:pt x="4982" y="1238"/>
                  </a:lnTo>
                  <a:lnTo>
                    <a:pt x="5006" y="1301"/>
                  </a:lnTo>
                  <a:lnTo>
                    <a:pt x="5025" y="1363"/>
                  </a:lnTo>
                  <a:lnTo>
                    <a:pt x="5039" y="1421"/>
                  </a:lnTo>
                  <a:lnTo>
                    <a:pt x="5047" y="1477"/>
                  </a:lnTo>
                  <a:lnTo>
                    <a:pt x="5050" y="1528"/>
                  </a:lnTo>
                  <a:lnTo>
                    <a:pt x="5048" y="1566"/>
                  </a:lnTo>
                  <a:lnTo>
                    <a:pt x="5045" y="1608"/>
                  </a:lnTo>
                  <a:lnTo>
                    <a:pt x="5040" y="1653"/>
                  </a:lnTo>
                  <a:lnTo>
                    <a:pt x="5032" y="1699"/>
                  </a:lnTo>
                  <a:lnTo>
                    <a:pt x="5023" y="1748"/>
                  </a:lnTo>
                  <a:lnTo>
                    <a:pt x="5010" y="1796"/>
                  </a:lnTo>
                  <a:lnTo>
                    <a:pt x="4996" y="1844"/>
                  </a:lnTo>
                  <a:lnTo>
                    <a:pt x="4981" y="1890"/>
                  </a:lnTo>
                  <a:lnTo>
                    <a:pt x="4963" y="1934"/>
                  </a:lnTo>
                  <a:lnTo>
                    <a:pt x="4943" y="1976"/>
                  </a:lnTo>
                  <a:lnTo>
                    <a:pt x="4921" y="2014"/>
                  </a:lnTo>
                  <a:lnTo>
                    <a:pt x="4897" y="2048"/>
                  </a:lnTo>
                  <a:lnTo>
                    <a:pt x="4871" y="2075"/>
                  </a:lnTo>
                  <a:lnTo>
                    <a:pt x="4844" y="2096"/>
                  </a:lnTo>
                  <a:lnTo>
                    <a:pt x="4814" y="2111"/>
                  </a:lnTo>
                  <a:lnTo>
                    <a:pt x="4784" y="2118"/>
                  </a:lnTo>
                  <a:lnTo>
                    <a:pt x="4773" y="2119"/>
                  </a:lnTo>
                  <a:lnTo>
                    <a:pt x="4763" y="2121"/>
                  </a:lnTo>
                  <a:lnTo>
                    <a:pt x="4753" y="2124"/>
                  </a:lnTo>
                  <a:lnTo>
                    <a:pt x="4744" y="2128"/>
                  </a:lnTo>
                  <a:lnTo>
                    <a:pt x="4735" y="2133"/>
                  </a:lnTo>
                  <a:lnTo>
                    <a:pt x="4727" y="2138"/>
                  </a:lnTo>
                  <a:lnTo>
                    <a:pt x="4719" y="2144"/>
                  </a:lnTo>
                  <a:lnTo>
                    <a:pt x="4713" y="2151"/>
                  </a:lnTo>
                  <a:lnTo>
                    <a:pt x="4707" y="2159"/>
                  </a:lnTo>
                  <a:lnTo>
                    <a:pt x="4701" y="2166"/>
                  </a:lnTo>
                  <a:lnTo>
                    <a:pt x="4696" y="2175"/>
                  </a:lnTo>
                  <a:lnTo>
                    <a:pt x="4692" y="2184"/>
                  </a:lnTo>
                  <a:lnTo>
                    <a:pt x="4689" y="2193"/>
                  </a:lnTo>
                  <a:lnTo>
                    <a:pt x="4686" y="2203"/>
                  </a:lnTo>
                  <a:lnTo>
                    <a:pt x="4685" y="2213"/>
                  </a:lnTo>
                  <a:lnTo>
                    <a:pt x="4685" y="2224"/>
                  </a:lnTo>
                  <a:lnTo>
                    <a:pt x="4685" y="2739"/>
                  </a:lnTo>
                  <a:lnTo>
                    <a:pt x="4684" y="2743"/>
                  </a:lnTo>
                  <a:lnTo>
                    <a:pt x="4684" y="2758"/>
                  </a:lnTo>
                  <a:lnTo>
                    <a:pt x="4684" y="2781"/>
                  </a:lnTo>
                  <a:lnTo>
                    <a:pt x="4684" y="2810"/>
                  </a:lnTo>
                  <a:lnTo>
                    <a:pt x="4684" y="2845"/>
                  </a:lnTo>
                  <a:lnTo>
                    <a:pt x="4684" y="2885"/>
                  </a:lnTo>
                  <a:lnTo>
                    <a:pt x="4684" y="2925"/>
                  </a:lnTo>
                  <a:lnTo>
                    <a:pt x="4684" y="2969"/>
                  </a:lnTo>
                  <a:lnTo>
                    <a:pt x="4683" y="3012"/>
                  </a:lnTo>
                  <a:lnTo>
                    <a:pt x="4683" y="3054"/>
                  </a:lnTo>
                  <a:lnTo>
                    <a:pt x="4683" y="3093"/>
                  </a:lnTo>
                  <a:lnTo>
                    <a:pt x="4683" y="3128"/>
                  </a:lnTo>
                  <a:lnTo>
                    <a:pt x="4683" y="3158"/>
                  </a:lnTo>
                  <a:lnTo>
                    <a:pt x="4683" y="3181"/>
                  </a:lnTo>
                  <a:lnTo>
                    <a:pt x="4683" y="3196"/>
                  </a:lnTo>
                  <a:lnTo>
                    <a:pt x="4683" y="3201"/>
                  </a:lnTo>
                  <a:lnTo>
                    <a:pt x="4682" y="3205"/>
                  </a:lnTo>
                  <a:lnTo>
                    <a:pt x="4682" y="3218"/>
                  </a:lnTo>
                  <a:lnTo>
                    <a:pt x="4682" y="3237"/>
                  </a:lnTo>
                  <a:lnTo>
                    <a:pt x="4683" y="3262"/>
                  </a:lnTo>
                  <a:lnTo>
                    <a:pt x="4685" y="3292"/>
                  </a:lnTo>
                  <a:lnTo>
                    <a:pt x="4690" y="3328"/>
                  </a:lnTo>
                  <a:lnTo>
                    <a:pt x="4697" y="3367"/>
                  </a:lnTo>
                  <a:lnTo>
                    <a:pt x="4709" y="3409"/>
                  </a:lnTo>
                  <a:lnTo>
                    <a:pt x="4725" y="3454"/>
                  </a:lnTo>
                  <a:lnTo>
                    <a:pt x="4745" y="3500"/>
                  </a:lnTo>
                  <a:lnTo>
                    <a:pt x="4770" y="3548"/>
                  </a:lnTo>
                  <a:lnTo>
                    <a:pt x="4801" y="3597"/>
                  </a:lnTo>
                  <a:lnTo>
                    <a:pt x="4838" y="3645"/>
                  </a:lnTo>
                  <a:lnTo>
                    <a:pt x="4883" y="3692"/>
                  </a:lnTo>
                  <a:lnTo>
                    <a:pt x="4934" y="3738"/>
                  </a:lnTo>
                  <a:lnTo>
                    <a:pt x="4995" y="3782"/>
                  </a:lnTo>
                  <a:lnTo>
                    <a:pt x="4994" y="3798"/>
                  </a:lnTo>
                  <a:lnTo>
                    <a:pt x="4992" y="3815"/>
                  </a:lnTo>
                  <a:lnTo>
                    <a:pt x="4989" y="3834"/>
                  </a:lnTo>
                  <a:lnTo>
                    <a:pt x="4985" y="3854"/>
                  </a:lnTo>
                  <a:lnTo>
                    <a:pt x="4980" y="3875"/>
                  </a:lnTo>
                  <a:lnTo>
                    <a:pt x="4971" y="3896"/>
                  </a:lnTo>
                  <a:lnTo>
                    <a:pt x="4962" y="3918"/>
                  </a:lnTo>
                  <a:lnTo>
                    <a:pt x="4950" y="3940"/>
                  </a:lnTo>
                  <a:lnTo>
                    <a:pt x="4936" y="3962"/>
                  </a:lnTo>
                  <a:lnTo>
                    <a:pt x="4920" y="3983"/>
                  </a:lnTo>
                  <a:lnTo>
                    <a:pt x="4901" y="4004"/>
                  </a:lnTo>
                  <a:lnTo>
                    <a:pt x="4877" y="4025"/>
                  </a:lnTo>
                  <a:lnTo>
                    <a:pt x="4852" y="4043"/>
                  </a:lnTo>
                  <a:lnTo>
                    <a:pt x="4823" y="4061"/>
                  </a:lnTo>
                  <a:lnTo>
                    <a:pt x="4790" y="4078"/>
                  </a:lnTo>
                  <a:lnTo>
                    <a:pt x="4753" y="4094"/>
                  </a:lnTo>
                  <a:lnTo>
                    <a:pt x="4744" y="4097"/>
                  </a:lnTo>
                  <a:lnTo>
                    <a:pt x="4736" y="4101"/>
                  </a:lnTo>
                  <a:lnTo>
                    <a:pt x="4729" y="4105"/>
                  </a:lnTo>
                  <a:lnTo>
                    <a:pt x="4722" y="4112"/>
                  </a:lnTo>
                  <a:lnTo>
                    <a:pt x="4714" y="4117"/>
                  </a:lnTo>
                  <a:lnTo>
                    <a:pt x="4709" y="4123"/>
                  </a:lnTo>
                  <a:lnTo>
                    <a:pt x="4703" y="4130"/>
                  </a:lnTo>
                  <a:lnTo>
                    <a:pt x="4698" y="4138"/>
                  </a:lnTo>
                  <a:lnTo>
                    <a:pt x="4693" y="4145"/>
                  </a:lnTo>
                  <a:lnTo>
                    <a:pt x="4690" y="4154"/>
                  </a:lnTo>
                  <a:lnTo>
                    <a:pt x="4687" y="4162"/>
                  </a:lnTo>
                  <a:lnTo>
                    <a:pt x="4685" y="4170"/>
                  </a:lnTo>
                  <a:lnTo>
                    <a:pt x="4683" y="4179"/>
                  </a:lnTo>
                  <a:lnTo>
                    <a:pt x="4682" y="4187"/>
                  </a:lnTo>
                  <a:lnTo>
                    <a:pt x="4682" y="4197"/>
                  </a:lnTo>
                  <a:lnTo>
                    <a:pt x="4683" y="4206"/>
                  </a:lnTo>
                  <a:lnTo>
                    <a:pt x="4684" y="4225"/>
                  </a:lnTo>
                  <a:lnTo>
                    <a:pt x="4686" y="4266"/>
                  </a:lnTo>
                  <a:lnTo>
                    <a:pt x="4686" y="4326"/>
                  </a:lnTo>
                  <a:lnTo>
                    <a:pt x="4684" y="4399"/>
                  </a:lnTo>
                  <a:lnTo>
                    <a:pt x="4675" y="4486"/>
                  </a:lnTo>
                  <a:lnTo>
                    <a:pt x="4659" y="4584"/>
                  </a:lnTo>
                  <a:lnTo>
                    <a:pt x="4634" y="4687"/>
                  </a:lnTo>
                  <a:lnTo>
                    <a:pt x="4599" y="4795"/>
                  </a:lnTo>
                  <a:lnTo>
                    <a:pt x="4551" y="4906"/>
                  </a:lnTo>
                  <a:lnTo>
                    <a:pt x="4488" y="5014"/>
                  </a:lnTo>
                  <a:lnTo>
                    <a:pt x="4408" y="5118"/>
                  </a:lnTo>
                  <a:lnTo>
                    <a:pt x="4310" y="5216"/>
                  </a:lnTo>
                  <a:lnTo>
                    <a:pt x="4192" y="5304"/>
                  </a:lnTo>
                  <a:lnTo>
                    <a:pt x="4052" y="5380"/>
                  </a:lnTo>
                  <a:lnTo>
                    <a:pt x="3888" y="5440"/>
                  </a:lnTo>
                  <a:lnTo>
                    <a:pt x="3698" y="5483"/>
                  </a:lnTo>
                  <a:lnTo>
                    <a:pt x="3169" y="5483"/>
                  </a:lnTo>
                  <a:lnTo>
                    <a:pt x="3162" y="5483"/>
                  </a:lnTo>
                  <a:lnTo>
                    <a:pt x="3157" y="5483"/>
                  </a:lnTo>
                  <a:lnTo>
                    <a:pt x="3152" y="5484"/>
                  </a:lnTo>
                  <a:lnTo>
                    <a:pt x="3146" y="5485"/>
                  </a:lnTo>
                  <a:lnTo>
                    <a:pt x="3141" y="5487"/>
                  </a:lnTo>
                  <a:lnTo>
                    <a:pt x="3137" y="5488"/>
                  </a:lnTo>
                  <a:lnTo>
                    <a:pt x="3132" y="5490"/>
                  </a:lnTo>
                  <a:lnTo>
                    <a:pt x="3126" y="5492"/>
                  </a:lnTo>
                  <a:lnTo>
                    <a:pt x="3121" y="5494"/>
                  </a:lnTo>
                  <a:lnTo>
                    <a:pt x="3117" y="5496"/>
                  </a:lnTo>
                  <a:lnTo>
                    <a:pt x="3112" y="5498"/>
                  </a:lnTo>
                  <a:lnTo>
                    <a:pt x="3108" y="5501"/>
                  </a:lnTo>
                  <a:lnTo>
                    <a:pt x="3103" y="5504"/>
                  </a:lnTo>
                  <a:lnTo>
                    <a:pt x="3099" y="5508"/>
                  </a:lnTo>
                  <a:lnTo>
                    <a:pt x="3095" y="5512"/>
                  </a:lnTo>
                  <a:lnTo>
                    <a:pt x="3092" y="5516"/>
                  </a:lnTo>
                  <a:lnTo>
                    <a:pt x="3088" y="5519"/>
                  </a:lnTo>
                  <a:lnTo>
                    <a:pt x="3084" y="5523"/>
                  </a:lnTo>
                  <a:lnTo>
                    <a:pt x="3081" y="5527"/>
                  </a:lnTo>
                  <a:lnTo>
                    <a:pt x="3078" y="5533"/>
                  </a:lnTo>
                  <a:lnTo>
                    <a:pt x="3075" y="5537"/>
                  </a:lnTo>
                  <a:lnTo>
                    <a:pt x="3073" y="5542"/>
                  </a:lnTo>
                  <a:lnTo>
                    <a:pt x="3071" y="5546"/>
                  </a:lnTo>
                  <a:lnTo>
                    <a:pt x="3069" y="5552"/>
                  </a:lnTo>
                  <a:lnTo>
                    <a:pt x="3066" y="5557"/>
                  </a:lnTo>
                  <a:lnTo>
                    <a:pt x="3065" y="5561"/>
                  </a:lnTo>
                  <a:lnTo>
                    <a:pt x="3064" y="5566"/>
                  </a:lnTo>
                  <a:lnTo>
                    <a:pt x="3063" y="5571"/>
                  </a:lnTo>
                  <a:lnTo>
                    <a:pt x="3062" y="5577"/>
                  </a:lnTo>
                  <a:lnTo>
                    <a:pt x="3062" y="5582"/>
                  </a:lnTo>
                  <a:lnTo>
                    <a:pt x="3061" y="5587"/>
                  </a:lnTo>
                  <a:lnTo>
                    <a:pt x="3062" y="5594"/>
                  </a:lnTo>
                  <a:lnTo>
                    <a:pt x="3082" y="6128"/>
                  </a:lnTo>
                  <a:lnTo>
                    <a:pt x="3082" y="6132"/>
                  </a:lnTo>
                  <a:lnTo>
                    <a:pt x="3082" y="6136"/>
                  </a:lnTo>
                  <a:lnTo>
                    <a:pt x="3083" y="6140"/>
                  </a:lnTo>
                  <a:lnTo>
                    <a:pt x="3084" y="6144"/>
                  </a:lnTo>
                  <a:lnTo>
                    <a:pt x="3084" y="6148"/>
                  </a:lnTo>
                  <a:lnTo>
                    <a:pt x="3085" y="6153"/>
                  </a:lnTo>
                  <a:lnTo>
                    <a:pt x="3088" y="6156"/>
                  </a:lnTo>
                  <a:lnTo>
                    <a:pt x="3089" y="6160"/>
                  </a:lnTo>
                  <a:lnTo>
                    <a:pt x="3090" y="6164"/>
                  </a:lnTo>
                  <a:lnTo>
                    <a:pt x="3092" y="6167"/>
                  </a:lnTo>
                  <a:lnTo>
                    <a:pt x="3094" y="6171"/>
                  </a:lnTo>
                  <a:lnTo>
                    <a:pt x="3095" y="6175"/>
                  </a:lnTo>
                  <a:lnTo>
                    <a:pt x="3097" y="6179"/>
                  </a:lnTo>
                  <a:lnTo>
                    <a:pt x="3099" y="6182"/>
                  </a:lnTo>
                  <a:lnTo>
                    <a:pt x="3101" y="6185"/>
                  </a:lnTo>
                  <a:lnTo>
                    <a:pt x="3104" y="6189"/>
                  </a:lnTo>
                  <a:lnTo>
                    <a:pt x="3105" y="6191"/>
                  </a:lnTo>
                  <a:lnTo>
                    <a:pt x="3111" y="6198"/>
                  </a:lnTo>
                  <a:lnTo>
                    <a:pt x="3118" y="6207"/>
                  </a:lnTo>
                  <a:lnTo>
                    <a:pt x="3129" y="6221"/>
                  </a:lnTo>
                  <a:lnTo>
                    <a:pt x="3140" y="6236"/>
                  </a:lnTo>
                  <a:lnTo>
                    <a:pt x="3155" y="6256"/>
                  </a:lnTo>
                  <a:lnTo>
                    <a:pt x="3172" y="6278"/>
                  </a:lnTo>
                  <a:lnTo>
                    <a:pt x="3190" y="6304"/>
                  </a:lnTo>
                  <a:lnTo>
                    <a:pt x="3210" y="6331"/>
                  </a:lnTo>
                  <a:lnTo>
                    <a:pt x="3231" y="6360"/>
                  </a:lnTo>
                  <a:lnTo>
                    <a:pt x="3253" y="6391"/>
                  </a:lnTo>
                  <a:lnTo>
                    <a:pt x="3276" y="6423"/>
                  </a:lnTo>
                  <a:lnTo>
                    <a:pt x="3300" y="6458"/>
                  </a:lnTo>
                  <a:lnTo>
                    <a:pt x="3324" y="6492"/>
                  </a:lnTo>
                  <a:lnTo>
                    <a:pt x="3350" y="6528"/>
                  </a:lnTo>
                  <a:lnTo>
                    <a:pt x="3375" y="6566"/>
                  </a:lnTo>
                  <a:lnTo>
                    <a:pt x="3377" y="6570"/>
                  </a:lnTo>
                  <a:lnTo>
                    <a:pt x="3380" y="6573"/>
                  </a:lnTo>
                  <a:lnTo>
                    <a:pt x="3384" y="6577"/>
                  </a:lnTo>
                  <a:lnTo>
                    <a:pt x="3388" y="6581"/>
                  </a:lnTo>
                  <a:lnTo>
                    <a:pt x="3392" y="6585"/>
                  </a:lnTo>
                  <a:lnTo>
                    <a:pt x="3396" y="6588"/>
                  </a:lnTo>
                  <a:lnTo>
                    <a:pt x="3399" y="6592"/>
                  </a:lnTo>
                  <a:lnTo>
                    <a:pt x="3404" y="6594"/>
                  </a:lnTo>
                  <a:lnTo>
                    <a:pt x="3409" y="6597"/>
                  </a:lnTo>
                  <a:lnTo>
                    <a:pt x="3413" y="6599"/>
                  </a:lnTo>
                  <a:lnTo>
                    <a:pt x="3417" y="6602"/>
                  </a:lnTo>
                  <a:lnTo>
                    <a:pt x="3422" y="6605"/>
                  </a:lnTo>
                  <a:lnTo>
                    <a:pt x="3428" y="6607"/>
                  </a:lnTo>
                  <a:lnTo>
                    <a:pt x="3433" y="6608"/>
                  </a:lnTo>
                  <a:lnTo>
                    <a:pt x="3437" y="6609"/>
                  </a:lnTo>
                  <a:lnTo>
                    <a:pt x="3443" y="6611"/>
                  </a:lnTo>
                  <a:lnTo>
                    <a:pt x="3531" y="6639"/>
                  </a:lnTo>
                  <a:lnTo>
                    <a:pt x="3619" y="6687"/>
                  </a:lnTo>
                  <a:lnTo>
                    <a:pt x="3708" y="6752"/>
                  </a:lnTo>
                  <a:lnTo>
                    <a:pt x="3795" y="6833"/>
                  </a:lnTo>
                  <a:lnTo>
                    <a:pt x="3881" y="6925"/>
                  </a:lnTo>
                  <a:lnTo>
                    <a:pt x="3966" y="7029"/>
                  </a:lnTo>
                  <a:lnTo>
                    <a:pt x="4047" y="7139"/>
                  </a:lnTo>
                  <a:lnTo>
                    <a:pt x="4126" y="7256"/>
                  </a:lnTo>
                  <a:lnTo>
                    <a:pt x="4200" y="7376"/>
                  </a:lnTo>
                  <a:lnTo>
                    <a:pt x="4271" y="7497"/>
                  </a:lnTo>
                  <a:lnTo>
                    <a:pt x="4336" y="7617"/>
                  </a:lnTo>
                  <a:lnTo>
                    <a:pt x="4396" y="7733"/>
                  </a:lnTo>
                  <a:lnTo>
                    <a:pt x="4451" y="7844"/>
                  </a:lnTo>
                  <a:lnTo>
                    <a:pt x="4498" y="7947"/>
                  </a:lnTo>
                  <a:lnTo>
                    <a:pt x="4539" y="8039"/>
                  </a:lnTo>
                  <a:lnTo>
                    <a:pt x="4573" y="8119"/>
                  </a:lnTo>
                  <a:lnTo>
                    <a:pt x="4575" y="8123"/>
                  </a:lnTo>
                  <a:lnTo>
                    <a:pt x="4577" y="8128"/>
                  </a:lnTo>
                  <a:lnTo>
                    <a:pt x="4581" y="8134"/>
                  </a:lnTo>
                  <a:lnTo>
                    <a:pt x="4584" y="8139"/>
                  </a:lnTo>
                  <a:lnTo>
                    <a:pt x="4588" y="8143"/>
                  </a:lnTo>
                  <a:lnTo>
                    <a:pt x="4591" y="8147"/>
                  </a:lnTo>
                  <a:lnTo>
                    <a:pt x="4595" y="8151"/>
                  </a:lnTo>
                  <a:lnTo>
                    <a:pt x="4598" y="8156"/>
                  </a:lnTo>
                  <a:lnTo>
                    <a:pt x="4603" y="8159"/>
                  </a:lnTo>
                  <a:lnTo>
                    <a:pt x="4607" y="8163"/>
                  </a:lnTo>
                  <a:lnTo>
                    <a:pt x="4612" y="8166"/>
                  </a:lnTo>
                  <a:lnTo>
                    <a:pt x="4616" y="8169"/>
                  </a:lnTo>
                  <a:lnTo>
                    <a:pt x="4622" y="8172"/>
                  </a:lnTo>
                  <a:lnTo>
                    <a:pt x="4627" y="8175"/>
                  </a:lnTo>
                  <a:lnTo>
                    <a:pt x="4631" y="8177"/>
                  </a:lnTo>
                  <a:lnTo>
                    <a:pt x="4637" y="8180"/>
                  </a:lnTo>
                  <a:lnTo>
                    <a:pt x="4643" y="8181"/>
                  </a:lnTo>
                  <a:lnTo>
                    <a:pt x="4648" y="8182"/>
                  </a:lnTo>
                  <a:lnTo>
                    <a:pt x="4653" y="8183"/>
                  </a:lnTo>
                  <a:lnTo>
                    <a:pt x="4659" y="8184"/>
                  </a:lnTo>
                  <a:lnTo>
                    <a:pt x="4665" y="8185"/>
                  </a:lnTo>
                  <a:lnTo>
                    <a:pt x="4670" y="8185"/>
                  </a:lnTo>
                  <a:lnTo>
                    <a:pt x="4676" y="8185"/>
                  </a:lnTo>
                  <a:lnTo>
                    <a:pt x="4682" y="8185"/>
                  </a:lnTo>
                  <a:lnTo>
                    <a:pt x="4687" y="8184"/>
                  </a:lnTo>
                  <a:lnTo>
                    <a:pt x="4693" y="8183"/>
                  </a:lnTo>
                  <a:lnTo>
                    <a:pt x="4698" y="8182"/>
                  </a:lnTo>
                  <a:lnTo>
                    <a:pt x="4704" y="8181"/>
                  </a:lnTo>
                  <a:lnTo>
                    <a:pt x="4709" y="8179"/>
                  </a:lnTo>
                  <a:lnTo>
                    <a:pt x="4714" y="8177"/>
                  </a:lnTo>
                  <a:lnTo>
                    <a:pt x="4719" y="8175"/>
                  </a:lnTo>
                  <a:lnTo>
                    <a:pt x="4725" y="8172"/>
                  </a:lnTo>
                  <a:lnTo>
                    <a:pt x="5885" y="7535"/>
                  </a:lnTo>
                  <a:lnTo>
                    <a:pt x="5950" y="7624"/>
                  </a:lnTo>
                  <a:lnTo>
                    <a:pt x="5953" y="7628"/>
                  </a:lnTo>
                  <a:lnTo>
                    <a:pt x="5958" y="7633"/>
                  </a:lnTo>
                  <a:lnTo>
                    <a:pt x="5962" y="7638"/>
                  </a:lnTo>
                  <a:lnTo>
                    <a:pt x="5967" y="7642"/>
                  </a:lnTo>
                  <a:lnTo>
                    <a:pt x="5971" y="7646"/>
                  </a:lnTo>
                  <a:lnTo>
                    <a:pt x="5977" y="7649"/>
                  </a:lnTo>
                  <a:lnTo>
                    <a:pt x="5982" y="7652"/>
                  </a:lnTo>
                  <a:lnTo>
                    <a:pt x="5987" y="7655"/>
                  </a:lnTo>
                  <a:lnTo>
                    <a:pt x="5994" y="7658"/>
                  </a:lnTo>
                  <a:lnTo>
                    <a:pt x="5999" y="7660"/>
                  </a:lnTo>
                  <a:lnTo>
                    <a:pt x="6005" y="7662"/>
                  </a:lnTo>
                  <a:lnTo>
                    <a:pt x="6010" y="7664"/>
                  </a:lnTo>
                  <a:lnTo>
                    <a:pt x="6017" y="7665"/>
                  </a:lnTo>
                  <a:lnTo>
                    <a:pt x="6023" y="7666"/>
                  </a:lnTo>
                  <a:lnTo>
                    <a:pt x="6029" y="7666"/>
                  </a:lnTo>
                  <a:lnTo>
                    <a:pt x="6037" y="7667"/>
                  </a:lnTo>
                  <a:lnTo>
                    <a:pt x="6042" y="7666"/>
                  </a:lnTo>
                  <a:lnTo>
                    <a:pt x="6048" y="7666"/>
                  </a:lnTo>
                  <a:lnTo>
                    <a:pt x="6055" y="7665"/>
                  </a:lnTo>
                  <a:lnTo>
                    <a:pt x="6061" y="7664"/>
                  </a:lnTo>
                  <a:lnTo>
                    <a:pt x="6067" y="7662"/>
                  </a:lnTo>
                  <a:lnTo>
                    <a:pt x="6072" y="7660"/>
                  </a:lnTo>
                  <a:lnTo>
                    <a:pt x="6079" y="7658"/>
                  </a:lnTo>
                  <a:lnTo>
                    <a:pt x="6084" y="7655"/>
                  </a:lnTo>
                  <a:lnTo>
                    <a:pt x="6090" y="7652"/>
                  </a:lnTo>
                  <a:lnTo>
                    <a:pt x="6096" y="7649"/>
                  </a:lnTo>
                  <a:lnTo>
                    <a:pt x="6101" y="7645"/>
                  </a:lnTo>
                  <a:lnTo>
                    <a:pt x="6105" y="7641"/>
                  </a:lnTo>
                  <a:lnTo>
                    <a:pt x="6110" y="7637"/>
                  </a:lnTo>
                  <a:lnTo>
                    <a:pt x="6115" y="7632"/>
                  </a:lnTo>
                  <a:lnTo>
                    <a:pt x="6119" y="7627"/>
                  </a:lnTo>
                  <a:lnTo>
                    <a:pt x="6123" y="7623"/>
                  </a:lnTo>
                  <a:lnTo>
                    <a:pt x="6184" y="7539"/>
                  </a:lnTo>
                  <a:lnTo>
                    <a:pt x="6242" y="7462"/>
                  </a:lnTo>
                  <a:lnTo>
                    <a:pt x="6298" y="7391"/>
                  </a:lnTo>
                  <a:lnTo>
                    <a:pt x="6350" y="7326"/>
                  </a:lnTo>
                  <a:lnTo>
                    <a:pt x="6399" y="7266"/>
                  </a:lnTo>
                  <a:lnTo>
                    <a:pt x="6446" y="7213"/>
                  </a:lnTo>
                  <a:lnTo>
                    <a:pt x="6489" y="7164"/>
                  </a:lnTo>
                  <a:lnTo>
                    <a:pt x="6530" y="7121"/>
                  </a:lnTo>
                  <a:lnTo>
                    <a:pt x="6567" y="7082"/>
                  </a:lnTo>
                  <a:lnTo>
                    <a:pt x="6602" y="7048"/>
                  </a:lnTo>
                  <a:lnTo>
                    <a:pt x="6635" y="7020"/>
                  </a:lnTo>
                  <a:lnTo>
                    <a:pt x="6663" y="6996"/>
                  </a:lnTo>
                  <a:lnTo>
                    <a:pt x="6689" y="6976"/>
                  </a:lnTo>
                  <a:lnTo>
                    <a:pt x="6712" y="6960"/>
                  </a:lnTo>
                  <a:lnTo>
                    <a:pt x="6732" y="6949"/>
                  </a:lnTo>
                  <a:lnTo>
                    <a:pt x="6749" y="6942"/>
                  </a:lnTo>
                  <a:lnTo>
                    <a:pt x="6760" y="6938"/>
                  </a:lnTo>
                  <a:lnTo>
                    <a:pt x="6772" y="6934"/>
                  </a:lnTo>
                  <a:lnTo>
                    <a:pt x="6783" y="6930"/>
                  </a:lnTo>
                  <a:lnTo>
                    <a:pt x="6795" y="6927"/>
                  </a:lnTo>
                  <a:lnTo>
                    <a:pt x="6805" y="6922"/>
                  </a:lnTo>
                  <a:lnTo>
                    <a:pt x="6816" y="6918"/>
                  </a:lnTo>
                  <a:lnTo>
                    <a:pt x="6827" y="6914"/>
                  </a:lnTo>
                  <a:lnTo>
                    <a:pt x="6838" y="6910"/>
                  </a:lnTo>
                  <a:lnTo>
                    <a:pt x="6848" y="6906"/>
                  </a:lnTo>
                  <a:lnTo>
                    <a:pt x="6859" y="6901"/>
                  </a:lnTo>
                  <a:lnTo>
                    <a:pt x="6870" y="6897"/>
                  </a:lnTo>
                  <a:lnTo>
                    <a:pt x="6879" y="6893"/>
                  </a:lnTo>
                  <a:lnTo>
                    <a:pt x="6890" y="6890"/>
                  </a:lnTo>
                  <a:lnTo>
                    <a:pt x="6899" y="6886"/>
                  </a:lnTo>
                  <a:lnTo>
                    <a:pt x="6908" y="6881"/>
                  </a:lnTo>
                  <a:lnTo>
                    <a:pt x="6918" y="6878"/>
                  </a:lnTo>
                  <a:lnTo>
                    <a:pt x="6927" y="6873"/>
                  </a:lnTo>
                  <a:lnTo>
                    <a:pt x="6936" y="6868"/>
                  </a:lnTo>
                  <a:lnTo>
                    <a:pt x="6944" y="6863"/>
                  </a:lnTo>
                  <a:lnTo>
                    <a:pt x="6953" y="6855"/>
                  </a:lnTo>
                  <a:lnTo>
                    <a:pt x="6959" y="6848"/>
                  </a:lnTo>
                  <a:lnTo>
                    <a:pt x="6965" y="6839"/>
                  </a:lnTo>
                  <a:lnTo>
                    <a:pt x="6971" y="6831"/>
                  </a:lnTo>
                  <a:lnTo>
                    <a:pt x="6975" y="6823"/>
                  </a:lnTo>
                  <a:lnTo>
                    <a:pt x="6979" y="6813"/>
                  </a:lnTo>
                  <a:lnTo>
                    <a:pt x="6981" y="6803"/>
                  </a:lnTo>
                  <a:lnTo>
                    <a:pt x="6983" y="6793"/>
                  </a:lnTo>
                  <a:lnTo>
                    <a:pt x="6984" y="6783"/>
                  </a:lnTo>
                  <a:lnTo>
                    <a:pt x="6984" y="6773"/>
                  </a:lnTo>
                  <a:lnTo>
                    <a:pt x="6983" y="6763"/>
                  </a:lnTo>
                  <a:lnTo>
                    <a:pt x="6981" y="6752"/>
                  </a:lnTo>
                  <a:lnTo>
                    <a:pt x="6978" y="6743"/>
                  </a:lnTo>
                  <a:lnTo>
                    <a:pt x="6976" y="6738"/>
                  </a:lnTo>
                  <a:lnTo>
                    <a:pt x="6974" y="6734"/>
                  </a:lnTo>
                  <a:lnTo>
                    <a:pt x="6973" y="6729"/>
                  </a:lnTo>
                  <a:lnTo>
                    <a:pt x="6971" y="6724"/>
                  </a:lnTo>
                  <a:lnTo>
                    <a:pt x="6970" y="6720"/>
                  </a:lnTo>
                  <a:lnTo>
                    <a:pt x="6967" y="6716"/>
                  </a:lnTo>
                  <a:lnTo>
                    <a:pt x="6966" y="6712"/>
                  </a:lnTo>
                  <a:lnTo>
                    <a:pt x="6964" y="6707"/>
                  </a:lnTo>
                  <a:lnTo>
                    <a:pt x="6963" y="6703"/>
                  </a:lnTo>
                  <a:lnTo>
                    <a:pt x="6961" y="6699"/>
                  </a:lnTo>
                  <a:lnTo>
                    <a:pt x="6960" y="6695"/>
                  </a:lnTo>
                  <a:lnTo>
                    <a:pt x="6959" y="6691"/>
                  </a:lnTo>
                  <a:lnTo>
                    <a:pt x="6957" y="6686"/>
                  </a:lnTo>
                  <a:lnTo>
                    <a:pt x="6956" y="6682"/>
                  </a:lnTo>
                  <a:lnTo>
                    <a:pt x="6955" y="6678"/>
                  </a:lnTo>
                  <a:lnTo>
                    <a:pt x="6954" y="6675"/>
                  </a:lnTo>
                  <a:lnTo>
                    <a:pt x="6966" y="6663"/>
                  </a:lnTo>
                  <a:lnTo>
                    <a:pt x="6983" y="6651"/>
                  </a:lnTo>
                  <a:lnTo>
                    <a:pt x="7003" y="6637"/>
                  </a:lnTo>
                  <a:lnTo>
                    <a:pt x="7027" y="6622"/>
                  </a:lnTo>
                  <a:lnTo>
                    <a:pt x="7055" y="6607"/>
                  </a:lnTo>
                  <a:lnTo>
                    <a:pt x="7085" y="6589"/>
                  </a:lnTo>
                  <a:lnTo>
                    <a:pt x="7120" y="6571"/>
                  </a:lnTo>
                  <a:lnTo>
                    <a:pt x="7158" y="6552"/>
                  </a:lnTo>
                  <a:lnTo>
                    <a:pt x="7199" y="6532"/>
                  </a:lnTo>
                  <a:lnTo>
                    <a:pt x="7244" y="6512"/>
                  </a:lnTo>
                  <a:lnTo>
                    <a:pt x="7293" y="6491"/>
                  </a:lnTo>
                  <a:lnTo>
                    <a:pt x="7344" y="6469"/>
                  </a:lnTo>
                  <a:lnTo>
                    <a:pt x="7399" y="6448"/>
                  </a:lnTo>
                  <a:lnTo>
                    <a:pt x="7458" y="6426"/>
                  </a:lnTo>
                  <a:lnTo>
                    <a:pt x="7520" y="6404"/>
                  </a:lnTo>
                  <a:lnTo>
                    <a:pt x="7587" y="6382"/>
                  </a:lnTo>
                  <a:lnTo>
                    <a:pt x="7652" y="6360"/>
                  </a:lnTo>
                  <a:lnTo>
                    <a:pt x="7715" y="6341"/>
                  </a:lnTo>
                  <a:lnTo>
                    <a:pt x="7775" y="6323"/>
                  </a:lnTo>
                  <a:lnTo>
                    <a:pt x="7832" y="6308"/>
                  </a:lnTo>
                  <a:lnTo>
                    <a:pt x="7887" y="6294"/>
                  </a:lnTo>
                  <a:lnTo>
                    <a:pt x="7938" y="6282"/>
                  </a:lnTo>
                  <a:lnTo>
                    <a:pt x="7986" y="6271"/>
                  </a:lnTo>
                  <a:lnTo>
                    <a:pt x="8031" y="6263"/>
                  </a:lnTo>
                  <a:lnTo>
                    <a:pt x="8073" y="6254"/>
                  </a:lnTo>
                  <a:lnTo>
                    <a:pt x="8112" y="6249"/>
                  </a:lnTo>
                  <a:lnTo>
                    <a:pt x="8147" y="6244"/>
                  </a:lnTo>
                  <a:lnTo>
                    <a:pt x="8178" y="6241"/>
                  </a:lnTo>
                  <a:lnTo>
                    <a:pt x="8207" y="6239"/>
                  </a:lnTo>
                  <a:lnTo>
                    <a:pt x="8231" y="6237"/>
                  </a:lnTo>
                  <a:lnTo>
                    <a:pt x="8252" y="6237"/>
                  </a:lnTo>
                  <a:lnTo>
                    <a:pt x="8270" y="6239"/>
                  </a:lnTo>
                  <a:lnTo>
                    <a:pt x="8309" y="6372"/>
                  </a:lnTo>
                  <a:lnTo>
                    <a:pt x="8340" y="6497"/>
                  </a:lnTo>
                  <a:lnTo>
                    <a:pt x="8365" y="6611"/>
                  </a:lnTo>
                  <a:lnTo>
                    <a:pt x="8383" y="6717"/>
                  </a:lnTo>
                  <a:lnTo>
                    <a:pt x="8393" y="6813"/>
                  </a:lnTo>
                  <a:lnTo>
                    <a:pt x="8399" y="6900"/>
                  </a:lnTo>
                  <a:lnTo>
                    <a:pt x="8401" y="6979"/>
                  </a:lnTo>
                  <a:lnTo>
                    <a:pt x="8399" y="7048"/>
                  </a:lnTo>
                  <a:lnTo>
                    <a:pt x="8395" y="7109"/>
                  </a:lnTo>
                  <a:lnTo>
                    <a:pt x="8388" y="7161"/>
                  </a:lnTo>
                  <a:lnTo>
                    <a:pt x="8380" y="7205"/>
                  </a:lnTo>
                  <a:lnTo>
                    <a:pt x="8372" y="7241"/>
                  </a:lnTo>
                  <a:lnTo>
                    <a:pt x="8364" y="7269"/>
                  </a:lnTo>
                  <a:lnTo>
                    <a:pt x="8357" y="7289"/>
                  </a:lnTo>
                  <a:lnTo>
                    <a:pt x="8352" y="7301"/>
                  </a:lnTo>
                  <a:lnTo>
                    <a:pt x="8351" y="7306"/>
                  </a:lnTo>
                  <a:lnTo>
                    <a:pt x="8349" y="7308"/>
                  </a:lnTo>
                  <a:lnTo>
                    <a:pt x="8348" y="7310"/>
                  </a:lnTo>
                  <a:lnTo>
                    <a:pt x="8347" y="7314"/>
                  </a:lnTo>
                  <a:lnTo>
                    <a:pt x="8346" y="7317"/>
                  </a:lnTo>
                  <a:lnTo>
                    <a:pt x="8346" y="7319"/>
                  </a:lnTo>
                  <a:lnTo>
                    <a:pt x="8345" y="7322"/>
                  </a:lnTo>
                  <a:lnTo>
                    <a:pt x="8344" y="7324"/>
                  </a:lnTo>
                  <a:lnTo>
                    <a:pt x="8343" y="7327"/>
                  </a:lnTo>
                  <a:lnTo>
                    <a:pt x="8343" y="7330"/>
                  </a:lnTo>
                  <a:lnTo>
                    <a:pt x="8341" y="7332"/>
                  </a:lnTo>
                  <a:lnTo>
                    <a:pt x="8341" y="7336"/>
                  </a:lnTo>
                  <a:lnTo>
                    <a:pt x="8340" y="7339"/>
                  </a:lnTo>
                  <a:lnTo>
                    <a:pt x="8340" y="7342"/>
                  </a:lnTo>
                  <a:lnTo>
                    <a:pt x="8340" y="7344"/>
                  </a:lnTo>
                  <a:lnTo>
                    <a:pt x="8340" y="7347"/>
                  </a:lnTo>
                  <a:lnTo>
                    <a:pt x="8340" y="7350"/>
                  </a:lnTo>
                  <a:lnTo>
                    <a:pt x="8335" y="7354"/>
                  </a:lnTo>
                  <a:lnTo>
                    <a:pt x="8329" y="7360"/>
                  </a:lnTo>
                  <a:lnTo>
                    <a:pt x="8321" y="7365"/>
                  </a:lnTo>
                  <a:lnTo>
                    <a:pt x="8312" y="7372"/>
                  </a:lnTo>
                  <a:lnTo>
                    <a:pt x="8299" y="7381"/>
                  </a:lnTo>
                  <a:lnTo>
                    <a:pt x="8285" y="7389"/>
                  </a:lnTo>
                  <a:lnTo>
                    <a:pt x="8268" y="7400"/>
                  </a:lnTo>
                  <a:lnTo>
                    <a:pt x="8248" y="7410"/>
                  </a:lnTo>
                  <a:lnTo>
                    <a:pt x="8226" y="7422"/>
                  </a:lnTo>
                  <a:lnTo>
                    <a:pt x="8199" y="7434"/>
                  </a:lnTo>
                  <a:lnTo>
                    <a:pt x="8170" y="7447"/>
                  </a:lnTo>
                  <a:lnTo>
                    <a:pt x="8137" y="7461"/>
                  </a:lnTo>
                  <a:lnTo>
                    <a:pt x="8100" y="7476"/>
                  </a:lnTo>
                  <a:lnTo>
                    <a:pt x="8060" y="7491"/>
                  </a:lnTo>
                  <a:lnTo>
                    <a:pt x="8015" y="7508"/>
                  </a:lnTo>
                  <a:lnTo>
                    <a:pt x="7967" y="7524"/>
                  </a:lnTo>
                  <a:lnTo>
                    <a:pt x="7919" y="7539"/>
                  </a:lnTo>
                  <a:lnTo>
                    <a:pt x="7875" y="7553"/>
                  </a:lnTo>
                  <a:lnTo>
                    <a:pt x="7835" y="7564"/>
                  </a:lnTo>
                  <a:lnTo>
                    <a:pt x="7798" y="7574"/>
                  </a:lnTo>
                  <a:lnTo>
                    <a:pt x="7764" y="7582"/>
                  </a:lnTo>
                  <a:lnTo>
                    <a:pt x="7733" y="7589"/>
                  </a:lnTo>
                  <a:lnTo>
                    <a:pt x="7706" y="7595"/>
                  </a:lnTo>
                  <a:lnTo>
                    <a:pt x="7680" y="7600"/>
                  </a:lnTo>
                  <a:lnTo>
                    <a:pt x="7658" y="7603"/>
                  </a:lnTo>
                  <a:lnTo>
                    <a:pt x="7638" y="7605"/>
                  </a:lnTo>
                  <a:lnTo>
                    <a:pt x="7621" y="7607"/>
                  </a:lnTo>
                  <a:lnTo>
                    <a:pt x="7607" y="7608"/>
                  </a:lnTo>
                  <a:lnTo>
                    <a:pt x="7594" y="7608"/>
                  </a:lnTo>
                  <a:lnTo>
                    <a:pt x="7582" y="7608"/>
                  </a:lnTo>
                  <a:lnTo>
                    <a:pt x="7574" y="7607"/>
                  </a:lnTo>
                  <a:lnTo>
                    <a:pt x="7568" y="7607"/>
                  </a:lnTo>
                  <a:lnTo>
                    <a:pt x="7561" y="7606"/>
                  </a:lnTo>
                  <a:lnTo>
                    <a:pt x="7555" y="7606"/>
                  </a:lnTo>
                  <a:lnTo>
                    <a:pt x="7550" y="7606"/>
                  </a:lnTo>
                  <a:lnTo>
                    <a:pt x="7543" y="7606"/>
                  </a:lnTo>
                  <a:lnTo>
                    <a:pt x="7537" y="7607"/>
                  </a:lnTo>
                  <a:lnTo>
                    <a:pt x="7532" y="7608"/>
                  </a:lnTo>
                  <a:lnTo>
                    <a:pt x="7525" y="7609"/>
                  </a:lnTo>
                  <a:lnTo>
                    <a:pt x="7520" y="7611"/>
                  </a:lnTo>
                  <a:lnTo>
                    <a:pt x="7515" y="7613"/>
                  </a:lnTo>
                  <a:lnTo>
                    <a:pt x="7510" y="7616"/>
                  </a:lnTo>
                  <a:lnTo>
                    <a:pt x="7503" y="7618"/>
                  </a:lnTo>
                  <a:lnTo>
                    <a:pt x="7499" y="7621"/>
                  </a:lnTo>
                  <a:lnTo>
                    <a:pt x="7494" y="7624"/>
                  </a:lnTo>
                  <a:lnTo>
                    <a:pt x="7489" y="7627"/>
                  </a:lnTo>
                  <a:lnTo>
                    <a:pt x="7484" y="7631"/>
                  </a:lnTo>
                  <a:lnTo>
                    <a:pt x="7480" y="7635"/>
                  </a:lnTo>
                  <a:lnTo>
                    <a:pt x="7476" y="7639"/>
                  </a:lnTo>
                  <a:lnTo>
                    <a:pt x="7472" y="7643"/>
                  </a:lnTo>
                  <a:lnTo>
                    <a:pt x="7469" y="7647"/>
                  </a:lnTo>
                  <a:lnTo>
                    <a:pt x="7465" y="7651"/>
                  </a:lnTo>
                  <a:lnTo>
                    <a:pt x="7462" y="7655"/>
                  </a:lnTo>
                  <a:lnTo>
                    <a:pt x="7460" y="7661"/>
                  </a:lnTo>
                  <a:lnTo>
                    <a:pt x="7458" y="7665"/>
                  </a:lnTo>
                  <a:lnTo>
                    <a:pt x="7456" y="7670"/>
                  </a:lnTo>
                  <a:lnTo>
                    <a:pt x="7454" y="7675"/>
                  </a:lnTo>
                  <a:lnTo>
                    <a:pt x="7452" y="7681"/>
                  </a:lnTo>
                  <a:lnTo>
                    <a:pt x="7451" y="7686"/>
                  </a:lnTo>
                  <a:lnTo>
                    <a:pt x="7450" y="7691"/>
                  </a:lnTo>
                  <a:lnTo>
                    <a:pt x="7449" y="7696"/>
                  </a:lnTo>
                  <a:lnTo>
                    <a:pt x="7448" y="7702"/>
                  </a:lnTo>
                  <a:lnTo>
                    <a:pt x="7448" y="7707"/>
                  </a:lnTo>
                  <a:lnTo>
                    <a:pt x="7448" y="7713"/>
                  </a:lnTo>
                  <a:lnTo>
                    <a:pt x="7447" y="7713"/>
                  </a:lnTo>
                  <a:lnTo>
                    <a:pt x="7445" y="7715"/>
                  </a:lnTo>
                  <a:lnTo>
                    <a:pt x="7443" y="7716"/>
                  </a:lnTo>
                  <a:lnTo>
                    <a:pt x="7442" y="7717"/>
                  </a:lnTo>
                  <a:lnTo>
                    <a:pt x="7440" y="7718"/>
                  </a:lnTo>
                  <a:lnTo>
                    <a:pt x="7438" y="7719"/>
                  </a:lnTo>
                  <a:lnTo>
                    <a:pt x="7437" y="7720"/>
                  </a:lnTo>
                  <a:lnTo>
                    <a:pt x="7435" y="7721"/>
                  </a:lnTo>
                  <a:lnTo>
                    <a:pt x="7433" y="7723"/>
                  </a:lnTo>
                  <a:lnTo>
                    <a:pt x="7430" y="7724"/>
                  </a:lnTo>
                  <a:lnTo>
                    <a:pt x="7428" y="7725"/>
                  </a:lnTo>
                  <a:lnTo>
                    <a:pt x="7425" y="7726"/>
                  </a:lnTo>
                  <a:lnTo>
                    <a:pt x="7423" y="7727"/>
                  </a:lnTo>
                  <a:lnTo>
                    <a:pt x="7421" y="7728"/>
                  </a:lnTo>
                  <a:lnTo>
                    <a:pt x="7419" y="7729"/>
                  </a:lnTo>
                  <a:lnTo>
                    <a:pt x="7417" y="7730"/>
                  </a:lnTo>
                  <a:lnTo>
                    <a:pt x="7415" y="7730"/>
                  </a:lnTo>
                  <a:lnTo>
                    <a:pt x="7413" y="7731"/>
                  </a:lnTo>
                  <a:lnTo>
                    <a:pt x="7411" y="7731"/>
                  </a:lnTo>
                  <a:lnTo>
                    <a:pt x="7409" y="7732"/>
                  </a:lnTo>
                  <a:lnTo>
                    <a:pt x="7408" y="7733"/>
                  </a:lnTo>
                  <a:lnTo>
                    <a:pt x="7405" y="7734"/>
                  </a:lnTo>
                  <a:lnTo>
                    <a:pt x="7403" y="7735"/>
                  </a:lnTo>
                  <a:lnTo>
                    <a:pt x="7401" y="7735"/>
                  </a:lnTo>
                  <a:lnTo>
                    <a:pt x="7399" y="7736"/>
                  </a:lnTo>
                  <a:lnTo>
                    <a:pt x="7397" y="7737"/>
                  </a:lnTo>
                  <a:lnTo>
                    <a:pt x="7395" y="7738"/>
                  </a:lnTo>
                  <a:lnTo>
                    <a:pt x="7394" y="7739"/>
                  </a:lnTo>
                  <a:lnTo>
                    <a:pt x="7392" y="7740"/>
                  </a:lnTo>
                  <a:lnTo>
                    <a:pt x="7390" y="7741"/>
                  </a:lnTo>
                  <a:lnTo>
                    <a:pt x="7388" y="7742"/>
                  </a:lnTo>
                  <a:lnTo>
                    <a:pt x="7386" y="7745"/>
                  </a:lnTo>
                  <a:lnTo>
                    <a:pt x="7381" y="7748"/>
                  </a:lnTo>
                  <a:lnTo>
                    <a:pt x="7375" y="7752"/>
                  </a:lnTo>
                  <a:lnTo>
                    <a:pt x="7368" y="7756"/>
                  </a:lnTo>
                  <a:lnTo>
                    <a:pt x="7360" y="7761"/>
                  </a:lnTo>
                  <a:lnTo>
                    <a:pt x="7351" y="7767"/>
                  </a:lnTo>
                  <a:lnTo>
                    <a:pt x="7341" y="7772"/>
                  </a:lnTo>
                  <a:lnTo>
                    <a:pt x="7331" y="7777"/>
                  </a:lnTo>
                  <a:lnTo>
                    <a:pt x="7320" y="7783"/>
                  </a:lnTo>
                  <a:lnTo>
                    <a:pt x="7309" y="7790"/>
                  </a:lnTo>
                  <a:lnTo>
                    <a:pt x="7298" y="7795"/>
                  </a:lnTo>
                  <a:lnTo>
                    <a:pt x="7285" y="7800"/>
                  </a:lnTo>
                  <a:lnTo>
                    <a:pt x="7274" y="7805"/>
                  </a:lnTo>
                  <a:lnTo>
                    <a:pt x="7262" y="7811"/>
                  </a:lnTo>
                  <a:lnTo>
                    <a:pt x="7250" y="7815"/>
                  </a:lnTo>
                  <a:lnTo>
                    <a:pt x="7238" y="7819"/>
                  </a:lnTo>
                  <a:lnTo>
                    <a:pt x="7228" y="7823"/>
                  </a:lnTo>
                  <a:lnTo>
                    <a:pt x="7220" y="7825"/>
                  </a:lnTo>
                  <a:lnTo>
                    <a:pt x="7214" y="7827"/>
                  </a:lnTo>
                  <a:lnTo>
                    <a:pt x="7208" y="7831"/>
                  </a:lnTo>
                  <a:lnTo>
                    <a:pt x="7201" y="7834"/>
                  </a:lnTo>
                  <a:lnTo>
                    <a:pt x="7195" y="7838"/>
                  </a:lnTo>
                  <a:lnTo>
                    <a:pt x="7190" y="7842"/>
                  </a:lnTo>
                  <a:lnTo>
                    <a:pt x="7184" y="7846"/>
                  </a:lnTo>
                  <a:lnTo>
                    <a:pt x="7179" y="7852"/>
                  </a:lnTo>
                  <a:lnTo>
                    <a:pt x="7175" y="7857"/>
                  </a:lnTo>
                  <a:lnTo>
                    <a:pt x="7171" y="7862"/>
                  </a:lnTo>
                  <a:lnTo>
                    <a:pt x="7166" y="7867"/>
                  </a:lnTo>
                  <a:lnTo>
                    <a:pt x="7162" y="7874"/>
                  </a:lnTo>
                  <a:lnTo>
                    <a:pt x="7159" y="7880"/>
                  </a:lnTo>
                  <a:lnTo>
                    <a:pt x="7157" y="7886"/>
                  </a:lnTo>
                  <a:lnTo>
                    <a:pt x="7154" y="7892"/>
                  </a:lnTo>
                  <a:lnTo>
                    <a:pt x="7153" y="7900"/>
                  </a:lnTo>
                  <a:lnTo>
                    <a:pt x="7152" y="7900"/>
                  </a:lnTo>
                  <a:lnTo>
                    <a:pt x="7152" y="7901"/>
                  </a:lnTo>
                  <a:lnTo>
                    <a:pt x="7152" y="7902"/>
                  </a:lnTo>
                  <a:lnTo>
                    <a:pt x="7117" y="7921"/>
                  </a:lnTo>
                  <a:lnTo>
                    <a:pt x="7081" y="7941"/>
                  </a:lnTo>
                  <a:lnTo>
                    <a:pt x="7044" y="7961"/>
                  </a:lnTo>
                  <a:lnTo>
                    <a:pt x="7006" y="7981"/>
                  </a:lnTo>
                  <a:lnTo>
                    <a:pt x="6968" y="8000"/>
                  </a:lnTo>
                  <a:lnTo>
                    <a:pt x="6930" y="8019"/>
                  </a:lnTo>
                  <a:lnTo>
                    <a:pt x="6890" y="8037"/>
                  </a:lnTo>
                  <a:lnTo>
                    <a:pt x="6850" y="8055"/>
                  </a:lnTo>
                  <a:lnTo>
                    <a:pt x="6810" y="8071"/>
                  </a:lnTo>
                  <a:lnTo>
                    <a:pt x="6769" y="8085"/>
                  </a:lnTo>
                  <a:lnTo>
                    <a:pt x="6728" y="8099"/>
                  </a:lnTo>
                  <a:lnTo>
                    <a:pt x="6688" y="8111"/>
                  </a:lnTo>
                  <a:lnTo>
                    <a:pt x="6648" y="8121"/>
                  </a:lnTo>
                  <a:lnTo>
                    <a:pt x="6608" y="8128"/>
                  </a:lnTo>
                  <a:lnTo>
                    <a:pt x="6569" y="8135"/>
                  </a:lnTo>
                  <a:lnTo>
                    <a:pt x="6532" y="8139"/>
                  </a:lnTo>
                  <a:lnTo>
                    <a:pt x="6524" y="8139"/>
                  </a:lnTo>
                  <a:lnTo>
                    <a:pt x="6517" y="8140"/>
                  </a:lnTo>
                  <a:lnTo>
                    <a:pt x="6509" y="8142"/>
                  </a:lnTo>
                  <a:lnTo>
                    <a:pt x="6503" y="8144"/>
                  </a:lnTo>
                  <a:lnTo>
                    <a:pt x="6496" y="8146"/>
                  </a:lnTo>
                  <a:lnTo>
                    <a:pt x="6489" y="8149"/>
                  </a:lnTo>
                  <a:lnTo>
                    <a:pt x="6483" y="8153"/>
                  </a:lnTo>
                  <a:lnTo>
                    <a:pt x="6478" y="8157"/>
                  </a:lnTo>
                  <a:lnTo>
                    <a:pt x="6472" y="8161"/>
                  </a:lnTo>
                  <a:lnTo>
                    <a:pt x="6466" y="8165"/>
                  </a:lnTo>
                  <a:lnTo>
                    <a:pt x="6461" y="8170"/>
                  </a:lnTo>
                  <a:lnTo>
                    <a:pt x="6457" y="8176"/>
                  </a:lnTo>
                  <a:lnTo>
                    <a:pt x="6453" y="8181"/>
                  </a:lnTo>
                  <a:lnTo>
                    <a:pt x="6448" y="8187"/>
                  </a:lnTo>
                  <a:lnTo>
                    <a:pt x="6445" y="8192"/>
                  </a:lnTo>
                  <a:lnTo>
                    <a:pt x="6442" y="8200"/>
                  </a:lnTo>
                  <a:lnTo>
                    <a:pt x="6439" y="8206"/>
                  </a:lnTo>
                  <a:lnTo>
                    <a:pt x="6436" y="8212"/>
                  </a:lnTo>
                  <a:lnTo>
                    <a:pt x="6435" y="8220"/>
                  </a:lnTo>
                  <a:lnTo>
                    <a:pt x="6433" y="8227"/>
                  </a:lnTo>
                  <a:lnTo>
                    <a:pt x="6432" y="8233"/>
                  </a:lnTo>
                  <a:lnTo>
                    <a:pt x="6432" y="8241"/>
                  </a:lnTo>
                  <a:lnTo>
                    <a:pt x="6432" y="8248"/>
                  </a:lnTo>
                  <a:lnTo>
                    <a:pt x="6432" y="8255"/>
                  </a:lnTo>
                  <a:lnTo>
                    <a:pt x="6433" y="8262"/>
                  </a:lnTo>
                  <a:lnTo>
                    <a:pt x="6434" y="8269"/>
                  </a:lnTo>
                  <a:lnTo>
                    <a:pt x="6436" y="8275"/>
                  </a:lnTo>
                  <a:lnTo>
                    <a:pt x="6438" y="8283"/>
                  </a:lnTo>
                  <a:lnTo>
                    <a:pt x="6441" y="8289"/>
                  </a:lnTo>
                  <a:lnTo>
                    <a:pt x="6444" y="8295"/>
                  </a:lnTo>
                  <a:lnTo>
                    <a:pt x="6448" y="8301"/>
                  </a:lnTo>
                  <a:lnTo>
                    <a:pt x="6453" y="8308"/>
                  </a:lnTo>
                  <a:lnTo>
                    <a:pt x="6455" y="8311"/>
                  </a:lnTo>
                  <a:lnTo>
                    <a:pt x="5601" y="8824"/>
                  </a:lnTo>
                  <a:lnTo>
                    <a:pt x="5593" y="8828"/>
                  </a:lnTo>
                  <a:lnTo>
                    <a:pt x="5587" y="8832"/>
                  </a:lnTo>
                  <a:lnTo>
                    <a:pt x="5581" y="8837"/>
                  </a:lnTo>
                  <a:lnTo>
                    <a:pt x="5576" y="8844"/>
                  </a:lnTo>
                  <a:lnTo>
                    <a:pt x="5570" y="8850"/>
                  </a:lnTo>
                  <a:lnTo>
                    <a:pt x="5566" y="8856"/>
                  </a:lnTo>
                  <a:lnTo>
                    <a:pt x="5562" y="8863"/>
                  </a:lnTo>
                  <a:lnTo>
                    <a:pt x="5558" y="8870"/>
                  </a:lnTo>
                  <a:lnTo>
                    <a:pt x="5554" y="8877"/>
                  </a:lnTo>
                  <a:lnTo>
                    <a:pt x="5552" y="8885"/>
                  </a:lnTo>
                  <a:lnTo>
                    <a:pt x="5550" y="8893"/>
                  </a:lnTo>
                  <a:lnTo>
                    <a:pt x="5549" y="8900"/>
                  </a:lnTo>
                  <a:lnTo>
                    <a:pt x="5548" y="8909"/>
                  </a:lnTo>
                  <a:lnTo>
                    <a:pt x="5548" y="8917"/>
                  </a:lnTo>
                  <a:lnTo>
                    <a:pt x="5548" y="8925"/>
                  </a:lnTo>
                  <a:lnTo>
                    <a:pt x="5550" y="8934"/>
                  </a:lnTo>
                  <a:lnTo>
                    <a:pt x="5551" y="8941"/>
                  </a:lnTo>
                  <a:lnTo>
                    <a:pt x="5554" y="8949"/>
                  </a:lnTo>
                  <a:lnTo>
                    <a:pt x="5557" y="8957"/>
                  </a:lnTo>
                  <a:lnTo>
                    <a:pt x="5561" y="8963"/>
                  </a:lnTo>
                  <a:lnTo>
                    <a:pt x="5565" y="8971"/>
                  </a:lnTo>
                  <a:lnTo>
                    <a:pt x="5569" y="8977"/>
                  </a:lnTo>
                  <a:lnTo>
                    <a:pt x="5574" y="8983"/>
                  </a:lnTo>
                  <a:lnTo>
                    <a:pt x="5580" y="8988"/>
                  </a:lnTo>
                  <a:lnTo>
                    <a:pt x="5585" y="8994"/>
                  </a:lnTo>
                  <a:lnTo>
                    <a:pt x="5591" y="8999"/>
                  </a:lnTo>
                  <a:lnTo>
                    <a:pt x="5598" y="9003"/>
                  </a:lnTo>
                  <a:lnTo>
                    <a:pt x="5605" y="9007"/>
                  </a:lnTo>
                  <a:lnTo>
                    <a:pt x="5611" y="9011"/>
                  </a:lnTo>
                  <a:lnTo>
                    <a:pt x="5620" y="9014"/>
                  </a:lnTo>
                  <a:lnTo>
                    <a:pt x="5627" y="9017"/>
                  </a:lnTo>
                  <a:lnTo>
                    <a:pt x="5636" y="9019"/>
                  </a:lnTo>
                  <a:lnTo>
                    <a:pt x="6048" y="9099"/>
                  </a:lnTo>
                  <a:lnTo>
                    <a:pt x="6050" y="9101"/>
                  </a:lnTo>
                  <a:lnTo>
                    <a:pt x="6052" y="9103"/>
                  </a:lnTo>
                  <a:lnTo>
                    <a:pt x="6055" y="9106"/>
                  </a:lnTo>
                  <a:lnTo>
                    <a:pt x="6058" y="9108"/>
                  </a:lnTo>
                  <a:lnTo>
                    <a:pt x="6061" y="9111"/>
                  </a:lnTo>
                  <a:lnTo>
                    <a:pt x="6064" y="9114"/>
                  </a:lnTo>
                  <a:lnTo>
                    <a:pt x="6066" y="9117"/>
                  </a:lnTo>
                  <a:lnTo>
                    <a:pt x="6070" y="9122"/>
                  </a:lnTo>
                  <a:lnTo>
                    <a:pt x="6074" y="9125"/>
                  </a:lnTo>
                  <a:lnTo>
                    <a:pt x="6077" y="9129"/>
                  </a:lnTo>
                  <a:lnTo>
                    <a:pt x="6080" y="9132"/>
                  </a:lnTo>
                  <a:lnTo>
                    <a:pt x="6084" y="9136"/>
                  </a:lnTo>
                  <a:lnTo>
                    <a:pt x="6087" y="9140"/>
                  </a:lnTo>
                  <a:lnTo>
                    <a:pt x="6090" y="9145"/>
                  </a:lnTo>
                  <a:lnTo>
                    <a:pt x="6095" y="9150"/>
                  </a:lnTo>
                  <a:lnTo>
                    <a:pt x="6099" y="9155"/>
                  </a:lnTo>
                  <a:lnTo>
                    <a:pt x="6104" y="9160"/>
                  </a:lnTo>
                  <a:lnTo>
                    <a:pt x="6109" y="9167"/>
                  </a:lnTo>
                  <a:lnTo>
                    <a:pt x="6116" y="9172"/>
                  </a:lnTo>
                  <a:lnTo>
                    <a:pt x="6123" y="9176"/>
                  </a:lnTo>
                  <a:lnTo>
                    <a:pt x="6129" y="9180"/>
                  </a:lnTo>
                  <a:lnTo>
                    <a:pt x="6137" y="9185"/>
                  </a:lnTo>
                  <a:lnTo>
                    <a:pt x="6144" y="9188"/>
                  </a:lnTo>
                  <a:lnTo>
                    <a:pt x="6151" y="9190"/>
                  </a:lnTo>
                  <a:lnTo>
                    <a:pt x="6160" y="9192"/>
                  </a:lnTo>
                  <a:lnTo>
                    <a:pt x="6167" y="9193"/>
                  </a:lnTo>
                  <a:lnTo>
                    <a:pt x="6176" y="9194"/>
                  </a:lnTo>
                  <a:lnTo>
                    <a:pt x="6184" y="9194"/>
                  </a:lnTo>
                  <a:lnTo>
                    <a:pt x="6191" y="9194"/>
                  </a:lnTo>
                  <a:lnTo>
                    <a:pt x="6200" y="9193"/>
                  </a:lnTo>
                  <a:lnTo>
                    <a:pt x="6208" y="9192"/>
                  </a:lnTo>
                  <a:lnTo>
                    <a:pt x="6217" y="9190"/>
                  </a:lnTo>
                  <a:lnTo>
                    <a:pt x="7650" y="8719"/>
                  </a:lnTo>
                  <a:lnTo>
                    <a:pt x="8754" y="8719"/>
                  </a:lnTo>
                  <a:lnTo>
                    <a:pt x="8765" y="8718"/>
                  </a:lnTo>
                  <a:lnTo>
                    <a:pt x="8775" y="8716"/>
                  </a:lnTo>
                  <a:lnTo>
                    <a:pt x="8786" y="8714"/>
                  </a:lnTo>
                  <a:lnTo>
                    <a:pt x="8795" y="8710"/>
                  </a:lnTo>
                  <a:lnTo>
                    <a:pt x="8805" y="8705"/>
                  </a:lnTo>
                  <a:lnTo>
                    <a:pt x="8813" y="8700"/>
                  </a:lnTo>
                  <a:lnTo>
                    <a:pt x="8822" y="8694"/>
                  </a:lnTo>
                  <a:lnTo>
                    <a:pt x="8830" y="8687"/>
                  </a:lnTo>
                  <a:lnTo>
                    <a:pt x="8836" y="8680"/>
                  </a:lnTo>
                  <a:lnTo>
                    <a:pt x="8843" y="8672"/>
                  </a:lnTo>
                  <a:lnTo>
                    <a:pt x="8848" y="8662"/>
                  </a:lnTo>
                  <a:lnTo>
                    <a:pt x="8852" y="8653"/>
                  </a:lnTo>
                  <a:lnTo>
                    <a:pt x="8856" y="8643"/>
                  </a:lnTo>
                  <a:lnTo>
                    <a:pt x="8858" y="8633"/>
                  </a:lnTo>
                  <a:lnTo>
                    <a:pt x="8861" y="8622"/>
                  </a:lnTo>
                  <a:lnTo>
                    <a:pt x="8862" y="8612"/>
                  </a:lnTo>
                  <a:lnTo>
                    <a:pt x="8862" y="7621"/>
                  </a:lnTo>
                  <a:lnTo>
                    <a:pt x="11258" y="7413"/>
                  </a:lnTo>
                  <a:lnTo>
                    <a:pt x="11267" y="7411"/>
                  </a:lnTo>
                  <a:lnTo>
                    <a:pt x="11278" y="7409"/>
                  </a:lnTo>
                  <a:lnTo>
                    <a:pt x="11287" y="7406"/>
                  </a:lnTo>
                  <a:lnTo>
                    <a:pt x="11296" y="7402"/>
                  </a:lnTo>
                  <a:lnTo>
                    <a:pt x="11305" y="7396"/>
                  </a:lnTo>
                  <a:lnTo>
                    <a:pt x="11313" y="7391"/>
                  </a:lnTo>
                  <a:lnTo>
                    <a:pt x="11320" y="7385"/>
                  </a:lnTo>
                  <a:lnTo>
                    <a:pt x="11328" y="7379"/>
                  </a:lnTo>
                  <a:lnTo>
                    <a:pt x="11334" y="7371"/>
                  </a:lnTo>
                  <a:lnTo>
                    <a:pt x="11339" y="7363"/>
                  </a:lnTo>
                  <a:lnTo>
                    <a:pt x="11344" y="7354"/>
                  </a:lnTo>
                  <a:lnTo>
                    <a:pt x="11348" y="7346"/>
                  </a:lnTo>
                  <a:lnTo>
                    <a:pt x="11351" y="7337"/>
                  </a:lnTo>
                  <a:lnTo>
                    <a:pt x="11354" y="7327"/>
                  </a:lnTo>
                  <a:lnTo>
                    <a:pt x="11355" y="7317"/>
                  </a:lnTo>
                  <a:lnTo>
                    <a:pt x="11356" y="7307"/>
                  </a:lnTo>
                  <a:lnTo>
                    <a:pt x="11356" y="7089"/>
                  </a:lnTo>
                  <a:lnTo>
                    <a:pt x="11355" y="7078"/>
                  </a:lnTo>
                  <a:lnTo>
                    <a:pt x="11354" y="7067"/>
                  </a:lnTo>
                  <a:lnTo>
                    <a:pt x="11351" y="7058"/>
                  </a:lnTo>
                  <a:lnTo>
                    <a:pt x="11348" y="7048"/>
                  </a:lnTo>
                  <a:lnTo>
                    <a:pt x="11343" y="7039"/>
                  </a:lnTo>
                  <a:lnTo>
                    <a:pt x="11338" y="7030"/>
                  </a:lnTo>
                  <a:lnTo>
                    <a:pt x="11332" y="7022"/>
                  </a:lnTo>
                  <a:lnTo>
                    <a:pt x="11325" y="7015"/>
                  </a:lnTo>
                  <a:lnTo>
                    <a:pt x="11317" y="7007"/>
                  </a:lnTo>
                  <a:lnTo>
                    <a:pt x="11310" y="7001"/>
                  </a:lnTo>
                  <a:lnTo>
                    <a:pt x="11301" y="6996"/>
                  </a:lnTo>
                  <a:lnTo>
                    <a:pt x="11292" y="6992"/>
                  </a:lnTo>
                  <a:lnTo>
                    <a:pt x="11282" y="6987"/>
                  </a:lnTo>
                  <a:lnTo>
                    <a:pt x="11272" y="6984"/>
                  </a:lnTo>
                  <a:lnTo>
                    <a:pt x="11261" y="6982"/>
                  </a:lnTo>
                  <a:lnTo>
                    <a:pt x="11251" y="6982"/>
                  </a:lnTo>
                  <a:lnTo>
                    <a:pt x="8862" y="6935"/>
                  </a:lnTo>
                  <a:lnTo>
                    <a:pt x="8862" y="1094"/>
                  </a:lnTo>
                  <a:lnTo>
                    <a:pt x="14809" y="976"/>
                  </a:lnTo>
                  <a:lnTo>
                    <a:pt x="15307" y="1150"/>
                  </a:lnTo>
                  <a:lnTo>
                    <a:pt x="15433" y="1506"/>
                  </a:lnTo>
                  <a:lnTo>
                    <a:pt x="15435" y="1512"/>
                  </a:lnTo>
                  <a:lnTo>
                    <a:pt x="15437" y="1518"/>
                  </a:lnTo>
                  <a:lnTo>
                    <a:pt x="15440" y="1524"/>
                  </a:lnTo>
                  <a:lnTo>
                    <a:pt x="15443" y="1530"/>
                  </a:lnTo>
                  <a:lnTo>
                    <a:pt x="15448" y="1535"/>
                  </a:lnTo>
                  <a:lnTo>
                    <a:pt x="15452" y="1540"/>
                  </a:lnTo>
                  <a:lnTo>
                    <a:pt x="15456" y="1544"/>
                  </a:lnTo>
                  <a:lnTo>
                    <a:pt x="15460" y="1549"/>
                  </a:lnTo>
                  <a:lnTo>
                    <a:pt x="15465" y="1554"/>
                  </a:lnTo>
                  <a:lnTo>
                    <a:pt x="15471" y="1557"/>
                  </a:lnTo>
                  <a:lnTo>
                    <a:pt x="15476" y="1561"/>
                  </a:lnTo>
                  <a:lnTo>
                    <a:pt x="15481" y="1564"/>
                  </a:lnTo>
                  <a:lnTo>
                    <a:pt x="15488" y="1567"/>
                  </a:lnTo>
                  <a:lnTo>
                    <a:pt x="15493" y="1569"/>
                  </a:lnTo>
                  <a:lnTo>
                    <a:pt x="15499" y="1573"/>
                  </a:lnTo>
                  <a:lnTo>
                    <a:pt x="15506" y="1575"/>
                  </a:lnTo>
                  <a:lnTo>
                    <a:pt x="16299" y="1796"/>
                  </a:lnTo>
                  <a:lnTo>
                    <a:pt x="16299" y="6121"/>
                  </a:lnTo>
                  <a:lnTo>
                    <a:pt x="15493" y="6460"/>
                  </a:lnTo>
                  <a:lnTo>
                    <a:pt x="15488" y="6462"/>
                  </a:lnTo>
                  <a:lnTo>
                    <a:pt x="15482" y="6464"/>
                  </a:lnTo>
                  <a:lnTo>
                    <a:pt x="15477" y="6467"/>
                  </a:lnTo>
                  <a:lnTo>
                    <a:pt x="15473" y="6470"/>
                  </a:lnTo>
                  <a:lnTo>
                    <a:pt x="15468" y="6473"/>
                  </a:lnTo>
                  <a:lnTo>
                    <a:pt x="15463" y="6477"/>
                  </a:lnTo>
                  <a:lnTo>
                    <a:pt x="15459" y="6481"/>
                  </a:lnTo>
                  <a:lnTo>
                    <a:pt x="15456" y="6485"/>
                  </a:lnTo>
                  <a:lnTo>
                    <a:pt x="15452" y="6488"/>
                  </a:lnTo>
                  <a:lnTo>
                    <a:pt x="15449" y="6493"/>
                  </a:lnTo>
                  <a:lnTo>
                    <a:pt x="15445" y="6498"/>
                  </a:lnTo>
                  <a:lnTo>
                    <a:pt x="15442" y="6502"/>
                  </a:lnTo>
                  <a:lnTo>
                    <a:pt x="15439" y="6507"/>
                  </a:lnTo>
                  <a:lnTo>
                    <a:pt x="15437" y="6512"/>
                  </a:lnTo>
                  <a:lnTo>
                    <a:pt x="15434" y="6516"/>
                  </a:lnTo>
                  <a:lnTo>
                    <a:pt x="15433" y="6523"/>
                  </a:lnTo>
                  <a:lnTo>
                    <a:pt x="15307" y="6879"/>
                  </a:lnTo>
                  <a:lnTo>
                    <a:pt x="14809" y="7053"/>
                  </a:lnTo>
                  <a:lnTo>
                    <a:pt x="14511" y="7047"/>
                  </a:lnTo>
                  <a:lnTo>
                    <a:pt x="14505" y="7047"/>
                  </a:lnTo>
                  <a:lnTo>
                    <a:pt x="14500" y="7047"/>
                  </a:lnTo>
                  <a:lnTo>
                    <a:pt x="14495" y="7048"/>
                  </a:lnTo>
                  <a:lnTo>
                    <a:pt x="14489" y="7048"/>
                  </a:lnTo>
                  <a:lnTo>
                    <a:pt x="14484" y="7049"/>
                  </a:lnTo>
                  <a:lnTo>
                    <a:pt x="14480" y="7051"/>
                  </a:lnTo>
                  <a:lnTo>
                    <a:pt x="14475" y="7052"/>
                  </a:lnTo>
                  <a:lnTo>
                    <a:pt x="14469" y="7054"/>
                  </a:lnTo>
                  <a:lnTo>
                    <a:pt x="14464" y="7057"/>
                  </a:lnTo>
                  <a:lnTo>
                    <a:pt x="14460" y="7059"/>
                  </a:lnTo>
                  <a:lnTo>
                    <a:pt x="14455" y="7061"/>
                  </a:lnTo>
                  <a:lnTo>
                    <a:pt x="14450" y="7064"/>
                  </a:lnTo>
                  <a:lnTo>
                    <a:pt x="14446" y="7067"/>
                  </a:lnTo>
                  <a:lnTo>
                    <a:pt x="14442" y="7070"/>
                  </a:lnTo>
                  <a:lnTo>
                    <a:pt x="14438" y="7073"/>
                  </a:lnTo>
                  <a:lnTo>
                    <a:pt x="14435" y="7078"/>
                  </a:lnTo>
                  <a:lnTo>
                    <a:pt x="14430" y="7081"/>
                  </a:lnTo>
                  <a:lnTo>
                    <a:pt x="14426" y="7085"/>
                  </a:lnTo>
                  <a:lnTo>
                    <a:pt x="14423" y="7089"/>
                  </a:lnTo>
                  <a:lnTo>
                    <a:pt x="14420" y="7093"/>
                  </a:lnTo>
                  <a:lnTo>
                    <a:pt x="14417" y="7097"/>
                  </a:lnTo>
                  <a:lnTo>
                    <a:pt x="14415" y="7103"/>
                  </a:lnTo>
                  <a:lnTo>
                    <a:pt x="14412" y="7107"/>
                  </a:lnTo>
                  <a:lnTo>
                    <a:pt x="14410" y="7112"/>
                  </a:lnTo>
                  <a:lnTo>
                    <a:pt x="14408" y="7116"/>
                  </a:lnTo>
                  <a:lnTo>
                    <a:pt x="14406" y="7122"/>
                  </a:lnTo>
                  <a:lnTo>
                    <a:pt x="14405" y="7127"/>
                  </a:lnTo>
                  <a:lnTo>
                    <a:pt x="14404" y="7132"/>
                  </a:lnTo>
                  <a:lnTo>
                    <a:pt x="14403" y="7137"/>
                  </a:lnTo>
                  <a:lnTo>
                    <a:pt x="14402" y="7143"/>
                  </a:lnTo>
                  <a:lnTo>
                    <a:pt x="14402" y="7148"/>
                  </a:lnTo>
                  <a:lnTo>
                    <a:pt x="14402" y="7154"/>
                  </a:lnTo>
                  <a:lnTo>
                    <a:pt x="14402" y="7281"/>
                  </a:lnTo>
                  <a:lnTo>
                    <a:pt x="14402" y="7291"/>
                  </a:lnTo>
                  <a:lnTo>
                    <a:pt x="14404" y="7302"/>
                  </a:lnTo>
                  <a:lnTo>
                    <a:pt x="14406" y="7312"/>
                  </a:lnTo>
                  <a:lnTo>
                    <a:pt x="14410" y="7322"/>
                  </a:lnTo>
                  <a:lnTo>
                    <a:pt x="14415" y="7331"/>
                  </a:lnTo>
                  <a:lnTo>
                    <a:pt x="14420" y="7340"/>
                  </a:lnTo>
                  <a:lnTo>
                    <a:pt x="14426" y="7348"/>
                  </a:lnTo>
                  <a:lnTo>
                    <a:pt x="14434" y="7355"/>
                  </a:lnTo>
                  <a:lnTo>
                    <a:pt x="14441" y="7363"/>
                  </a:lnTo>
                  <a:lnTo>
                    <a:pt x="14449" y="7368"/>
                  </a:lnTo>
                  <a:lnTo>
                    <a:pt x="14458" y="7373"/>
                  </a:lnTo>
                  <a:lnTo>
                    <a:pt x="14467" y="7379"/>
                  </a:lnTo>
                  <a:lnTo>
                    <a:pt x="14477" y="7382"/>
                  </a:lnTo>
                  <a:lnTo>
                    <a:pt x="14487" y="7384"/>
                  </a:lnTo>
                  <a:lnTo>
                    <a:pt x="14498" y="7386"/>
                  </a:lnTo>
                  <a:lnTo>
                    <a:pt x="14509" y="7387"/>
                  </a:lnTo>
                  <a:lnTo>
                    <a:pt x="16541" y="7387"/>
                  </a:lnTo>
                  <a:lnTo>
                    <a:pt x="16541" y="8898"/>
                  </a:lnTo>
                  <a:lnTo>
                    <a:pt x="14812" y="9472"/>
                  </a:lnTo>
                  <a:lnTo>
                    <a:pt x="13844" y="9434"/>
                  </a:lnTo>
                  <a:lnTo>
                    <a:pt x="13838" y="9433"/>
                  </a:lnTo>
                  <a:lnTo>
                    <a:pt x="13832" y="9434"/>
                  </a:lnTo>
                  <a:lnTo>
                    <a:pt x="13827" y="9434"/>
                  </a:lnTo>
                  <a:lnTo>
                    <a:pt x="13822" y="9435"/>
                  </a:lnTo>
                  <a:lnTo>
                    <a:pt x="13817" y="9436"/>
                  </a:lnTo>
                  <a:lnTo>
                    <a:pt x="13811" y="9437"/>
                  </a:lnTo>
                  <a:lnTo>
                    <a:pt x="13806" y="9438"/>
                  </a:lnTo>
                  <a:lnTo>
                    <a:pt x="13801" y="9440"/>
                  </a:lnTo>
                  <a:lnTo>
                    <a:pt x="13797" y="9443"/>
                  </a:lnTo>
                  <a:lnTo>
                    <a:pt x="13791" y="9445"/>
                  </a:lnTo>
                  <a:lnTo>
                    <a:pt x="13787" y="9447"/>
                  </a:lnTo>
                  <a:lnTo>
                    <a:pt x="13782" y="9450"/>
                  </a:lnTo>
                  <a:lnTo>
                    <a:pt x="13778" y="9453"/>
                  </a:lnTo>
                  <a:lnTo>
                    <a:pt x="13773" y="9456"/>
                  </a:lnTo>
                  <a:lnTo>
                    <a:pt x="13768" y="9459"/>
                  </a:lnTo>
                  <a:lnTo>
                    <a:pt x="13765" y="9463"/>
                  </a:lnTo>
                  <a:lnTo>
                    <a:pt x="13763" y="9465"/>
                  </a:lnTo>
                  <a:lnTo>
                    <a:pt x="13762" y="9466"/>
                  </a:lnTo>
                  <a:lnTo>
                    <a:pt x="13761" y="9467"/>
                  </a:lnTo>
                  <a:lnTo>
                    <a:pt x="13760" y="9468"/>
                  </a:lnTo>
                  <a:lnTo>
                    <a:pt x="13759" y="9469"/>
                  </a:lnTo>
                  <a:lnTo>
                    <a:pt x="13758" y="9471"/>
                  </a:lnTo>
                  <a:lnTo>
                    <a:pt x="13758" y="9472"/>
                  </a:lnTo>
                  <a:lnTo>
                    <a:pt x="13757" y="9473"/>
                  </a:lnTo>
                  <a:lnTo>
                    <a:pt x="13755" y="9474"/>
                  </a:lnTo>
                  <a:lnTo>
                    <a:pt x="13754" y="9476"/>
                  </a:lnTo>
                  <a:lnTo>
                    <a:pt x="13753" y="9477"/>
                  </a:lnTo>
                  <a:lnTo>
                    <a:pt x="13753" y="9478"/>
                  </a:lnTo>
                  <a:lnTo>
                    <a:pt x="13752" y="9480"/>
                  </a:lnTo>
                  <a:lnTo>
                    <a:pt x="13751" y="9481"/>
                  </a:lnTo>
                  <a:lnTo>
                    <a:pt x="13750" y="9482"/>
                  </a:lnTo>
                  <a:lnTo>
                    <a:pt x="13750" y="9484"/>
                  </a:lnTo>
                  <a:lnTo>
                    <a:pt x="10519" y="9957"/>
                  </a:lnTo>
                  <a:lnTo>
                    <a:pt x="3568" y="9957"/>
                  </a:lnTo>
                  <a:lnTo>
                    <a:pt x="3556" y="9957"/>
                  </a:lnTo>
                  <a:lnTo>
                    <a:pt x="3546" y="9960"/>
                  </a:lnTo>
                  <a:lnTo>
                    <a:pt x="3535" y="9962"/>
                  </a:lnTo>
                  <a:lnTo>
                    <a:pt x="3526" y="9965"/>
                  </a:lnTo>
                  <a:lnTo>
                    <a:pt x="3516" y="9970"/>
                  </a:lnTo>
                  <a:lnTo>
                    <a:pt x="3508" y="9975"/>
                  </a:lnTo>
                  <a:lnTo>
                    <a:pt x="3499" y="9981"/>
                  </a:lnTo>
                  <a:lnTo>
                    <a:pt x="3492" y="9988"/>
                  </a:lnTo>
                  <a:lnTo>
                    <a:pt x="3484" y="9995"/>
                  </a:lnTo>
                  <a:lnTo>
                    <a:pt x="3478" y="10004"/>
                  </a:lnTo>
                  <a:lnTo>
                    <a:pt x="3473" y="10012"/>
                  </a:lnTo>
                  <a:lnTo>
                    <a:pt x="3469" y="10021"/>
                  </a:lnTo>
                  <a:lnTo>
                    <a:pt x="3464" y="10031"/>
                  </a:lnTo>
                  <a:lnTo>
                    <a:pt x="3462" y="10041"/>
                  </a:lnTo>
                  <a:lnTo>
                    <a:pt x="3460" y="10052"/>
                  </a:lnTo>
                  <a:lnTo>
                    <a:pt x="3460" y="10063"/>
                  </a:lnTo>
                  <a:lnTo>
                    <a:pt x="3460" y="10074"/>
                  </a:lnTo>
                  <a:lnTo>
                    <a:pt x="3462" y="10084"/>
                  </a:lnTo>
                  <a:lnTo>
                    <a:pt x="3464" y="10095"/>
                  </a:lnTo>
                  <a:lnTo>
                    <a:pt x="3469" y="10104"/>
                  </a:lnTo>
                  <a:lnTo>
                    <a:pt x="3473" y="10114"/>
                  </a:lnTo>
                  <a:lnTo>
                    <a:pt x="3478" y="10122"/>
                  </a:lnTo>
                  <a:lnTo>
                    <a:pt x="3484" y="10131"/>
                  </a:lnTo>
                  <a:lnTo>
                    <a:pt x="3492" y="10139"/>
                  </a:lnTo>
                  <a:lnTo>
                    <a:pt x="3499" y="10145"/>
                  </a:lnTo>
                  <a:lnTo>
                    <a:pt x="3508" y="10151"/>
                  </a:lnTo>
                  <a:lnTo>
                    <a:pt x="3516" y="10157"/>
                  </a:lnTo>
                  <a:lnTo>
                    <a:pt x="3526" y="10161"/>
                  </a:lnTo>
                  <a:lnTo>
                    <a:pt x="3535" y="10165"/>
                  </a:lnTo>
                  <a:lnTo>
                    <a:pt x="3546" y="10167"/>
                  </a:lnTo>
                  <a:lnTo>
                    <a:pt x="3556" y="10169"/>
                  </a:lnTo>
                  <a:lnTo>
                    <a:pt x="3568" y="10170"/>
                  </a:lnTo>
                  <a:lnTo>
                    <a:pt x="10526" y="10170"/>
                  </a:lnTo>
                  <a:lnTo>
                    <a:pt x="10526" y="10169"/>
                  </a:lnTo>
                  <a:lnTo>
                    <a:pt x="10527" y="10169"/>
                  </a:lnTo>
                  <a:lnTo>
                    <a:pt x="10528" y="10169"/>
                  </a:lnTo>
                  <a:lnTo>
                    <a:pt x="10529" y="10169"/>
                  </a:lnTo>
                  <a:lnTo>
                    <a:pt x="10530" y="10169"/>
                  </a:lnTo>
                  <a:lnTo>
                    <a:pt x="10532" y="10169"/>
                  </a:lnTo>
                  <a:lnTo>
                    <a:pt x="10533" y="10169"/>
                  </a:lnTo>
                  <a:lnTo>
                    <a:pt x="10534" y="10169"/>
                  </a:lnTo>
                  <a:lnTo>
                    <a:pt x="10535" y="10169"/>
                  </a:lnTo>
                  <a:lnTo>
                    <a:pt x="10536" y="10169"/>
                  </a:lnTo>
                  <a:lnTo>
                    <a:pt x="10537" y="10169"/>
                  </a:lnTo>
                  <a:lnTo>
                    <a:pt x="10538" y="10169"/>
                  </a:lnTo>
                  <a:lnTo>
                    <a:pt x="10539" y="10169"/>
                  </a:lnTo>
                  <a:lnTo>
                    <a:pt x="10540" y="10169"/>
                  </a:lnTo>
                  <a:lnTo>
                    <a:pt x="10541" y="10169"/>
                  </a:lnTo>
                  <a:lnTo>
                    <a:pt x="10542" y="10169"/>
                  </a:lnTo>
                  <a:lnTo>
                    <a:pt x="13856" y="9686"/>
                  </a:lnTo>
                  <a:lnTo>
                    <a:pt x="13860" y="9685"/>
                  </a:lnTo>
                  <a:lnTo>
                    <a:pt x="13864" y="9684"/>
                  </a:lnTo>
                  <a:lnTo>
                    <a:pt x="13869" y="9682"/>
                  </a:lnTo>
                  <a:lnTo>
                    <a:pt x="13873" y="9681"/>
                  </a:lnTo>
                  <a:lnTo>
                    <a:pt x="13878" y="9678"/>
                  </a:lnTo>
                  <a:lnTo>
                    <a:pt x="13882" y="9677"/>
                  </a:lnTo>
                  <a:lnTo>
                    <a:pt x="13886" y="9675"/>
                  </a:lnTo>
                  <a:lnTo>
                    <a:pt x="13890" y="9673"/>
                  </a:lnTo>
                  <a:lnTo>
                    <a:pt x="13894" y="9671"/>
                  </a:lnTo>
                  <a:lnTo>
                    <a:pt x="13898" y="9668"/>
                  </a:lnTo>
                  <a:lnTo>
                    <a:pt x="13902" y="9666"/>
                  </a:lnTo>
                  <a:lnTo>
                    <a:pt x="13906" y="9663"/>
                  </a:lnTo>
                  <a:lnTo>
                    <a:pt x="13909" y="9660"/>
                  </a:lnTo>
                  <a:lnTo>
                    <a:pt x="13912" y="9656"/>
                  </a:lnTo>
                  <a:lnTo>
                    <a:pt x="13916" y="9653"/>
                  </a:lnTo>
                  <a:lnTo>
                    <a:pt x="13920" y="9650"/>
                  </a:lnTo>
                  <a:lnTo>
                    <a:pt x="14822" y="9687"/>
                  </a:lnTo>
                  <a:lnTo>
                    <a:pt x="14824" y="9687"/>
                  </a:lnTo>
                  <a:lnTo>
                    <a:pt x="14826" y="9687"/>
                  </a:lnTo>
                  <a:lnTo>
                    <a:pt x="14828" y="9687"/>
                  </a:lnTo>
                  <a:lnTo>
                    <a:pt x="14832" y="9687"/>
                  </a:lnTo>
                  <a:lnTo>
                    <a:pt x="14834" y="9687"/>
                  </a:lnTo>
                  <a:lnTo>
                    <a:pt x="14836" y="9686"/>
                  </a:lnTo>
                  <a:lnTo>
                    <a:pt x="14839" y="9686"/>
                  </a:lnTo>
                  <a:lnTo>
                    <a:pt x="14841" y="9686"/>
                  </a:lnTo>
                  <a:lnTo>
                    <a:pt x="14843" y="9686"/>
                  </a:lnTo>
                  <a:lnTo>
                    <a:pt x="14845" y="9685"/>
                  </a:lnTo>
                  <a:lnTo>
                    <a:pt x="14848" y="9685"/>
                  </a:lnTo>
                  <a:lnTo>
                    <a:pt x="14851" y="9684"/>
                  </a:lnTo>
                  <a:lnTo>
                    <a:pt x="14853" y="9684"/>
                  </a:lnTo>
                  <a:lnTo>
                    <a:pt x="14855" y="9683"/>
                  </a:lnTo>
                  <a:lnTo>
                    <a:pt x="14857" y="9682"/>
                  </a:lnTo>
                  <a:lnTo>
                    <a:pt x="14860" y="9682"/>
                  </a:lnTo>
                  <a:lnTo>
                    <a:pt x="16683" y="9075"/>
                  </a:lnTo>
                  <a:lnTo>
                    <a:pt x="16690" y="9072"/>
                  </a:lnTo>
                  <a:lnTo>
                    <a:pt x="16698" y="9068"/>
                  </a:lnTo>
                  <a:lnTo>
                    <a:pt x="16706" y="9064"/>
                  </a:lnTo>
                  <a:lnTo>
                    <a:pt x="16712" y="9060"/>
                  </a:lnTo>
                  <a:lnTo>
                    <a:pt x="16718" y="9054"/>
                  </a:lnTo>
                  <a:lnTo>
                    <a:pt x="16725" y="9049"/>
                  </a:lnTo>
                  <a:lnTo>
                    <a:pt x="16730" y="9043"/>
                  </a:lnTo>
                  <a:lnTo>
                    <a:pt x="16735" y="9037"/>
                  </a:lnTo>
                  <a:lnTo>
                    <a:pt x="16740" y="9029"/>
                  </a:lnTo>
                  <a:lnTo>
                    <a:pt x="16744" y="9023"/>
                  </a:lnTo>
                  <a:lnTo>
                    <a:pt x="16748" y="9015"/>
                  </a:lnTo>
                  <a:lnTo>
                    <a:pt x="16750" y="9007"/>
                  </a:lnTo>
                  <a:lnTo>
                    <a:pt x="16753" y="8999"/>
                  </a:lnTo>
                  <a:lnTo>
                    <a:pt x="16754" y="8992"/>
                  </a:lnTo>
                  <a:lnTo>
                    <a:pt x="16755" y="8983"/>
                  </a:lnTo>
                  <a:lnTo>
                    <a:pt x="16756" y="8975"/>
                  </a:lnTo>
                  <a:lnTo>
                    <a:pt x="16756" y="7281"/>
                  </a:lnTo>
                  <a:lnTo>
                    <a:pt x="16755" y="7269"/>
                  </a:lnTo>
                  <a:lnTo>
                    <a:pt x="16753" y="7259"/>
                  </a:lnTo>
                  <a:lnTo>
                    <a:pt x="16751" y="7248"/>
                  </a:lnTo>
                  <a:lnTo>
                    <a:pt x="16747" y="7239"/>
                  </a:lnTo>
                  <a:lnTo>
                    <a:pt x="16743" y="7230"/>
                  </a:lnTo>
                  <a:lnTo>
                    <a:pt x="16737" y="7221"/>
                  </a:lnTo>
                  <a:lnTo>
                    <a:pt x="16731" y="7213"/>
                  </a:lnTo>
                  <a:lnTo>
                    <a:pt x="16724" y="7205"/>
                  </a:lnTo>
                  <a:lnTo>
                    <a:pt x="16716" y="7198"/>
                  </a:lnTo>
                  <a:lnTo>
                    <a:pt x="16708" y="7192"/>
                  </a:lnTo>
                  <a:lnTo>
                    <a:pt x="16699" y="7187"/>
                  </a:lnTo>
                  <a:lnTo>
                    <a:pt x="16690" y="7182"/>
                  </a:lnTo>
                  <a:lnTo>
                    <a:pt x="16679" y="7178"/>
                  </a:lnTo>
                  <a:lnTo>
                    <a:pt x="16669" y="7176"/>
                  </a:lnTo>
                  <a:lnTo>
                    <a:pt x="16658" y="7174"/>
                  </a:lnTo>
                  <a:lnTo>
                    <a:pt x="16648" y="71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06" name="グループ化 205"/>
          <p:cNvGrpSpPr/>
          <p:nvPr/>
        </p:nvGrpSpPr>
        <p:grpSpPr>
          <a:xfrm>
            <a:off x="10577119" y="5128437"/>
            <a:ext cx="652257" cy="432663"/>
            <a:chOff x="9777413" y="5564188"/>
            <a:chExt cx="1539875" cy="919162"/>
          </a:xfrm>
        </p:grpSpPr>
        <p:sp>
          <p:nvSpPr>
            <p:cNvPr id="207" name="AutoShape 3"/>
            <p:cNvSpPr>
              <a:spLocks noChangeAspect="1" noChangeArrowheads="1" noTextEdit="1"/>
            </p:cNvSpPr>
            <p:nvPr/>
          </p:nvSpPr>
          <p:spPr bwMode="auto">
            <a:xfrm>
              <a:off x="9777413" y="5564188"/>
              <a:ext cx="1539875"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8" name="Freeform 5"/>
            <p:cNvSpPr>
              <a:spLocks/>
            </p:cNvSpPr>
            <p:nvPr/>
          </p:nvSpPr>
          <p:spPr bwMode="auto">
            <a:xfrm>
              <a:off x="10326688" y="6159500"/>
              <a:ext cx="125413" cy="136525"/>
            </a:xfrm>
            <a:custGeom>
              <a:avLst/>
              <a:gdLst>
                <a:gd name="T0" fmla="*/ 6 w 1429"/>
                <a:gd name="T1" fmla="*/ 1047 h 1551"/>
                <a:gd name="T2" fmla="*/ 53 w 1429"/>
                <a:gd name="T3" fmla="*/ 979 h 1551"/>
                <a:gd name="T4" fmla="*/ 137 w 1429"/>
                <a:gd name="T5" fmla="*/ 862 h 1551"/>
                <a:gd name="T6" fmla="*/ 247 w 1429"/>
                <a:gd name="T7" fmla="*/ 714 h 1551"/>
                <a:gd name="T8" fmla="*/ 376 w 1429"/>
                <a:gd name="T9" fmla="*/ 551 h 1551"/>
                <a:gd name="T10" fmla="*/ 511 w 1429"/>
                <a:gd name="T11" fmla="*/ 394 h 1551"/>
                <a:gd name="T12" fmla="*/ 643 w 1429"/>
                <a:gd name="T13" fmla="*/ 261 h 1551"/>
                <a:gd name="T14" fmla="*/ 762 w 1429"/>
                <a:gd name="T15" fmla="*/ 170 h 1551"/>
                <a:gd name="T16" fmla="*/ 861 w 1429"/>
                <a:gd name="T17" fmla="*/ 129 h 1551"/>
                <a:gd name="T18" fmla="*/ 953 w 1429"/>
                <a:gd name="T19" fmla="*/ 93 h 1551"/>
                <a:gd name="T20" fmla="*/ 1040 w 1429"/>
                <a:gd name="T21" fmla="*/ 58 h 1551"/>
                <a:gd name="T22" fmla="*/ 1123 w 1429"/>
                <a:gd name="T23" fmla="*/ 28 h 1551"/>
                <a:gd name="T24" fmla="*/ 1200 w 1429"/>
                <a:gd name="T25" fmla="*/ 7 h 1551"/>
                <a:gd name="T26" fmla="*/ 1272 w 1429"/>
                <a:gd name="T27" fmla="*/ 0 h 1551"/>
                <a:gd name="T28" fmla="*/ 1337 w 1429"/>
                <a:gd name="T29" fmla="*/ 11 h 1551"/>
                <a:gd name="T30" fmla="*/ 1396 w 1429"/>
                <a:gd name="T31" fmla="*/ 44 h 1551"/>
                <a:gd name="T32" fmla="*/ 1429 w 1429"/>
                <a:gd name="T33" fmla="*/ 83 h 1551"/>
                <a:gd name="T34" fmla="*/ 1418 w 1429"/>
                <a:gd name="T35" fmla="*/ 110 h 1551"/>
                <a:gd name="T36" fmla="*/ 1386 w 1429"/>
                <a:gd name="T37" fmla="*/ 142 h 1551"/>
                <a:gd name="T38" fmla="*/ 1338 w 1429"/>
                <a:gd name="T39" fmla="*/ 182 h 1551"/>
                <a:gd name="T40" fmla="*/ 1284 w 1429"/>
                <a:gd name="T41" fmla="*/ 228 h 1551"/>
                <a:gd name="T42" fmla="*/ 1233 w 1429"/>
                <a:gd name="T43" fmla="*/ 282 h 1551"/>
                <a:gd name="T44" fmla="*/ 1192 w 1429"/>
                <a:gd name="T45" fmla="*/ 345 h 1551"/>
                <a:gd name="T46" fmla="*/ 1169 w 1429"/>
                <a:gd name="T47" fmla="*/ 416 h 1551"/>
                <a:gd name="T48" fmla="*/ 1172 w 1429"/>
                <a:gd name="T49" fmla="*/ 514 h 1551"/>
                <a:gd name="T50" fmla="*/ 1199 w 1429"/>
                <a:gd name="T51" fmla="*/ 638 h 1551"/>
                <a:gd name="T52" fmla="*/ 1239 w 1429"/>
                <a:gd name="T53" fmla="*/ 766 h 1551"/>
                <a:gd name="T54" fmla="*/ 1284 w 1429"/>
                <a:gd name="T55" fmla="*/ 892 h 1551"/>
                <a:gd name="T56" fmla="*/ 1326 w 1429"/>
                <a:gd name="T57" fmla="*/ 1013 h 1551"/>
                <a:gd name="T58" fmla="*/ 1353 w 1429"/>
                <a:gd name="T59" fmla="*/ 1120 h 1551"/>
                <a:gd name="T60" fmla="*/ 1359 w 1429"/>
                <a:gd name="T61" fmla="*/ 1210 h 1551"/>
                <a:gd name="T62" fmla="*/ 1333 w 1429"/>
                <a:gd name="T63" fmla="*/ 1276 h 1551"/>
                <a:gd name="T64" fmla="*/ 1250 w 1429"/>
                <a:gd name="T65" fmla="*/ 1331 h 1551"/>
                <a:gd name="T66" fmla="*/ 1136 w 1429"/>
                <a:gd name="T67" fmla="*/ 1390 h 1551"/>
                <a:gd name="T68" fmla="*/ 1021 w 1429"/>
                <a:gd name="T69" fmla="*/ 1444 h 1551"/>
                <a:gd name="T70" fmla="*/ 908 w 1429"/>
                <a:gd name="T71" fmla="*/ 1489 h 1551"/>
                <a:gd name="T72" fmla="*/ 795 w 1429"/>
                <a:gd name="T73" fmla="*/ 1524 h 1551"/>
                <a:gd name="T74" fmla="*/ 685 w 1429"/>
                <a:gd name="T75" fmla="*/ 1545 h 1551"/>
                <a:gd name="T76" fmla="*/ 579 w 1429"/>
                <a:gd name="T77" fmla="*/ 1551 h 1551"/>
                <a:gd name="T78" fmla="*/ 477 w 1429"/>
                <a:gd name="T79" fmla="*/ 1538 h 1551"/>
                <a:gd name="T80" fmla="*/ 381 w 1429"/>
                <a:gd name="T81" fmla="*/ 1506 h 1551"/>
                <a:gd name="T82" fmla="*/ 293 w 1429"/>
                <a:gd name="T83" fmla="*/ 1450 h 1551"/>
                <a:gd name="T84" fmla="*/ 215 w 1429"/>
                <a:gd name="T85" fmla="*/ 1379 h 1551"/>
                <a:gd name="T86" fmla="*/ 146 w 1429"/>
                <a:gd name="T87" fmla="*/ 1299 h 1551"/>
                <a:gd name="T88" fmla="*/ 90 w 1429"/>
                <a:gd name="T89" fmla="*/ 1219 h 1551"/>
                <a:gd name="T90" fmla="*/ 47 w 1429"/>
                <a:gd name="T91" fmla="*/ 1148 h 1551"/>
                <a:gd name="T92" fmla="*/ 17 w 1429"/>
                <a:gd name="T93" fmla="*/ 1093 h 1551"/>
                <a:gd name="T94" fmla="*/ 1 w 1429"/>
                <a:gd name="T95" fmla="*/ 1061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29" h="1551">
                  <a:moveTo>
                    <a:pt x="0" y="1057"/>
                  </a:moveTo>
                  <a:lnTo>
                    <a:pt x="6" y="1047"/>
                  </a:lnTo>
                  <a:lnTo>
                    <a:pt x="24" y="1021"/>
                  </a:lnTo>
                  <a:lnTo>
                    <a:pt x="53" y="979"/>
                  </a:lnTo>
                  <a:lnTo>
                    <a:pt x="90" y="926"/>
                  </a:lnTo>
                  <a:lnTo>
                    <a:pt x="137" y="862"/>
                  </a:lnTo>
                  <a:lnTo>
                    <a:pt x="189" y="791"/>
                  </a:lnTo>
                  <a:lnTo>
                    <a:pt x="247" y="714"/>
                  </a:lnTo>
                  <a:lnTo>
                    <a:pt x="311" y="633"/>
                  </a:lnTo>
                  <a:lnTo>
                    <a:pt x="376" y="551"/>
                  </a:lnTo>
                  <a:lnTo>
                    <a:pt x="443" y="471"/>
                  </a:lnTo>
                  <a:lnTo>
                    <a:pt x="511" y="394"/>
                  </a:lnTo>
                  <a:lnTo>
                    <a:pt x="578" y="324"/>
                  </a:lnTo>
                  <a:lnTo>
                    <a:pt x="643" y="261"/>
                  </a:lnTo>
                  <a:lnTo>
                    <a:pt x="704" y="208"/>
                  </a:lnTo>
                  <a:lnTo>
                    <a:pt x="762" y="170"/>
                  </a:lnTo>
                  <a:lnTo>
                    <a:pt x="814" y="146"/>
                  </a:lnTo>
                  <a:lnTo>
                    <a:pt x="861" y="129"/>
                  </a:lnTo>
                  <a:lnTo>
                    <a:pt x="908" y="111"/>
                  </a:lnTo>
                  <a:lnTo>
                    <a:pt x="953" y="93"/>
                  </a:lnTo>
                  <a:lnTo>
                    <a:pt x="997" y="75"/>
                  </a:lnTo>
                  <a:lnTo>
                    <a:pt x="1040" y="58"/>
                  </a:lnTo>
                  <a:lnTo>
                    <a:pt x="1082" y="42"/>
                  </a:lnTo>
                  <a:lnTo>
                    <a:pt x="1123" y="28"/>
                  </a:lnTo>
                  <a:lnTo>
                    <a:pt x="1162" y="17"/>
                  </a:lnTo>
                  <a:lnTo>
                    <a:pt x="1200" y="7"/>
                  </a:lnTo>
                  <a:lnTo>
                    <a:pt x="1237" y="2"/>
                  </a:lnTo>
                  <a:lnTo>
                    <a:pt x="1272" y="0"/>
                  </a:lnTo>
                  <a:lnTo>
                    <a:pt x="1306" y="3"/>
                  </a:lnTo>
                  <a:lnTo>
                    <a:pt x="1337" y="11"/>
                  </a:lnTo>
                  <a:lnTo>
                    <a:pt x="1368" y="25"/>
                  </a:lnTo>
                  <a:lnTo>
                    <a:pt x="1396" y="44"/>
                  </a:lnTo>
                  <a:lnTo>
                    <a:pt x="1423" y="71"/>
                  </a:lnTo>
                  <a:lnTo>
                    <a:pt x="1429" y="83"/>
                  </a:lnTo>
                  <a:lnTo>
                    <a:pt x="1427" y="95"/>
                  </a:lnTo>
                  <a:lnTo>
                    <a:pt x="1418" y="110"/>
                  </a:lnTo>
                  <a:lnTo>
                    <a:pt x="1404" y="126"/>
                  </a:lnTo>
                  <a:lnTo>
                    <a:pt x="1386" y="142"/>
                  </a:lnTo>
                  <a:lnTo>
                    <a:pt x="1362" y="161"/>
                  </a:lnTo>
                  <a:lnTo>
                    <a:pt x="1338" y="182"/>
                  </a:lnTo>
                  <a:lnTo>
                    <a:pt x="1312" y="204"/>
                  </a:lnTo>
                  <a:lnTo>
                    <a:pt x="1284" y="228"/>
                  </a:lnTo>
                  <a:lnTo>
                    <a:pt x="1258" y="254"/>
                  </a:lnTo>
                  <a:lnTo>
                    <a:pt x="1233" y="282"/>
                  </a:lnTo>
                  <a:lnTo>
                    <a:pt x="1211" y="312"/>
                  </a:lnTo>
                  <a:lnTo>
                    <a:pt x="1192" y="345"/>
                  </a:lnTo>
                  <a:lnTo>
                    <a:pt x="1178" y="379"/>
                  </a:lnTo>
                  <a:lnTo>
                    <a:pt x="1169" y="416"/>
                  </a:lnTo>
                  <a:lnTo>
                    <a:pt x="1168" y="456"/>
                  </a:lnTo>
                  <a:lnTo>
                    <a:pt x="1172" y="514"/>
                  </a:lnTo>
                  <a:lnTo>
                    <a:pt x="1183" y="576"/>
                  </a:lnTo>
                  <a:lnTo>
                    <a:pt x="1199" y="638"/>
                  </a:lnTo>
                  <a:lnTo>
                    <a:pt x="1218" y="701"/>
                  </a:lnTo>
                  <a:lnTo>
                    <a:pt x="1239" y="766"/>
                  </a:lnTo>
                  <a:lnTo>
                    <a:pt x="1261" y="829"/>
                  </a:lnTo>
                  <a:lnTo>
                    <a:pt x="1284" y="892"/>
                  </a:lnTo>
                  <a:lnTo>
                    <a:pt x="1307" y="954"/>
                  </a:lnTo>
                  <a:lnTo>
                    <a:pt x="1326" y="1013"/>
                  </a:lnTo>
                  <a:lnTo>
                    <a:pt x="1341" y="1068"/>
                  </a:lnTo>
                  <a:lnTo>
                    <a:pt x="1353" y="1120"/>
                  </a:lnTo>
                  <a:lnTo>
                    <a:pt x="1359" y="1167"/>
                  </a:lnTo>
                  <a:lnTo>
                    <a:pt x="1359" y="1210"/>
                  </a:lnTo>
                  <a:lnTo>
                    <a:pt x="1351" y="1246"/>
                  </a:lnTo>
                  <a:lnTo>
                    <a:pt x="1333" y="1276"/>
                  </a:lnTo>
                  <a:lnTo>
                    <a:pt x="1307" y="1299"/>
                  </a:lnTo>
                  <a:lnTo>
                    <a:pt x="1250" y="1331"/>
                  </a:lnTo>
                  <a:lnTo>
                    <a:pt x="1193" y="1361"/>
                  </a:lnTo>
                  <a:lnTo>
                    <a:pt x="1136" y="1390"/>
                  </a:lnTo>
                  <a:lnTo>
                    <a:pt x="1078" y="1418"/>
                  </a:lnTo>
                  <a:lnTo>
                    <a:pt x="1021" y="1444"/>
                  </a:lnTo>
                  <a:lnTo>
                    <a:pt x="964" y="1468"/>
                  </a:lnTo>
                  <a:lnTo>
                    <a:pt x="908" y="1489"/>
                  </a:lnTo>
                  <a:lnTo>
                    <a:pt x="851" y="1508"/>
                  </a:lnTo>
                  <a:lnTo>
                    <a:pt x="795" y="1524"/>
                  </a:lnTo>
                  <a:lnTo>
                    <a:pt x="739" y="1536"/>
                  </a:lnTo>
                  <a:lnTo>
                    <a:pt x="685" y="1545"/>
                  </a:lnTo>
                  <a:lnTo>
                    <a:pt x="632" y="1550"/>
                  </a:lnTo>
                  <a:lnTo>
                    <a:pt x="579" y="1551"/>
                  </a:lnTo>
                  <a:lnTo>
                    <a:pt x="527" y="1547"/>
                  </a:lnTo>
                  <a:lnTo>
                    <a:pt x="477" y="1538"/>
                  </a:lnTo>
                  <a:lnTo>
                    <a:pt x="428" y="1526"/>
                  </a:lnTo>
                  <a:lnTo>
                    <a:pt x="381" y="1506"/>
                  </a:lnTo>
                  <a:lnTo>
                    <a:pt x="336" y="1481"/>
                  </a:lnTo>
                  <a:lnTo>
                    <a:pt x="293" y="1450"/>
                  </a:lnTo>
                  <a:lnTo>
                    <a:pt x="253" y="1416"/>
                  </a:lnTo>
                  <a:lnTo>
                    <a:pt x="215" y="1379"/>
                  </a:lnTo>
                  <a:lnTo>
                    <a:pt x="179" y="1339"/>
                  </a:lnTo>
                  <a:lnTo>
                    <a:pt x="146" y="1299"/>
                  </a:lnTo>
                  <a:lnTo>
                    <a:pt x="117" y="1259"/>
                  </a:lnTo>
                  <a:lnTo>
                    <a:pt x="90" y="1219"/>
                  </a:lnTo>
                  <a:lnTo>
                    <a:pt x="67" y="1183"/>
                  </a:lnTo>
                  <a:lnTo>
                    <a:pt x="47" y="1148"/>
                  </a:lnTo>
                  <a:lnTo>
                    <a:pt x="30" y="1118"/>
                  </a:lnTo>
                  <a:lnTo>
                    <a:pt x="17" y="1093"/>
                  </a:lnTo>
                  <a:lnTo>
                    <a:pt x="7" y="1073"/>
                  </a:lnTo>
                  <a:lnTo>
                    <a:pt x="1" y="1061"/>
                  </a:lnTo>
                  <a:lnTo>
                    <a:pt x="0" y="1057"/>
                  </a:lnTo>
                  <a:close/>
                </a:path>
              </a:pathLst>
            </a:custGeom>
            <a:solidFill>
              <a:srgbClr val="FEF2E0"/>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09" name="Freeform 6"/>
            <p:cNvSpPr>
              <a:spLocks/>
            </p:cNvSpPr>
            <p:nvPr/>
          </p:nvSpPr>
          <p:spPr bwMode="auto">
            <a:xfrm>
              <a:off x="10093326" y="6142038"/>
              <a:ext cx="295275" cy="244475"/>
            </a:xfrm>
            <a:custGeom>
              <a:avLst/>
              <a:gdLst>
                <a:gd name="T0" fmla="*/ 1413 w 3349"/>
                <a:gd name="T1" fmla="*/ 1579 h 2774"/>
                <a:gd name="T2" fmla="*/ 2656 w 3349"/>
                <a:gd name="T3" fmla="*/ 895 h 2774"/>
                <a:gd name="T4" fmla="*/ 3349 w 3349"/>
                <a:gd name="T5" fmla="*/ 1841 h 2774"/>
                <a:gd name="T6" fmla="*/ 1799 w 3349"/>
                <a:gd name="T7" fmla="*/ 2774 h 2774"/>
                <a:gd name="T8" fmla="*/ 257 w 3349"/>
                <a:gd name="T9" fmla="*/ 2219 h 2774"/>
                <a:gd name="T10" fmla="*/ 251 w 3349"/>
                <a:gd name="T11" fmla="*/ 2196 h 2774"/>
                <a:gd name="T12" fmla="*/ 235 w 3349"/>
                <a:gd name="T13" fmla="*/ 2130 h 2774"/>
                <a:gd name="T14" fmla="*/ 212 w 3349"/>
                <a:gd name="T15" fmla="*/ 2028 h 2774"/>
                <a:gd name="T16" fmla="*/ 182 w 3349"/>
                <a:gd name="T17" fmla="*/ 1896 h 2774"/>
                <a:gd name="T18" fmla="*/ 151 w 3349"/>
                <a:gd name="T19" fmla="*/ 1739 h 2774"/>
                <a:gd name="T20" fmla="*/ 116 w 3349"/>
                <a:gd name="T21" fmla="*/ 1561 h 2774"/>
                <a:gd name="T22" fmla="*/ 83 w 3349"/>
                <a:gd name="T23" fmla="*/ 1370 h 2774"/>
                <a:gd name="T24" fmla="*/ 53 w 3349"/>
                <a:gd name="T25" fmla="*/ 1173 h 2774"/>
                <a:gd name="T26" fmla="*/ 28 w 3349"/>
                <a:gd name="T27" fmla="*/ 973 h 2774"/>
                <a:gd name="T28" fmla="*/ 10 w 3349"/>
                <a:gd name="T29" fmla="*/ 777 h 2774"/>
                <a:gd name="T30" fmla="*/ 0 w 3349"/>
                <a:gd name="T31" fmla="*/ 589 h 2774"/>
                <a:gd name="T32" fmla="*/ 3 w 3349"/>
                <a:gd name="T33" fmla="*/ 418 h 2774"/>
                <a:gd name="T34" fmla="*/ 19 w 3349"/>
                <a:gd name="T35" fmla="*/ 267 h 2774"/>
                <a:gd name="T36" fmla="*/ 51 w 3349"/>
                <a:gd name="T37" fmla="*/ 143 h 2774"/>
                <a:gd name="T38" fmla="*/ 100 w 3349"/>
                <a:gd name="T39" fmla="*/ 52 h 2774"/>
                <a:gd name="T40" fmla="*/ 171 w 3349"/>
                <a:gd name="T41" fmla="*/ 0 h 2774"/>
                <a:gd name="T42" fmla="*/ 290 w 3349"/>
                <a:gd name="T43" fmla="*/ 31 h 2774"/>
                <a:gd name="T44" fmla="*/ 409 w 3349"/>
                <a:gd name="T45" fmla="*/ 91 h 2774"/>
                <a:gd name="T46" fmla="*/ 523 w 3349"/>
                <a:gd name="T47" fmla="*/ 177 h 2774"/>
                <a:gd name="T48" fmla="*/ 636 w 3349"/>
                <a:gd name="T49" fmla="*/ 282 h 2774"/>
                <a:gd name="T50" fmla="*/ 744 w 3349"/>
                <a:gd name="T51" fmla="*/ 403 h 2774"/>
                <a:gd name="T52" fmla="*/ 846 w 3349"/>
                <a:gd name="T53" fmla="*/ 537 h 2774"/>
                <a:gd name="T54" fmla="*/ 943 w 3349"/>
                <a:gd name="T55" fmla="*/ 677 h 2774"/>
                <a:gd name="T56" fmla="*/ 1033 w 3349"/>
                <a:gd name="T57" fmla="*/ 821 h 2774"/>
                <a:gd name="T58" fmla="*/ 1115 w 3349"/>
                <a:gd name="T59" fmla="*/ 963 h 2774"/>
                <a:gd name="T60" fmla="*/ 1189 w 3349"/>
                <a:gd name="T61" fmla="*/ 1101 h 2774"/>
                <a:gd name="T62" fmla="*/ 1254 w 3349"/>
                <a:gd name="T63" fmla="*/ 1230 h 2774"/>
                <a:gd name="T64" fmla="*/ 1309 w 3349"/>
                <a:gd name="T65" fmla="*/ 1344 h 2774"/>
                <a:gd name="T66" fmla="*/ 1353 w 3349"/>
                <a:gd name="T67" fmla="*/ 1440 h 2774"/>
                <a:gd name="T68" fmla="*/ 1386 w 3349"/>
                <a:gd name="T69" fmla="*/ 1514 h 2774"/>
                <a:gd name="T70" fmla="*/ 1406 w 3349"/>
                <a:gd name="T71" fmla="*/ 1561 h 2774"/>
                <a:gd name="T72" fmla="*/ 1413 w 3349"/>
                <a:gd name="T73" fmla="*/ 1579 h 2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49" h="2774">
                  <a:moveTo>
                    <a:pt x="1413" y="1579"/>
                  </a:moveTo>
                  <a:lnTo>
                    <a:pt x="2656" y="895"/>
                  </a:lnTo>
                  <a:lnTo>
                    <a:pt x="3349" y="1841"/>
                  </a:lnTo>
                  <a:lnTo>
                    <a:pt x="1799" y="2774"/>
                  </a:lnTo>
                  <a:lnTo>
                    <a:pt x="257" y="2219"/>
                  </a:lnTo>
                  <a:lnTo>
                    <a:pt x="251" y="2196"/>
                  </a:lnTo>
                  <a:lnTo>
                    <a:pt x="235" y="2130"/>
                  </a:lnTo>
                  <a:lnTo>
                    <a:pt x="212" y="2028"/>
                  </a:lnTo>
                  <a:lnTo>
                    <a:pt x="182" y="1896"/>
                  </a:lnTo>
                  <a:lnTo>
                    <a:pt x="151" y="1739"/>
                  </a:lnTo>
                  <a:lnTo>
                    <a:pt x="116" y="1561"/>
                  </a:lnTo>
                  <a:lnTo>
                    <a:pt x="83" y="1370"/>
                  </a:lnTo>
                  <a:lnTo>
                    <a:pt x="53" y="1173"/>
                  </a:lnTo>
                  <a:lnTo>
                    <a:pt x="28" y="973"/>
                  </a:lnTo>
                  <a:lnTo>
                    <a:pt x="10" y="777"/>
                  </a:lnTo>
                  <a:lnTo>
                    <a:pt x="0" y="589"/>
                  </a:lnTo>
                  <a:lnTo>
                    <a:pt x="3" y="418"/>
                  </a:lnTo>
                  <a:lnTo>
                    <a:pt x="19" y="267"/>
                  </a:lnTo>
                  <a:lnTo>
                    <a:pt x="51" y="143"/>
                  </a:lnTo>
                  <a:lnTo>
                    <a:pt x="100" y="52"/>
                  </a:lnTo>
                  <a:lnTo>
                    <a:pt x="171" y="0"/>
                  </a:lnTo>
                  <a:lnTo>
                    <a:pt x="290" y="31"/>
                  </a:lnTo>
                  <a:lnTo>
                    <a:pt x="409" y="91"/>
                  </a:lnTo>
                  <a:lnTo>
                    <a:pt x="523" y="177"/>
                  </a:lnTo>
                  <a:lnTo>
                    <a:pt x="636" y="282"/>
                  </a:lnTo>
                  <a:lnTo>
                    <a:pt x="744" y="403"/>
                  </a:lnTo>
                  <a:lnTo>
                    <a:pt x="846" y="537"/>
                  </a:lnTo>
                  <a:lnTo>
                    <a:pt x="943" y="677"/>
                  </a:lnTo>
                  <a:lnTo>
                    <a:pt x="1033" y="821"/>
                  </a:lnTo>
                  <a:lnTo>
                    <a:pt x="1115" y="963"/>
                  </a:lnTo>
                  <a:lnTo>
                    <a:pt x="1189" y="1101"/>
                  </a:lnTo>
                  <a:lnTo>
                    <a:pt x="1254" y="1230"/>
                  </a:lnTo>
                  <a:lnTo>
                    <a:pt x="1309" y="1344"/>
                  </a:lnTo>
                  <a:lnTo>
                    <a:pt x="1353" y="1440"/>
                  </a:lnTo>
                  <a:lnTo>
                    <a:pt x="1386" y="1514"/>
                  </a:lnTo>
                  <a:lnTo>
                    <a:pt x="1406" y="1561"/>
                  </a:lnTo>
                  <a:lnTo>
                    <a:pt x="1413" y="1579"/>
                  </a:lnTo>
                  <a:close/>
                </a:path>
              </a:pathLst>
            </a:custGeom>
            <a:solidFill>
              <a:srgbClr val="019170"/>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10" name="Freeform 7"/>
            <p:cNvSpPr>
              <a:spLocks/>
            </p:cNvSpPr>
            <p:nvPr/>
          </p:nvSpPr>
          <p:spPr bwMode="auto">
            <a:xfrm>
              <a:off x="11114088" y="5645150"/>
              <a:ext cx="139700" cy="555625"/>
            </a:xfrm>
            <a:custGeom>
              <a:avLst/>
              <a:gdLst>
                <a:gd name="T0" fmla="*/ 709 w 1580"/>
                <a:gd name="T1" fmla="*/ 603 h 6291"/>
                <a:gd name="T2" fmla="*/ 566 w 1580"/>
                <a:gd name="T3" fmla="*/ 197 h 6291"/>
                <a:gd name="T4" fmla="*/ 0 w 1580"/>
                <a:gd name="T5" fmla="*/ 0 h 6291"/>
                <a:gd name="T6" fmla="*/ 0 w 1580"/>
                <a:gd name="T7" fmla="*/ 6291 h 6291"/>
                <a:gd name="T8" fmla="*/ 566 w 1580"/>
                <a:gd name="T9" fmla="*/ 6094 h 6291"/>
                <a:gd name="T10" fmla="*/ 709 w 1580"/>
                <a:gd name="T11" fmla="*/ 5688 h 6291"/>
                <a:gd name="T12" fmla="*/ 1580 w 1580"/>
                <a:gd name="T13" fmla="*/ 5323 h 6291"/>
                <a:gd name="T14" fmla="*/ 1580 w 1580"/>
                <a:gd name="T15" fmla="*/ 846 h 6291"/>
                <a:gd name="T16" fmla="*/ 709 w 1580"/>
                <a:gd name="T17" fmla="*/ 603 h 6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0" h="6291">
                  <a:moveTo>
                    <a:pt x="709" y="603"/>
                  </a:moveTo>
                  <a:lnTo>
                    <a:pt x="566" y="197"/>
                  </a:lnTo>
                  <a:lnTo>
                    <a:pt x="0" y="0"/>
                  </a:lnTo>
                  <a:lnTo>
                    <a:pt x="0" y="6291"/>
                  </a:lnTo>
                  <a:lnTo>
                    <a:pt x="566" y="6094"/>
                  </a:lnTo>
                  <a:lnTo>
                    <a:pt x="709" y="5688"/>
                  </a:lnTo>
                  <a:lnTo>
                    <a:pt x="1580" y="5323"/>
                  </a:lnTo>
                  <a:lnTo>
                    <a:pt x="1580" y="846"/>
                  </a:lnTo>
                  <a:lnTo>
                    <a:pt x="709" y="603"/>
                  </a:lnTo>
                  <a:close/>
                </a:path>
              </a:pathLst>
            </a:custGeom>
            <a:solidFill>
              <a:srgbClr val="FFF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1" name="Freeform 8"/>
            <p:cNvSpPr>
              <a:spLocks/>
            </p:cNvSpPr>
            <p:nvPr/>
          </p:nvSpPr>
          <p:spPr bwMode="auto">
            <a:xfrm>
              <a:off x="10577513" y="6232525"/>
              <a:ext cx="536575" cy="180975"/>
            </a:xfrm>
            <a:custGeom>
              <a:avLst/>
              <a:gdLst>
                <a:gd name="T0" fmla="*/ 6072 w 6072"/>
                <a:gd name="T1" fmla="*/ 2057 h 2057"/>
                <a:gd name="T2" fmla="*/ 6072 w 6072"/>
                <a:gd name="T3" fmla="*/ 121 h 2057"/>
                <a:gd name="T4" fmla="*/ 0 w 6072"/>
                <a:gd name="T5" fmla="*/ 0 h 2057"/>
                <a:gd name="T6" fmla="*/ 0 w 6072"/>
                <a:gd name="T7" fmla="*/ 1815 h 2057"/>
                <a:gd name="T8" fmla="*/ 6072 w 6072"/>
                <a:gd name="T9" fmla="*/ 2057 h 2057"/>
              </a:gdLst>
              <a:ahLst/>
              <a:cxnLst>
                <a:cxn ang="0">
                  <a:pos x="T0" y="T1"/>
                </a:cxn>
                <a:cxn ang="0">
                  <a:pos x="T2" y="T3"/>
                </a:cxn>
                <a:cxn ang="0">
                  <a:pos x="T4" y="T5"/>
                </a:cxn>
                <a:cxn ang="0">
                  <a:pos x="T6" y="T7"/>
                </a:cxn>
                <a:cxn ang="0">
                  <a:pos x="T8" y="T9"/>
                </a:cxn>
              </a:cxnLst>
              <a:rect l="0" t="0" r="r" b="b"/>
              <a:pathLst>
                <a:path w="6072" h="2057">
                  <a:moveTo>
                    <a:pt x="6072" y="2057"/>
                  </a:moveTo>
                  <a:lnTo>
                    <a:pt x="6072" y="121"/>
                  </a:lnTo>
                  <a:lnTo>
                    <a:pt x="0" y="0"/>
                  </a:lnTo>
                  <a:lnTo>
                    <a:pt x="0" y="1815"/>
                  </a:lnTo>
                  <a:lnTo>
                    <a:pt x="6072" y="2057"/>
                  </a:lnTo>
                  <a:close/>
                </a:path>
              </a:pathLst>
            </a:custGeom>
            <a:solidFill>
              <a:srgbClr val="FFF7E2"/>
            </a:solidFill>
            <a:ln w="9525">
              <a:solidFill>
                <a:srgbClr val="7F7C71"/>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12" name="Freeform 9"/>
            <p:cNvSpPr>
              <a:spLocks/>
            </p:cNvSpPr>
            <p:nvPr/>
          </p:nvSpPr>
          <p:spPr bwMode="auto">
            <a:xfrm>
              <a:off x="10734676" y="6327775"/>
              <a:ext cx="292100" cy="128587"/>
            </a:xfrm>
            <a:custGeom>
              <a:avLst/>
              <a:gdLst>
                <a:gd name="T0" fmla="*/ 3314 w 3314"/>
                <a:gd name="T1" fmla="*/ 968 h 1451"/>
                <a:gd name="T2" fmla="*/ 3314 w 3314"/>
                <a:gd name="T3" fmla="*/ 0 h 1451"/>
                <a:gd name="T4" fmla="*/ 0 w 3314"/>
                <a:gd name="T5" fmla="*/ 1090 h 1451"/>
                <a:gd name="T6" fmla="*/ 0 w 3314"/>
                <a:gd name="T7" fmla="*/ 1451 h 1451"/>
                <a:gd name="T8" fmla="*/ 3314 w 3314"/>
                <a:gd name="T9" fmla="*/ 968 h 1451"/>
              </a:gdLst>
              <a:ahLst/>
              <a:cxnLst>
                <a:cxn ang="0">
                  <a:pos x="T0" y="T1"/>
                </a:cxn>
                <a:cxn ang="0">
                  <a:pos x="T2" y="T3"/>
                </a:cxn>
                <a:cxn ang="0">
                  <a:pos x="T4" y="T5"/>
                </a:cxn>
                <a:cxn ang="0">
                  <a:pos x="T6" y="T7"/>
                </a:cxn>
                <a:cxn ang="0">
                  <a:pos x="T8" y="T9"/>
                </a:cxn>
              </a:cxnLst>
              <a:rect l="0" t="0" r="r" b="b"/>
              <a:pathLst>
                <a:path w="3314" h="1451">
                  <a:moveTo>
                    <a:pt x="3314" y="968"/>
                  </a:moveTo>
                  <a:lnTo>
                    <a:pt x="3314" y="0"/>
                  </a:lnTo>
                  <a:lnTo>
                    <a:pt x="0" y="1090"/>
                  </a:lnTo>
                  <a:lnTo>
                    <a:pt x="0" y="1451"/>
                  </a:lnTo>
                  <a:lnTo>
                    <a:pt x="3314" y="968"/>
                  </a:lnTo>
                  <a:close/>
                </a:path>
              </a:pathLst>
            </a:custGeom>
            <a:solidFill>
              <a:srgbClr val="FFF7E2"/>
            </a:solidFill>
            <a:ln w="9525">
              <a:solidFill>
                <a:srgbClr val="7F7C71"/>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13" name="Freeform 10"/>
            <p:cNvSpPr>
              <a:spLocks/>
            </p:cNvSpPr>
            <p:nvPr/>
          </p:nvSpPr>
          <p:spPr bwMode="auto">
            <a:xfrm>
              <a:off x="10186988" y="6327775"/>
              <a:ext cx="292100" cy="128587"/>
            </a:xfrm>
            <a:custGeom>
              <a:avLst/>
              <a:gdLst>
                <a:gd name="T0" fmla="*/ 3313 w 3313"/>
                <a:gd name="T1" fmla="*/ 968 h 1451"/>
                <a:gd name="T2" fmla="*/ 3313 w 3313"/>
                <a:gd name="T3" fmla="*/ 0 h 1451"/>
                <a:gd name="T4" fmla="*/ 0 w 3313"/>
                <a:gd name="T5" fmla="*/ 1090 h 1451"/>
                <a:gd name="T6" fmla="*/ 0 w 3313"/>
                <a:gd name="T7" fmla="*/ 1451 h 1451"/>
                <a:gd name="T8" fmla="*/ 3313 w 3313"/>
                <a:gd name="T9" fmla="*/ 968 h 1451"/>
              </a:gdLst>
              <a:ahLst/>
              <a:cxnLst>
                <a:cxn ang="0">
                  <a:pos x="T0" y="T1"/>
                </a:cxn>
                <a:cxn ang="0">
                  <a:pos x="T2" y="T3"/>
                </a:cxn>
                <a:cxn ang="0">
                  <a:pos x="T4" y="T5"/>
                </a:cxn>
                <a:cxn ang="0">
                  <a:pos x="T6" y="T7"/>
                </a:cxn>
                <a:cxn ang="0">
                  <a:pos x="T8" y="T9"/>
                </a:cxn>
              </a:cxnLst>
              <a:rect l="0" t="0" r="r" b="b"/>
              <a:pathLst>
                <a:path w="3313" h="1451">
                  <a:moveTo>
                    <a:pt x="3313" y="968"/>
                  </a:moveTo>
                  <a:lnTo>
                    <a:pt x="3313" y="0"/>
                  </a:lnTo>
                  <a:lnTo>
                    <a:pt x="0" y="1090"/>
                  </a:lnTo>
                  <a:lnTo>
                    <a:pt x="0" y="1451"/>
                  </a:lnTo>
                  <a:lnTo>
                    <a:pt x="3313" y="968"/>
                  </a:lnTo>
                  <a:close/>
                </a:path>
              </a:pathLst>
            </a:custGeom>
            <a:solidFill>
              <a:srgbClr val="FFF7E2"/>
            </a:solidFill>
            <a:ln w="9525">
              <a:solidFill>
                <a:srgbClr val="7F7C71"/>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14" name="Freeform 11"/>
            <p:cNvSpPr>
              <a:spLocks/>
            </p:cNvSpPr>
            <p:nvPr/>
          </p:nvSpPr>
          <p:spPr bwMode="auto">
            <a:xfrm>
              <a:off x="11114088" y="6210300"/>
              <a:ext cx="160338" cy="203200"/>
            </a:xfrm>
            <a:custGeom>
              <a:avLst/>
              <a:gdLst>
                <a:gd name="T0" fmla="*/ 1822 w 1822"/>
                <a:gd name="T1" fmla="*/ 1694 h 2299"/>
                <a:gd name="T2" fmla="*/ 1822 w 1822"/>
                <a:gd name="T3" fmla="*/ 0 h 2299"/>
                <a:gd name="T4" fmla="*/ 0 w 1822"/>
                <a:gd name="T5" fmla="*/ 363 h 2299"/>
                <a:gd name="T6" fmla="*/ 0 w 1822"/>
                <a:gd name="T7" fmla="*/ 2299 h 2299"/>
                <a:gd name="T8" fmla="*/ 1822 w 1822"/>
                <a:gd name="T9" fmla="*/ 1694 h 2299"/>
              </a:gdLst>
              <a:ahLst/>
              <a:cxnLst>
                <a:cxn ang="0">
                  <a:pos x="T0" y="T1"/>
                </a:cxn>
                <a:cxn ang="0">
                  <a:pos x="T2" y="T3"/>
                </a:cxn>
                <a:cxn ang="0">
                  <a:pos x="T4" y="T5"/>
                </a:cxn>
                <a:cxn ang="0">
                  <a:pos x="T6" y="T7"/>
                </a:cxn>
                <a:cxn ang="0">
                  <a:pos x="T8" y="T9"/>
                </a:cxn>
              </a:cxnLst>
              <a:rect l="0" t="0" r="r" b="b"/>
              <a:pathLst>
                <a:path w="1822" h="2299">
                  <a:moveTo>
                    <a:pt x="1822" y="1694"/>
                  </a:moveTo>
                  <a:lnTo>
                    <a:pt x="1822" y="0"/>
                  </a:lnTo>
                  <a:lnTo>
                    <a:pt x="0" y="363"/>
                  </a:lnTo>
                  <a:lnTo>
                    <a:pt x="0" y="2299"/>
                  </a:lnTo>
                  <a:lnTo>
                    <a:pt x="1822" y="1694"/>
                  </a:lnTo>
                  <a:close/>
                </a:path>
              </a:pathLst>
            </a:custGeom>
            <a:solidFill>
              <a:srgbClr val="FFF7E2"/>
            </a:solidFill>
            <a:ln w="9525">
              <a:solidFill>
                <a:srgbClr val="7F7C71"/>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15" name="Freeform 12"/>
            <p:cNvSpPr>
              <a:spLocks/>
            </p:cNvSpPr>
            <p:nvPr/>
          </p:nvSpPr>
          <p:spPr bwMode="auto">
            <a:xfrm>
              <a:off x="10186988" y="6327775"/>
              <a:ext cx="839788" cy="96837"/>
            </a:xfrm>
            <a:custGeom>
              <a:avLst/>
              <a:gdLst>
                <a:gd name="T0" fmla="*/ 3313 w 9521"/>
                <a:gd name="T1" fmla="*/ 0 h 1090"/>
                <a:gd name="T2" fmla="*/ 9521 w 9521"/>
                <a:gd name="T3" fmla="*/ 0 h 1090"/>
                <a:gd name="T4" fmla="*/ 6207 w 9521"/>
                <a:gd name="T5" fmla="*/ 1090 h 1090"/>
                <a:gd name="T6" fmla="*/ 0 w 9521"/>
                <a:gd name="T7" fmla="*/ 1090 h 1090"/>
                <a:gd name="T8" fmla="*/ 3313 w 9521"/>
                <a:gd name="T9" fmla="*/ 0 h 1090"/>
              </a:gdLst>
              <a:ahLst/>
              <a:cxnLst>
                <a:cxn ang="0">
                  <a:pos x="T0" y="T1"/>
                </a:cxn>
                <a:cxn ang="0">
                  <a:pos x="T2" y="T3"/>
                </a:cxn>
                <a:cxn ang="0">
                  <a:pos x="T4" y="T5"/>
                </a:cxn>
                <a:cxn ang="0">
                  <a:pos x="T6" y="T7"/>
                </a:cxn>
                <a:cxn ang="0">
                  <a:pos x="T8" y="T9"/>
                </a:cxn>
              </a:cxnLst>
              <a:rect l="0" t="0" r="r" b="b"/>
              <a:pathLst>
                <a:path w="9521" h="1090">
                  <a:moveTo>
                    <a:pt x="3313" y="0"/>
                  </a:moveTo>
                  <a:lnTo>
                    <a:pt x="9521" y="0"/>
                  </a:lnTo>
                  <a:lnTo>
                    <a:pt x="6207" y="1090"/>
                  </a:lnTo>
                  <a:lnTo>
                    <a:pt x="0" y="1090"/>
                  </a:lnTo>
                  <a:lnTo>
                    <a:pt x="3313" y="0"/>
                  </a:lnTo>
                  <a:close/>
                </a:path>
              </a:pathLst>
            </a:custGeom>
            <a:solidFill>
              <a:srgbClr val="FFF7E2"/>
            </a:solidFill>
            <a:ln w="9525">
              <a:solidFill>
                <a:srgbClr val="7F7C71"/>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16" name="Freeform 13"/>
            <p:cNvSpPr>
              <a:spLocks/>
            </p:cNvSpPr>
            <p:nvPr/>
          </p:nvSpPr>
          <p:spPr bwMode="auto">
            <a:xfrm>
              <a:off x="10431463" y="6340475"/>
              <a:ext cx="519113" cy="15875"/>
            </a:xfrm>
            <a:custGeom>
              <a:avLst/>
              <a:gdLst>
                <a:gd name="T0" fmla="*/ 599 w 5890"/>
                <a:gd name="T1" fmla="*/ 0 h 193"/>
                <a:gd name="T2" fmla="*/ 0 w 5890"/>
                <a:gd name="T3" fmla="*/ 193 h 193"/>
                <a:gd name="T4" fmla="*/ 5291 w 5890"/>
                <a:gd name="T5" fmla="*/ 193 h 193"/>
                <a:gd name="T6" fmla="*/ 5890 w 5890"/>
                <a:gd name="T7" fmla="*/ 0 h 193"/>
                <a:gd name="T8" fmla="*/ 599 w 5890"/>
                <a:gd name="T9" fmla="*/ 0 h 193"/>
              </a:gdLst>
              <a:ahLst/>
              <a:cxnLst>
                <a:cxn ang="0">
                  <a:pos x="T0" y="T1"/>
                </a:cxn>
                <a:cxn ang="0">
                  <a:pos x="T2" y="T3"/>
                </a:cxn>
                <a:cxn ang="0">
                  <a:pos x="T4" y="T5"/>
                </a:cxn>
                <a:cxn ang="0">
                  <a:pos x="T6" y="T7"/>
                </a:cxn>
                <a:cxn ang="0">
                  <a:pos x="T8" y="T9"/>
                </a:cxn>
              </a:cxnLst>
              <a:rect l="0" t="0" r="r" b="b"/>
              <a:pathLst>
                <a:path w="5890" h="193">
                  <a:moveTo>
                    <a:pt x="599" y="0"/>
                  </a:moveTo>
                  <a:lnTo>
                    <a:pt x="0" y="193"/>
                  </a:lnTo>
                  <a:lnTo>
                    <a:pt x="5291" y="193"/>
                  </a:lnTo>
                  <a:lnTo>
                    <a:pt x="5890" y="0"/>
                  </a:lnTo>
                  <a:lnTo>
                    <a:pt x="599" y="0"/>
                  </a:lnTo>
                  <a:close/>
                </a:path>
              </a:pathLst>
            </a:custGeom>
            <a:solidFill>
              <a:srgbClr val="B2A8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7" name="Freeform 14"/>
            <p:cNvSpPr>
              <a:spLocks/>
            </p:cNvSpPr>
            <p:nvPr/>
          </p:nvSpPr>
          <p:spPr bwMode="auto">
            <a:xfrm>
              <a:off x="10644188" y="6369050"/>
              <a:ext cx="219075" cy="41275"/>
            </a:xfrm>
            <a:custGeom>
              <a:avLst/>
              <a:gdLst>
                <a:gd name="T0" fmla="*/ 0 w 2480"/>
                <a:gd name="T1" fmla="*/ 472 h 472"/>
                <a:gd name="T2" fmla="*/ 1025 w 2480"/>
                <a:gd name="T3" fmla="*/ 472 h 472"/>
                <a:gd name="T4" fmla="*/ 2480 w 2480"/>
                <a:gd name="T5" fmla="*/ 0 h 472"/>
                <a:gd name="T6" fmla="*/ 1435 w 2480"/>
                <a:gd name="T7" fmla="*/ 0 h 472"/>
                <a:gd name="T8" fmla="*/ 0 w 2480"/>
                <a:gd name="T9" fmla="*/ 472 h 472"/>
              </a:gdLst>
              <a:ahLst/>
              <a:cxnLst>
                <a:cxn ang="0">
                  <a:pos x="T0" y="T1"/>
                </a:cxn>
                <a:cxn ang="0">
                  <a:pos x="T2" y="T3"/>
                </a:cxn>
                <a:cxn ang="0">
                  <a:pos x="T4" y="T5"/>
                </a:cxn>
                <a:cxn ang="0">
                  <a:pos x="T6" y="T7"/>
                </a:cxn>
                <a:cxn ang="0">
                  <a:pos x="T8" y="T9"/>
                </a:cxn>
              </a:cxnLst>
              <a:rect l="0" t="0" r="r" b="b"/>
              <a:pathLst>
                <a:path w="2480" h="472">
                  <a:moveTo>
                    <a:pt x="0" y="472"/>
                  </a:moveTo>
                  <a:lnTo>
                    <a:pt x="1025" y="472"/>
                  </a:lnTo>
                  <a:lnTo>
                    <a:pt x="2480" y="0"/>
                  </a:lnTo>
                  <a:lnTo>
                    <a:pt x="1435" y="0"/>
                  </a:lnTo>
                  <a:lnTo>
                    <a:pt x="0" y="472"/>
                  </a:lnTo>
                  <a:close/>
                </a:path>
              </a:pathLst>
            </a:custGeom>
            <a:solidFill>
              <a:srgbClr val="B2A8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8" name="Freeform 15"/>
            <p:cNvSpPr>
              <a:spLocks/>
            </p:cNvSpPr>
            <p:nvPr/>
          </p:nvSpPr>
          <p:spPr bwMode="auto">
            <a:xfrm>
              <a:off x="10267951" y="6369050"/>
              <a:ext cx="460375" cy="41275"/>
            </a:xfrm>
            <a:custGeom>
              <a:avLst/>
              <a:gdLst>
                <a:gd name="T0" fmla="*/ 1454 w 5215"/>
                <a:gd name="T1" fmla="*/ 0 h 472"/>
                <a:gd name="T2" fmla="*/ 0 w 5215"/>
                <a:gd name="T3" fmla="*/ 472 h 472"/>
                <a:gd name="T4" fmla="*/ 3779 w 5215"/>
                <a:gd name="T5" fmla="*/ 472 h 472"/>
                <a:gd name="T6" fmla="*/ 5215 w 5215"/>
                <a:gd name="T7" fmla="*/ 0 h 472"/>
                <a:gd name="T8" fmla="*/ 1454 w 5215"/>
                <a:gd name="T9" fmla="*/ 0 h 472"/>
              </a:gdLst>
              <a:ahLst/>
              <a:cxnLst>
                <a:cxn ang="0">
                  <a:pos x="T0" y="T1"/>
                </a:cxn>
                <a:cxn ang="0">
                  <a:pos x="T2" y="T3"/>
                </a:cxn>
                <a:cxn ang="0">
                  <a:pos x="T4" y="T5"/>
                </a:cxn>
                <a:cxn ang="0">
                  <a:pos x="T6" y="T7"/>
                </a:cxn>
                <a:cxn ang="0">
                  <a:pos x="T8" y="T9"/>
                </a:cxn>
              </a:cxnLst>
              <a:rect l="0" t="0" r="r" b="b"/>
              <a:pathLst>
                <a:path w="5215" h="472">
                  <a:moveTo>
                    <a:pt x="1454" y="0"/>
                  </a:moveTo>
                  <a:lnTo>
                    <a:pt x="0" y="472"/>
                  </a:lnTo>
                  <a:lnTo>
                    <a:pt x="3779" y="472"/>
                  </a:lnTo>
                  <a:lnTo>
                    <a:pt x="5215" y="0"/>
                  </a:lnTo>
                  <a:lnTo>
                    <a:pt x="1454" y="0"/>
                  </a:lnTo>
                  <a:close/>
                </a:path>
              </a:pathLst>
            </a:custGeom>
            <a:solidFill>
              <a:srgbClr val="B2A8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9" name="Rectangle 16"/>
            <p:cNvSpPr>
              <a:spLocks noChangeArrowheads="1"/>
            </p:cNvSpPr>
            <p:nvPr/>
          </p:nvSpPr>
          <p:spPr bwMode="auto">
            <a:xfrm>
              <a:off x="10186988" y="6424613"/>
              <a:ext cx="547688" cy="31750"/>
            </a:xfrm>
            <a:prstGeom prst="rect">
              <a:avLst/>
            </a:prstGeom>
            <a:solidFill>
              <a:srgbClr val="FFF7E2"/>
            </a:solidFill>
            <a:ln w="9525">
              <a:solidFill>
                <a:srgbClr val="7F7C71"/>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20" name="Freeform 17"/>
            <p:cNvSpPr>
              <a:spLocks/>
            </p:cNvSpPr>
            <p:nvPr/>
          </p:nvSpPr>
          <p:spPr bwMode="auto">
            <a:xfrm>
              <a:off x="9815513" y="6097588"/>
              <a:ext cx="447675" cy="358775"/>
            </a:xfrm>
            <a:custGeom>
              <a:avLst/>
              <a:gdLst>
                <a:gd name="T0" fmla="*/ 4422 w 5078"/>
                <a:gd name="T1" fmla="*/ 2730 h 4070"/>
                <a:gd name="T2" fmla="*/ 4091 w 5078"/>
                <a:gd name="T3" fmla="*/ 2521 h 4070"/>
                <a:gd name="T4" fmla="*/ 4072 w 5078"/>
                <a:gd name="T5" fmla="*/ 2253 h 4070"/>
                <a:gd name="T6" fmla="*/ 4033 w 5078"/>
                <a:gd name="T7" fmla="*/ 1973 h 4070"/>
                <a:gd name="T8" fmla="*/ 3968 w 5078"/>
                <a:gd name="T9" fmla="*/ 1688 h 4070"/>
                <a:gd name="T10" fmla="*/ 3869 w 5078"/>
                <a:gd name="T11" fmla="*/ 1412 h 4070"/>
                <a:gd name="T12" fmla="*/ 3729 w 5078"/>
                <a:gd name="T13" fmla="*/ 1149 h 4070"/>
                <a:gd name="T14" fmla="*/ 3542 w 5078"/>
                <a:gd name="T15" fmla="*/ 912 h 4070"/>
                <a:gd name="T16" fmla="*/ 3300 w 5078"/>
                <a:gd name="T17" fmla="*/ 710 h 4070"/>
                <a:gd name="T18" fmla="*/ 3162 w 5078"/>
                <a:gd name="T19" fmla="*/ 641 h 4070"/>
                <a:gd name="T20" fmla="*/ 3157 w 5078"/>
                <a:gd name="T21" fmla="*/ 698 h 4070"/>
                <a:gd name="T22" fmla="*/ 3140 w 5078"/>
                <a:gd name="T23" fmla="*/ 777 h 4070"/>
                <a:gd name="T24" fmla="*/ 3112 w 5078"/>
                <a:gd name="T25" fmla="*/ 865 h 4070"/>
                <a:gd name="T26" fmla="*/ 3080 w 5078"/>
                <a:gd name="T27" fmla="*/ 950 h 4070"/>
                <a:gd name="T28" fmla="*/ 3047 w 5078"/>
                <a:gd name="T29" fmla="*/ 1020 h 4070"/>
                <a:gd name="T30" fmla="*/ 3021 w 5078"/>
                <a:gd name="T31" fmla="*/ 1064 h 4070"/>
                <a:gd name="T32" fmla="*/ 3006 w 5078"/>
                <a:gd name="T33" fmla="*/ 1071 h 4070"/>
                <a:gd name="T34" fmla="*/ 2851 w 5078"/>
                <a:gd name="T35" fmla="*/ 820 h 4070"/>
                <a:gd name="T36" fmla="*/ 2536 w 5078"/>
                <a:gd name="T37" fmla="*/ 454 h 4070"/>
                <a:gd name="T38" fmla="*/ 2217 w 5078"/>
                <a:gd name="T39" fmla="*/ 214 h 4070"/>
                <a:gd name="T40" fmla="*/ 1913 w 5078"/>
                <a:gd name="T41" fmla="*/ 74 h 4070"/>
                <a:gd name="T42" fmla="*/ 1637 w 5078"/>
                <a:gd name="T43" fmla="*/ 11 h 4070"/>
                <a:gd name="T44" fmla="*/ 1406 w 5078"/>
                <a:gd name="T45" fmla="*/ 0 h 4070"/>
                <a:gd name="T46" fmla="*/ 1237 w 5078"/>
                <a:gd name="T47" fmla="*/ 16 h 4070"/>
                <a:gd name="T48" fmla="*/ 1144 w 5078"/>
                <a:gd name="T49" fmla="*/ 36 h 4070"/>
                <a:gd name="T50" fmla="*/ 1121 w 5078"/>
                <a:gd name="T51" fmla="*/ 45 h 4070"/>
                <a:gd name="T52" fmla="*/ 1040 w 5078"/>
                <a:gd name="T53" fmla="*/ 87 h 4070"/>
                <a:gd name="T54" fmla="*/ 900 w 5078"/>
                <a:gd name="T55" fmla="*/ 170 h 4070"/>
                <a:gd name="T56" fmla="*/ 722 w 5078"/>
                <a:gd name="T57" fmla="*/ 294 h 4070"/>
                <a:gd name="T58" fmla="*/ 527 w 5078"/>
                <a:gd name="T59" fmla="*/ 457 h 4070"/>
                <a:gd name="T60" fmla="*/ 339 w 5078"/>
                <a:gd name="T61" fmla="*/ 661 h 4070"/>
                <a:gd name="T62" fmla="*/ 177 w 5078"/>
                <a:gd name="T63" fmla="*/ 902 h 4070"/>
                <a:gd name="T64" fmla="*/ 65 w 5078"/>
                <a:gd name="T65" fmla="*/ 1181 h 4070"/>
                <a:gd name="T66" fmla="*/ 17 w 5078"/>
                <a:gd name="T67" fmla="*/ 1487 h 4070"/>
                <a:gd name="T68" fmla="*/ 0 w 5078"/>
                <a:gd name="T69" fmla="*/ 1801 h 4070"/>
                <a:gd name="T70" fmla="*/ 6 w 5078"/>
                <a:gd name="T71" fmla="*/ 2124 h 4070"/>
                <a:gd name="T72" fmla="*/ 32 w 5078"/>
                <a:gd name="T73" fmla="*/ 2456 h 4070"/>
                <a:gd name="T74" fmla="*/ 76 w 5078"/>
                <a:gd name="T75" fmla="*/ 2799 h 4070"/>
                <a:gd name="T76" fmla="*/ 136 w 5078"/>
                <a:gd name="T77" fmla="*/ 3150 h 4070"/>
                <a:gd name="T78" fmla="*/ 208 w 5078"/>
                <a:gd name="T79" fmla="*/ 3511 h 4070"/>
                <a:gd name="T80" fmla="*/ 291 w 5078"/>
                <a:gd name="T81" fmla="*/ 3881 h 4070"/>
                <a:gd name="T82" fmla="*/ 5078 w 5078"/>
                <a:gd name="T83" fmla="*/ 4070 h 4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78" h="4070">
                  <a:moveTo>
                    <a:pt x="5078" y="4070"/>
                  </a:moveTo>
                  <a:lnTo>
                    <a:pt x="4422" y="2730"/>
                  </a:lnTo>
                  <a:lnTo>
                    <a:pt x="4097" y="2648"/>
                  </a:lnTo>
                  <a:lnTo>
                    <a:pt x="4091" y="2521"/>
                  </a:lnTo>
                  <a:lnTo>
                    <a:pt x="4084" y="2389"/>
                  </a:lnTo>
                  <a:lnTo>
                    <a:pt x="4072" y="2253"/>
                  </a:lnTo>
                  <a:lnTo>
                    <a:pt x="4056" y="2113"/>
                  </a:lnTo>
                  <a:lnTo>
                    <a:pt x="4033" y="1973"/>
                  </a:lnTo>
                  <a:lnTo>
                    <a:pt x="4005" y="1830"/>
                  </a:lnTo>
                  <a:lnTo>
                    <a:pt x="3968" y="1688"/>
                  </a:lnTo>
                  <a:lnTo>
                    <a:pt x="3923" y="1549"/>
                  </a:lnTo>
                  <a:lnTo>
                    <a:pt x="3869" y="1412"/>
                  </a:lnTo>
                  <a:lnTo>
                    <a:pt x="3805" y="1278"/>
                  </a:lnTo>
                  <a:lnTo>
                    <a:pt x="3729" y="1149"/>
                  </a:lnTo>
                  <a:lnTo>
                    <a:pt x="3642" y="1028"/>
                  </a:lnTo>
                  <a:lnTo>
                    <a:pt x="3542" y="912"/>
                  </a:lnTo>
                  <a:lnTo>
                    <a:pt x="3428" y="806"/>
                  </a:lnTo>
                  <a:lnTo>
                    <a:pt x="3300" y="710"/>
                  </a:lnTo>
                  <a:lnTo>
                    <a:pt x="3156" y="624"/>
                  </a:lnTo>
                  <a:lnTo>
                    <a:pt x="3162" y="641"/>
                  </a:lnTo>
                  <a:lnTo>
                    <a:pt x="3162" y="667"/>
                  </a:lnTo>
                  <a:lnTo>
                    <a:pt x="3157" y="698"/>
                  </a:lnTo>
                  <a:lnTo>
                    <a:pt x="3150" y="736"/>
                  </a:lnTo>
                  <a:lnTo>
                    <a:pt x="3140" y="777"/>
                  </a:lnTo>
                  <a:lnTo>
                    <a:pt x="3127" y="821"/>
                  </a:lnTo>
                  <a:lnTo>
                    <a:pt x="3112" y="865"/>
                  </a:lnTo>
                  <a:lnTo>
                    <a:pt x="3095" y="908"/>
                  </a:lnTo>
                  <a:lnTo>
                    <a:pt x="3080" y="950"/>
                  </a:lnTo>
                  <a:lnTo>
                    <a:pt x="3063" y="988"/>
                  </a:lnTo>
                  <a:lnTo>
                    <a:pt x="3047" y="1020"/>
                  </a:lnTo>
                  <a:lnTo>
                    <a:pt x="3033" y="1047"/>
                  </a:lnTo>
                  <a:lnTo>
                    <a:pt x="3021" y="1064"/>
                  </a:lnTo>
                  <a:lnTo>
                    <a:pt x="3011" y="1073"/>
                  </a:lnTo>
                  <a:lnTo>
                    <a:pt x="3006" y="1071"/>
                  </a:lnTo>
                  <a:lnTo>
                    <a:pt x="3004" y="1057"/>
                  </a:lnTo>
                  <a:lnTo>
                    <a:pt x="2851" y="820"/>
                  </a:lnTo>
                  <a:lnTo>
                    <a:pt x="2695" y="620"/>
                  </a:lnTo>
                  <a:lnTo>
                    <a:pt x="2536" y="454"/>
                  </a:lnTo>
                  <a:lnTo>
                    <a:pt x="2376" y="320"/>
                  </a:lnTo>
                  <a:lnTo>
                    <a:pt x="2217" y="214"/>
                  </a:lnTo>
                  <a:lnTo>
                    <a:pt x="2062" y="133"/>
                  </a:lnTo>
                  <a:lnTo>
                    <a:pt x="1913" y="74"/>
                  </a:lnTo>
                  <a:lnTo>
                    <a:pt x="1770" y="35"/>
                  </a:lnTo>
                  <a:lnTo>
                    <a:pt x="1637" y="11"/>
                  </a:lnTo>
                  <a:lnTo>
                    <a:pt x="1515" y="0"/>
                  </a:lnTo>
                  <a:lnTo>
                    <a:pt x="1406" y="0"/>
                  </a:lnTo>
                  <a:lnTo>
                    <a:pt x="1313" y="6"/>
                  </a:lnTo>
                  <a:lnTo>
                    <a:pt x="1237" y="16"/>
                  </a:lnTo>
                  <a:lnTo>
                    <a:pt x="1180" y="27"/>
                  </a:lnTo>
                  <a:lnTo>
                    <a:pt x="1144" y="36"/>
                  </a:lnTo>
                  <a:lnTo>
                    <a:pt x="1133" y="40"/>
                  </a:lnTo>
                  <a:lnTo>
                    <a:pt x="1121" y="45"/>
                  </a:lnTo>
                  <a:lnTo>
                    <a:pt x="1090" y="61"/>
                  </a:lnTo>
                  <a:lnTo>
                    <a:pt x="1040" y="87"/>
                  </a:lnTo>
                  <a:lnTo>
                    <a:pt x="977" y="123"/>
                  </a:lnTo>
                  <a:lnTo>
                    <a:pt x="900" y="170"/>
                  </a:lnTo>
                  <a:lnTo>
                    <a:pt x="815" y="226"/>
                  </a:lnTo>
                  <a:lnTo>
                    <a:pt x="722" y="294"/>
                  </a:lnTo>
                  <a:lnTo>
                    <a:pt x="625" y="371"/>
                  </a:lnTo>
                  <a:lnTo>
                    <a:pt x="527" y="457"/>
                  </a:lnTo>
                  <a:lnTo>
                    <a:pt x="431" y="554"/>
                  </a:lnTo>
                  <a:lnTo>
                    <a:pt x="339" y="661"/>
                  </a:lnTo>
                  <a:lnTo>
                    <a:pt x="254" y="776"/>
                  </a:lnTo>
                  <a:lnTo>
                    <a:pt x="177" y="902"/>
                  </a:lnTo>
                  <a:lnTo>
                    <a:pt x="114" y="1037"/>
                  </a:lnTo>
                  <a:lnTo>
                    <a:pt x="65" y="1181"/>
                  </a:lnTo>
                  <a:lnTo>
                    <a:pt x="35" y="1335"/>
                  </a:lnTo>
                  <a:lnTo>
                    <a:pt x="17" y="1487"/>
                  </a:lnTo>
                  <a:lnTo>
                    <a:pt x="5" y="1642"/>
                  </a:lnTo>
                  <a:lnTo>
                    <a:pt x="0" y="1801"/>
                  </a:lnTo>
                  <a:lnTo>
                    <a:pt x="1" y="1961"/>
                  </a:lnTo>
                  <a:lnTo>
                    <a:pt x="6" y="2124"/>
                  </a:lnTo>
                  <a:lnTo>
                    <a:pt x="17" y="2289"/>
                  </a:lnTo>
                  <a:lnTo>
                    <a:pt x="32" y="2456"/>
                  </a:lnTo>
                  <a:lnTo>
                    <a:pt x="51" y="2627"/>
                  </a:lnTo>
                  <a:lnTo>
                    <a:pt x="76" y="2799"/>
                  </a:lnTo>
                  <a:lnTo>
                    <a:pt x="104" y="2973"/>
                  </a:lnTo>
                  <a:lnTo>
                    <a:pt x="136" y="3150"/>
                  </a:lnTo>
                  <a:lnTo>
                    <a:pt x="170" y="3330"/>
                  </a:lnTo>
                  <a:lnTo>
                    <a:pt x="208" y="3511"/>
                  </a:lnTo>
                  <a:lnTo>
                    <a:pt x="248" y="3696"/>
                  </a:lnTo>
                  <a:lnTo>
                    <a:pt x="291" y="3881"/>
                  </a:lnTo>
                  <a:lnTo>
                    <a:pt x="338" y="4070"/>
                  </a:lnTo>
                  <a:lnTo>
                    <a:pt x="5078" y="4070"/>
                  </a:lnTo>
                  <a:close/>
                </a:path>
              </a:pathLst>
            </a:custGeom>
            <a:solidFill>
              <a:srgbClr val="0191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1" name="Freeform 18"/>
            <p:cNvSpPr>
              <a:spLocks/>
            </p:cNvSpPr>
            <p:nvPr/>
          </p:nvSpPr>
          <p:spPr bwMode="auto">
            <a:xfrm>
              <a:off x="9877426" y="5699125"/>
              <a:ext cx="379413" cy="490537"/>
            </a:xfrm>
            <a:custGeom>
              <a:avLst/>
              <a:gdLst>
                <a:gd name="T0" fmla="*/ 745 w 4287"/>
                <a:gd name="T1" fmla="*/ 4648 h 5565"/>
                <a:gd name="T2" fmla="*/ 929 w 4287"/>
                <a:gd name="T3" fmla="*/ 4803 h 5565"/>
                <a:gd name="T4" fmla="*/ 1201 w 4287"/>
                <a:gd name="T5" fmla="*/ 5029 h 5565"/>
                <a:gd name="T6" fmla="*/ 1518 w 4287"/>
                <a:gd name="T7" fmla="*/ 5270 h 5565"/>
                <a:gd name="T8" fmla="*/ 1838 w 4287"/>
                <a:gd name="T9" fmla="*/ 5468 h 5565"/>
                <a:gd name="T10" fmla="*/ 2120 w 4287"/>
                <a:gd name="T11" fmla="*/ 5565 h 5565"/>
                <a:gd name="T12" fmla="*/ 2321 w 4287"/>
                <a:gd name="T13" fmla="*/ 5502 h 5565"/>
                <a:gd name="T14" fmla="*/ 2400 w 4287"/>
                <a:gd name="T15" fmla="*/ 5221 h 5565"/>
                <a:gd name="T16" fmla="*/ 2354 w 4287"/>
                <a:gd name="T17" fmla="*/ 4110 h 5565"/>
                <a:gd name="T18" fmla="*/ 3104 w 4287"/>
                <a:gd name="T19" fmla="*/ 4063 h 5565"/>
                <a:gd name="T20" fmla="*/ 3442 w 4287"/>
                <a:gd name="T21" fmla="*/ 3911 h 5565"/>
                <a:gd name="T22" fmla="*/ 3680 w 4287"/>
                <a:gd name="T23" fmla="*/ 3702 h 5565"/>
                <a:gd name="T24" fmla="*/ 3835 w 4287"/>
                <a:gd name="T25" fmla="*/ 3463 h 5565"/>
                <a:gd name="T26" fmla="*/ 3925 w 4287"/>
                <a:gd name="T27" fmla="*/ 3221 h 5565"/>
                <a:gd name="T28" fmla="*/ 3967 w 4287"/>
                <a:gd name="T29" fmla="*/ 3001 h 5565"/>
                <a:gd name="T30" fmla="*/ 3977 w 4287"/>
                <a:gd name="T31" fmla="*/ 2828 h 5565"/>
                <a:gd name="T32" fmla="*/ 3975 w 4287"/>
                <a:gd name="T33" fmla="*/ 2728 h 5565"/>
                <a:gd name="T34" fmla="*/ 4037 w 4287"/>
                <a:gd name="T35" fmla="*/ 2688 h 5565"/>
                <a:gd name="T36" fmla="*/ 4136 w 4287"/>
                <a:gd name="T37" fmla="*/ 2623 h 5565"/>
                <a:gd name="T38" fmla="*/ 4206 w 4287"/>
                <a:gd name="T39" fmla="*/ 2548 h 5565"/>
                <a:gd name="T40" fmla="*/ 4250 w 4287"/>
                <a:gd name="T41" fmla="*/ 2469 h 5565"/>
                <a:gd name="T42" fmla="*/ 4275 w 4287"/>
                <a:gd name="T43" fmla="*/ 2392 h 5565"/>
                <a:gd name="T44" fmla="*/ 4285 w 4287"/>
                <a:gd name="T45" fmla="*/ 2325 h 5565"/>
                <a:gd name="T46" fmla="*/ 4287 w 4287"/>
                <a:gd name="T47" fmla="*/ 2274 h 5565"/>
                <a:gd name="T48" fmla="*/ 4285 w 4287"/>
                <a:gd name="T49" fmla="*/ 2246 h 5565"/>
                <a:gd name="T50" fmla="*/ 4224 w 4287"/>
                <a:gd name="T51" fmla="*/ 2205 h 5565"/>
                <a:gd name="T52" fmla="*/ 4128 w 4287"/>
                <a:gd name="T53" fmla="*/ 2124 h 5565"/>
                <a:gd name="T54" fmla="*/ 4059 w 4287"/>
                <a:gd name="T55" fmla="*/ 2037 h 5565"/>
                <a:gd name="T56" fmla="*/ 4015 w 4287"/>
                <a:gd name="T57" fmla="*/ 1952 h 5565"/>
                <a:gd name="T58" fmla="*/ 3989 w 4287"/>
                <a:gd name="T59" fmla="*/ 1872 h 5565"/>
                <a:gd name="T60" fmla="*/ 3976 w 4287"/>
                <a:gd name="T61" fmla="*/ 1804 h 5565"/>
                <a:gd name="T62" fmla="*/ 3973 w 4287"/>
                <a:gd name="T63" fmla="*/ 1754 h 5565"/>
                <a:gd name="T64" fmla="*/ 3973 w 4287"/>
                <a:gd name="T65" fmla="*/ 1725 h 5565"/>
                <a:gd name="T66" fmla="*/ 3974 w 4287"/>
                <a:gd name="T67" fmla="*/ 1692 h 5565"/>
                <a:gd name="T68" fmla="*/ 3974 w 4287"/>
                <a:gd name="T69" fmla="*/ 1631 h 5565"/>
                <a:gd name="T70" fmla="*/ 3975 w 4287"/>
                <a:gd name="T71" fmla="*/ 1571 h 5565"/>
                <a:gd name="T72" fmla="*/ 3975 w 4287"/>
                <a:gd name="T73" fmla="*/ 1512 h 5565"/>
                <a:gd name="T74" fmla="*/ 3976 w 4287"/>
                <a:gd name="T75" fmla="*/ 1455 h 5565"/>
                <a:gd name="T76" fmla="*/ 3976 w 4287"/>
                <a:gd name="T77" fmla="*/ 1397 h 5565"/>
                <a:gd name="T78" fmla="*/ 3976 w 4287"/>
                <a:gd name="T79" fmla="*/ 1342 h 5565"/>
                <a:gd name="T80" fmla="*/ 3976 w 4287"/>
                <a:gd name="T81" fmla="*/ 1286 h 5565"/>
                <a:gd name="T82" fmla="*/ 3977 w 4287"/>
                <a:gd name="T83" fmla="*/ 0 h 5565"/>
                <a:gd name="T84" fmla="*/ 28 w 4287"/>
                <a:gd name="T85" fmla="*/ 1333 h 5565"/>
                <a:gd name="T86" fmla="*/ 408 w 4287"/>
                <a:gd name="T87" fmla="*/ 3676 h 5565"/>
                <a:gd name="T88" fmla="*/ 399 w 4287"/>
                <a:gd name="T89" fmla="*/ 4550 h 5565"/>
                <a:gd name="T90" fmla="*/ 413 w 4287"/>
                <a:gd name="T91" fmla="*/ 4550 h 5565"/>
                <a:gd name="T92" fmla="*/ 437 w 4287"/>
                <a:gd name="T93" fmla="*/ 4551 h 5565"/>
                <a:gd name="T94" fmla="*/ 472 w 4287"/>
                <a:gd name="T95" fmla="*/ 4555 h 5565"/>
                <a:gd name="T96" fmla="*/ 514 w 4287"/>
                <a:gd name="T97" fmla="*/ 4561 h 5565"/>
                <a:gd name="T98" fmla="*/ 563 w 4287"/>
                <a:gd name="T99" fmla="*/ 4572 h 5565"/>
                <a:gd name="T100" fmla="*/ 615 w 4287"/>
                <a:gd name="T101" fmla="*/ 4585 h 5565"/>
                <a:gd name="T102" fmla="*/ 671 w 4287"/>
                <a:gd name="T103" fmla="*/ 4605 h 5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87" h="5565">
                  <a:moveTo>
                    <a:pt x="699" y="4618"/>
                  </a:moveTo>
                  <a:lnTo>
                    <a:pt x="745" y="4648"/>
                  </a:lnTo>
                  <a:lnTo>
                    <a:pt x="824" y="4713"/>
                  </a:lnTo>
                  <a:lnTo>
                    <a:pt x="929" y="4803"/>
                  </a:lnTo>
                  <a:lnTo>
                    <a:pt x="1056" y="4911"/>
                  </a:lnTo>
                  <a:lnTo>
                    <a:pt x="1201" y="5029"/>
                  </a:lnTo>
                  <a:lnTo>
                    <a:pt x="1356" y="5152"/>
                  </a:lnTo>
                  <a:lnTo>
                    <a:pt x="1518" y="5270"/>
                  </a:lnTo>
                  <a:lnTo>
                    <a:pt x="1680" y="5378"/>
                  </a:lnTo>
                  <a:lnTo>
                    <a:pt x="1838" y="5468"/>
                  </a:lnTo>
                  <a:lnTo>
                    <a:pt x="1986" y="5534"/>
                  </a:lnTo>
                  <a:lnTo>
                    <a:pt x="2120" y="5565"/>
                  </a:lnTo>
                  <a:lnTo>
                    <a:pt x="2234" y="5557"/>
                  </a:lnTo>
                  <a:lnTo>
                    <a:pt x="2321" y="5502"/>
                  </a:lnTo>
                  <a:lnTo>
                    <a:pt x="2379" y="5392"/>
                  </a:lnTo>
                  <a:lnTo>
                    <a:pt x="2400" y="5221"/>
                  </a:lnTo>
                  <a:lnTo>
                    <a:pt x="2381" y="4981"/>
                  </a:lnTo>
                  <a:lnTo>
                    <a:pt x="2354" y="4110"/>
                  </a:lnTo>
                  <a:lnTo>
                    <a:pt x="2894" y="4110"/>
                  </a:lnTo>
                  <a:lnTo>
                    <a:pt x="3104" y="4063"/>
                  </a:lnTo>
                  <a:lnTo>
                    <a:pt x="3286" y="3995"/>
                  </a:lnTo>
                  <a:lnTo>
                    <a:pt x="3442" y="3911"/>
                  </a:lnTo>
                  <a:lnTo>
                    <a:pt x="3573" y="3811"/>
                  </a:lnTo>
                  <a:lnTo>
                    <a:pt x="3680" y="3702"/>
                  </a:lnTo>
                  <a:lnTo>
                    <a:pt x="3767" y="3585"/>
                  </a:lnTo>
                  <a:lnTo>
                    <a:pt x="3835" y="3463"/>
                  </a:lnTo>
                  <a:lnTo>
                    <a:pt x="3887" y="3342"/>
                  </a:lnTo>
                  <a:lnTo>
                    <a:pt x="3925" y="3221"/>
                  </a:lnTo>
                  <a:lnTo>
                    <a:pt x="3951" y="3107"/>
                  </a:lnTo>
                  <a:lnTo>
                    <a:pt x="3967" y="3001"/>
                  </a:lnTo>
                  <a:lnTo>
                    <a:pt x="3975" y="2906"/>
                  </a:lnTo>
                  <a:lnTo>
                    <a:pt x="3977" y="2828"/>
                  </a:lnTo>
                  <a:lnTo>
                    <a:pt x="3977" y="2767"/>
                  </a:lnTo>
                  <a:lnTo>
                    <a:pt x="3975" y="2728"/>
                  </a:lnTo>
                  <a:lnTo>
                    <a:pt x="3974" y="2715"/>
                  </a:lnTo>
                  <a:lnTo>
                    <a:pt x="4037" y="2688"/>
                  </a:lnTo>
                  <a:lnTo>
                    <a:pt x="4091" y="2658"/>
                  </a:lnTo>
                  <a:lnTo>
                    <a:pt x="4136" y="2623"/>
                  </a:lnTo>
                  <a:lnTo>
                    <a:pt x="4175" y="2586"/>
                  </a:lnTo>
                  <a:lnTo>
                    <a:pt x="4206" y="2548"/>
                  </a:lnTo>
                  <a:lnTo>
                    <a:pt x="4231" y="2508"/>
                  </a:lnTo>
                  <a:lnTo>
                    <a:pt x="4250" y="2469"/>
                  </a:lnTo>
                  <a:lnTo>
                    <a:pt x="4265" y="2430"/>
                  </a:lnTo>
                  <a:lnTo>
                    <a:pt x="4275" y="2392"/>
                  </a:lnTo>
                  <a:lnTo>
                    <a:pt x="4281" y="2358"/>
                  </a:lnTo>
                  <a:lnTo>
                    <a:pt x="4285" y="2325"/>
                  </a:lnTo>
                  <a:lnTo>
                    <a:pt x="4287" y="2298"/>
                  </a:lnTo>
                  <a:lnTo>
                    <a:pt x="4287" y="2274"/>
                  </a:lnTo>
                  <a:lnTo>
                    <a:pt x="4286" y="2257"/>
                  </a:lnTo>
                  <a:lnTo>
                    <a:pt x="4285" y="2246"/>
                  </a:lnTo>
                  <a:lnTo>
                    <a:pt x="4285" y="2242"/>
                  </a:lnTo>
                  <a:lnTo>
                    <a:pt x="4224" y="2205"/>
                  </a:lnTo>
                  <a:lnTo>
                    <a:pt x="4172" y="2165"/>
                  </a:lnTo>
                  <a:lnTo>
                    <a:pt x="4128" y="2124"/>
                  </a:lnTo>
                  <a:lnTo>
                    <a:pt x="4090" y="2081"/>
                  </a:lnTo>
                  <a:lnTo>
                    <a:pt x="4059" y="2037"/>
                  </a:lnTo>
                  <a:lnTo>
                    <a:pt x="4034" y="1994"/>
                  </a:lnTo>
                  <a:lnTo>
                    <a:pt x="4015" y="1952"/>
                  </a:lnTo>
                  <a:lnTo>
                    <a:pt x="3999" y="1911"/>
                  </a:lnTo>
                  <a:lnTo>
                    <a:pt x="3989" y="1872"/>
                  </a:lnTo>
                  <a:lnTo>
                    <a:pt x="3981" y="1837"/>
                  </a:lnTo>
                  <a:lnTo>
                    <a:pt x="3976" y="1804"/>
                  </a:lnTo>
                  <a:lnTo>
                    <a:pt x="3974" y="1777"/>
                  </a:lnTo>
                  <a:lnTo>
                    <a:pt x="3973" y="1754"/>
                  </a:lnTo>
                  <a:lnTo>
                    <a:pt x="3973" y="1736"/>
                  </a:lnTo>
                  <a:lnTo>
                    <a:pt x="3973" y="1725"/>
                  </a:lnTo>
                  <a:lnTo>
                    <a:pt x="3974" y="1722"/>
                  </a:lnTo>
                  <a:lnTo>
                    <a:pt x="3974" y="1692"/>
                  </a:lnTo>
                  <a:lnTo>
                    <a:pt x="3974" y="1661"/>
                  </a:lnTo>
                  <a:lnTo>
                    <a:pt x="3974" y="1631"/>
                  </a:lnTo>
                  <a:lnTo>
                    <a:pt x="3975" y="1601"/>
                  </a:lnTo>
                  <a:lnTo>
                    <a:pt x="3975" y="1571"/>
                  </a:lnTo>
                  <a:lnTo>
                    <a:pt x="3975" y="1542"/>
                  </a:lnTo>
                  <a:lnTo>
                    <a:pt x="3975" y="1512"/>
                  </a:lnTo>
                  <a:lnTo>
                    <a:pt x="3975" y="1483"/>
                  </a:lnTo>
                  <a:lnTo>
                    <a:pt x="3976" y="1455"/>
                  </a:lnTo>
                  <a:lnTo>
                    <a:pt x="3976" y="1425"/>
                  </a:lnTo>
                  <a:lnTo>
                    <a:pt x="3976" y="1397"/>
                  </a:lnTo>
                  <a:lnTo>
                    <a:pt x="3976" y="1369"/>
                  </a:lnTo>
                  <a:lnTo>
                    <a:pt x="3976" y="1342"/>
                  </a:lnTo>
                  <a:lnTo>
                    <a:pt x="3976" y="1313"/>
                  </a:lnTo>
                  <a:lnTo>
                    <a:pt x="3976" y="1286"/>
                  </a:lnTo>
                  <a:lnTo>
                    <a:pt x="3977" y="1260"/>
                  </a:lnTo>
                  <a:lnTo>
                    <a:pt x="3977" y="0"/>
                  </a:lnTo>
                  <a:lnTo>
                    <a:pt x="1212" y="0"/>
                  </a:lnTo>
                  <a:lnTo>
                    <a:pt x="28" y="1333"/>
                  </a:lnTo>
                  <a:lnTo>
                    <a:pt x="0" y="2838"/>
                  </a:lnTo>
                  <a:lnTo>
                    <a:pt x="408" y="3676"/>
                  </a:lnTo>
                  <a:lnTo>
                    <a:pt x="398" y="4550"/>
                  </a:lnTo>
                  <a:lnTo>
                    <a:pt x="399" y="4550"/>
                  </a:lnTo>
                  <a:lnTo>
                    <a:pt x="405" y="4550"/>
                  </a:lnTo>
                  <a:lnTo>
                    <a:pt x="413" y="4550"/>
                  </a:lnTo>
                  <a:lnTo>
                    <a:pt x="424" y="4551"/>
                  </a:lnTo>
                  <a:lnTo>
                    <a:pt x="437" y="4551"/>
                  </a:lnTo>
                  <a:lnTo>
                    <a:pt x="453" y="4553"/>
                  </a:lnTo>
                  <a:lnTo>
                    <a:pt x="472" y="4555"/>
                  </a:lnTo>
                  <a:lnTo>
                    <a:pt x="492" y="4558"/>
                  </a:lnTo>
                  <a:lnTo>
                    <a:pt x="514" y="4561"/>
                  </a:lnTo>
                  <a:lnTo>
                    <a:pt x="537" y="4565"/>
                  </a:lnTo>
                  <a:lnTo>
                    <a:pt x="563" y="4572"/>
                  </a:lnTo>
                  <a:lnTo>
                    <a:pt x="588" y="4578"/>
                  </a:lnTo>
                  <a:lnTo>
                    <a:pt x="615" y="4585"/>
                  </a:lnTo>
                  <a:lnTo>
                    <a:pt x="643" y="4595"/>
                  </a:lnTo>
                  <a:lnTo>
                    <a:pt x="671" y="4605"/>
                  </a:lnTo>
                  <a:lnTo>
                    <a:pt x="699" y="4618"/>
                  </a:lnTo>
                  <a:close/>
                </a:path>
              </a:pathLst>
            </a:custGeom>
            <a:solidFill>
              <a:srgbClr val="FEF2E0"/>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22" name="Freeform 19"/>
            <p:cNvSpPr>
              <a:spLocks/>
            </p:cNvSpPr>
            <p:nvPr/>
          </p:nvSpPr>
          <p:spPr bwMode="auto">
            <a:xfrm>
              <a:off x="10139363" y="5770563"/>
              <a:ext cx="88900" cy="30162"/>
            </a:xfrm>
            <a:custGeom>
              <a:avLst/>
              <a:gdLst>
                <a:gd name="T0" fmla="*/ 992 w 992"/>
                <a:gd name="T1" fmla="*/ 156 h 341"/>
                <a:gd name="T2" fmla="*/ 939 w 992"/>
                <a:gd name="T3" fmla="*/ 121 h 341"/>
                <a:gd name="T4" fmla="*/ 887 w 992"/>
                <a:gd name="T5" fmla="*/ 88 h 341"/>
                <a:gd name="T6" fmla="*/ 837 w 992"/>
                <a:gd name="T7" fmla="*/ 60 h 341"/>
                <a:gd name="T8" fmla="*/ 787 w 992"/>
                <a:gd name="T9" fmla="*/ 37 h 341"/>
                <a:gd name="T10" fmla="*/ 738 w 992"/>
                <a:gd name="T11" fmla="*/ 18 h 341"/>
                <a:gd name="T12" fmla="*/ 687 w 992"/>
                <a:gd name="T13" fmla="*/ 5 h 341"/>
                <a:gd name="T14" fmla="*/ 635 w 992"/>
                <a:gd name="T15" fmla="*/ 0 h 341"/>
                <a:gd name="T16" fmla="*/ 582 w 992"/>
                <a:gd name="T17" fmla="*/ 1 h 341"/>
                <a:gd name="T18" fmla="*/ 526 w 992"/>
                <a:gd name="T19" fmla="*/ 10 h 341"/>
                <a:gd name="T20" fmla="*/ 466 w 992"/>
                <a:gd name="T21" fmla="*/ 26 h 341"/>
                <a:gd name="T22" fmla="*/ 402 w 992"/>
                <a:gd name="T23" fmla="*/ 53 h 341"/>
                <a:gd name="T24" fmla="*/ 333 w 992"/>
                <a:gd name="T25" fmla="*/ 89 h 341"/>
                <a:gd name="T26" fmla="*/ 260 w 992"/>
                <a:gd name="T27" fmla="*/ 134 h 341"/>
                <a:gd name="T28" fmla="*/ 180 w 992"/>
                <a:gd name="T29" fmla="*/ 192 h 341"/>
                <a:gd name="T30" fmla="*/ 93 w 992"/>
                <a:gd name="T31" fmla="*/ 260 h 341"/>
                <a:gd name="T32" fmla="*/ 0 w 992"/>
                <a:gd name="T33"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2" h="341">
                  <a:moveTo>
                    <a:pt x="992" y="156"/>
                  </a:moveTo>
                  <a:lnTo>
                    <a:pt x="939" y="121"/>
                  </a:lnTo>
                  <a:lnTo>
                    <a:pt x="887" y="88"/>
                  </a:lnTo>
                  <a:lnTo>
                    <a:pt x="837" y="60"/>
                  </a:lnTo>
                  <a:lnTo>
                    <a:pt x="787" y="37"/>
                  </a:lnTo>
                  <a:lnTo>
                    <a:pt x="738" y="18"/>
                  </a:lnTo>
                  <a:lnTo>
                    <a:pt x="687" y="5"/>
                  </a:lnTo>
                  <a:lnTo>
                    <a:pt x="635" y="0"/>
                  </a:lnTo>
                  <a:lnTo>
                    <a:pt x="582" y="1"/>
                  </a:lnTo>
                  <a:lnTo>
                    <a:pt x="526" y="10"/>
                  </a:lnTo>
                  <a:lnTo>
                    <a:pt x="466" y="26"/>
                  </a:lnTo>
                  <a:lnTo>
                    <a:pt x="402" y="53"/>
                  </a:lnTo>
                  <a:lnTo>
                    <a:pt x="333" y="89"/>
                  </a:lnTo>
                  <a:lnTo>
                    <a:pt x="260" y="134"/>
                  </a:lnTo>
                  <a:lnTo>
                    <a:pt x="180" y="192"/>
                  </a:lnTo>
                  <a:lnTo>
                    <a:pt x="93" y="260"/>
                  </a:lnTo>
                  <a:lnTo>
                    <a:pt x="0" y="341"/>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3" name="Freeform 20"/>
            <p:cNvSpPr>
              <a:spLocks/>
            </p:cNvSpPr>
            <p:nvPr/>
          </p:nvSpPr>
          <p:spPr bwMode="auto">
            <a:xfrm>
              <a:off x="10225088" y="5781675"/>
              <a:ext cx="4763" cy="7937"/>
            </a:xfrm>
            <a:custGeom>
              <a:avLst/>
              <a:gdLst>
                <a:gd name="T0" fmla="*/ 63 w 63"/>
                <a:gd name="T1" fmla="*/ 0 h 93"/>
                <a:gd name="T2" fmla="*/ 0 w 63"/>
                <a:gd name="T3" fmla="*/ 93 h 93"/>
                <a:gd name="T4" fmla="*/ 63 w 63"/>
                <a:gd name="T5" fmla="*/ 0 h 93"/>
              </a:gdLst>
              <a:ahLst/>
              <a:cxnLst>
                <a:cxn ang="0">
                  <a:pos x="T0" y="T1"/>
                </a:cxn>
                <a:cxn ang="0">
                  <a:pos x="T2" y="T3"/>
                </a:cxn>
                <a:cxn ang="0">
                  <a:pos x="T4" y="T5"/>
                </a:cxn>
              </a:cxnLst>
              <a:rect l="0" t="0" r="r" b="b"/>
              <a:pathLst>
                <a:path w="63" h="93">
                  <a:moveTo>
                    <a:pt x="63" y="0"/>
                  </a:moveTo>
                  <a:lnTo>
                    <a:pt x="0" y="93"/>
                  </a:lnTo>
                  <a:lnTo>
                    <a:pt x="6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24" name="Freeform 21"/>
            <p:cNvSpPr>
              <a:spLocks/>
            </p:cNvSpPr>
            <p:nvPr/>
          </p:nvSpPr>
          <p:spPr bwMode="auto">
            <a:xfrm>
              <a:off x="10136188" y="5797550"/>
              <a:ext cx="6350" cy="7937"/>
            </a:xfrm>
            <a:custGeom>
              <a:avLst/>
              <a:gdLst>
                <a:gd name="T0" fmla="*/ 73 w 73"/>
                <a:gd name="T1" fmla="*/ 84 h 84"/>
                <a:gd name="T2" fmla="*/ 0 w 73"/>
                <a:gd name="T3" fmla="*/ 0 h 84"/>
                <a:gd name="T4" fmla="*/ 73 w 73"/>
                <a:gd name="T5" fmla="*/ 84 h 84"/>
              </a:gdLst>
              <a:ahLst/>
              <a:cxnLst>
                <a:cxn ang="0">
                  <a:pos x="T0" y="T1"/>
                </a:cxn>
                <a:cxn ang="0">
                  <a:pos x="T2" y="T3"/>
                </a:cxn>
                <a:cxn ang="0">
                  <a:pos x="T4" y="T5"/>
                </a:cxn>
              </a:cxnLst>
              <a:rect l="0" t="0" r="r" b="b"/>
              <a:pathLst>
                <a:path w="73" h="84">
                  <a:moveTo>
                    <a:pt x="73" y="84"/>
                  </a:moveTo>
                  <a:lnTo>
                    <a:pt x="0" y="0"/>
                  </a:lnTo>
                  <a:lnTo>
                    <a:pt x="73" y="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25" name="Freeform 22"/>
            <p:cNvSpPr>
              <a:spLocks/>
            </p:cNvSpPr>
            <p:nvPr/>
          </p:nvSpPr>
          <p:spPr bwMode="auto">
            <a:xfrm>
              <a:off x="10142538" y="5965825"/>
              <a:ext cx="82550" cy="11112"/>
            </a:xfrm>
            <a:custGeom>
              <a:avLst/>
              <a:gdLst>
                <a:gd name="T0" fmla="*/ 0 w 948"/>
                <a:gd name="T1" fmla="*/ 0 h 125"/>
                <a:gd name="T2" fmla="*/ 74 w 948"/>
                <a:gd name="T3" fmla="*/ 27 h 125"/>
                <a:gd name="T4" fmla="*/ 152 w 948"/>
                <a:gd name="T5" fmla="*/ 51 h 125"/>
                <a:gd name="T6" fmla="*/ 231 w 948"/>
                <a:gd name="T7" fmla="*/ 71 h 125"/>
                <a:gd name="T8" fmla="*/ 312 w 948"/>
                <a:gd name="T9" fmla="*/ 87 h 125"/>
                <a:gd name="T10" fmla="*/ 392 w 948"/>
                <a:gd name="T11" fmla="*/ 100 h 125"/>
                <a:gd name="T12" fmla="*/ 471 w 948"/>
                <a:gd name="T13" fmla="*/ 109 h 125"/>
                <a:gd name="T14" fmla="*/ 547 w 948"/>
                <a:gd name="T15" fmla="*/ 116 h 125"/>
                <a:gd name="T16" fmla="*/ 620 w 948"/>
                <a:gd name="T17" fmla="*/ 120 h 125"/>
                <a:gd name="T18" fmla="*/ 688 w 948"/>
                <a:gd name="T19" fmla="*/ 124 h 125"/>
                <a:gd name="T20" fmla="*/ 750 w 948"/>
                <a:gd name="T21" fmla="*/ 125 h 125"/>
                <a:gd name="T22" fmla="*/ 806 w 948"/>
                <a:gd name="T23" fmla="*/ 124 h 125"/>
                <a:gd name="T24" fmla="*/ 855 w 948"/>
                <a:gd name="T25" fmla="*/ 124 h 125"/>
                <a:gd name="T26" fmla="*/ 894 w 948"/>
                <a:gd name="T27" fmla="*/ 122 h 125"/>
                <a:gd name="T28" fmla="*/ 923 w 948"/>
                <a:gd name="T29" fmla="*/ 120 h 125"/>
                <a:gd name="T30" fmla="*/ 941 w 948"/>
                <a:gd name="T31" fmla="*/ 119 h 125"/>
                <a:gd name="T32" fmla="*/ 948 w 948"/>
                <a:gd name="T33" fmla="*/ 119 h 125"/>
                <a:gd name="T34" fmla="*/ 0 w 948"/>
                <a:gd name="T3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8" h="125">
                  <a:moveTo>
                    <a:pt x="0" y="0"/>
                  </a:moveTo>
                  <a:lnTo>
                    <a:pt x="74" y="27"/>
                  </a:lnTo>
                  <a:lnTo>
                    <a:pt x="152" y="51"/>
                  </a:lnTo>
                  <a:lnTo>
                    <a:pt x="231" y="71"/>
                  </a:lnTo>
                  <a:lnTo>
                    <a:pt x="312" y="87"/>
                  </a:lnTo>
                  <a:lnTo>
                    <a:pt x="392" y="100"/>
                  </a:lnTo>
                  <a:lnTo>
                    <a:pt x="471" y="109"/>
                  </a:lnTo>
                  <a:lnTo>
                    <a:pt x="547" y="116"/>
                  </a:lnTo>
                  <a:lnTo>
                    <a:pt x="620" y="120"/>
                  </a:lnTo>
                  <a:lnTo>
                    <a:pt x="688" y="124"/>
                  </a:lnTo>
                  <a:lnTo>
                    <a:pt x="750" y="125"/>
                  </a:lnTo>
                  <a:lnTo>
                    <a:pt x="806" y="124"/>
                  </a:lnTo>
                  <a:lnTo>
                    <a:pt x="855" y="124"/>
                  </a:lnTo>
                  <a:lnTo>
                    <a:pt x="894" y="122"/>
                  </a:lnTo>
                  <a:lnTo>
                    <a:pt x="923" y="120"/>
                  </a:lnTo>
                  <a:lnTo>
                    <a:pt x="941" y="119"/>
                  </a:lnTo>
                  <a:lnTo>
                    <a:pt x="948" y="119"/>
                  </a:lnTo>
                  <a:lnTo>
                    <a:pt x="0" y="0"/>
                  </a:lnTo>
                  <a:close/>
                </a:path>
              </a:pathLst>
            </a:custGeom>
            <a:solidFill>
              <a:srgbClr val="FFFF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26" name="Freeform 23"/>
            <p:cNvSpPr>
              <a:spLocks/>
            </p:cNvSpPr>
            <p:nvPr/>
          </p:nvSpPr>
          <p:spPr bwMode="auto">
            <a:xfrm>
              <a:off x="10344151" y="6367463"/>
              <a:ext cx="176213" cy="88900"/>
            </a:xfrm>
            <a:custGeom>
              <a:avLst/>
              <a:gdLst>
                <a:gd name="T0" fmla="*/ 4 w 2004"/>
                <a:gd name="T1" fmla="*/ 239 h 1002"/>
                <a:gd name="T2" fmla="*/ 39 w 2004"/>
                <a:gd name="T3" fmla="*/ 214 h 1002"/>
                <a:gd name="T4" fmla="*/ 103 w 2004"/>
                <a:gd name="T5" fmla="*/ 173 h 1002"/>
                <a:gd name="T6" fmla="*/ 190 w 2004"/>
                <a:gd name="T7" fmla="*/ 123 h 1002"/>
                <a:gd name="T8" fmla="*/ 296 w 2004"/>
                <a:gd name="T9" fmla="*/ 72 h 1002"/>
                <a:gd name="T10" fmla="*/ 412 w 2004"/>
                <a:gd name="T11" fmla="*/ 29 h 1002"/>
                <a:gd name="T12" fmla="*/ 535 w 2004"/>
                <a:gd name="T13" fmla="*/ 4 h 1002"/>
                <a:gd name="T14" fmla="*/ 658 w 2004"/>
                <a:gd name="T15" fmla="*/ 3 h 1002"/>
                <a:gd name="T16" fmla="*/ 733 w 2004"/>
                <a:gd name="T17" fmla="*/ 19 h 1002"/>
                <a:gd name="T18" fmla="*/ 840 w 2004"/>
                <a:gd name="T19" fmla="*/ 52 h 1002"/>
                <a:gd name="T20" fmla="*/ 1024 w 2004"/>
                <a:gd name="T21" fmla="*/ 112 h 1002"/>
                <a:gd name="T22" fmla="*/ 1255 w 2004"/>
                <a:gd name="T23" fmla="*/ 188 h 1002"/>
                <a:gd name="T24" fmla="*/ 1498 w 2004"/>
                <a:gd name="T25" fmla="*/ 272 h 1002"/>
                <a:gd name="T26" fmla="*/ 1724 w 2004"/>
                <a:gd name="T27" fmla="*/ 354 h 1002"/>
                <a:gd name="T28" fmla="*/ 1901 w 2004"/>
                <a:gd name="T29" fmla="*/ 427 h 1002"/>
                <a:gd name="T30" fmla="*/ 1997 w 2004"/>
                <a:gd name="T31" fmla="*/ 480 h 1002"/>
                <a:gd name="T32" fmla="*/ 1977 w 2004"/>
                <a:gd name="T33" fmla="*/ 532 h 1002"/>
                <a:gd name="T34" fmla="*/ 1911 w 2004"/>
                <a:gd name="T35" fmla="*/ 580 h 1002"/>
                <a:gd name="T36" fmla="*/ 1830 w 2004"/>
                <a:gd name="T37" fmla="*/ 608 h 1002"/>
                <a:gd name="T38" fmla="*/ 1734 w 2004"/>
                <a:gd name="T39" fmla="*/ 625 h 1002"/>
                <a:gd name="T40" fmla="*/ 1624 w 2004"/>
                <a:gd name="T41" fmla="*/ 638 h 1002"/>
                <a:gd name="T42" fmla="*/ 1501 w 2004"/>
                <a:gd name="T43" fmla="*/ 652 h 1002"/>
                <a:gd name="T44" fmla="*/ 1365 w 2004"/>
                <a:gd name="T45" fmla="*/ 677 h 1002"/>
                <a:gd name="T46" fmla="*/ 1218 w 2004"/>
                <a:gd name="T47" fmla="*/ 722 h 1002"/>
                <a:gd name="T48" fmla="*/ 1119 w 2004"/>
                <a:gd name="T49" fmla="*/ 763 h 1002"/>
                <a:gd name="T50" fmla="*/ 1085 w 2004"/>
                <a:gd name="T51" fmla="*/ 793 h 1002"/>
                <a:gd name="T52" fmla="*/ 1058 w 2004"/>
                <a:gd name="T53" fmla="*/ 828 h 1002"/>
                <a:gd name="T54" fmla="*/ 1030 w 2004"/>
                <a:gd name="T55" fmla="*/ 867 h 1002"/>
                <a:gd name="T56" fmla="*/ 998 w 2004"/>
                <a:gd name="T57" fmla="*/ 906 h 1002"/>
                <a:gd name="T58" fmla="*/ 953 w 2004"/>
                <a:gd name="T59" fmla="*/ 943 h 1002"/>
                <a:gd name="T60" fmla="*/ 888 w 2004"/>
                <a:gd name="T61" fmla="*/ 973 h 1002"/>
                <a:gd name="T62" fmla="*/ 801 w 2004"/>
                <a:gd name="T63" fmla="*/ 994 h 1002"/>
                <a:gd name="T64" fmla="*/ 0 w 2004"/>
                <a:gd name="T65" fmla="*/ 1002 h 1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04" h="1002">
                  <a:moveTo>
                    <a:pt x="0" y="243"/>
                  </a:moveTo>
                  <a:lnTo>
                    <a:pt x="4" y="239"/>
                  </a:lnTo>
                  <a:lnTo>
                    <a:pt x="18" y="230"/>
                  </a:lnTo>
                  <a:lnTo>
                    <a:pt x="39" y="214"/>
                  </a:lnTo>
                  <a:lnTo>
                    <a:pt x="67" y="195"/>
                  </a:lnTo>
                  <a:lnTo>
                    <a:pt x="103" y="173"/>
                  </a:lnTo>
                  <a:lnTo>
                    <a:pt x="144" y="148"/>
                  </a:lnTo>
                  <a:lnTo>
                    <a:pt x="190" y="123"/>
                  </a:lnTo>
                  <a:lnTo>
                    <a:pt x="241" y="96"/>
                  </a:lnTo>
                  <a:lnTo>
                    <a:pt x="296" y="72"/>
                  </a:lnTo>
                  <a:lnTo>
                    <a:pt x="352" y="49"/>
                  </a:lnTo>
                  <a:lnTo>
                    <a:pt x="412" y="29"/>
                  </a:lnTo>
                  <a:lnTo>
                    <a:pt x="473" y="14"/>
                  </a:lnTo>
                  <a:lnTo>
                    <a:pt x="535" y="4"/>
                  </a:lnTo>
                  <a:lnTo>
                    <a:pt x="597" y="0"/>
                  </a:lnTo>
                  <a:lnTo>
                    <a:pt x="658" y="3"/>
                  </a:lnTo>
                  <a:lnTo>
                    <a:pt x="718" y="15"/>
                  </a:lnTo>
                  <a:lnTo>
                    <a:pt x="733" y="19"/>
                  </a:lnTo>
                  <a:lnTo>
                    <a:pt x="775" y="32"/>
                  </a:lnTo>
                  <a:lnTo>
                    <a:pt x="840" y="52"/>
                  </a:lnTo>
                  <a:lnTo>
                    <a:pt x="924" y="80"/>
                  </a:lnTo>
                  <a:lnTo>
                    <a:pt x="1024" y="112"/>
                  </a:lnTo>
                  <a:lnTo>
                    <a:pt x="1136" y="149"/>
                  </a:lnTo>
                  <a:lnTo>
                    <a:pt x="1255" y="188"/>
                  </a:lnTo>
                  <a:lnTo>
                    <a:pt x="1377" y="230"/>
                  </a:lnTo>
                  <a:lnTo>
                    <a:pt x="1498" y="272"/>
                  </a:lnTo>
                  <a:lnTo>
                    <a:pt x="1616" y="314"/>
                  </a:lnTo>
                  <a:lnTo>
                    <a:pt x="1724" y="354"/>
                  </a:lnTo>
                  <a:lnTo>
                    <a:pt x="1821" y="392"/>
                  </a:lnTo>
                  <a:lnTo>
                    <a:pt x="1901" y="427"/>
                  </a:lnTo>
                  <a:lnTo>
                    <a:pt x="1961" y="456"/>
                  </a:lnTo>
                  <a:lnTo>
                    <a:pt x="1997" y="480"/>
                  </a:lnTo>
                  <a:lnTo>
                    <a:pt x="2004" y="498"/>
                  </a:lnTo>
                  <a:lnTo>
                    <a:pt x="1977" y="532"/>
                  </a:lnTo>
                  <a:lnTo>
                    <a:pt x="1945" y="559"/>
                  </a:lnTo>
                  <a:lnTo>
                    <a:pt x="1911" y="580"/>
                  </a:lnTo>
                  <a:lnTo>
                    <a:pt x="1872" y="596"/>
                  </a:lnTo>
                  <a:lnTo>
                    <a:pt x="1830" y="608"/>
                  </a:lnTo>
                  <a:lnTo>
                    <a:pt x="1783" y="618"/>
                  </a:lnTo>
                  <a:lnTo>
                    <a:pt x="1734" y="625"/>
                  </a:lnTo>
                  <a:lnTo>
                    <a:pt x="1681" y="631"/>
                  </a:lnTo>
                  <a:lnTo>
                    <a:pt x="1624" y="638"/>
                  </a:lnTo>
                  <a:lnTo>
                    <a:pt x="1564" y="644"/>
                  </a:lnTo>
                  <a:lnTo>
                    <a:pt x="1501" y="652"/>
                  </a:lnTo>
                  <a:lnTo>
                    <a:pt x="1435" y="664"/>
                  </a:lnTo>
                  <a:lnTo>
                    <a:pt x="1365" y="677"/>
                  </a:lnTo>
                  <a:lnTo>
                    <a:pt x="1294" y="697"/>
                  </a:lnTo>
                  <a:lnTo>
                    <a:pt x="1218" y="722"/>
                  </a:lnTo>
                  <a:lnTo>
                    <a:pt x="1140" y="753"/>
                  </a:lnTo>
                  <a:lnTo>
                    <a:pt x="1119" y="763"/>
                  </a:lnTo>
                  <a:lnTo>
                    <a:pt x="1101" y="777"/>
                  </a:lnTo>
                  <a:lnTo>
                    <a:pt x="1085" y="793"/>
                  </a:lnTo>
                  <a:lnTo>
                    <a:pt x="1072" y="810"/>
                  </a:lnTo>
                  <a:lnTo>
                    <a:pt x="1058" y="828"/>
                  </a:lnTo>
                  <a:lnTo>
                    <a:pt x="1044" y="847"/>
                  </a:lnTo>
                  <a:lnTo>
                    <a:pt x="1030" y="867"/>
                  </a:lnTo>
                  <a:lnTo>
                    <a:pt x="1016" y="886"/>
                  </a:lnTo>
                  <a:lnTo>
                    <a:pt x="998" y="906"/>
                  </a:lnTo>
                  <a:lnTo>
                    <a:pt x="977" y="925"/>
                  </a:lnTo>
                  <a:lnTo>
                    <a:pt x="953" y="943"/>
                  </a:lnTo>
                  <a:lnTo>
                    <a:pt x="923" y="959"/>
                  </a:lnTo>
                  <a:lnTo>
                    <a:pt x="888" y="973"/>
                  </a:lnTo>
                  <a:lnTo>
                    <a:pt x="848" y="985"/>
                  </a:lnTo>
                  <a:lnTo>
                    <a:pt x="801" y="994"/>
                  </a:lnTo>
                  <a:lnTo>
                    <a:pt x="746" y="1002"/>
                  </a:lnTo>
                  <a:lnTo>
                    <a:pt x="0" y="1002"/>
                  </a:lnTo>
                  <a:lnTo>
                    <a:pt x="0" y="243"/>
                  </a:lnTo>
                  <a:close/>
                </a:path>
              </a:pathLst>
            </a:custGeom>
            <a:solidFill>
              <a:srgbClr val="FEE6DA"/>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27" name="Freeform 24"/>
            <p:cNvSpPr>
              <a:spLocks/>
            </p:cNvSpPr>
            <p:nvPr/>
          </p:nvSpPr>
          <p:spPr bwMode="auto">
            <a:xfrm>
              <a:off x="10120313" y="6332538"/>
              <a:ext cx="241300" cy="123825"/>
            </a:xfrm>
            <a:custGeom>
              <a:avLst/>
              <a:gdLst>
                <a:gd name="T0" fmla="*/ 752 w 2738"/>
                <a:gd name="T1" fmla="*/ 0 h 1403"/>
                <a:gd name="T2" fmla="*/ 2529 w 2738"/>
                <a:gd name="T3" fmla="*/ 335 h 1403"/>
                <a:gd name="T4" fmla="*/ 2533 w 2738"/>
                <a:gd name="T5" fmla="*/ 338 h 1403"/>
                <a:gd name="T6" fmla="*/ 2548 w 2738"/>
                <a:gd name="T7" fmla="*/ 350 h 1403"/>
                <a:gd name="T8" fmla="*/ 2569 w 2738"/>
                <a:gd name="T9" fmla="*/ 368 h 1403"/>
                <a:gd name="T10" fmla="*/ 2595 w 2738"/>
                <a:gd name="T11" fmla="*/ 395 h 1403"/>
                <a:gd name="T12" fmla="*/ 2623 w 2738"/>
                <a:gd name="T13" fmla="*/ 429 h 1403"/>
                <a:gd name="T14" fmla="*/ 2653 w 2738"/>
                <a:gd name="T15" fmla="*/ 472 h 1403"/>
                <a:gd name="T16" fmla="*/ 2681 w 2738"/>
                <a:gd name="T17" fmla="*/ 525 h 1403"/>
                <a:gd name="T18" fmla="*/ 2707 w 2738"/>
                <a:gd name="T19" fmla="*/ 584 h 1403"/>
                <a:gd name="T20" fmla="*/ 2726 w 2738"/>
                <a:gd name="T21" fmla="*/ 654 h 1403"/>
                <a:gd name="T22" fmla="*/ 2737 w 2738"/>
                <a:gd name="T23" fmla="*/ 732 h 1403"/>
                <a:gd name="T24" fmla="*/ 2738 w 2738"/>
                <a:gd name="T25" fmla="*/ 819 h 1403"/>
                <a:gd name="T26" fmla="*/ 2729 w 2738"/>
                <a:gd name="T27" fmla="*/ 916 h 1403"/>
                <a:gd name="T28" fmla="*/ 2705 w 2738"/>
                <a:gd name="T29" fmla="*/ 1023 h 1403"/>
                <a:gd name="T30" fmla="*/ 2665 w 2738"/>
                <a:gd name="T31" fmla="*/ 1139 h 1403"/>
                <a:gd name="T32" fmla="*/ 2607 w 2738"/>
                <a:gd name="T33" fmla="*/ 1265 h 1403"/>
                <a:gd name="T34" fmla="*/ 2529 w 2738"/>
                <a:gd name="T35" fmla="*/ 1403 h 1403"/>
                <a:gd name="T36" fmla="*/ 0 w 2738"/>
                <a:gd name="T37" fmla="*/ 1403 h 1403"/>
                <a:gd name="T38" fmla="*/ 752 w 2738"/>
                <a:gd name="T3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38" h="1403">
                  <a:moveTo>
                    <a:pt x="752" y="0"/>
                  </a:moveTo>
                  <a:lnTo>
                    <a:pt x="2529" y="335"/>
                  </a:lnTo>
                  <a:lnTo>
                    <a:pt x="2533" y="338"/>
                  </a:lnTo>
                  <a:lnTo>
                    <a:pt x="2548" y="350"/>
                  </a:lnTo>
                  <a:lnTo>
                    <a:pt x="2569" y="368"/>
                  </a:lnTo>
                  <a:lnTo>
                    <a:pt x="2595" y="395"/>
                  </a:lnTo>
                  <a:lnTo>
                    <a:pt x="2623" y="429"/>
                  </a:lnTo>
                  <a:lnTo>
                    <a:pt x="2653" y="472"/>
                  </a:lnTo>
                  <a:lnTo>
                    <a:pt x="2681" y="525"/>
                  </a:lnTo>
                  <a:lnTo>
                    <a:pt x="2707" y="584"/>
                  </a:lnTo>
                  <a:lnTo>
                    <a:pt x="2726" y="654"/>
                  </a:lnTo>
                  <a:lnTo>
                    <a:pt x="2737" y="732"/>
                  </a:lnTo>
                  <a:lnTo>
                    <a:pt x="2738" y="819"/>
                  </a:lnTo>
                  <a:lnTo>
                    <a:pt x="2729" y="916"/>
                  </a:lnTo>
                  <a:lnTo>
                    <a:pt x="2705" y="1023"/>
                  </a:lnTo>
                  <a:lnTo>
                    <a:pt x="2665" y="1139"/>
                  </a:lnTo>
                  <a:lnTo>
                    <a:pt x="2607" y="1265"/>
                  </a:lnTo>
                  <a:lnTo>
                    <a:pt x="2529" y="1403"/>
                  </a:lnTo>
                  <a:lnTo>
                    <a:pt x="0" y="1403"/>
                  </a:lnTo>
                  <a:lnTo>
                    <a:pt x="752" y="0"/>
                  </a:lnTo>
                  <a:close/>
                </a:path>
              </a:pathLst>
            </a:custGeom>
            <a:solidFill>
              <a:srgbClr val="0191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8" name="Freeform 25"/>
            <p:cNvSpPr>
              <a:spLocks/>
            </p:cNvSpPr>
            <p:nvPr/>
          </p:nvSpPr>
          <p:spPr bwMode="auto">
            <a:xfrm>
              <a:off x="9859963" y="6376988"/>
              <a:ext cx="484188" cy="79375"/>
            </a:xfrm>
            <a:custGeom>
              <a:avLst/>
              <a:gdLst>
                <a:gd name="T0" fmla="*/ 5479 w 5479"/>
                <a:gd name="T1" fmla="*/ 900 h 900"/>
                <a:gd name="T2" fmla="*/ 2950 w 5479"/>
                <a:gd name="T3" fmla="*/ 900 h 900"/>
                <a:gd name="T4" fmla="*/ 0 w 5479"/>
                <a:gd name="T5" fmla="*/ 0 h 900"/>
              </a:gdLst>
              <a:ahLst/>
              <a:cxnLst>
                <a:cxn ang="0">
                  <a:pos x="T0" y="T1"/>
                </a:cxn>
                <a:cxn ang="0">
                  <a:pos x="T2" y="T3"/>
                </a:cxn>
                <a:cxn ang="0">
                  <a:pos x="T4" y="T5"/>
                </a:cxn>
              </a:cxnLst>
              <a:rect l="0" t="0" r="r" b="b"/>
              <a:pathLst>
                <a:path w="5479" h="900">
                  <a:moveTo>
                    <a:pt x="5479" y="900"/>
                  </a:moveTo>
                  <a:lnTo>
                    <a:pt x="2950" y="900"/>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9" name="Freeform 26"/>
            <p:cNvSpPr>
              <a:spLocks/>
            </p:cNvSpPr>
            <p:nvPr/>
          </p:nvSpPr>
          <p:spPr bwMode="auto">
            <a:xfrm>
              <a:off x="9915526" y="6229350"/>
              <a:ext cx="428625" cy="133350"/>
            </a:xfrm>
            <a:custGeom>
              <a:avLst/>
              <a:gdLst>
                <a:gd name="T0" fmla="*/ 0 w 4859"/>
                <a:gd name="T1" fmla="*/ 0 h 1503"/>
                <a:gd name="T2" fmla="*/ 3082 w 4859"/>
                <a:gd name="T3" fmla="*/ 1168 h 1503"/>
                <a:gd name="T4" fmla="*/ 4859 w 4859"/>
                <a:gd name="T5" fmla="*/ 1503 h 1503"/>
              </a:gdLst>
              <a:ahLst/>
              <a:cxnLst>
                <a:cxn ang="0">
                  <a:pos x="T0" y="T1"/>
                </a:cxn>
                <a:cxn ang="0">
                  <a:pos x="T2" y="T3"/>
                </a:cxn>
                <a:cxn ang="0">
                  <a:pos x="T4" y="T5"/>
                </a:cxn>
              </a:cxnLst>
              <a:rect l="0" t="0" r="r" b="b"/>
              <a:pathLst>
                <a:path w="4859" h="1503">
                  <a:moveTo>
                    <a:pt x="0" y="0"/>
                  </a:moveTo>
                  <a:lnTo>
                    <a:pt x="3082" y="1168"/>
                  </a:lnTo>
                  <a:lnTo>
                    <a:pt x="4859" y="150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30" name="Freeform 27"/>
            <p:cNvSpPr>
              <a:spLocks/>
            </p:cNvSpPr>
            <p:nvPr/>
          </p:nvSpPr>
          <p:spPr bwMode="auto">
            <a:xfrm>
              <a:off x="10344151" y="6362700"/>
              <a:ext cx="19050" cy="90487"/>
            </a:xfrm>
            <a:custGeom>
              <a:avLst/>
              <a:gdLst>
                <a:gd name="T0" fmla="*/ 0 w 226"/>
                <a:gd name="T1" fmla="*/ 0 h 1026"/>
                <a:gd name="T2" fmla="*/ 5 w 226"/>
                <a:gd name="T3" fmla="*/ 4 h 1026"/>
                <a:gd name="T4" fmla="*/ 20 w 226"/>
                <a:gd name="T5" fmla="*/ 17 h 1026"/>
                <a:gd name="T6" fmla="*/ 42 w 226"/>
                <a:gd name="T7" fmla="*/ 39 h 1026"/>
                <a:gd name="T8" fmla="*/ 69 w 226"/>
                <a:gd name="T9" fmla="*/ 68 h 1026"/>
                <a:gd name="T10" fmla="*/ 100 w 226"/>
                <a:gd name="T11" fmla="*/ 107 h 1026"/>
                <a:gd name="T12" fmla="*/ 131 w 226"/>
                <a:gd name="T13" fmla="*/ 153 h 1026"/>
                <a:gd name="T14" fmla="*/ 161 w 226"/>
                <a:gd name="T15" fmla="*/ 206 h 1026"/>
                <a:gd name="T16" fmla="*/ 187 w 226"/>
                <a:gd name="T17" fmla="*/ 268 h 1026"/>
                <a:gd name="T18" fmla="*/ 208 w 226"/>
                <a:gd name="T19" fmla="*/ 339 h 1026"/>
                <a:gd name="T20" fmla="*/ 222 w 226"/>
                <a:gd name="T21" fmla="*/ 415 h 1026"/>
                <a:gd name="T22" fmla="*/ 226 w 226"/>
                <a:gd name="T23" fmla="*/ 499 h 1026"/>
                <a:gd name="T24" fmla="*/ 218 w 226"/>
                <a:gd name="T25" fmla="*/ 591 h 1026"/>
                <a:gd name="T26" fmla="*/ 194 w 226"/>
                <a:gd name="T27" fmla="*/ 689 h 1026"/>
                <a:gd name="T28" fmla="*/ 157 w 226"/>
                <a:gd name="T29" fmla="*/ 795 h 1026"/>
                <a:gd name="T30" fmla="*/ 99 w 226"/>
                <a:gd name="T31" fmla="*/ 907 h 1026"/>
                <a:gd name="T32" fmla="*/ 22 w 226"/>
                <a:gd name="T33" fmla="*/ 1026 h 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6" h="1026">
                  <a:moveTo>
                    <a:pt x="0" y="0"/>
                  </a:moveTo>
                  <a:lnTo>
                    <a:pt x="5" y="4"/>
                  </a:lnTo>
                  <a:lnTo>
                    <a:pt x="20" y="17"/>
                  </a:lnTo>
                  <a:lnTo>
                    <a:pt x="42" y="39"/>
                  </a:lnTo>
                  <a:lnTo>
                    <a:pt x="69" y="68"/>
                  </a:lnTo>
                  <a:lnTo>
                    <a:pt x="100" y="107"/>
                  </a:lnTo>
                  <a:lnTo>
                    <a:pt x="131" y="153"/>
                  </a:lnTo>
                  <a:lnTo>
                    <a:pt x="161" y="206"/>
                  </a:lnTo>
                  <a:lnTo>
                    <a:pt x="187" y="268"/>
                  </a:lnTo>
                  <a:lnTo>
                    <a:pt x="208" y="339"/>
                  </a:lnTo>
                  <a:lnTo>
                    <a:pt x="222" y="415"/>
                  </a:lnTo>
                  <a:lnTo>
                    <a:pt x="226" y="499"/>
                  </a:lnTo>
                  <a:lnTo>
                    <a:pt x="218" y="591"/>
                  </a:lnTo>
                  <a:lnTo>
                    <a:pt x="194" y="689"/>
                  </a:lnTo>
                  <a:lnTo>
                    <a:pt x="157" y="795"/>
                  </a:lnTo>
                  <a:lnTo>
                    <a:pt x="99" y="907"/>
                  </a:lnTo>
                  <a:lnTo>
                    <a:pt x="22" y="102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31" name="Freeform 28"/>
            <p:cNvSpPr>
              <a:spLocks/>
            </p:cNvSpPr>
            <p:nvPr/>
          </p:nvSpPr>
          <p:spPr bwMode="auto">
            <a:xfrm>
              <a:off x="10340976" y="6357938"/>
              <a:ext cx="6350" cy="7937"/>
            </a:xfrm>
            <a:custGeom>
              <a:avLst/>
              <a:gdLst>
                <a:gd name="T0" fmla="*/ 0 w 67"/>
                <a:gd name="T1" fmla="*/ 88 h 88"/>
                <a:gd name="T2" fmla="*/ 67 w 67"/>
                <a:gd name="T3" fmla="*/ 0 h 88"/>
                <a:gd name="T4" fmla="*/ 0 w 67"/>
                <a:gd name="T5" fmla="*/ 88 h 88"/>
              </a:gdLst>
              <a:ahLst/>
              <a:cxnLst>
                <a:cxn ang="0">
                  <a:pos x="T0" y="T1"/>
                </a:cxn>
                <a:cxn ang="0">
                  <a:pos x="T2" y="T3"/>
                </a:cxn>
                <a:cxn ang="0">
                  <a:pos x="T4" y="T5"/>
                </a:cxn>
              </a:cxnLst>
              <a:rect l="0" t="0" r="r" b="b"/>
              <a:pathLst>
                <a:path w="67" h="88">
                  <a:moveTo>
                    <a:pt x="0" y="88"/>
                  </a:moveTo>
                  <a:lnTo>
                    <a:pt x="67" y="0"/>
                  </a:lnTo>
                  <a:lnTo>
                    <a:pt x="0" y="8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32" name="Freeform 29"/>
            <p:cNvSpPr>
              <a:spLocks/>
            </p:cNvSpPr>
            <p:nvPr/>
          </p:nvSpPr>
          <p:spPr bwMode="auto">
            <a:xfrm>
              <a:off x="10342563" y="6450013"/>
              <a:ext cx="7938" cy="6350"/>
            </a:xfrm>
            <a:custGeom>
              <a:avLst/>
              <a:gdLst>
                <a:gd name="T0" fmla="*/ 90 w 90"/>
                <a:gd name="T1" fmla="*/ 65 h 65"/>
                <a:gd name="T2" fmla="*/ 0 w 90"/>
                <a:gd name="T3" fmla="*/ 0 h 65"/>
                <a:gd name="T4" fmla="*/ 90 w 90"/>
                <a:gd name="T5" fmla="*/ 65 h 65"/>
              </a:gdLst>
              <a:ahLst/>
              <a:cxnLst>
                <a:cxn ang="0">
                  <a:pos x="T0" y="T1"/>
                </a:cxn>
                <a:cxn ang="0">
                  <a:pos x="T2" y="T3"/>
                </a:cxn>
                <a:cxn ang="0">
                  <a:pos x="T4" y="T5"/>
                </a:cxn>
              </a:cxnLst>
              <a:rect l="0" t="0" r="r" b="b"/>
              <a:pathLst>
                <a:path w="90" h="65">
                  <a:moveTo>
                    <a:pt x="90" y="65"/>
                  </a:moveTo>
                  <a:lnTo>
                    <a:pt x="0" y="0"/>
                  </a:lnTo>
                  <a:lnTo>
                    <a:pt x="90" y="6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33" name="Freeform 30"/>
            <p:cNvSpPr>
              <a:spLocks/>
            </p:cNvSpPr>
            <p:nvPr/>
          </p:nvSpPr>
          <p:spPr bwMode="auto">
            <a:xfrm>
              <a:off x="10174288" y="6264275"/>
              <a:ext cx="4763" cy="66675"/>
            </a:xfrm>
            <a:custGeom>
              <a:avLst/>
              <a:gdLst>
                <a:gd name="T0" fmla="*/ 31 w 57"/>
                <a:gd name="T1" fmla="*/ 744 h 744"/>
                <a:gd name="T2" fmla="*/ 31 w 57"/>
                <a:gd name="T3" fmla="*/ 741 h 744"/>
                <a:gd name="T4" fmla="*/ 34 w 57"/>
                <a:gd name="T5" fmla="*/ 735 h 744"/>
                <a:gd name="T6" fmla="*/ 37 w 57"/>
                <a:gd name="T7" fmla="*/ 723 h 744"/>
                <a:gd name="T8" fmla="*/ 41 w 57"/>
                <a:gd name="T9" fmla="*/ 706 h 744"/>
                <a:gd name="T10" fmla="*/ 45 w 57"/>
                <a:gd name="T11" fmla="*/ 684 h 744"/>
                <a:gd name="T12" fmla="*/ 50 w 57"/>
                <a:gd name="T13" fmla="*/ 656 h 744"/>
                <a:gd name="T14" fmla="*/ 53 w 57"/>
                <a:gd name="T15" fmla="*/ 622 h 744"/>
                <a:gd name="T16" fmla="*/ 56 w 57"/>
                <a:gd name="T17" fmla="*/ 583 h 744"/>
                <a:gd name="T18" fmla="*/ 57 w 57"/>
                <a:gd name="T19" fmla="*/ 535 h 744"/>
                <a:gd name="T20" fmla="*/ 57 w 57"/>
                <a:gd name="T21" fmla="*/ 482 h 744"/>
                <a:gd name="T22" fmla="*/ 55 w 57"/>
                <a:gd name="T23" fmla="*/ 421 h 744"/>
                <a:gd name="T24" fmla="*/ 51 w 57"/>
                <a:gd name="T25" fmla="*/ 353 h 744"/>
                <a:gd name="T26" fmla="*/ 43 w 57"/>
                <a:gd name="T27" fmla="*/ 277 h 744"/>
                <a:gd name="T28" fmla="*/ 33 w 57"/>
                <a:gd name="T29" fmla="*/ 193 h 744"/>
                <a:gd name="T30" fmla="*/ 18 w 57"/>
                <a:gd name="T31" fmla="*/ 101 h 744"/>
                <a:gd name="T32" fmla="*/ 0 w 57"/>
                <a:gd name="T33"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744">
                  <a:moveTo>
                    <a:pt x="31" y="744"/>
                  </a:moveTo>
                  <a:lnTo>
                    <a:pt x="31" y="741"/>
                  </a:lnTo>
                  <a:lnTo>
                    <a:pt x="34" y="735"/>
                  </a:lnTo>
                  <a:lnTo>
                    <a:pt x="37" y="723"/>
                  </a:lnTo>
                  <a:lnTo>
                    <a:pt x="41" y="706"/>
                  </a:lnTo>
                  <a:lnTo>
                    <a:pt x="45" y="684"/>
                  </a:lnTo>
                  <a:lnTo>
                    <a:pt x="50" y="656"/>
                  </a:lnTo>
                  <a:lnTo>
                    <a:pt x="53" y="622"/>
                  </a:lnTo>
                  <a:lnTo>
                    <a:pt x="56" y="583"/>
                  </a:lnTo>
                  <a:lnTo>
                    <a:pt x="57" y="535"/>
                  </a:lnTo>
                  <a:lnTo>
                    <a:pt x="57" y="482"/>
                  </a:lnTo>
                  <a:lnTo>
                    <a:pt x="55" y="421"/>
                  </a:lnTo>
                  <a:lnTo>
                    <a:pt x="51" y="353"/>
                  </a:lnTo>
                  <a:lnTo>
                    <a:pt x="43" y="277"/>
                  </a:lnTo>
                  <a:lnTo>
                    <a:pt x="33" y="193"/>
                  </a:lnTo>
                  <a:lnTo>
                    <a:pt x="18" y="101"/>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34" name="Freeform 31"/>
            <p:cNvSpPr>
              <a:spLocks/>
            </p:cNvSpPr>
            <p:nvPr/>
          </p:nvSpPr>
          <p:spPr bwMode="auto">
            <a:xfrm>
              <a:off x="10172701" y="6327775"/>
              <a:ext cx="9525" cy="4762"/>
            </a:xfrm>
            <a:custGeom>
              <a:avLst/>
              <a:gdLst>
                <a:gd name="T0" fmla="*/ 103 w 103"/>
                <a:gd name="T1" fmla="*/ 44 h 44"/>
                <a:gd name="T2" fmla="*/ 0 w 103"/>
                <a:gd name="T3" fmla="*/ 0 h 44"/>
                <a:gd name="T4" fmla="*/ 103 w 103"/>
                <a:gd name="T5" fmla="*/ 44 h 44"/>
              </a:gdLst>
              <a:ahLst/>
              <a:cxnLst>
                <a:cxn ang="0">
                  <a:pos x="T0" y="T1"/>
                </a:cxn>
                <a:cxn ang="0">
                  <a:pos x="T2" y="T3"/>
                </a:cxn>
                <a:cxn ang="0">
                  <a:pos x="T4" y="T5"/>
                </a:cxn>
              </a:cxnLst>
              <a:rect l="0" t="0" r="r" b="b"/>
              <a:pathLst>
                <a:path w="103" h="44">
                  <a:moveTo>
                    <a:pt x="103" y="44"/>
                  </a:moveTo>
                  <a:lnTo>
                    <a:pt x="0" y="0"/>
                  </a:lnTo>
                  <a:lnTo>
                    <a:pt x="103" y="4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35" name="Freeform 32"/>
            <p:cNvSpPr>
              <a:spLocks/>
            </p:cNvSpPr>
            <p:nvPr/>
          </p:nvSpPr>
          <p:spPr bwMode="auto">
            <a:xfrm>
              <a:off x="10169526" y="6264275"/>
              <a:ext cx="9525" cy="1587"/>
            </a:xfrm>
            <a:custGeom>
              <a:avLst/>
              <a:gdLst>
                <a:gd name="T0" fmla="*/ 0 w 112"/>
                <a:gd name="T1" fmla="*/ 21 h 21"/>
                <a:gd name="T2" fmla="*/ 112 w 112"/>
                <a:gd name="T3" fmla="*/ 0 h 21"/>
                <a:gd name="T4" fmla="*/ 0 w 112"/>
                <a:gd name="T5" fmla="*/ 21 h 21"/>
              </a:gdLst>
              <a:ahLst/>
              <a:cxnLst>
                <a:cxn ang="0">
                  <a:pos x="T0" y="T1"/>
                </a:cxn>
                <a:cxn ang="0">
                  <a:pos x="T2" y="T3"/>
                </a:cxn>
                <a:cxn ang="0">
                  <a:pos x="T4" y="T5"/>
                </a:cxn>
              </a:cxnLst>
              <a:rect l="0" t="0" r="r" b="b"/>
              <a:pathLst>
                <a:path w="112" h="21">
                  <a:moveTo>
                    <a:pt x="0" y="21"/>
                  </a:moveTo>
                  <a:lnTo>
                    <a:pt x="112" y="0"/>
                  </a:lnTo>
                  <a:lnTo>
                    <a:pt x="0" y="2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36" name="Freeform 33"/>
            <p:cNvSpPr>
              <a:spLocks/>
            </p:cNvSpPr>
            <p:nvPr/>
          </p:nvSpPr>
          <p:spPr bwMode="auto">
            <a:xfrm>
              <a:off x="10152063" y="6211888"/>
              <a:ext cx="22225" cy="52387"/>
            </a:xfrm>
            <a:custGeom>
              <a:avLst/>
              <a:gdLst>
                <a:gd name="T0" fmla="*/ 258 w 258"/>
                <a:gd name="T1" fmla="*/ 597 h 597"/>
                <a:gd name="T2" fmla="*/ 236 w 258"/>
                <a:gd name="T3" fmla="*/ 498 h 597"/>
                <a:gd name="T4" fmla="*/ 215 w 258"/>
                <a:gd name="T5" fmla="*/ 410 h 597"/>
                <a:gd name="T6" fmla="*/ 193 w 258"/>
                <a:gd name="T7" fmla="*/ 333 h 597"/>
                <a:gd name="T8" fmla="*/ 171 w 258"/>
                <a:gd name="T9" fmla="*/ 266 h 597"/>
                <a:gd name="T10" fmla="*/ 149 w 258"/>
                <a:gd name="T11" fmla="*/ 209 h 597"/>
                <a:gd name="T12" fmla="*/ 128 w 258"/>
                <a:gd name="T13" fmla="*/ 161 h 597"/>
                <a:gd name="T14" fmla="*/ 106 w 258"/>
                <a:gd name="T15" fmla="*/ 120 h 597"/>
                <a:gd name="T16" fmla="*/ 88 w 258"/>
                <a:gd name="T17" fmla="*/ 88 h 597"/>
                <a:gd name="T18" fmla="*/ 69 w 258"/>
                <a:gd name="T19" fmla="*/ 61 h 597"/>
                <a:gd name="T20" fmla="*/ 52 w 258"/>
                <a:gd name="T21" fmla="*/ 41 h 597"/>
                <a:gd name="T22" fmla="*/ 37 w 258"/>
                <a:gd name="T23" fmla="*/ 25 h 597"/>
                <a:gd name="T24" fmla="*/ 24 w 258"/>
                <a:gd name="T25" fmla="*/ 13 h 597"/>
                <a:gd name="T26" fmla="*/ 14 w 258"/>
                <a:gd name="T27" fmla="*/ 6 h 597"/>
                <a:gd name="T28" fmla="*/ 6 w 258"/>
                <a:gd name="T29" fmla="*/ 2 h 597"/>
                <a:gd name="T30" fmla="*/ 1 w 258"/>
                <a:gd name="T31" fmla="*/ 0 h 597"/>
                <a:gd name="T32" fmla="*/ 0 w 258"/>
                <a:gd name="T33" fmla="*/ 0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8" h="597">
                  <a:moveTo>
                    <a:pt x="258" y="597"/>
                  </a:moveTo>
                  <a:lnTo>
                    <a:pt x="236" y="498"/>
                  </a:lnTo>
                  <a:lnTo>
                    <a:pt x="215" y="410"/>
                  </a:lnTo>
                  <a:lnTo>
                    <a:pt x="193" y="333"/>
                  </a:lnTo>
                  <a:lnTo>
                    <a:pt x="171" y="266"/>
                  </a:lnTo>
                  <a:lnTo>
                    <a:pt x="149" y="209"/>
                  </a:lnTo>
                  <a:lnTo>
                    <a:pt x="128" y="161"/>
                  </a:lnTo>
                  <a:lnTo>
                    <a:pt x="106" y="120"/>
                  </a:lnTo>
                  <a:lnTo>
                    <a:pt x="88" y="88"/>
                  </a:lnTo>
                  <a:lnTo>
                    <a:pt x="69" y="61"/>
                  </a:lnTo>
                  <a:lnTo>
                    <a:pt x="52" y="41"/>
                  </a:lnTo>
                  <a:lnTo>
                    <a:pt x="37" y="25"/>
                  </a:lnTo>
                  <a:lnTo>
                    <a:pt x="24" y="13"/>
                  </a:lnTo>
                  <a:lnTo>
                    <a:pt x="14" y="6"/>
                  </a:lnTo>
                  <a:lnTo>
                    <a:pt x="6" y="2"/>
                  </a:lnTo>
                  <a:lnTo>
                    <a:pt x="1" y="0"/>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37" name="Freeform 34"/>
            <p:cNvSpPr>
              <a:spLocks/>
            </p:cNvSpPr>
            <p:nvPr/>
          </p:nvSpPr>
          <p:spPr bwMode="auto">
            <a:xfrm>
              <a:off x="10169526" y="6264275"/>
              <a:ext cx="9525" cy="1587"/>
            </a:xfrm>
            <a:custGeom>
              <a:avLst/>
              <a:gdLst>
                <a:gd name="T0" fmla="*/ 110 w 110"/>
                <a:gd name="T1" fmla="*/ 0 h 21"/>
                <a:gd name="T2" fmla="*/ 0 w 110"/>
                <a:gd name="T3" fmla="*/ 21 h 21"/>
                <a:gd name="T4" fmla="*/ 110 w 110"/>
                <a:gd name="T5" fmla="*/ 0 h 21"/>
              </a:gdLst>
              <a:ahLst/>
              <a:cxnLst>
                <a:cxn ang="0">
                  <a:pos x="T0" y="T1"/>
                </a:cxn>
                <a:cxn ang="0">
                  <a:pos x="T2" y="T3"/>
                </a:cxn>
                <a:cxn ang="0">
                  <a:pos x="T4" y="T5"/>
                </a:cxn>
              </a:cxnLst>
              <a:rect l="0" t="0" r="r" b="b"/>
              <a:pathLst>
                <a:path w="110" h="21">
                  <a:moveTo>
                    <a:pt x="110" y="0"/>
                  </a:moveTo>
                  <a:lnTo>
                    <a:pt x="0" y="21"/>
                  </a:lnTo>
                  <a:lnTo>
                    <a:pt x="11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38" name="Freeform 35"/>
            <p:cNvSpPr>
              <a:spLocks/>
            </p:cNvSpPr>
            <p:nvPr/>
          </p:nvSpPr>
          <p:spPr bwMode="auto">
            <a:xfrm>
              <a:off x="10150476" y="6207125"/>
              <a:ext cx="1588" cy="9525"/>
            </a:xfrm>
            <a:custGeom>
              <a:avLst/>
              <a:gdLst>
                <a:gd name="T0" fmla="*/ 0 w 25"/>
                <a:gd name="T1" fmla="*/ 109 h 109"/>
                <a:gd name="T2" fmla="*/ 25 w 25"/>
                <a:gd name="T3" fmla="*/ 0 h 109"/>
                <a:gd name="T4" fmla="*/ 0 w 25"/>
                <a:gd name="T5" fmla="*/ 109 h 109"/>
              </a:gdLst>
              <a:ahLst/>
              <a:cxnLst>
                <a:cxn ang="0">
                  <a:pos x="T0" y="T1"/>
                </a:cxn>
                <a:cxn ang="0">
                  <a:pos x="T2" y="T3"/>
                </a:cxn>
                <a:cxn ang="0">
                  <a:pos x="T4" y="T5"/>
                </a:cxn>
              </a:cxnLst>
              <a:rect l="0" t="0" r="r" b="b"/>
              <a:pathLst>
                <a:path w="25" h="109">
                  <a:moveTo>
                    <a:pt x="0" y="109"/>
                  </a:moveTo>
                  <a:lnTo>
                    <a:pt x="25" y="0"/>
                  </a:lnTo>
                  <a:lnTo>
                    <a:pt x="0" y="10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39" name="Freeform 36"/>
            <p:cNvSpPr>
              <a:spLocks/>
            </p:cNvSpPr>
            <p:nvPr/>
          </p:nvSpPr>
          <p:spPr bwMode="auto">
            <a:xfrm>
              <a:off x="10174288" y="5824538"/>
              <a:ext cx="36513" cy="58737"/>
            </a:xfrm>
            <a:custGeom>
              <a:avLst/>
              <a:gdLst>
                <a:gd name="T0" fmla="*/ 185 w 414"/>
                <a:gd name="T1" fmla="*/ 658 h 660"/>
                <a:gd name="T2" fmla="*/ 144 w 414"/>
                <a:gd name="T3" fmla="*/ 645 h 660"/>
                <a:gd name="T4" fmla="*/ 107 w 414"/>
                <a:gd name="T5" fmla="*/ 620 h 660"/>
                <a:gd name="T6" fmla="*/ 74 w 414"/>
                <a:gd name="T7" fmla="*/ 585 h 660"/>
                <a:gd name="T8" fmla="*/ 46 w 414"/>
                <a:gd name="T9" fmla="*/ 540 h 660"/>
                <a:gd name="T10" fmla="*/ 24 w 414"/>
                <a:gd name="T11" fmla="*/ 487 h 660"/>
                <a:gd name="T12" fmla="*/ 8 w 414"/>
                <a:gd name="T13" fmla="*/ 428 h 660"/>
                <a:gd name="T14" fmla="*/ 1 w 414"/>
                <a:gd name="T15" fmla="*/ 364 h 660"/>
                <a:gd name="T16" fmla="*/ 1 w 414"/>
                <a:gd name="T17" fmla="*/ 295 h 660"/>
                <a:gd name="T18" fmla="*/ 8 w 414"/>
                <a:gd name="T19" fmla="*/ 231 h 660"/>
                <a:gd name="T20" fmla="*/ 24 w 414"/>
                <a:gd name="T21" fmla="*/ 173 h 660"/>
                <a:gd name="T22" fmla="*/ 46 w 414"/>
                <a:gd name="T23" fmla="*/ 120 h 660"/>
                <a:gd name="T24" fmla="*/ 74 w 414"/>
                <a:gd name="T25" fmla="*/ 75 h 660"/>
                <a:gd name="T26" fmla="*/ 107 w 414"/>
                <a:gd name="T27" fmla="*/ 40 h 660"/>
                <a:gd name="T28" fmla="*/ 144 w 414"/>
                <a:gd name="T29" fmla="*/ 14 h 660"/>
                <a:gd name="T30" fmla="*/ 185 w 414"/>
                <a:gd name="T31" fmla="*/ 1 h 660"/>
                <a:gd name="T32" fmla="*/ 227 w 414"/>
                <a:gd name="T33" fmla="*/ 1 h 660"/>
                <a:gd name="T34" fmla="*/ 267 w 414"/>
                <a:gd name="T35" fmla="*/ 14 h 660"/>
                <a:gd name="T36" fmla="*/ 304 w 414"/>
                <a:gd name="T37" fmla="*/ 40 h 660"/>
                <a:gd name="T38" fmla="*/ 337 w 414"/>
                <a:gd name="T39" fmla="*/ 75 h 660"/>
                <a:gd name="T40" fmla="*/ 365 w 414"/>
                <a:gd name="T41" fmla="*/ 120 h 660"/>
                <a:gd name="T42" fmla="*/ 388 w 414"/>
                <a:gd name="T43" fmla="*/ 173 h 660"/>
                <a:gd name="T44" fmla="*/ 404 w 414"/>
                <a:gd name="T45" fmla="*/ 231 h 660"/>
                <a:gd name="T46" fmla="*/ 411 w 414"/>
                <a:gd name="T47" fmla="*/ 295 h 660"/>
                <a:gd name="T48" fmla="*/ 411 w 414"/>
                <a:gd name="T49" fmla="*/ 364 h 660"/>
                <a:gd name="T50" fmla="*/ 404 w 414"/>
                <a:gd name="T51" fmla="*/ 428 h 660"/>
                <a:gd name="T52" fmla="*/ 388 w 414"/>
                <a:gd name="T53" fmla="*/ 487 h 660"/>
                <a:gd name="T54" fmla="*/ 365 w 414"/>
                <a:gd name="T55" fmla="*/ 540 h 660"/>
                <a:gd name="T56" fmla="*/ 337 w 414"/>
                <a:gd name="T57" fmla="*/ 585 h 660"/>
                <a:gd name="T58" fmla="*/ 304 w 414"/>
                <a:gd name="T59" fmla="*/ 620 h 660"/>
                <a:gd name="T60" fmla="*/ 267 w 414"/>
                <a:gd name="T61" fmla="*/ 645 h 660"/>
                <a:gd name="T62" fmla="*/ 227 w 414"/>
                <a:gd name="T63" fmla="*/ 658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4" h="660">
                  <a:moveTo>
                    <a:pt x="206" y="660"/>
                  </a:moveTo>
                  <a:lnTo>
                    <a:pt x="185" y="658"/>
                  </a:lnTo>
                  <a:lnTo>
                    <a:pt x="164" y="653"/>
                  </a:lnTo>
                  <a:lnTo>
                    <a:pt x="144" y="645"/>
                  </a:lnTo>
                  <a:lnTo>
                    <a:pt x="125" y="634"/>
                  </a:lnTo>
                  <a:lnTo>
                    <a:pt x="107" y="620"/>
                  </a:lnTo>
                  <a:lnTo>
                    <a:pt x="90" y="604"/>
                  </a:lnTo>
                  <a:lnTo>
                    <a:pt x="74" y="585"/>
                  </a:lnTo>
                  <a:lnTo>
                    <a:pt x="60" y="563"/>
                  </a:lnTo>
                  <a:lnTo>
                    <a:pt x="46" y="540"/>
                  </a:lnTo>
                  <a:lnTo>
                    <a:pt x="34" y="515"/>
                  </a:lnTo>
                  <a:lnTo>
                    <a:pt x="24" y="487"/>
                  </a:lnTo>
                  <a:lnTo>
                    <a:pt x="16" y="458"/>
                  </a:lnTo>
                  <a:lnTo>
                    <a:pt x="8" y="428"/>
                  </a:lnTo>
                  <a:lnTo>
                    <a:pt x="3" y="396"/>
                  </a:lnTo>
                  <a:lnTo>
                    <a:pt x="1" y="364"/>
                  </a:lnTo>
                  <a:lnTo>
                    <a:pt x="0" y="330"/>
                  </a:lnTo>
                  <a:lnTo>
                    <a:pt x="1" y="295"/>
                  </a:lnTo>
                  <a:lnTo>
                    <a:pt x="3" y="263"/>
                  </a:lnTo>
                  <a:lnTo>
                    <a:pt x="8" y="231"/>
                  </a:lnTo>
                  <a:lnTo>
                    <a:pt x="16" y="201"/>
                  </a:lnTo>
                  <a:lnTo>
                    <a:pt x="24" y="173"/>
                  </a:lnTo>
                  <a:lnTo>
                    <a:pt x="34" y="145"/>
                  </a:lnTo>
                  <a:lnTo>
                    <a:pt x="46" y="120"/>
                  </a:lnTo>
                  <a:lnTo>
                    <a:pt x="60" y="96"/>
                  </a:lnTo>
                  <a:lnTo>
                    <a:pt x="74" y="75"/>
                  </a:lnTo>
                  <a:lnTo>
                    <a:pt x="90" y="56"/>
                  </a:lnTo>
                  <a:lnTo>
                    <a:pt x="107" y="40"/>
                  </a:lnTo>
                  <a:lnTo>
                    <a:pt x="125" y="25"/>
                  </a:lnTo>
                  <a:lnTo>
                    <a:pt x="144" y="14"/>
                  </a:lnTo>
                  <a:lnTo>
                    <a:pt x="164" y="6"/>
                  </a:lnTo>
                  <a:lnTo>
                    <a:pt x="185" y="1"/>
                  </a:lnTo>
                  <a:lnTo>
                    <a:pt x="206" y="0"/>
                  </a:lnTo>
                  <a:lnTo>
                    <a:pt x="227" y="1"/>
                  </a:lnTo>
                  <a:lnTo>
                    <a:pt x="247" y="6"/>
                  </a:lnTo>
                  <a:lnTo>
                    <a:pt x="267" y="14"/>
                  </a:lnTo>
                  <a:lnTo>
                    <a:pt x="286" y="25"/>
                  </a:lnTo>
                  <a:lnTo>
                    <a:pt x="304" y="40"/>
                  </a:lnTo>
                  <a:lnTo>
                    <a:pt x="321" y="56"/>
                  </a:lnTo>
                  <a:lnTo>
                    <a:pt x="337" y="75"/>
                  </a:lnTo>
                  <a:lnTo>
                    <a:pt x="352" y="96"/>
                  </a:lnTo>
                  <a:lnTo>
                    <a:pt x="365" y="120"/>
                  </a:lnTo>
                  <a:lnTo>
                    <a:pt x="378" y="145"/>
                  </a:lnTo>
                  <a:lnTo>
                    <a:pt x="388" y="173"/>
                  </a:lnTo>
                  <a:lnTo>
                    <a:pt x="397" y="201"/>
                  </a:lnTo>
                  <a:lnTo>
                    <a:pt x="404" y="231"/>
                  </a:lnTo>
                  <a:lnTo>
                    <a:pt x="408" y="263"/>
                  </a:lnTo>
                  <a:lnTo>
                    <a:pt x="411" y="295"/>
                  </a:lnTo>
                  <a:lnTo>
                    <a:pt x="414" y="330"/>
                  </a:lnTo>
                  <a:lnTo>
                    <a:pt x="411" y="364"/>
                  </a:lnTo>
                  <a:lnTo>
                    <a:pt x="408" y="396"/>
                  </a:lnTo>
                  <a:lnTo>
                    <a:pt x="404" y="428"/>
                  </a:lnTo>
                  <a:lnTo>
                    <a:pt x="397" y="458"/>
                  </a:lnTo>
                  <a:lnTo>
                    <a:pt x="388" y="487"/>
                  </a:lnTo>
                  <a:lnTo>
                    <a:pt x="378" y="515"/>
                  </a:lnTo>
                  <a:lnTo>
                    <a:pt x="365" y="540"/>
                  </a:lnTo>
                  <a:lnTo>
                    <a:pt x="352" y="563"/>
                  </a:lnTo>
                  <a:lnTo>
                    <a:pt x="337" y="585"/>
                  </a:lnTo>
                  <a:lnTo>
                    <a:pt x="321" y="604"/>
                  </a:lnTo>
                  <a:lnTo>
                    <a:pt x="304" y="620"/>
                  </a:lnTo>
                  <a:lnTo>
                    <a:pt x="286" y="634"/>
                  </a:lnTo>
                  <a:lnTo>
                    <a:pt x="267" y="645"/>
                  </a:lnTo>
                  <a:lnTo>
                    <a:pt x="247" y="653"/>
                  </a:lnTo>
                  <a:lnTo>
                    <a:pt x="227" y="658"/>
                  </a:lnTo>
                  <a:lnTo>
                    <a:pt x="206" y="6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0" name="Freeform 37"/>
            <p:cNvSpPr>
              <a:spLocks/>
            </p:cNvSpPr>
            <p:nvPr/>
          </p:nvSpPr>
          <p:spPr bwMode="auto">
            <a:xfrm>
              <a:off x="9829801" y="5578475"/>
              <a:ext cx="431800" cy="438150"/>
            </a:xfrm>
            <a:custGeom>
              <a:avLst/>
              <a:gdLst>
                <a:gd name="T0" fmla="*/ 3984 w 4885"/>
                <a:gd name="T1" fmla="*/ 277 h 4969"/>
                <a:gd name="T2" fmla="*/ 3479 w 4885"/>
                <a:gd name="T3" fmla="*/ 100 h 4969"/>
                <a:gd name="T4" fmla="*/ 2882 w 4885"/>
                <a:gd name="T5" fmla="*/ 9 h 4969"/>
                <a:gd name="T6" fmla="*/ 2453 w 4885"/>
                <a:gd name="T7" fmla="*/ 4 h 4969"/>
                <a:gd name="T8" fmla="*/ 2176 w 4885"/>
                <a:gd name="T9" fmla="*/ 26 h 4969"/>
                <a:gd name="T10" fmla="*/ 1914 w 4885"/>
                <a:gd name="T11" fmla="*/ 67 h 4969"/>
                <a:gd name="T12" fmla="*/ 1076 w 4885"/>
                <a:gd name="T13" fmla="*/ 285 h 4969"/>
                <a:gd name="T14" fmla="*/ 164 w 4885"/>
                <a:gd name="T15" fmla="*/ 1161 h 4969"/>
                <a:gd name="T16" fmla="*/ 4 w 4885"/>
                <a:gd name="T17" fmla="*/ 2202 h 4969"/>
                <a:gd name="T18" fmla="*/ 83 w 4885"/>
                <a:gd name="T19" fmla="*/ 2815 h 4969"/>
                <a:gd name="T20" fmla="*/ 255 w 4885"/>
                <a:gd name="T21" fmla="*/ 3452 h 4969"/>
                <a:gd name="T22" fmla="*/ 560 w 4885"/>
                <a:gd name="T23" fmla="*/ 4413 h 4969"/>
                <a:gd name="T24" fmla="*/ 859 w 4885"/>
                <a:gd name="T25" fmla="*/ 4958 h 4969"/>
                <a:gd name="T26" fmla="*/ 1303 w 4885"/>
                <a:gd name="T27" fmla="*/ 4792 h 4969"/>
                <a:gd name="T28" fmla="*/ 1752 w 4885"/>
                <a:gd name="T29" fmla="*/ 4320 h 4969"/>
                <a:gd name="T30" fmla="*/ 2003 w 4885"/>
                <a:gd name="T31" fmla="*/ 3983 h 4969"/>
                <a:gd name="T32" fmla="*/ 1868 w 4885"/>
                <a:gd name="T33" fmla="*/ 3815 h 4969"/>
                <a:gd name="T34" fmla="*/ 1566 w 4885"/>
                <a:gd name="T35" fmla="*/ 3355 h 4969"/>
                <a:gd name="T36" fmla="*/ 1620 w 4885"/>
                <a:gd name="T37" fmla="*/ 2893 h 4969"/>
                <a:gd name="T38" fmla="*/ 1886 w 4885"/>
                <a:gd name="T39" fmla="*/ 2780 h 4969"/>
                <a:gd name="T40" fmla="*/ 2013 w 4885"/>
                <a:gd name="T41" fmla="*/ 2815 h 4969"/>
                <a:gd name="T42" fmla="*/ 2158 w 4885"/>
                <a:gd name="T43" fmla="*/ 2952 h 4969"/>
                <a:gd name="T44" fmla="*/ 2225 w 4885"/>
                <a:gd name="T45" fmla="*/ 3189 h 4969"/>
                <a:gd name="T46" fmla="*/ 2232 w 4885"/>
                <a:gd name="T47" fmla="*/ 3085 h 4969"/>
                <a:gd name="T48" fmla="*/ 2218 w 4885"/>
                <a:gd name="T49" fmla="*/ 2814 h 4969"/>
                <a:gd name="T50" fmla="*/ 2210 w 4885"/>
                <a:gd name="T51" fmla="*/ 2111 h 4969"/>
                <a:gd name="T52" fmla="*/ 2405 w 4885"/>
                <a:gd name="T53" fmla="*/ 2048 h 4969"/>
                <a:gd name="T54" fmla="*/ 2668 w 4885"/>
                <a:gd name="T55" fmla="*/ 1911 h 4969"/>
                <a:gd name="T56" fmla="*/ 2889 w 4885"/>
                <a:gd name="T57" fmla="*/ 1817 h 4969"/>
                <a:gd name="T58" fmla="*/ 2974 w 4885"/>
                <a:gd name="T59" fmla="*/ 1862 h 4969"/>
                <a:gd name="T60" fmla="*/ 2967 w 4885"/>
                <a:gd name="T61" fmla="*/ 1996 h 4969"/>
                <a:gd name="T62" fmla="*/ 2981 w 4885"/>
                <a:gd name="T63" fmla="*/ 2103 h 4969"/>
                <a:gd name="T64" fmla="*/ 3120 w 4885"/>
                <a:gd name="T65" fmla="*/ 2073 h 4969"/>
                <a:gd name="T66" fmla="*/ 3369 w 4885"/>
                <a:gd name="T67" fmla="*/ 1918 h 4969"/>
                <a:gd name="T68" fmla="*/ 3617 w 4885"/>
                <a:gd name="T69" fmla="*/ 1759 h 4969"/>
                <a:gd name="T70" fmla="*/ 3747 w 4885"/>
                <a:gd name="T71" fmla="*/ 1717 h 4969"/>
                <a:gd name="T72" fmla="*/ 3745 w 4885"/>
                <a:gd name="T73" fmla="*/ 1812 h 4969"/>
                <a:gd name="T74" fmla="*/ 3715 w 4885"/>
                <a:gd name="T75" fmla="*/ 1927 h 4969"/>
                <a:gd name="T76" fmla="*/ 3797 w 4885"/>
                <a:gd name="T77" fmla="*/ 1935 h 4969"/>
                <a:gd name="T78" fmla="*/ 4020 w 4885"/>
                <a:gd name="T79" fmla="*/ 1837 h 4969"/>
                <a:gd name="T80" fmla="*/ 4216 w 4885"/>
                <a:gd name="T81" fmla="*/ 1722 h 4969"/>
                <a:gd name="T82" fmla="*/ 4379 w 4885"/>
                <a:gd name="T83" fmla="*/ 1596 h 4969"/>
                <a:gd name="T84" fmla="*/ 4445 w 4885"/>
                <a:gd name="T85" fmla="*/ 1634 h 4969"/>
                <a:gd name="T86" fmla="*/ 4493 w 4885"/>
                <a:gd name="T87" fmla="*/ 1694 h 4969"/>
                <a:gd name="T88" fmla="*/ 4515 w 4885"/>
                <a:gd name="T89" fmla="*/ 1770 h 4969"/>
                <a:gd name="T90" fmla="*/ 4648 w 4885"/>
                <a:gd name="T91" fmla="*/ 2063 h 4969"/>
                <a:gd name="T92" fmla="*/ 4799 w 4885"/>
                <a:gd name="T93" fmla="*/ 1841 h 4969"/>
                <a:gd name="T94" fmla="*/ 4872 w 4885"/>
                <a:gd name="T95" fmla="*/ 1562 h 4969"/>
                <a:gd name="T96" fmla="*/ 4872 w 4885"/>
                <a:gd name="T97" fmla="*/ 1303 h 4969"/>
                <a:gd name="T98" fmla="*/ 4748 w 4885"/>
                <a:gd name="T99" fmla="*/ 959 h 4969"/>
                <a:gd name="T100" fmla="*/ 4523 w 4885"/>
                <a:gd name="T101" fmla="*/ 637 h 4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85" h="4969">
                  <a:moveTo>
                    <a:pt x="4302" y="471"/>
                  </a:moveTo>
                  <a:lnTo>
                    <a:pt x="4231" y="419"/>
                  </a:lnTo>
                  <a:lnTo>
                    <a:pt x="4154" y="370"/>
                  </a:lnTo>
                  <a:lnTo>
                    <a:pt x="4072" y="322"/>
                  </a:lnTo>
                  <a:lnTo>
                    <a:pt x="3984" y="277"/>
                  </a:lnTo>
                  <a:lnTo>
                    <a:pt x="3893" y="236"/>
                  </a:lnTo>
                  <a:lnTo>
                    <a:pt x="3796" y="198"/>
                  </a:lnTo>
                  <a:lnTo>
                    <a:pt x="3694" y="162"/>
                  </a:lnTo>
                  <a:lnTo>
                    <a:pt x="3588" y="129"/>
                  </a:lnTo>
                  <a:lnTo>
                    <a:pt x="3479" y="100"/>
                  </a:lnTo>
                  <a:lnTo>
                    <a:pt x="3366" y="74"/>
                  </a:lnTo>
                  <a:lnTo>
                    <a:pt x="3249" y="52"/>
                  </a:lnTo>
                  <a:lnTo>
                    <a:pt x="3130" y="34"/>
                  </a:lnTo>
                  <a:lnTo>
                    <a:pt x="3007" y="19"/>
                  </a:lnTo>
                  <a:lnTo>
                    <a:pt x="2882" y="9"/>
                  </a:lnTo>
                  <a:lnTo>
                    <a:pt x="2755" y="2"/>
                  </a:lnTo>
                  <a:lnTo>
                    <a:pt x="2625" y="0"/>
                  </a:lnTo>
                  <a:lnTo>
                    <a:pt x="2567" y="0"/>
                  </a:lnTo>
                  <a:lnTo>
                    <a:pt x="2509" y="1"/>
                  </a:lnTo>
                  <a:lnTo>
                    <a:pt x="2453" y="4"/>
                  </a:lnTo>
                  <a:lnTo>
                    <a:pt x="2397" y="7"/>
                  </a:lnTo>
                  <a:lnTo>
                    <a:pt x="2341" y="10"/>
                  </a:lnTo>
                  <a:lnTo>
                    <a:pt x="2286" y="15"/>
                  </a:lnTo>
                  <a:lnTo>
                    <a:pt x="2231" y="20"/>
                  </a:lnTo>
                  <a:lnTo>
                    <a:pt x="2176" y="26"/>
                  </a:lnTo>
                  <a:lnTo>
                    <a:pt x="2123" y="33"/>
                  </a:lnTo>
                  <a:lnTo>
                    <a:pt x="2070" y="40"/>
                  </a:lnTo>
                  <a:lnTo>
                    <a:pt x="2018" y="49"/>
                  </a:lnTo>
                  <a:lnTo>
                    <a:pt x="1966" y="57"/>
                  </a:lnTo>
                  <a:lnTo>
                    <a:pt x="1914" y="67"/>
                  </a:lnTo>
                  <a:lnTo>
                    <a:pt x="1864" y="78"/>
                  </a:lnTo>
                  <a:lnTo>
                    <a:pt x="1813" y="88"/>
                  </a:lnTo>
                  <a:lnTo>
                    <a:pt x="1765" y="101"/>
                  </a:lnTo>
                  <a:lnTo>
                    <a:pt x="1393" y="177"/>
                  </a:lnTo>
                  <a:lnTo>
                    <a:pt x="1076" y="285"/>
                  </a:lnTo>
                  <a:lnTo>
                    <a:pt x="810" y="421"/>
                  </a:lnTo>
                  <a:lnTo>
                    <a:pt x="589" y="581"/>
                  </a:lnTo>
                  <a:lnTo>
                    <a:pt x="411" y="761"/>
                  </a:lnTo>
                  <a:lnTo>
                    <a:pt x="271" y="956"/>
                  </a:lnTo>
                  <a:lnTo>
                    <a:pt x="164" y="1161"/>
                  </a:lnTo>
                  <a:lnTo>
                    <a:pt x="89" y="1374"/>
                  </a:lnTo>
                  <a:lnTo>
                    <a:pt x="39" y="1588"/>
                  </a:lnTo>
                  <a:lnTo>
                    <a:pt x="11" y="1801"/>
                  </a:lnTo>
                  <a:lnTo>
                    <a:pt x="0" y="2007"/>
                  </a:lnTo>
                  <a:lnTo>
                    <a:pt x="4" y="2202"/>
                  </a:lnTo>
                  <a:lnTo>
                    <a:pt x="18" y="2383"/>
                  </a:lnTo>
                  <a:lnTo>
                    <a:pt x="37" y="2544"/>
                  </a:lnTo>
                  <a:lnTo>
                    <a:pt x="59" y="2682"/>
                  </a:lnTo>
                  <a:lnTo>
                    <a:pt x="78" y="2792"/>
                  </a:lnTo>
                  <a:lnTo>
                    <a:pt x="83" y="2815"/>
                  </a:lnTo>
                  <a:lnTo>
                    <a:pt x="100" y="2880"/>
                  </a:lnTo>
                  <a:lnTo>
                    <a:pt x="127" y="2983"/>
                  </a:lnTo>
                  <a:lnTo>
                    <a:pt x="162" y="3116"/>
                  </a:lnTo>
                  <a:lnTo>
                    <a:pt x="205" y="3275"/>
                  </a:lnTo>
                  <a:lnTo>
                    <a:pt x="255" y="3452"/>
                  </a:lnTo>
                  <a:lnTo>
                    <a:pt x="310" y="3642"/>
                  </a:lnTo>
                  <a:lnTo>
                    <a:pt x="369" y="3839"/>
                  </a:lnTo>
                  <a:lnTo>
                    <a:pt x="431" y="4037"/>
                  </a:lnTo>
                  <a:lnTo>
                    <a:pt x="495" y="4230"/>
                  </a:lnTo>
                  <a:lnTo>
                    <a:pt x="560" y="4413"/>
                  </a:lnTo>
                  <a:lnTo>
                    <a:pt x="626" y="4578"/>
                  </a:lnTo>
                  <a:lnTo>
                    <a:pt x="689" y="4722"/>
                  </a:lnTo>
                  <a:lnTo>
                    <a:pt x="750" y="4837"/>
                  </a:lnTo>
                  <a:lnTo>
                    <a:pt x="807" y="4917"/>
                  </a:lnTo>
                  <a:lnTo>
                    <a:pt x="859" y="4958"/>
                  </a:lnTo>
                  <a:lnTo>
                    <a:pt x="937" y="4969"/>
                  </a:lnTo>
                  <a:lnTo>
                    <a:pt x="1023" y="4956"/>
                  </a:lnTo>
                  <a:lnTo>
                    <a:pt x="1113" y="4919"/>
                  </a:lnTo>
                  <a:lnTo>
                    <a:pt x="1207" y="4864"/>
                  </a:lnTo>
                  <a:lnTo>
                    <a:pt x="1303" y="4792"/>
                  </a:lnTo>
                  <a:lnTo>
                    <a:pt x="1398" y="4708"/>
                  </a:lnTo>
                  <a:lnTo>
                    <a:pt x="1493" y="4615"/>
                  </a:lnTo>
                  <a:lnTo>
                    <a:pt x="1585" y="4517"/>
                  </a:lnTo>
                  <a:lnTo>
                    <a:pt x="1671" y="4418"/>
                  </a:lnTo>
                  <a:lnTo>
                    <a:pt x="1752" y="4320"/>
                  </a:lnTo>
                  <a:lnTo>
                    <a:pt x="1825" y="4228"/>
                  </a:lnTo>
                  <a:lnTo>
                    <a:pt x="1888" y="4144"/>
                  </a:lnTo>
                  <a:lnTo>
                    <a:pt x="1940" y="4073"/>
                  </a:lnTo>
                  <a:lnTo>
                    <a:pt x="1979" y="4018"/>
                  </a:lnTo>
                  <a:lnTo>
                    <a:pt x="2003" y="3983"/>
                  </a:lnTo>
                  <a:lnTo>
                    <a:pt x="2012" y="3970"/>
                  </a:lnTo>
                  <a:lnTo>
                    <a:pt x="2001" y="3958"/>
                  </a:lnTo>
                  <a:lnTo>
                    <a:pt x="1970" y="3927"/>
                  </a:lnTo>
                  <a:lnTo>
                    <a:pt x="1924" y="3879"/>
                  </a:lnTo>
                  <a:lnTo>
                    <a:pt x="1868" y="3815"/>
                  </a:lnTo>
                  <a:lnTo>
                    <a:pt x="1804" y="3738"/>
                  </a:lnTo>
                  <a:lnTo>
                    <a:pt x="1737" y="3651"/>
                  </a:lnTo>
                  <a:lnTo>
                    <a:pt x="1673" y="3557"/>
                  </a:lnTo>
                  <a:lnTo>
                    <a:pt x="1614" y="3457"/>
                  </a:lnTo>
                  <a:lnTo>
                    <a:pt x="1566" y="3355"/>
                  </a:lnTo>
                  <a:lnTo>
                    <a:pt x="1531" y="3254"/>
                  </a:lnTo>
                  <a:lnTo>
                    <a:pt x="1515" y="3153"/>
                  </a:lnTo>
                  <a:lnTo>
                    <a:pt x="1522" y="3059"/>
                  </a:lnTo>
                  <a:lnTo>
                    <a:pt x="1554" y="2970"/>
                  </a:lnTo>
                  <a:lnTo>
                    <a:pt x="1620" y="2893"/>
                  </a:lnTo>
                  <a:lnTo>
                    <a:pt x="1718" y="2828"/>
                  </a:lnTo>
                  <a:lnTo>
                    <a:pt x="1859" y="2779"/>
                  </a:lnTo>
                  <a:lnTo>
                    <a:pt x="1862" y="2778"/>
                  </a:lnTo>
                  <a:lnTo>
                    <a:pt x="1871" y="2779"/>
                  </a:lnTo>
                  <a:lnTo>
                    <a:pt x="1886" y="2780"/>
                  </a:lnTo>
                  <a:lnTo>
                    <a:pt x="1906" y="2782"/>
                  </a:lnTo>
                  <a:lnTo>
                    <a:pt x="1929" y="2786"/>
                  </a:lnTo>
                  <a:lnTo>
                    <a:pt x="1955" y="2792"/>
                  </a:lnTo>
                  <a:lnTo>
                    <a:pt x="1984" y="2803"/>
                  </a:lnTo>
                  <a:lnTo>
                    <a:pt x="2013" y="2815"/>
                  </a:lnTo>
                  <a:lnTo>
                    <a:pt x="2044" y="2832"/>
                  </a:lnTo>
                  <a:lnTo>
                    <a:pt x="2074" y="2854"/>
                  </a:lnTo>
                  <a:lnTo>
                    <a:pt x="2104" y="2880"/>
                  </a:lnTo>
                  <a:lnTo>
                    <a:pt x="2132" y="2913"/>
                  </a:lnTo>
                  <a:lnTo>
                    <a:pt x="2158" y="2952"/>
                  </a:lnTo>
                  <a:lnTo>
                    <a:pt x="2180" y="2997"/>
                  </a:lnTo>
                  <a:lnTo>
                    <a:pt x="2197" y="3048"/>
                  </a:lnTo>
                  <a:lnTo>
                    <a:pt x="2210" y="3109"/>
                  </a:lnTo>
                  <a:lnTo>
                    <a:pt x="2219" y="3160"/>
                  </a:lnTo>
                  <a:lnTo>
                    <a:pt x="2225" y="3189"/>
                  </a:lnTo>
                  <a:lnTo>
                    <a:pt x="2229" y="3197"/>
                  </a:lnTo>
                  <a:lnTo>
                    <a:pt x="2232" y="3189"/>
                  </a:lnTo>
                  <a:lnTo>
                    <a:pt x="2233" y="3166"/>
                  </a:lnTo>
                  <a:lnTo>
                    <a:pt x="2233" y="3130"/>
                  </a:lnTo>
                  <a:lnTo>
                    <a:pt x="2232" y="3085"/>
                  </a:lnTo>
                  <a:lnTo>
                    <a:pt x="2230" y="3033"/>
                  </a:lnTo>
                  <a:lnTo>
                    <a:pt x="2227" y="2978"/>
                  </a:lnTo>
                  <a:lnTo>
                    <a:pt x="2224" y="2921"/>
                  </a:lnTo>
                  <a:lnTo>
                    <a:pt x="2221" y="2866"/>
                  </a:lnTo>
                  <a:lnTo>
                    <a:pt x="2218" y="2814"/>
                  </a:lnTo>
                  <a:lnTo>
                    <a:pt x="2214" y="2769"/>
                  </a:lnTo>
                  <a:lnTo>
                    <a:pt x="2212" y="2733"/>
                  </a:lnTo>
                  <a:lnTo>
                    <a:pt x="2210" y="2710"/>
                  </a:lnTo>
                  <a:lnTo>
                    <a:pt x="2210" y="2703"/>
                  </a:lnTo>
                  <a:lnTo>
                    <a:pt x="2210" y="2111"/>
                  </a:lnTo>
                  <a:lnTo>
                    <a:pt x="2239" y="2109"/>
                  </a:lnTo>
                  <a:lnTo>
                    <a:pt x="2272" y="2101"/>
                  </a:lnTo>
                  <a:lnTo>
                    <a:pt x="2312" y="2088"/>
                  </a:lnTo>
                  <a:lnTo>
                    <a:pt x="2358" y="2070"/>
                  </a:lnTo>
                  <a:lnTo>
                    <a:pt x="2405" y="2048"/>
                  </a:lnTo>
                  <a:lnTo>
                    <a:pt x="2456" y="2022"/>
                  </a:lnTo>
                  <a:lnTo>
                    <a:pt x="2508" y="1995"/>
                  </a:lnTo>
                  <a:lnTo>
                    <a:pt x="2562" y="1967"/>
                  </a:lnTo>
                  <a:lnTo>
                    <a:pt x="2616" y="1939"/>
                  </a:lnTo>
                  <a:lnTo>
                    <a:pt x="2668" y="1911"/>
                  </a:lnTo>
                  <a:lnTo>
                    <a:pt x="2719" y="1885"/>
                  </a:lnTo>
                  <a:lnTo>
                    <a:pt x="2768" y="1862"/>
                  </a:lnTo>
                  <a:lnTo>
                    <a:pt x="2812" y="1842"/>
                  </a:lnTo>
                  <a:lnTo>
                    <a:pt x="2854" y="1826"/>
                  </a:lnTo>
                  <a:lnTo>
                    <a:pt x="2889" y="1817"/>
                  </a:lnTo>
                  <a:lnTo>
                    <a:pt x="2920" y="1814"/>
                  </a:lnTo>
                  <a:lnTo>
                    <a:pt x="2941" y="1817"/>
                  </a:lnTo>
                  <a:lnTo>
                    <a:pt x="2957" y="1826"/>
                  </a:lnTo>
                  <a:lnTo>
                    <a:pt x="2967" y="1842"/>
                  </a:lnTo>
                  <a:lnTo>
                    <a:pt x="2974" y="1862"/>
                  </a:lnTo>
                  <a:lnTo>
                    <a:pt x="2976" y="1885"/>
                  </a:lnTo>
                  <a:lnTo>
                    <a:pt x="2976" y="1911"/>
                  </a:lnTo>
                  <a:lnTo>
                    <a:pt x="2974" y="1940"/>
                  </a:lnTo>
                  <a:lnTo>
                    <a:pt x="2970" y="1968"/>
                  </a:lnTo>
                  <a:lnTo>
                    <a:pt x="2967" y="1996"/>
                  </a:lnTo>
                  <a:lnTo>
                    <a:pt x="2965" y="2023"/>
                  </a:lnTo>
                  <a:lnTo>
                    <a:pt x="2964" y="2049"/>
                  </a:lnTo>
                  <a:lnTo>
                    <a:pt x="2966" y="2071"/>
                  </a:lnTo>
                  <a:lnTo>
                    <a:pt x="2971" y="2090"/>
                  </a:lnTo>
                  <a:lnTo>
                    <a:pt x="2981" y="2103"/>
                  </a:lnTo>
                  <a:lnTo>
                    <a:pt x="2996" y="2111"/>
                  </a:lnTo>
                  <a:lnTo>
                    <a:pt x="3017" y="2113"/>
                  </a:lnTo>
                  <a:lnTo>
                    <a:pt x="3044" y="2105"/>
                  </a:lnTo>
                  <a:lnTo>
                    <a:pt x="3079" y="2092"/>
                  </a:lnTo>
                  <a:lnTo>
                    <a:pt x="3120" y="2073"/>
                  </a:lnTo>
                  <a:lnTo>
                    <a:pt x="3164" y="2048"/>
                  </a:lnTo>
                  <a:lnTo>
                    <a:pt x="3213" y="2019"/>
                  </a:lnTo>
                  <a:lnTo>
                    <a:pt x="3263" y="1987"/>
                  </a:lnTo>
                  <a:lnTo>
                    <a:pt x="3316" y="1953"/>
                  </a:lnTo>
                  <a:lnTo>
                    <a:pt x="3369" y="1918"/>
                  </a:lnTo>
                  <a:lnTo>
                    <a:pt x="3423" y="1882"/>
                  </a:lnTo>
                  <a:lnTo>
                    <a:pt x="3476" y="1847"/>
                  </a:lnTo>
                  <a:lnTo>
                    <a:pt x="3525" y="1815"/>
                  </a:lnTo>
                  <a:lnTo>
                    <a:pt x="3574" y="1785"/>
                  </a:lnTo>
                  <a:lnTo>
                    <a:pt x="3617" y="1759"/>
                  </a:lnTo>
                  <a:lnTo>
                    <a:pt x="3656" y="1737"/>
                  </a:lnTo>
                  <a:lnTo>
                    <a:pt x="3688" y="1722"/>
                  </a:lnTo>
                  <a:lnTo>
                    <a:pt x="3716" y="1714"/>
                  </a:lnTo>
                  <a:lnTo>
                    <a:pt x="3735" y="1712"/>
                  </a:lnTo>
                  <a:lnTo>
                    <a:pt x="3747" y="1717"/>
                  </a:lnTo>
                  <a:lnTo>
                    <a:pt x="3755" y="1729"/>
                  </a:lnTo>
                  <a:lnTo>
                    <a:pt x="3758" y="1744"/>
                  </a:lnTo>
                  <a:lnTo>
                    <a:pt x="3756" y="1764"/>
                  </a:lnTo>
                  <a:lnTo>
                    <a:pt x="3752" y="1787"/>
                  </a:lnTo>
                  <a:lnTo>
                    <a:pt x="3745" y="1812"/>
                  </a:lnTo>
                  <a:lnTo>
                    <a:pt x="3737" y="1837"/>
                  </a:lnTo>
                  <a:lnTo>
                    <a:pt x="3730" y="1862"/>
                  </a:lnTo>
                  <a:lnTo>
                    <a:pt x="3722" y="1886"/>
                  </a:lnTo>
                  <a:lnTo>
                    <a:pt x="3717" y="1908"/>
                  </a:lnTo>
                  <a:lnTo>
                    <a:pt x="3715" y="1927"/>
                  </a:lnTo>
                  <a:lnTo>
                    <a:pt x="3716" y="1943"/>
                  </a:lnTo>
                  <a:lnTo>
                    <a:pt x="3721" y="1952"/>
                  </a:lnTo>
                  <a:lnTo>
                    <a:pt x="3732" y="1956"/>
                  </a:lnTo>
                  <a:lnTo>
                    <a:pt x="3750" y="1953"/>
                  </a:lnTo>
                  <a:lnTo>
                    <a:pt x="3797" y="1935"/>
                  </a:lnTo>
                  <a:lnTo>
                    <a:pt x="3843" y="1916"/>
                  </a:lnTo>
                  <a:lnTo>
                    <a:pt x="3890" y="1898"/>
                  </a:lnTo>
                  <a:lnTo>
                    <a:pt x="3934" y="1879"/>
                  </a:lnTo>
                  <a:lnTo>
                    <a:pt x="3978" y="1858"/>
                  </a:lnTo>
                  <a:lnTo>
                    <a:pt x="4020" y="1837"/>
                  </a:lnTo>
                  <a:lnTo>
                    <a:pt x="4062" y="1816"/>
                  </a:lnTo>
                  <a:lnTo>
                    <a:pt x="4102" y="1793"/>
                  </a:lnTo>
                  <a:lnTo>
                    <a:pt x="4141" y="1771"/>
                  </a:lnTo>
                  <a:lnTo>
                    <a:pt x="4179" y="1747"/>
                  </a:lnTo>
                  <a:lnTo>
                    <a:pt x="4216" y="1722"/>
                  </a:lnTo>
                  <a:lnTo>
                    <a:pt x="4251" y="1698"/>
                  </a:lnTo>
                  <a:lnTo>
                    <a:pt x="4284" y="1673"/>
                  </a:lnTo>
                  <a:lnTo>
                    <a:pt x="4317" y="1648"/>
                  </a:lnTo>
                  <a:lnTo>
                    <a:pt x="4349" y="1622"/>
                  </a:lnTo>
                  <a:lnTo>
                    <a:pt x="4379" y="1596"/>
                  </a:lnTo>
                  <a:lnTo>
                    <a:pt x="4393" y="1601"/>
                  </a:lnTo>
                  <a:lnTo>
                    <a:pt x="4408" y="1608"/>
                  </a:lnTo>
                  <a:lnTo>
                    <a:pt x="4421" y="1615"/>
                  </a:lnTo>
                  <a:lnTo>
                    <a:pt x="4434" y="1625"/>
                  </a:lnTo>
                  <a:lnTo>
                    <a:pt x="4445" y="1634"/>
                  </a:lnTo>
                  <a:lnTo>
                    <a:pt x="4457" y="1645"/>
                  </a:lnTo>
                  <a:lnTo>
                    <a:pt x="4468" y="1656"/>
                  </a:lnTo>
                  <a:lnTo>
                    <a:pt x="4477" y="1668"/>
                  </a:lnTo>
                  <a:lnTo>
                    <a:pt x="4486" y="1681"/>
                  </a:lnTo>
                  <a:lnTo>
                    <a:pt x="4493" y="1694"/>
                  </a:lnTo>
                  <a:lnTo>
                    <a:pt x="4500" y="1709"/>
                  </a:lnTo>
                  <a:lnTo>
                    <a:pt x="4506" y="1722"/>
                  </a:lnTo>
                  <a:lnTo>
                    <a:pt x="4510" y="1738"/>
                  </a:lnTo>
                  <a:lnTo>
                    <a:pt x="4513" y="1754"/>
                  </a:lnTo>
                  <a:lnTo>
                    <a:pt x="4515" y="1770"/>
                  </a:lnTo>
                  <a:lnTo>
                    <a:pt x="4516" y="1786"/>
                  </a:lnTo>
                  <a:lnTo>
                    <a:pt x="4516" y="2117"/>
                  </a:lnTo>
                  <a:lnTo>
                    <a:pt x="4563" y="2107"/>
                  </a:lnTo>
                  <a:lnTo>
                    <a:pt x="4608" y="2090"/>
                  </a:lnTo>
                  <a:lnTo>
                    <a:pt x="4648" y="2063"/>
                  </a:lnTo>
                  <a:lnTo>
                    <a:pt x="4685" y="2030"/>
                  </a:lnTo>
                  <a:lnTo>
                    <a:pt x="4718" y="1990"/>
                  </a:lnTo>
                  <a:lnTo>
                    <a:pt x="4749" y="1944"/>
                  </a:lnTo>
                  <a:lnTo>
                    <a:pt x="4775" y="1894"/>
                  </a:lnTo>
                  <a:lnTo>
                    <a:pt x="4799" y="1841"/>
                  </a:lnTo>
                  <a:lnTo>
                    <a:pt x="4819" y="1785"/>
                  </a:lnTo>
                  <a:lnTo>
                    <a:pt x="4837" y="1729"/>
                  </a:lnTo>
                  <a:lnTo>
                    <a:pt x="4852" y="1672"/>
                  </a:lnTo>
                  <a:lnTo>
                    <a:pt x="4864" y="1617"/>
                  </a:lnTo>
                  <a:lnTo>
                    <a:pt x="4872" y="1562"/>
                  </a:lnTo>
                  <a:lnTo>
                    <a:pt x="4879" y="1512"/>
                  </a:lnTo>
                  <a:lnTo>
                    <a:pt x="4882" y="1464"/>
                  </a:lnTo>
                  <a:lnTo>
                    <a:pt x="4885" y="1423"/>
                  </a:lnTo>
                  <a:lnTo>
                    <a:pt x="4881" y="1365"/>
                  </a:lnTo>
                  <a:lnTo>
                    <a:pt x="4872" y="1303"/>
                  </a:lnTo>
                  <a:lnTo>
                    <a:pt x="4857" y="1238"/>
                  </a:lnTo>
                  <a:lnTo>
                    <a:pt x="4837" y="1170"/>
                  </a:lnTo>
                  <a:lnTo>
                    <a:pt x="4812" y="1101"/>
                  </a:lnTo>
                  <a:lnTo>
                    <a:pt x="4781" y="1029"/>
                  </a:lnTo>
                  <a:lnTo>
                    <a:pt x="4748" y="959"/>
                  </a:lnTo>
                  <a:lnTo>
                    <a:pt x="4710" y="889"/>
                  </a:lnTo>
                  <a:lnTo>
                    <a:pt x="4668" y="821"/>
                  </a:lnTo>
                  <a:lnTo>
                    <a:pt x="4622" y="755"/>
                  </a:lnTo>
                  <a:lnTo>
                    <a:pt x="4574" y="694"/>
                  </a:lnTo>
                  <a:lnTo>
                    <a:pt x="4523" y="637"/>
                  </a:lnTo>
                  <a:lnTo>
                    <a:pt x="4471" y="585"/>
                  </a:lnTo>
                  <a:lnTo>
                    <a:pt x="4416" y="539"/>
                  </a:lnTo>
                  <a:lnTo>
                    <a:pt x="4359" y="501"/>
                  </a:lnTo>
                  <a:lnTo>
                    <a:pt x="4302" y="4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1" name="Freeform 38"/>
            <p:cNvSpPr>
              <a:spLocks/>
            </p:cNvSpPr>
            <p:nvPr/>
          </p:nvSpPr>
          <p:spPr bwMode="auto">
            <a:xfrm>
              <a:off x="10577513" y="6210300"/>
              <a:ext cx="696913" cy="31750"/>
            </a:xfrm>
            <a:custGeom>
              <a:avLst/>
              <a:gdLst>
                <a:gd name="T0" fmla="*/ 7894 w 7894"/>
                <a:gd name="T1" fmla="*/ 0 h 363"/>
                <a:gd name="T2" fmla="*/ 2797 w 7894"/>
                <a:gd name="T3" fmla="*/ 0 h 363"/>
                <a:gd name="T4" fmla="*/ 0 w 7894"/>
                <a:gd name="T5" fmla="*/ 242 h 363"/>
                <a:gd name="T6" fmla="*/ 6072 w 7894"/>
                <a:gd name="T7" fmla="*/ 363 h 363"/>
                <a:gd name="T8" fmla="*/ 7894 w 7894"/>
                <a:gd name="T9" fmla="*/ 0 h 363"/>
              </a:gdLst>
              <a:ahLst/>
              <a:cxnLst>
                <a:cxn ang="0">
                  <a:pos x="T0" y="T1"/>
                </a:cxn>
                <a:cxn ang="0">
                  <a:pos x="T2" y="T3"/>
                </a:cxn>
                <a:cxn ang="0">
                  <a:pos x="T4" y="T5"/>
                </a:cxn>
                <a:cxn ang="0">
                  <a:pos x="T6" y="T7"/>
                </a:cxn>
                <a:cxn ang="0">
                  <a:pos x="T8" y="T9"/>
                </a:cxn>
              </a:cxnLst>
              <a:rect l="0" t="0" r="r" b="b"/>
              <a:pathLst>
                <a:path w="7894" h="363">
                  <a:moveTo>
                    <a:pt x="7894" y="0"/>
                  </a:moveTo>
                  <a:lnTo>
                    <a:pt x="2797" y="0"/>
                  </a:lnTo>
                  <a:lnTo>
                    <a:pt x="0" y="242"/>
                  </a:lnTo>
                  <a:lnTo>
                    <a:pt x="6072" y="363"/>
                  </a:lnTo>
                  <a:lnTo>
                    <a:pt x="7894" y="0"/>
                  </a:lnTo>
                  <a:close/>
                </a:path>
              </a:pathLst>
            </a:custGeom>
            <a:solidFill>
              <a:srgbClr val="FFF7E2"/>
            </a:solidFill>
            <a:ln w="9525">
              <a:solidFill>
                <a:srgbClr val="7F7C71"/>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42" name="Freeform 39"/>
            <p:cNvSpPr>
              <a:spLocks/>
            </p:cNvSpPr>
            <p:nvPr/>
          </p:nvSpPr>
          <p:spPr bwMode="auto">
            <a:xfrm>
              <a:off x="10798176" y="6165850"/>
              <a:ext cx="287338" cy="61912"/>
            </a:xfrm>
            <a:custGeom>
              <a:avLst/>
              <a:gdLst>
                <a:gd name="T0" fmla="*/ 3260 w 3262"/>
                <a:gd name="T1" fmla="*/ 548 h 718"/>
                <a:gd name="T2" fmla="*/ 3260 w 3262"/>
                <a:gd name="T3" fmla="*/ 0 h 718"/>
                <a:gd name="T4" fmla="*/ 0 w 3262"/>
                <a:gd name="T5" fmla="*/ 0 h 718"/>
                <a:gd name="T6" fmla="*/ 0 w 3262"/>
                <a:gd name="T7" fmla="*/ 555 h 718"/>
                <a:gd name="T8" fmla="*/ 8 w 3262"/>
                <a:gd name="T9" fmla="*/ 576 h 718"/>
                <a:gd name="T10" fmla="*/ 32 w 3262"/>
                <a:gd name="T11" fmla="*/ 595 h 718"/>
                <a:gd name="T12" fmla="*/ 72 w 3262"/>
                <a:gd name="T13" fmla="*/ 612 h 718"/>
                <a:gd name="T14" fmla="*/ 127 w 3262"/>
                <a:gd name="T15" fmla="*/ 629 h 718"/>
                <a:gd name="T16" fmla="*/ 196 w 3262"/>
                <a:gd name="T17" fmla="*/ 644 h 718"/>
                <a:gd name="T18" fmla="*/ 277 w 3262"/>
                <a:gd name="T19" fmla="*/ 657 h 718"/>
                <a:gd name="T20" fmla="*/ 371 w 3262"/>
                <a:gd name="T21" fmla="*/ 669 h 718"/>
                <a:gd name="T22" fmla="*/ 478 w 3262"/>
                <a:gd name="T23" fmla="*/ 680 h 718"/>
                <a:gd name="T24" fmla="*/ 593 w 3262"/>
                <a:gd name="T25" fmla="*/ 689 h 718"/>
                <a:gd name="T26" fmla="*/ 719 w 3262"/>
                <a:gd name="T27" fmla="*/ 696 h 718"/>
                <a:gd name="T28" fmla="*/ 853 w 3262"/>
                <a:gd name="T29" fmla="*/ 704 h 718"/>
                <a:gd name="T30" fmla="*/ 996 w 3262"/>
                <a:gd name="T31" fmla="*/ 709 h 718"/>
                <a:gd name="T32" fmla="*/ 1146 w 3262"/>
                <a:gd name="T33" fmla="*/ 713 h 718"/>
                <a:gd name="T34" fmla="*/ 1302 w 3262"/>
                <a:gd name="T35" fmla="*/ 715 h 718"/>
                <a:gd name="T36" fmla="*/ 1464 w 3262"/>
                <a:gd name="T37" fmla="*/ 717 h 718"/>
                <a:gd name="T38" fmla="*/ 1632 w 3262"/>
                <a:gd name="T39" fmla="*/ 718 h 718"/>
                <a:gd name="T40" fmla="*/ 1798 w 3262"/>
                <a:gd name="T41" fmla="*/ 717 h 718"/>
                <a:gd name="T42" fmla="*/ 1960 w 3262"/>
                <a:gd name="T43" fmla="*/ 715 h 718"/>
                <a:gd name="T44" fmla="*/ 2116 w 3262"/>
                <a:gd name="T45" fmla="*/ 713 h 718"/>
                <a:gd name="T46" fmla="*/ 2266 w 3262"/>
                <a:gd name="T47" fmla="*/ 709 h 718"/>
                <a:gd name="T48" fmla="*/ 2409 w 3262"/>
                <a:gd name="T49" fmla="*/ 704 h 718"/>
                <a:gd name="T50" fmla="*/ 2543 w 3262"/>
                <a:gd name="T51" fmla="*/ 696 h 718"/>
                <a:gd name="T52" fmla="*/ 2669 w 3262"/>
                <a:gd name="T53" fmla="*/ 689 h 718"/>
                <a:gd name="T54" fmla="*/ 2784 w 3262"/>
                <a:gd name="T55" fmla="*/ 680 h 718"/>
                <a:gd name="T56" fmla="*/ 2890 w 3262"/>
                <a:gd name="T57" fmla="*/ 669 h 718"/>
                <a:gd name="T58" fmla="*/ 2983 w 3262"/>
                <a:gd name="T59" fmla="*/ 657 h 718"/>
                <a:gd name="T60" fmla="*/ 3066 w 3262"/>
                <a:gd name="T61" fmla="*/ 644 h 718"/>
                <a:gd name="T62" fmla="*/ 3134 w 3262"/>
                <a:gd name="T63" fmla="*/ 629 h 718"/>
                <a:gd name="T64" fmla="*/ 3189 w 3262"/>
                <a:gd name="T65" fmla="*/ 612 h 718"/>
                <a:gd name="T66" fmla="*/ 3229 w 3262"/>
                <a:gd name="T67" fmla="*/ 595 h 718"/>
                <a:gd name="T68" fmla="*/ 3254 w 3262"/>
                <a:gd name="T69" fmla="*/ 576 h 718"/>
                <a:gd name="T70" fmla="*/ 3262 w 3262"/>
                <a:gd name="T71" fmla="*/ 555 h 718"/>
                <a:gd name="T72" fmla="*/ 3261 w 3262"/>
                <a:gd name="T73" fmla="*/ 554 h 718"/>
                <a:gd name="T74" fmla="*/ 3261 w 3262"/>
                <a:gd name="T75" fmla="*/ 553 h 718"/>
                <a:gd name="T76" fmla="*/ 3261 w 3262"/>
                <a:gd name="T77" fmla="*/ 552 h 718"/>
                <a:gd name="T78" fmla="*/ 3260 w 3262"/>
                <a:gd name="T79" fmla="*/ 551 h 718"/>
                <a:gd name="T80" fmla="*/ 3260 w 3262"/>
                <a:gd name="T81" fmla="*/ 549 h 718"/>
                <a:gd name="T82" fmla="*/ 3260 w 3262"/>
                <a:gd name="T83" fmla="*/ 548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62" h="718">
                  <a:moveTo>
                    <a:pt x="3260" y="548"/>
                  </a:moveTo>
                  <a:lnTo>
                    <a:pt x="3260" y="0"/>
                  </a:lnTo>
                  <a:lnTo>
                    <a:pt x="0" y="0"/>
                  </a:lnTo>
                  <a:lnTo>
                    <a:pt x="0" y="555"/>
                  </a:lnTo>
                  <a:lnTo>
                    <a:pt x="8" y="576"/>
                  </a:lnTo>
                  <a:lnTo>
                    <a:pt x="32" y="595"/>
                  </a:lnTo>
                  <a:lnTo>
                    <a:pt x="72" y="612"/>
                  </a:lnTo>
                  <a:lnTo>
                    <a:pt x="127" y="629"/>
                  </a:lnTo>
                  <a:lnTo>
                    <a:pt x="196" y="644"/>
                  </a:lnTo>
                  <a:lnTo>
                    <a:pt x="277" y="657"/>
                  </a:lnTo>
                  <a:lnTo>
                    <a:pt x="371" y="669"/>
                  </a:lnTo>
                  <a:lnTo>
                    <a:pt x="478" y="680"/>
                  </a:lnTo>
                  <a:lnTo>
                    <a:pt x="593" y="689"/>
                  </a:lnTo>
                  <a:lnTo>
                    <a:pt x="719" y="696"/>
                  </a:lnTo>
                  <a:lnTo>
                    <a:pt x="853" y="704"/>
                  </a:lnTo>
                  <a:lnTo>
                    <a:pt x="996" y="709"/>
                  </a:lnTo>
                  <a:lnTo>
                    <a:pt x="1146" y="713"/>
                  </a:lnTo>
                  <a:lnTo>
                    <a:pt x="1302" y="715"/>
                  </a:lnTo>
                  <a:lnTo>
                    <a:pt x="1464" y="717"/>
                  </a:lnTo>
                  <a:lnTo>
                    <a:pt x="1632" y="718"/>
                  </a:lnTo>
                  <a:lnTo>
                    <a:pt x="1798" y="717"/>
                  </a:lnTo>
                  <a:lnTo>
                    <a:pt x="1960" y="715"/>
                  </a:lnTo>
                  <a:lnTo>
                    <a:pt x="2116" y="713"/>
                  </a:lnTo>
                  <a:lnTo>
                    <a:pt x="2266" y="709"/>
                  </a:lnTo>
                  <a:lnTo>
                    <a:pt x="2409" y="704"/>
                  </a:lnTo>
                  <a:lnTo>
                    <a:pt x="2543" y="696"/>
                  </a:lnTo>
                  <a:lnTo>
                    <a:pt x="2669" y="689"/>
                  </a:lnTo>
                  <a:lnTo>
                    <a:pt x="2784" y="680"/>
                  </a:lnTo>
                  <a:lnTo>
                    <a:pt x="2890" y="669"/>
                  </a:lnTo>
                  <a:lnTo>
                    <a:pt x="2983" y="657"/>
                  </a:lnTo>
                  <a:lnTo>
                    <a:pt x="3066" y="644"/>
                  </a:lnTo>
                  <a:lnTo>
                    <a:pt x="3134" y="629"/>
                  </a:lnTo>
                  <a:lnTo>
                    <a:pt x="3189" y="612"/>
                  </a:lnTo>
                  <a:lnTo>
                    <a:pt x="3229" y="595"/>
                  </a:lnTo>
                  <a:lnTo>
                    <a:pt x="3254" y="576"/>
                  </a:lnTo>
                  <a:lnTo>
                    <a:pt x="3262" y="555"/>
                  </a:lnTo>
                  <a:lnTo>
                    <a:pt x="3261" y="554"/>
                  </a:lnTo>
                  <a:lnTo>
                    <a:pt x="3261" y="553"/>
                  </a:lnTo>
                  <a:lnTo>
                    <a:pt x="3261" y="552"/>
                  </a:lnTo>
                  <a:lnTo>
                    <a:pt x="3260" y="551"/>
                  </a:lnTo>
                  <a:lnTo>
                    <a:pt x="3260" y="549"/>
                  </a:lnTo>
                  <a:lnTo>
                    <a:pt x="3260" y="548"/>
                  </a:lnTo>
                  <a:close/>
                </a:path>
              </a:pathLst>
            </a:custGeom>
            <a:solidFill>
              <a:srgbClr val="FFF7E2"/>
            </a:solidFill>
            <a:ln w="9525">
              <a:solidFill>
                <a:srgbClr val="7F7C71"/>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43" name="Line 40"/>
            <p:cNvSpPr>
              <a:spLocks noChangeShapeType="1"/>
            </p:cNvSpPr>
            <p:nvPr/>
          </p:nvSpPr>
          <p:spPr bwMode="auto">
            <a:xfrm>
              <a:off x="11163301" y="5662613"/>
              <a:ext cx="0" cy="520700"/>
            </a:xfrm>
            <a:prstGeom prst="line">
              <a:avLst/>
            </a:prstGeom>
            <a:noFill/>
            <a:ln w="9525">
              <a:solidFill>
                <a:srgbClr val="7F7C7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44" name="Line 41"/>
            <p:cNvSpPr>
              <a:spLocks noChangeShapeType="1"/>
            </p:cNvSpPr>
            <p:nvPr/>
          </p:nvSpPr>
          <p:spPr bwMode="auto">
            <a:xfrm>
              <a:off x="11176001" y="5697538"/>
              <a:ext cx="0" cy="449262"/>
            </a:xfrm>
            <a:prstGeom prst="line">
              <a:avLst/>
            </a:prstGeom>
            <a:noFill/>
            <a:ln w="9525">
              <a:solidFill>
                <a:srgbClr val="7F7C7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45" name="Freeform 42"/>
            <p:cNvSpPr>
              <a:spLocks/>
            </p:cNvSpPr>
            <p:nvPr/>
          </p:nvSpPr>
          <p:spPr bwMode="auto">
            <a:xfrm>
              <a:off x="10439401" y="6391275"/>
              <a:ext cx="38100" cy="6350"/>
            </a:xfrm>
            <a:custGeom>
              <a:avLst/>
              <a:gdLst>
                <a:gd name="T0" fmla="*/ 0 w 430"/>
                <a:gd name="T1" fmla="*/ 72 h 72"/>
                <a:gd name="T2" fmla="*/ 37 w 430"/>
                <a:gd name="T3" fmla="*/ 48 h 72"/>
                <a:gd name="T4" fmla="*/ 76 w 430"/>
                <a:gd name="T5" fmla="*/ 29 h 72"/>
                <a:gd name="T6" fmla="*/ 114 w 430"/>
                <a:gd name="T7" fmla="*/ 17 h 72"/>
                <a:gd name="T8" fmla="*/ 151 w 430"/>
                <a:gd name="T9" fmla="*/ 7 h 72"/>
                <a:gd name="T10" fmla="*/ 188 w 430"/>
                <a:gd name="T11" fmla="*/ 2 h 72"/>
                <a:gd name="T12" fmla="*/ 224 w 430"/>
                <a:gd name="T13" fmla="*/ 0 h 72"/>
                <a:gd name="T14" fmla="*/ 257 w 430"/>
                <a:gd name="T15" fmla="*/ 1 h 72"/>
                <a:gd name="T16" fmla="*/ 290 w 430"/>
                <a:gd name="T17" fmla="*/ 4 h 72"/>
                <a:gd name="T18" fmla="*/ 319 w 430"/>
                <a:gd name="T19" fmla="*/ 9 h 72"/>
                <a:gd name="T20" fmla="*/ 347 w 430"/>
                <a:gd name="T21" fmla="*/ 15 h 72"/>
                <a:gd name="T22" fmla="*/ 370 w 430"/>
                <a:gd name="T23" fmla="*/ 21 h 72"/>
                <a:gd name="T24" fmla="*/ 390 w 430"/>
                <a:gd name="T25" fmla="*/ 28 h 72"/>
                <a:gd name="T26" fmla="*/ 407 w 430"/>
                <a:gd name="T27" fmla="*/ 33 h 72"/>
                <a:gd name="T28" fmla="*/ 419 w 430"/>
                <a:gd name="T29" fmla="*/ 39 h 72"/>
                <a:gd name="T30" fmla="*/ 427 w 430"/>
                <a:gd name="T31" fmla="*/ 42 h 72"/>
                <a:gd name="T32" fmla="*/ 430 w 430"/>
                <a:gd name="T33" fmla="*/ 44 h 72"/>
                <a:gd name="T34" fmla="*/ 0 w 430"/>
                <a:gd name="T3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0" h="72">
                  <a:moveTo>
                    <a:pt x="0" y="72"/>
                  </a:moveTo>
                  <a:lnTo>
                    <a:pt x="37" y="48"/>
                  </a:lnTo>
                  <a:lnTo>
                    <a:pt x="76" y="29"/>
                  </a:lnTo>
                  <a:lnTo>
                    <a:pt x="114" y="17"/>
                  </a:lnTo>
                  <a:lnTo>
                    <a:pt x="151" y="7"/>
                  </a:lnTo>
                  <a:lnTo>
                    <a:pt x="188" y="2"/>
                  </a:lnTo>
                  <a:lnTo>
                    <a:pt x="224" y="0"/>
                  </a:lnTo>
                  <a:lnTo>
                    <a:pt x="257" y="1"/>
                  </a:lnTo>
                  <a:lnTo>
                    <a:pt x="290" y="4"/>
                  </a:lnTo>
                  <a:lnTo>
                    <a:pt x="319" y="9"/>
                  </a:lnTo>
                  <a:lnTo>
                    <a:pt x="347" y="15"/>
                  </a:lnTo>
                  <a:lnTo>
                    <a:pt x="370" y="21"/>
                  </a:lnTo>
                  <a:lnTo>
                    <a:pt x="390" y="28"/>
                  </a:lnTo>
                  <a:lnTo>
                    <a:pt x="407" y="33"/>
                  </a:lnTo>
                  <a:lnTo>
                    <a:pt x="419" y="39"/>
                  </a:lnTo>
                  <a:lnTo>
                    <a:pt x="427" y="42"/>
                  </a:lnTo>
                  <a:lnTo>
                    <a:pt x="430" y="44"/>
                  </a:lnTo>
                  <a:lnTo>
                    <a:pt x="0" y="72"/>
                  </a:lnTo>
                  <a:close/>
                </a:path>
              </a:pathLst>
            </a:custGeom>
            <a:solidFill>
              <a:srgbClr val="FEE6DA"/>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46" name="Freeform 43"/>
            <p:cNvSpPr>
              <a:spLocks/>
            </p:cNvSpPr>
            <p:nvPr/>
          </p:nvSpPr>
          <p:spPr bwMode="auto">
            <a:xfrm>
              <a:off x="10409238" y="6378575"/>
              <a:ext cx="38100" cy="6350"/>
            </a:xfrm>
            <a:custGeom>
              <a:avLst/>
              <a:gdLst>
                <a:gd name="T0" fmla="*/ 0 w 430"/>
                <a:gd name="T1" fmla="*/ 72 h 72"/>
                <a:gd name="T2" fmla="*/ 38 w 430"/>
                <a:gd name="T3" fmla="*/ 47 h 72"/>
                <a:gd name="T4" fmla="*/ 76 w 430"/>
                <a:gd name="T5" fmla="*/ 30 h 72"/>
                <a:gd name="T6" fmla="*/ 114 w 430"/>
                <a:gd name="T7" fmla="*/ 16 h 72"/>
                <a:gd name="T8" fmla="*/ 152 w 430"/>
                <a:gd name="T9" fmla="*/ 7 h 72"/>
                <a:gd name="T10" fmla="*/ 189 w 430"/>
                <a:gd name="T11" fmla="*/ 1 h 72"/>
                <a:gd name="T12" fmla="*/ 224 w 430"/>
                <a:gd name="T13" fmla="*/ 0 h 72"/>
                <a:gd name="T14" fmla="*/ 258 w 430"/>
                <a:gd name="T15" fmla="*/ 0 h 72"/>
                <a:gd name="T16" fmla="*/ 290 w 430"/>
                <a:gd name="T17" fmla="*/ 3 h 72"/>
                <a:gd name="T18" fmla="*/ 319 w 430"/>
                <a:gd name="T19" fmla="*/ 9 h 72"/>
                <a:gd name="T20" fmla="*/ 347 w 430"/>
                <a:gd name="T21" fmla="*/ 14 h 72"/>
                <a:gd name="T22" fmla="*/ 370 w 430"/>
                <a:gd name="T23" fmla="*/ 21 h 72"/>
                <a:gd name="T24" fmla="*/ 391 w 430"/>
                <a:gd name="T25" fmla="*/ 28 h 72"/>
                <a:gd name="T26" fmla="*/ 407 w 430"/>
                <a:gd name="T27" fmla="*/ 33 h 72"/>
                <a:gd name="T28" fmla="*/ 419 w 430"/>
                <a:gd name="T29" fmla="*/ 38 h 72"/>
                <a:gd name="T30" fmla="*/ 427 w 430"/>
                <a:gd name="T31" fmla="*/ 41 h 72"/>
                <a:gd name="T32" fmla="*/ 430 w 430"/>
                <a:gd name="T33" fmla="*/ 43 h 72"/>
                <a:gd name="T34" fmla="*/ 0 w 430"/>
                <a:gd name="T3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0" h="72">
                  <a:moveTo>
                    <a:pt x="0" y="72"/>
                  </a:moveTo>
                  <a:lnTo>
                    <a:pt x="38" y="47"/>
                  </a:lnTo>
                  <a:lnTo>
                    <a:pt x="76" y="30"/>
                  </a:lnTo>
                  <a:lnTo>
                    <a:pt x="114" y="16"/>
                  </a:lnTo>
                  <a:lnTo>
                    <a:pt x="152" y="7"/>
                  </a:lnTo>
                  <a:lnTo>
                    <a:pt x="189" y="1"/>
                  </a:lnTo>
                  <a:lnTo>
                    <a:pt x="224" y="0"/>
                  </a:lnTo>
                  <a:lnTo>
                    <a:pt x="258" y="0"/>
                  </a:lnTo>
                  <a:lnTo>
                    <a:pt x="290" y="3"/>
                  </a:lnTo>
                  <a:lnTo>
                    <a:pt x="319" y="9"/>
                  </a:lnTo>
                  <a:lnTo>
                    <a:pt x="347" y="14"/>
                  </a:lnTo>
                  <a:lnTo>
                    <a:pt x="370" y="21"/>
                  </a:lnTo>
                  <a:lnTo>
                    <a:pt x="391" y="28"/>
                  </a:lnTo>
                  <a:lnTo>
                    <a:pt x="407" y="33"/>
                  </a:lnTo>
                  <a:lnTo>
                    <a:pt x="419" y="38"/>
                  </a:lnTo>
                  <a:lnTo>
                    <a:pt x="427" y="41"/>
                  </a:lnTo>
                  <a:lnTo>
                    <a:pt x="430" y="43"/>
                  </a:lnTo>
                  <a:lnTo>
                    <a:pt x="0" y="72"/>
                  </a:lnTo>
                  <a:close/>
                </a:path>
              </a:pathLst>
            </a:custGeom>
            <a:solidFill>
              <a:srgbClr val="FEE6DA"/>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47" name="Freeform 44"/>
            <p:cNvSpPr>
              <a:spLocks/>
            </p:cNvSpPr>
            <p:nvPr/>
          </p:nvSpPr>
          <p:spPr bwMode="auto">
            <a:xfrm>
              <a:off x="10390188" y="6373813"/>
              <a:ext cx="36513" cy="6350"/>
            </a:xfrm>
            <a:custGeom>
              <a:avLst/>
              <a:gdLst>
                <a:gd name="T0" fmla="*/ 0 w 428"/>
                <a:gd name="T1" fmla="*/ 72 h 72"/>
                <a:gd name="T2" fmla="*/ 37 w 428"/>
                <a:gd name="T3" fmla="*/ 48 h 72"/>
                <a:gd name="T4" fmla="*/ 75 w 428"/>
                <a:gd name="T5" fmla="*/ 29 h 72"/>
                <a:gd name="T6" fmla="*/ 112 w 428"/>
                <a:gd name="T7" fmla="*/ 16 h 72"/>
                <a:gd name="T8" fmla="*/ 150 w 428"/>
                <a:gd name="T9" fmla="*/ 7 h 72"/>
                <a:gd name="T10" fmla="*/ 187 w 428"/>
                <a:gd name="T11" fmla="*/ 2 h 72"/>
                <a:gd name="T12" fmla="*/ 222 w 428"/>
                <a:gd name="T13" fmla="*/ 0 h 72"/>
                <a:gd name="T14" fmla="*/ 257 w 428"/>
                <a:gd name="T15" fmla="*/ 1 h 72"/>
                <a:gd name="T16" fmla="*/ 288 w 428"/>
                <a:gd name="T17" fmla="*/ 4 h 72"/>
                <a:gd name="T18" fmla="*/ 318 w 428"/>
                <a:gd name="T19" fmla="*/ 9 h 72"/>
                <a:gd name="T20" fmla="*/ 345 w 428"/>
                <a:gd name="T21" fmla="*/ 14 h 72"/>
                <a:gd name="T22" fmla="*/ 368 w 428"/>
                <a:gd name="T23" fmla="*/ 21 h 72"/>
                <a:gd name="T24" fmla="*/ 388 w 428"/>
                <a:gd name="T25" fmla="*/ 28 h 72"/>
                <a:gd name="T26" fmla="*/ 405 w 428"/>
                <a:gd name="T27" fmla="*/ 33 h 72"/>
                <a:gd name="T28" fmla="*/ 418 w 428"/>
                <a:gd name="T29" fmla="*/ 38 h 72"/>
                <a:gd name="T30" fmla="*/ 425 w 428"/>
                <a:gd name="T31" fmla="*/ 42 h 72"/>
                <a:gd name="T32" fmla="*/ 428 w 428"/>
                <a:gd name="T33" fmla="*/ 44 h 72"/>
                <a:gd name="T34" fmla="*/ 0 w 428"/>
                <a:gd name="T3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8" h="72">
                  <a:moveTo>
                    <a:pt x="0" y="72"/>
                  </a:moveTo>
                  <a:lnTo>
                    <a:pt x="37" y="48"/>
                  </a:lnTo>
                  <a:lnTo>
                    <a:pt x="75" y="29"/>
                  </a:lnTo>
                  <a:lnTo>
                    <a:pt x="112" y="16"/>
                  </a:lnTo>
                  <a:lnTo>
                    <a:pt x="150" y="7"/>
                  </a:lnTo>
                  <a:lnTo>
                    <a:pt x="187" y="2"/>
                  </a:lnTo>
                  <a:lnTo>
                    <a:pt x="222" y="0"/>
                  </a:lnTo>
                  <a:lnTo>
                    <a:pt x="257" y="1"/>
                  </a:lnTo>
                  <a:lnTo>
                    <a:pt x="288" y="4"/>
                  </a:lnTo>
                  <a:lnTo>
                    <a:pt x="318" y="9"/>
                  </a:lnTo>
                  <a:lnTo>
                    <a:pt x="345" y="14"/>
                  </a:lnTo>
                  <a:lnTo>
                    <a:pt x="368" y="21"/>
                  </a:lnTo>
                  <a:lnTo>
                    <a:pt x="388" y="28"/>
                  </a:lnTo>
                  <a:lnTo>
                    <a:pt x="405" y="33"/>
                  </a:lnTo>
                  <a:lnTo>
                    <a:pt x="418" y="38"/>
                  </a:lnTo>
                  <a:lnTo>
                    <a:pt x="425" y="42"/>
                  </a:lnTo>
                  <a:lnTo>
                    <a:pt x="428" y="44"/>
                  </a:lnTo>
                  <a:lnTo>
                    <a:pt x="0" y="72"/>
                  </a:lnTo>
                  <a:close/>
                </a:path>
              </a:pathLst>
            </a:custGeom>
            <a:solidFill>
              <a:srgbClr val="FEE6DA"/>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48" name="Freeform 45"/>
            <p:cNvSpPr>
              <a:spLocks/>
            </p:cNvSpPr>
            <p:nvPr/>
          </p:nvSpPr>
          <p:spPr bwMode="auto">
            <a:xfrm>
              <a:off x="10577513" y="6246813"/>
              <a:ext cx="696913" cy="38100"/>
            </a:xfrm>
            <a:custGeom>
              <a:avLst/>
              <a:gdLst>
                <a:gd name="T0" fmla="*/ 0 w 7894"/>
                <a:gd name="T1" fmla="*/ 242 h 436"/>
                <a:gd name="T2" fmla="*/ 6072 w 7894"/>
                <a:gd name="T3" fmla="*/ 436 h 436"/>
                <a:gd name="T4" fmla="*/ 7894 w 7894"/>
                <a:gd name="T5" fmla="*/ 0 h 436"/>
              </a:gdLst>
              <a:ahLst/>
              <a:cxnLst>
                <a:cxn ang="0">
                  <a:pos x="T0" y="T1"/>
                </a:cxn>
                <a:cxn ang="0">
                  <a:pos x="T2" y="T3"/>
                </a:cxn>
                <a:cxn ang="0">
                  <a:pos x="T4" y="T5"/>
                </a:cxn>
              </a:cxnLst>
              <a:rect l="0" t="0" r="r" b="b"/>
              <a:pathLst>
                <a:path w="7894" h="436">
                  <a:moveTo>
                    <a:pt x="0" y="242"/>
                  </a:moveTo>
                  <a:lnTo>
                    <a:pt x="6072" y="436"/>
                  </a:lnTo>
                  <a:lnTo>
                    <a:pt x="7894" y="0"/>
                  </a:lnTo>
                </a:path>
              </a:pathLst>
            </a:custGeom>
            <a:noFill/>
            <a:ln w="9525">
              <a:solidFill>
                <a:srgbClr val="7F7C7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49" name="Freeform 46"/>
            <p:cNvSpPr>
              <a:spLocks/>
            </p:cNvSpPr>
            <p:nvPr/>
          </p:nvSpPr>
          <p:spPr bwMode="auto">
            <a:xfrm>
              <a:off x="9901238" y="6078538"/>
              <a:ext cx="173038" cy="136525"/>
            </a:xfrm>
            <a:custGeom>
              <a:avLst/>
              <a:gdLst>
                <a:gd name="T0" fmla="*/ 1966 w 1972"/>
                <a:gd name="T1" fmla="*/ 1264 h 1545"/>
                <a:gd name="T2" fmla="*/ 1921 w 1972"/>
                <a:gd name="T3" fmla="*/ 1256 h 1545"/>
                <a:gd name="T4" fmla="*/ 1841 w 1972"/>
                <a:gd name="T5" fmla="*/ 1246 h 1545"/>
                <a:gd name="T6" fmla="*/ 1737 w 1972"/>
                <a:gd name="T7" fmla="*/ 1242 h 1545"/>
                <a:gd name="T8" fmla="*/ 1620 w 1972"/>
                <a:gd name="T9" fmla="*/ 1250 h 1545"/>
                <a:gd name="T10" fmla="*/ 1500 w 1972"/>
                <a:gd name="T11" fmla="*/ 1278 h 1545"/>
                <a:gd name="T12" fmla="*/ 1387 w 1972"/>
                <a:gd name="T13" fmla="*/ 1332 h 1545"/>
                <a:gd name="T14" fmla="*/ 1294 w 1972"/>
                <a:gd name="T15" fmla="*/ 1420 h 1545"/>
                <a:gd name="T16" fmla="*/ 1210 w 1972"/>
                <a:gd name="T17" fmla="*/ 1532 h 1545"/>
                <a:gd name="T18" fmla="*/ 1066 w 1972"/>
                <a:gd name="T19" fmla="*/ 1522 h 1545"/>
                <a:gd name="T20" fmla="*/ 875 w 1972"/>
                <a:gd name="T21" fmla="*/ 1389 h 1545"/>
                <a:gd name="T22" fmla="*/ 660 w 1972"/>
                <a:gd name="T23" fmla="*/ 1173 h 1545"/>
                <a:gd name="T24" fmla="*/ 446 w 1972"/>
                <a:gd name="T25" fmla="*/ 918 h 1545"/>
                <a:gd name="T26" fmla="*/ 250 w 1972"/>
                <a:gd name="T27" fmla="*/ 664 h 1545"/>
                <a:gd name="T28" fmla="*/ 98 w 1972"/>
                <a:gd name="T29" fmla="*/ 454 h 1545"/>
                <a:gd name="T30" fmla="*/ 12 w 1972"/>
                <a:gd name="T31" fmla="*/ 328 h 1545"/>
                <a:gd name="T32" fmla="*/ 0 w 1972"/>
                <a:gd name="T33" fmla="*/ 307 h 1545"/>
                <a:gd name="T34" fmla="*/ 3 w 1972"/>
                <a:gd name="T35" fmla="*/ 282 h 1545"/>
                <a:gd name="T36" fmla="*/ 9 w 1972"/>
                <a:gd name="T37" fmla="*/ 239 h 1545"/>
                <a:gd name="T38" fmla="*/ 18 w 1972"/>
                <a:gd name="T39" fmla="*/ 185 h 1545"/>
                <a:gd name="T40" fmla="*/ 32 w 1972"/>
                <a:gd name="T41" fmla="*/ 126 h 1545"/>
                <a:gd name="T42" fmla="*/ 50 w 1972"/>
                <a:gd name="T43" fmla="*/ 72 h 1545"/>
                <a:gd name="T44" fmla="*/ 73 w 1972"/>
                <a:gd name="T45" fmla="*/ 29 h 1545"/>
                <a:gd name="T46" fmla="*/ 100 w 1972"/>
                <a:gd name="T47" fmla="*/ 3 h 1545"/>
                <a:gd name="T48" fmla="*/ 135 w 1972"/>
                <a:gd name="T49" fmla="*/ 5 h 1545"/>
                <a:gd name="T50" fmla="*/ 195 w 1972"/>
                <a:gd name="T51" fmla="*/ 46 h 1545"/>
                <a:gd name="T52" fmla="*/ 279 w 1972"/>
                <a:gd name="T53" fmla="*/ 120 h 1545"/>
                <a:gd name="T54" fmla="*/ 385 w 1972"/>
                <a:gd name="T55" fmla="*/ 214 h 1545"/>
                <a:gd name="T56" fmla="*/ 506 w 1972"/>
                <a:gd name="T57" fmla="*/ 323 h 1545"/>
                <a:gd name="T58" fmla="*/ 640 w 1972"/>
                <a:gd name="T59" fmla="*/ 434 h 1545"/>
                <a:gd name="T60" fmla="*/ 784 w 1972"/>
                <a:gd name="T61" fmla="*/ 539 h 1545"/>
                <a:gd name="T62" fmla="*/ 932 w 1972"/>
                <a:gd name="T63" fmla="*/ 628 h 1545"/>
                <a:gd name="T64" fmla="*/ 1084 w 1972"/>
                <a:gd name="T65" fmla="*/ 700 h 1545"/>
                <a:gd name="T66" fmla="*/ 1245 w 1972"/>
                <a:gd name="T67" fmla="*/ 784 h 1545"/>
                <a:gd name="T68" fmla="*/ 1408 w 1972"/>
                <a:gd name="T69" fmla="*/ 879 h 1545"/>
                <a:gd name="T70" fmla="*/ 1566 w 1972"/>
                <a:gd name="T71" fmla="*/ 980 h 1545"/>
                <a:gd name="T72" fmla="*/ 1709 w 1972"/>
                <a:gd name="T73" fmla="*/ 1076 h 1545"/>
                <a:gd name="T74" fmla="*/ 1829 w 1972"/>
                <a:gd name="T75" fmla="*/ 1160 h 1545"/>
                <a:gd name="T76" fmla="*/ 1918 w 1972"/>
                <a:gd name="T77" fmla="*/ 1225 h 1545"/>
                <a:gd name="T78" fmla="*/ 1965 w 1972"/>
                <a:gd name="T79" fmla="*/ 1261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72" h="1545">
                  <a:moveTo>
                    <a:pt x="1972" y="1266"/>
                  </a:moveTo>
                  <a:lnTo>
                    <a:pt x="1966" y="1264"/>
                  </a:lnTo>
                  <a:lnTo>
                    <a:pt x="1948" y="1261"/>
                  </a:lnTo>
                  <a:lnTo>
                    <a:pt x="1921" y="1256"/>
                  </a:lnTo>
                  <a:lnTo>
                    <a:pt x="1884" y="1251"/>
                  </a:lnTo>
                  <a:lnTo>
                    <a:pt x="1841" y="1246"/>
                  </a:lnTo>
                  <a:lnTo>
                    <a:pt x="1791" y="1243"/>
                  </a:lnTo>
                  <a:lnTo>
                    <a:pt x="1737" y="1242"/>
                  </a:lnTo>
                  <a:lnTo>
                    <a:pt x="1679" y="1244"/>
                  </a:lnTo>
                  <a:lnTo>
                    <a:pt x="1620" y="1250"/>
                  </a:lnTo>
                  <a:lnTo>
                    <a:pt x="1559" y="1261"/>
                  </a:lnTo>
                  <a:lnTo>
                    <a:pt x="1500" y="1278"/>
                  </a:lnTo>
                  <a:lnTo>
                    <a:pt x="1442" y="1302"/>
                  </a:lnTo>
                  <a:lnTo>
                    <a:pt x="1387" y="1332"/>
                  </a:lnTo>
                  <a:lnTo>
                    <a:pt x="1337" y="1371"/>
                  </a:lnTo>
                  <a:lnTo>
                    <a:pt x="1294" y="1420"/>
                  </a:lnTo>
                  <a:lnTo>
                    <a:pt x="1259" y="1479"/>
                  </a:lnTo>
                  <a:lnTo>
                    <a:pt x="1210" y="1532"/>
                  </a:lnTo>
                  <a:lnTo>
                    <a:pt x="1145" y="1545"/>
                  </a:lnTo>
                  <a:lnTo>
                    <a:pt x="1066" y="1522"/>
                  </a:lnTo>
                  <a:lnTo>
                    <a:pt x="975" y="1468"/>
                  </a:lnTo>
                  <a:lnTo>
                    <a:pt x="875" y="1389"/>
                  </a:lnTo>
                  <a:lnTo>
                    <a:pt x="770" y="1288"/>
                  </a:lnTo>
                  <a:lnTo>
                    <a:pt x="660" y="1173"/>
                  </a:lnTo>
                  <a:lnTo>
                    <a:pt x="552" y="1048"/>
                  </a:lnTo>
                  <a:lnTo>
                    <a:pt x="446" y="918"/>
                  </a:lnTo>
                  <a:lnTo>
                    <a:pt x="344" y="788"/>
                  </a:lnTo>
                  <a:lnTo>
                    <a:pt x="250" y="664"/>
                  </a:lnTo>
                  <a:lnTo>
                    <a:pt x="168" y="551"/>
                  </a:lnTo>
                  <a:lnTo>
                    <a:pt x="98" y="454"/>
                  </a:lnTo>
                  <a:lnTo>
                    <a:pt x="46" y="378"/>
                  </a:lnTo>
                  <a:lnTo>
                    <a:pt x="12" y="328"/>
                  </a:lnTo>
                  <a:lnTo>
                    <a:pt x="0" y="312"/>
                  </a:lnTo>
                  <a:lnTo>
                    <a:pt x="0" y="307"/>
                  </a:lnTo>
                  <a:lnTo>
                    <a:pt x="1" y="298"/>
                  </a:lnTo>
                  <a:lnTo>
                    <a:pt x="3" y="282"/>
                  </a:lnTo>
                  <a:lnTo>
                    <a:pt x="6" y="262"/>
                  </a:lnTo>
                  <a:lnTo>
                    <a:pt x="9" y="239"/>
                  </a:lnTo>
                  <a:lnTo>
                    <a:pt x="13" y="213"/>
                  </a:lnTo>
                  <a:lnTo>
                    <a:pt x="18" y="185"/>
                  </a:lnTo>
                  <a:lnTo>
                    <a:pt x="25" y="155"/>
                  </a:lnTo>
                  <a:lnTo>
                    <a:pt x="32" y="126"/>
                  </a:lnTo>
                  <a:lnTo>
                    <a:pt x="40" y="98"/>
                  </a:lnTo>
                  <a:lnTo>
                    <a:pt x="50" y="72"/>
                  </a:lnTo>
                  <a:lnTo>
                    <a:pt x="60" y="48"/>
                  </a:lnTo>
                  <a:lnTo>
                    <a:pt x="73" y="29"/>
                  </a:lnTo>
                  <a:lnTo>
                    <a:pt x="86" y="13"/>
                  </a:lnTo>
                  <a:lnTo>
                    <a:pt x="100" y="3"/>
                  </a:lnTo>
                  <a:lnTo>
                    <a:pt x="116" y="0"/>
                  </a:lnTo>
                  <a:lnTo>
                    <a:pt x="135" y="5"/>
                  </a:lnTo>
                  <a:lnTo>
                    <a:pt x="162" y="21"/>
                  </a:lnTo>
                  <a:lnTo>
                    <a:pt x="195" y="46"/>
                  </a:lnTo>
                  <a:lnTo>
                    <a:pt x="235" y="80"/>
                  </a:lnTo>
                  <a:lnTo>
                    <a:pt x="279" y="120"/>
                  </a:lnTo>
                  <a:lnTo>
                    <a:pt x="330" y="165"/>
                  </a:lnTo>
                  <a:lnTo>
                    <a:pt x="385" y="214"/>
                  </a:lnTo>
                  <a:lnTo>
                    <a:pt x="444" y="268"/>
                  </a:lnTo>
                  <a:lnTo>
                    <a:pt x="506" y="323"/>
                  </a:lnTo>
                  <a:lnTo>
                    <a:pt x="572" y="379"/>
                  </a:lnTo>
                  <a:lnTo>
                    <a:pt x="640" y="434"/>
                  </a:lnTo>
                  <a:lnTo>
                    <a:pt x="711" y="488"/>
                  </a:lnTo>
                  <a:lnTo>
                    <a:pt x="784" y="539"/>
                  </a:lnTo>
                  <a:lnTo>
                    <a:pt x="857" y="586"/>
                  </a:lnTo>
                  <a:lnTo>
                    <a:pt x="932" y="628"/>
                  </a:lnTo>
                  <a:lnTo>
                    <a:pt x="1008" y="665"/>
                  </a:lnTo>
                  <a:lnTo>
                    <a:pt x="1084" y="700"/>
                  </a:lnTo>
                  <a:lnTo>
                    <a:pt x="1164" y="740"/>
                  </a:lnTo>
                  <a:lnTo>
                    <a:pt x="1245" y="784"/>
                  </a:lnTo>
                  <a:lnTo>
                    <a:pt x="1327" y="830"/>
                  </a:lnTo>
                  <a:lnTo>
                    <a:pt x="1408" y="879"/>
                  </a:lnTo>
                  <a:lnTo>
                    <a:pt x="1488" y="929"/>
                  </a:lnTo>
                  <a:lnTo>
                    <a:pt x="1566" y="980"/>
                  </a:lnTo>
                  <a:lnTo>
                    <a:pt x="1640" y="1029"/>
                  </a:lnTo>
                  <a:lnTo>
                    <a:pt x="1709" y="1076"/>
                  </a:lnTo>
                  <a:lnTo>
                    <a:pt x="1772" y="1120"/>
                  </a:lnTo>
                  <a:lnTo>
                    <a:pt x="1829" y="1160"/>
                  </a:lnTo>
                  <a:lnTo>
                    <a:pt x="1878" y="1196"/>
                  </a:lnTo>
                  <a:lnTo>
                    <a:pt x="1918" y="1225"/>
                  </a:lnTo>
                  <a:lnTo>
                    <a:pt x="1947" y="1247"/>
                  </a:lnTo>
                  <a:lnTo>
                    <a:pt x="1965" y="1261"/>
                  </a:lnTo>
                  <a:lnTo>
                    <a:pt x="1972" y="1266"/>
                  </a:lnTo>
                  <a:close/>
                </a:path>
              </a:pathLst>
            </a:custGeom>
            <a:solidFill>
              <a:srgbClr val="B3DF7F"/>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50" name="Freeform 47"/>
            <p:cNvSpPr>
              <a:spLocks/>
            </p:cNvSpPr>
            <p:nvPr/>
          </p:nvSpPr>
          <p:spPr bwMode="auto">
            <a:xfrm>
              <a:off x="10082213" y="6108700"/>
              <a:ext cx="53975" cy="85725"/>
            </a:xfrm>
            <a:custGeom>
              <a:avLst/>
              <a:gdLst>
                <a:gd name="T0" fmla="*/ 63 w 607"/>
                <a:gd name="T1" fmla="*/ 117 h 978"/>
                <a:gd name="T2" fmla="*/ 61 w 607"/>
                <a:gd name="T3" fmla="*/ 94 h 978"/>
                <a:gd name="T4" fmla="*/ 59 w 607"/>
                <a:gd name="T5" fmla="*/ 72 h 978"/>
                <a:gd name="T6" fmla="*/ 57 w 607"/>
                <a:gd name="T7" fmla="*/ 52 h 978"/>
                <a:gd name="T8" fmla="*/ 59 w 607"/>
                <a:gd name="T9" fmla="*/ 33 h 978"/>
                <a:gd name="T10" fmla="*/ 59 w 607"/>
                <a:gd name="T11" fmla="*/ 18 h 978"/>
                <a:gd name="T12" fmla="*/ 60 w 607"/>
                <a:gd name="T13" fmla="*/ 6 h 978"/>
                <a:gd name="T14" fmla="*/ 60 w 607"/>
                <a:gd name="T15" fmla="*/ 0 h 978"/>
                <a:gd name="T16" fmla="*/ 65 w 607"/>
                <a:gd name="T17" fmla="*/ 5 h 978"/>
                <a:gd name="T18" fmla="*/ 99 w 607"/>
                <a:gd name="T19" fmla="*/ 49 h 978"/>
                <a:gd name="T20" fmla="*/ 158 w 607"/>
                <a:gd name="T21" fmla="*/ 130 h 978"/>
                <a:gd name="T22" fmla="*/ 233 w 607"/>
                <a:gd name="T23" fmla="*/ 236 h 978"/>
                <a:gd name="T24" fmla="*/ 320 w 607"/>
                <a:gd name="T25" fmla="*/ 360 h 978"/>
                <a:gd name="T26" fmla="*/ 407 w 607"/>
                <a:gd name="T27" fmla="*/ 492 h 978"/>
                <a:gd name="T28" fmla="*/ 488 w 607"/>
                <a:gd name="T29" fmla="*/ 624 h 978"/>
                <a:gd name="T30" fmla="*/ 554 w 607"/>
                <a:gd name="T31" fmla="*/ 746 h 978"/>
                <a:gd name="T32" fmla="*/ 601 w 607"/>
                <a:gd name="T33" fmla="*/ 865 h 978"/>
                <a:gd name="T34" fmla="*/ 598 w 607"/>
                <a:gd name="T35" fmla="*/ 947 h 978"/>
                <a:gd name="T36" fmla="*/ 544 w 607"/>
                <a:gd name="T37" fmla="*/ 977 h 978"/>
                <a:gd name="T38" fmla="*/ 455 w 607"/>
                <a:gd name="T39" fmla="*/ 970 h 978"/>
                <a:gd name="T40" fmla="*/ 346 w 607"/>
                <a:gd name="T41" fmla="*/ 941 h 978"/>
                <a:gd name="T42" fmla="*/ 232 w 607"/>
                <a:gd name="T43" fmla="*/ 903 h 978"/>
                <a:gd name="T44" fmla="*/ 128 w 607"/>
                <a:gd name="T45" fmla="*/ 871 h 978"/>
                <a:gd name="T46" fmla="*/ 48 w 607"/>
                <a:gd name="T47" fmla="*/ 859 h 978"/>
                <a:gd name="T48" fmla="*/ 8 w 607"/>
                <a:gd name="T49" fmla="*/ 870 h 978"/>
                <a:gd name="T50" fmla="*/ 0 w 607"/>
                <a:gd name="T51" fmla="*/ 850 h 978"/>
                <a:gd name="T52" fmla="*/ 8 w 607"/>
                <a:gd name="T53" fmla="*/ 796 h 978"/>
                <a:gd name="T54" fmla="*/ 29 w 607"/>
                <a:gd name="T55" fmla="*/ 715 h 978"/>
                <a:gd name="T56" fmla="*/ 53 w 607"/>
                <a:gd name="T57" fmla="*/ 611 h 978"/>
                <a:gd name="T58" fmla="*/ 74 w 607"/>
                <a:gd name="T59" fmla="*/ 487 h 978"/>
                <a:gd name="T60" fmla="*/ 85 w 607"/>
                <a:gd name="T61" fmla="*/ 349 h 978"/>
                <a:gd name="T62" fmla="*/ 77 w 607"/>
                <a:gd name="T63" fmla="*/ 203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7" h="978">
                  <a:moveTo>
                    <a:pt x="66" y="128"/>
                  </a:moveTo>
                  <a:lnTo>
                    <a:pt x="63" y="117"/>
                  </a:lnTo>
                  <a:lnTo>
                    <a:pt x="62" y="105"/>
                  </a:lnTo>
                  <a:lnTo>
                    <a:pt x="61" y="94"/>
                  </a:lnTo>
                  <a:lnTo>
                    <a:pt x="60" y="83"/>
                  </a:lnTo>
                  <a:lnTo>
                    <a:pt x="59" y="72"/>
                  </a:lnTo>
                  <a:lnTo>
                    <a:pt x="59" y="61"/>
                  </a:lnTo>
                  <a:lnTo>
                    <a:pt x="57" y="52"/>
                  </a:lnTo>
                  <a:lnTo>
                    <a:pt x="59" y="42"/>
                  </a:lnTo>
                  <a:lnTo>
                    <a:pt x="59" y="33"/>
                  </a:lnTo>
                  <a:lnTo>
                    <a:pt x="59" y="24"/>
                  </a:lnTo>
                  <a:lnTo>
                    <a:pt x="59" y="18"/>
                  </a:lnTo>
                  <a:lnTo>
                    <a:pt x="60" y="12"/>
                  </a:lnTo>
                  <a:lnTo>
                    <a:pt x="60" y="6"/>
                  </a:lnTo>
                  <a:lnTo>
                    <a:pt x="60" y="2"/>
                  </a:lnTo>
                  <a:lnTo>
                    <a:pt x="60" y="0"/>
                  </a:lnTo>
                  <a:lnTo>
                    <a:pt x="61" y="0"/>
                  </a:lnTo>
                  <a:lnTo>
                    <a:pt x="65" y="5"/>
                  </a:lnTo>
                  <a:lnTo>
                    <a:pt x="77" y="23"/>
                  </a:lnTo>
                  <a:lnTo>
                    <a:pt x="99" y="49"/>
                  </a:lnTo>
                  <a:lnTo>
                    <a:pt x="125" y="86"/>
                  </a:lnTo>
                  <a:lnTo>
                    <a:pt x="158" y="130"/>
                  </a:lnTo>
                  <a:lnTo>
                    <a:pt x="193" y="181"/>
                  </a:lnTo>
                  <a:lnTo>
                    <a:pt x="233" y="236"/>
                  </a:lnTo>
                  <a:lnTo>
                    <a:pt x="276" y="297"/>
                  </a:lnTo>
                  <a:lnTo>
                    <a:pt x="320" y="360"/>
                  </a:lnTo>
                  <a:lnTo>
                    <a:pt x="364" y="426"/>
                  </a:lnTo>
                  <a:lnTo>
                    <a:pt x="407" y="492"/>
                  </a:lnTo>
                  <a:lnTo>
                    <a:pt x="449" y="559"/>
                  </a:lnTo>
                  <a:lnTo>
                    <a:pt x="488" y="624"/>
                  </a:lnTo>
                  <a:lnTo>
                    <a:pt x="524" y="687"/>
                  </a:lnTo>
                  <a:lnTo>
                    <a:pt x="554" y="746"/>
                  </a:lnTo>
                  <a:lnTo>
                    <a:pt x="580" y="801"/>
                  </a:lnTo>
                  <a:lnTo>
                    <a:pt x="601" y="865"/>
                  </a:lnTo>
                  <a:lnTo>
                    <a:pt x="607" y="914"/>
                  </a:lnTo>
                  <a:lnTo>
                    <a:pt x="598" y="947"/>
                  </a:lnTo>
                  <a:lnTo>
                    <a:pt x="577" y="967"/>
                  </a:lnTo>
                  <a:lnTo>
                    <a:pt x="544" y="977"/>
                  </a:lnTo>
                  <a:lnTo>
                    <a:pt x="504" y="978"/>
                  </a:lnTo>
                  <a:lnTo>
                    <a:pt x="455" y="970"/>
                  </a:lnTo>
                  <a:lnTo>
                    <a:pt x="403" y="958"/>
                  </a:lnTo>
                  <a:lnTo>
                    <a:pt x="346" y="941"/>
                  </a:lnTo>
                  <a:lnTo>
                    <a:pt x="289" y="922"/>
                  </a:lnTo>
                  <a:lnTo>
                    <a:pt x="232" y="903"/>
                  </a:lnTo>
                  <a:lnTo>
                    <a:pt x="178" y="885"/>
                  </a:lnTo>
                  <a:lnTo>
                    <a:pt x="128" y="871"/>
                  </a:lnTo>
                  <a:lnTo>
                    <a:pt x="84" y="861"/>
                  </a:lnTo>
                  <a:lnTo>
                    <a:pt x="48" y="859"/>
                  </a:lnTo>
                  <a:lnTo>
                    <a:pt x="23" y="865"/>
                  </a:lnTo>
                  <a:lnTo>
                    <a:pt x="8" y="870"/>
                  </a:lnTo>
                  <a:lnTo>
                    <a:pt x="1" y="863"/>
                  </a:lnTo>
                  <a:lnTo>
                    <a:pt x="0" y="850"/>
                  </a:lnTo>
                  <a:lnTo>
                    <a:pt x="2" y="827"/>
                  </a:lnTo>
                  <a:lnTo>
                    <a:pt x="8" y="796"/>
                  </a:lnTo>
                  <a:lnTo>
                    <a:pt x="17" y="760"/>
                  </a:lnTo>
                  <a:lnTo>
                    <a:pt x="29" y="715"/>
                  </a:lnTo>
                  <a:lnTo>
                    <a:pt x="41" y="665"/>
                  </a:lnTo>
                  <a:lnTo>
                    <a:pt x="53" y="611"/>
                  </a:lnTo>
                  <a:lnTo>
                    <a:pt x="65" y="551"/>
                  </a:lnTo>
                  <a:lnTo>
                    <a:pt x="74" y="487"/>
                  </a:lnTo>
                  <a:lnTo>
                    <a:pt x="82" y="420"/>
                  </a:lnTo>
                  <a:lnTo>
                    <a:pt x="85" y="349"/>
                  </a:lnTo>
                  <a:lnTo>
                    <a:pt x="84" y="277"/>
                  </a:lnTo>
                  <a:lnTo>
                    <a:pt x="77" y="203"/>
                  </a:lnTo>
                  <a:lnTo>
                    <a:pt x="66" y="128"/>
                  </a:lnTo>
                  <a:close/>
                </a:path>
              </a:pathLst>
            </a:custGeom>
            <a:solidFill>
              <a:srgbClr val="B3DF7F"/>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51" name="Freeform 48"/>
            <p:cNvSpPr>
              <a:spLocks/>
            </p:cNvSpPr>
            <p:nvPr/>
          </p:nvSpPr>
          <p:spPr bwMode="auto">
            <a:xfrm>
              <a:off x="10577513" y="5645150"/>
              <a:ext cx="536575" cy="555625"/>
            </a:xfrm>
            <a:custGeom>
              <a:avLst/>
              <a:gdLst>
                <a:gd name="T0" fmla="*/ 6072 w 6072"/>
                <a:gd name="T1" fmla="*/ 6291 h 6291"/>
                <a:gd name="T2" fmla="*/ 6072 w 6072"/>
                <a:gd name="T3" fmla="*/ 0 h 6291"/>
                <a:gd name="T4" fmla="*/ 0 w 6072"/>
                <a:gd name="T5" fmla="*/ 121 h 6291"/>
                <a:gd name="T6" fmla="*/ 0 w 6072"/>
                <a:gd name="T7" fmla="*/ 6171 h 6291"/>
                <a:gd name="T8" fmla="*/ 6072 w 6072"/>
                <a:gd name="T9" fmla="*/ 6291 h 6291"/>
              </a:gdLst>
              <a:ahLst/>
              <a:cxnLst>
                <a:cxn ang="0">
                  <a:pos x="T0" y="T1"/>
                </a:cxn>
                <a:cxn ang="0">
                  <a:pos x="T2" y="T3"/>
                </a:cxn>
                <a:cxn ang="0">
                  <a:pos x="T4" y="T5"/>
                </a:cxn>
                <a:cxn ang="0">
                  <a:pos x="T6" y="T7"/>
                </a:cxn>
                <a:cxn ang="0">
                  <a:pos x="T8" y="T9"/>
                </a:cxn>
              </a:cxnLst>
              <a:rect l="0" t="0" r="r" b="b"/>
              <a:pathLst>
                <a:path w="6072" h="6291">
                  <a:moveTo>
                    <a:pt x="6072" y="6291"/>
                  </a:moveTo>
                  <a:lnTo>
                    <a:pt x="6072" y="0"/>
                  </a:lnTo>
                  <a:lnTo>
                    <a:pt x="0" y="121"/>
                  </a:lnTo>
                  <a:lnTo>
                    <a:pt x="0" y="6171"/>
                  </a:lnTo>
                  <a:lnTo>
                    <a:pt x="6072" y="6291"/>
                  </a:lnTo>
                  <a:close/>
                </a:path>
              </a:pathLst>
            </a:custGeom>
            <a:solidFill>
              <a:srgbClr val="FFF7E2"/>
            </a:solidFill>
            <a:ln w="9525">
              <a:solidFill>
                <a:srgbClr val="7F7C71"/>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52" name="Freeform 49"/>
            <p:cNvSpPr>
              <a:spLocks/>
            </p:cNvSpPr>
            <p:nvPr/>
          </p:nvSpPr>
          <p:spPr bwMode="auto">
            <a:xfrm>
              <a:off x="10620376" y="5699125"/>
              <a:ext cx="428625" cy="446087"/>
            </a:xfrm>
            <a:custGeom>
              <a:avLst/>
              <a:gdLst>
                <a:gd name="T0" fmla="*/ 0 w 4857"/>
                <a:gd name="T1" fmla="*/ 102 h 5063"/>
                <a:gd name="T2" fmla="*/ 0 w 4857"/>
                <a:gd name="T3" fmla="*/ 4961 h 5063"/>
                <a:gd name="T4" fmla="*/ 4857 w 4857"/>
                <a:gd name="T5" fmla="*/ 5063 h 5063"/>
                <a:gd name="T6" fmla="*/ 4857 w 4857"/>
                <a:gd name="T7" fmla="*/ 0 h 5063"/>
                <a:gd name="T8" fmla="*/ 0 w 4857"/>
                <a:gd name="T9" fmla="*/ 102 h 5063"/>
              </a:gdLst>
              <a:ahLst/>
              <a:cxnLst>
                <a:cxn ang="0">
                  <a:pos x="T0" y="T1"/>
                </a:cxn>
                <a:cxn ang="0">
                  <a:pos x="T2" y="T3"/>
                </a:cxn>
                <a:cxn ang="0">
                  <a:pos x="T4" y="T5"/>
                </a:cxn>
                <a:cxn ang="0">
                  <a:pos x="T6" y="T7"/>
                </a:cxn>
                <a:cxn ang="0">
                  <a:pos x="T8" y="T9"/>
                </a:cxn>
              </a:cxnLst>
              <a:rect l="0" t="0" r="r" b="b"/>
              <a:pathLst>
                <a:path w="4857" h="5063">
                  <a:moveTo>
                    <a:pt x="0" y="102"/>
                  </a:moveTo>
                  <a:lnTo>
                    <a:pt x="0" y="4961"/>
                  </a:lnTo>
                  <a:lnTo>
                    <a:pt x="4857" y="5063"/>
                  </a:lnTo>
                  <a:lnTo>
                    <a:pt x="4857" y="0"/>
                  </a:lnTo>
                  <a:lnTo>
                    <a:pt x="0" y="102"/>
                  </a:lnTo>
                  <a:close/>
                </a:path>
              </a:pathLst>
            </a:custGeom>
            <a:solidFill>
              <a:srgbClr val="CCECF4"/>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53" name="Freeform 71"/>
            <p:cNvSpPr>
              <a:spLocks/>
            </p:cNvSpPr>
            <p:nvPr/>
          </p:nvSpPr>
          <p:spPr bwMode="auto">
            <a:xfrm>
              <a:off x="10417176" y="5959475"/>
              <a:ext cx="23813" cy="42862"/>
            </a:xfrm>
            <a:custGeom>
              <a:avLst/>
              <a:gdLst>
                <a:gd name="T0" fmla="*/ 274 w 274"/>
                <a:gd name="T1" fmla="*/ 0 h 478"/>
                <a:gd name="T2" fmla="*/ 271 w 274"/>
                <a:gd name="T3" fmla="*/ 0 h 478"/>
                <a:gd name="T4" fmla="*/ 261 w 274"/>
                <a:gd name="T5" fmla="*/ 3 h 478"/>
                <a:gd name="T6" fmla="*/ 248 w 274"/>
                <a:gd name="T7" fmla="*/ 8 h 478"/>
                <a:gd name="T8" fmla="*/ 231 w 274"/>
                <a:gd name="T9" fmla="*/ 16 h 478"/>
                <a:gd name="T10" fmla="*/ 210 w 274"/>
                <a:gd name="T11" fmla="*/ 28 h 478"/>
                <a:gd name="T12" fmla="*/ 186 w 274"/>
                <a:gd name="T13" fmla="*/ 43 h 478"/>
                <a:gd name="T14" fmla="*/ 162 w 274"/>
                <a:gd name="T15" fmla="*/ 61 h 478"/>
                <a:gd name="T16" fmla="*/ 137 w 274"/>
                <a:gd name="T17" fmla="*/ 85 h 478"/>
                <a:gd name="T18" fmla="*/ 111 w 274"/>
                <a:gd name="T19" fmla="*/ 113 h 478"/>
                <a:gd name="T20" fmla="*/ 86 w 274"/>
                <a:gd name="T21" fmla="*/ 145 h 478"/>
                <a:gd name="T22" fmla="*/ 63 w 274"/>
                <a:gd name="T23" fmla="*/ 184 h 478"/>
                <a:gd name="T24" fmla="*/ 42 w 274"/>
                <a:gd name="T25" fmla="*/ 229 h 478"/>
                <a:gd name="T26" fmla="*/ 24 w 274"/>
                <a:gd name="T27" fmla="*/ 281 h 478"/>
                <a:gd name="T28" fmla="*/ 12 w 274"/>
                <a:gd name="T29" fmla="*/ 339 h 478"/>
                <a:gd name="T30" fmla="*/ 2 w 274"/>
                <a:gd name="T31" fmla="*/ 404 h 478"/>
                <a:gd name="T32" fmla="*/ 0 w 274"/>
                <a:gd name="T33" fmla="*/ 478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4" h="478">
                  <a:moveTo>
                    <a:pt x="274" y="0"/>
                  </a:moveTo>
                  <a:lnTo>
                    <a:pt x="271" y="0"/>
                  </a:lnTo>
                  <a:lnTo>
                    <a:pt x="261" y="3"/>
                  </a:lnTo>
                  <a:lnTo>
                    <a:pt x="248" y="8"/>
                  </a:lnTo>
                  <a:lnTo>
                    <a:pt x="231" y="16"/>
                  </a:lnTo>
                  <a:lnTo>
                    <a:pt x="210" y="28"/>
                  </a:lnTo>
                  <a:lnTo>
                    <a:pt x="186" y="43"/>
                  </a:lnTo>
                  <a:lnTo>
                    <a:pt x="162" y="61"/>
                  </a:lnTo>
                  <a:lnTo>
                    <a:pt x="137" y="85"/>
                  </a:lnTo>
                  <a:lnTo>
                    <a:pt x="111" y="113"/>
                  </a:lnTo>
                  <a:lnTo>
                    <a:pt x="86" y="145"/>
                  </a:lnTo>
                  <a:lnTo>
                    <a:pt x="63" y="184"/>
                  </a:lnTo>
                  <a:lnTo>
                    <a:pt x="42" y="229"/>
                  </a:lnTo>
                  <a:lnTo>
                    <a:pt x="24" y="281"/>
                  </a:lnTo>
                  <a:lnTo>
                    <a:pt x="12" y="339"/>
                  </a:lnTo>
                  <a:lnTo>
                    <a:pt x="2" y="404"/>
                  </a:lnTo>
                  <a:lnTo>
                    <a:pt x="0" y="47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54" name="Freeform 72"/>
            <p:cNvSpPr>
              <a:spLocks/>
            </p:cNvSpPr>
            <p:nvPr/>
          </p:nvSpPr>
          <p:spPr bwMode="auto">
            <a:xfrm>
              <a:off x="10439401" y="5954713"/>
              <a:ext cx="6350" cy="9525"/>
            </a:xfrm>
            <a:custGeom>
              <a:avLst/>
              <a:gdLst>
                <a:gd name="T0" fmla="*/ 0 w 70"/>
                <a:gd name="T1" fmla="*/ 1 h 110"/>
                <a:gd name="T2" fmla="*/ 0 w 70"/>
                <a:gd name="T3" fmla="*/ 1 h 110"/>
                <a:gd name="T4" fmla="*/ 11 w 70"/>
                <a:gd name="T5" fmla="*/ 0 h 110"/>
                <a:gd name="T6" fmla="*/ 19 w 70"/>
                <a:gd name="T7" fmla="*/ 0 h 110"/>
                <a:gd name="T8" fmla="*/ 29 w 70"/>
                <a:gd name="T9" fmla="*/ 2 h 110"/>
                <a:gd name="T10" fmla="*/ 38 w 70"/>
                <a:gd name="T11" fmla="*/ 5 h 110"/>
                <a:gd name="T12" fmla="*/ 46 w 70"/>
                <a:gd name="T13" fmla="*/ 10 h 110"/>
                <a:gd name="T14" fmla="*/ 54 w 70"/>
                <a:gd name="T15" fmla="*/ 17 h 110"/>
                <a:gd name="T16" fmla="*/ 60 w 70"/>
                <a:gd name="T17" fmla="*/ 24 h 110"/>
                <a:gd name="T18" fmla="*/ 65 w 70"/>
                <a:gd name="T19" fmla="*/ 34 h 110"/>
                <a:gd name="T20" fmla="*/ 69 w 70"/>
                <a:gd name="T21" fmla="*/ 42 h 110"/>
                <a:gd name="T22" fmla="*/ 70 w 70"/>
                <a:gd name="T23" fmla="*/ 52 h 110"/>
                <a:gd name="T24" fmla="*/ 70 w 70"/>
                <a:gd name="T25" fmla="*/ 61 h 110"/>
                <a:gd name="T26" fmla="*/ 67 w 70"/>
                <a:gd name="T27" fmla="*/ 70 h 110"/>
                <a:gd name="T28" fmla="*/ 64 w 70"/>
                <a:gd name="T29" fmla="*/ 80 h 110"/>
                <a:gd name="T30" fmla="*/ 59 w 70"/>
                <a:gd name="T31" fmla="*/ 88 h 110"/>
                <a:gd name="T32" fmla="*/ 53 w 70"/>
                <a:gd name="T33" fmla="*/ 95 h 110"/>
                <a:gd name="T34" fmla="*/ 45 w 70"/>
                <a:gd name="T35" fmla="*/ 102 h 110"/>
                <a:gd name="T36" fmla="*/ 36 w 70"/>
                <a:gd name="T37" fmla="*/ 107 h 110"/>
                <a:gd name="T38" fmla="*/ 27 w 70"/>
                <a:gd name="T39" fmla="*/ 110 h 110"/>
                <a:gd name="T40" fmla="*/ 27 w 70"/>
                <a:gd name="T41" fmla="*/ 110 h 110"/>
                <a:gd name="T42" fmla="*/ 0 w 70"/>
                <a:gd name="T43" fmla="*/ 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110">
                  <a:moveTo>
                    <a:pt x="0" y="1"/>
                  </a:moveTo>
                  <a:lnTo>
                    <a:pt x="0" y="1"/>
                  </a:lnTo>
                  <a:lnTo>
                    <a:pt x="11" y="0"/>
                  </a:lnTo>
                  <a:lnTo>
                    <a:pt x="19" y="0"/>
                  </a:lnTo>
                  <a:lnTo>
                    <a:pt x="29" y="2"/>
                  </a:lnTo>
                  <a:lnTo>
                    <a:pt x="38" y="5"/>
                  </a:lnTo>
                  <a:lnTo>
                    <a:pt x="46" y="10"/>
                  </a:lnTo>
                  <a:lnTo>
                    <a:pt x="54" y="17"/>
                  </a:lnTo>
                  <a:lnTo>
                    <a:pt x="60" y="24"/>
                  </a:lnTo>
                  <a:lnTo>
                    <a:pt x="65" y="34"/>
                  </a:lnTo>
                  <a:lnTo>
                    <a:pt x="69" y="42"/>
                  </a:lnTo>
                  <a:lnTo>
                    <a:pt x="70" y="52"/>
                  </a:lnTo>
                  <a:lnTo>
                    <a:pt x="70" y="61"/>
                  </a:lnTo>
                  <a:lnTo>
                    <a:pt x="67" y="70"/>
                  </a:lnTo>
                  <a:lnTo>
                    <a:pt x="64" y="80"/>
                  </a:lnTo>
                  <a:lnTo>
                    <a:pt x="59" y="88"/>
                  </a:lnTo>
                  <a:lnTo>
                    <a:pt x="53" y="95"/>
                  </a:lnTo>
                  <a:lnTo>
                    <a:pt x="45" y="102"/>
                  </a:lnTo>
                  <a:lnTo>
                    <a:pt x="36" y="107"/>
                  </a:lnTo>
                  <a:lnTo>
                    <a:pt x="27" y="110"/>
                  </a:lnTo>
                  <a:lnTo>
                    <a:pt x="27" y="110"/>
                  </a:lnTo>
                  <a:lnTo>
                    <a:pt x="0"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55" name="Freeform 73"/>
            <p:cNvSpPr>
              <a:spLocks/>
            </p:cNvSpPr>
            <p:nvPr/>
          </p:nvSpPr>
          <p:spPr bwMode="auto">
            <a:xfrm>
              <a:off x="10410826" y="6002338"/>
              <a:ext cx="11113" cy="4762"/>
            </a:xfrm>
            <a:custGeom>
              <a:avLst/>
              <a:gdLst>
                <a:gd name="T0" fmla="*/ 112 w 112"/>
                <a:gd name="T1" fmla="*/ 0 h 55"/>
                <a:gd name="T2" fmla="*/ 112 w 112"/>
                <a:gd name="T3" fmla="*/ 0 h 55"/>
                <a:gd name="T4" fmla="*/ 112 w 112"/>
                <a:gd name="T5" fmla="*/ 9 h 55"/>
                <a:gd name="T6" fmla="*/ 109 w 112"/>
                <a:gd name="T7" fmla="*/ 19 h 55"/>
                <a:gd name="T8" fmla="*/ 104 w 112"/>
                <a:gd name="T9" fmla="*/ 28 h 55"/>
                <a:gd name="T10" fmla="*/ 99 w 112"/>
                <a:gd name="T11" fmla="*/ 35 h 55"/>
                <a:gd name="T12" fmla="*/ 92 w 112"/>
                <a:gd name="T13" fmla="*/ 43 h 55"/>
                <a:gd name="T14" fmla="*/ 84 w 112"/>
                <a:gd name="T15" fmla="*/ 48 h 55"/>
                <a:gd name="T16" fmla="*/ 75 w 112"/>
                <a:gd name="T17" fmla="*/ 52 h 55"/>
                <a:gd name="T18" fmla="*/ 65 w 112"/>
                <a:gd name="T19" fmla="*/ 55 h 55"/>
                <a:gd name="T20" fmla="*/ 56 w 112"/>
                <a:gd name="T21" fmla="*/ 55 h 55"/>
                <a:gd name="T22" fmla="*/ 47 w 112"/>
                <a:gd name="T23" fmla="*/ 55 h 55"/>
                <a:gd name="T24" fmla="*/ 37 w 112"/>
                <a:gd name="T25" fmla="*/ 52 h 55"/>
                <a:gd name="T26" fmla="*/ 28 w 112"/>
                <a:gd name="T27" fmla="*/ 48 h 55"/>
                <a:gd name="T28" fmla="*/ 20 w 112"/>
                <a:gd name="T29" fmla="*/ 43 h 55"/>
                <a:gd name="T30" fmla="*/ 13 w 112"/>
                <a:gd name="T31" fmla="*/ 35 h 55"/>
                <a:gd name="T32" fmla="*/ 8 w 112"/>
                <a:gd name="T33" fmla="*/ 28 h 55"/>
                <a:gd name="T34" fmla="*/ 3 w 112"/>
                <a:gd name="T35" fmla="*/ 19 h 55"/>
                <a:gd name="T36" fmla="*/ 0 w 112"/>
                <a:gd name="T37" fmla="*/ 9 h 55"/>
                <a:gd name="T38" fmla="*/ 0 w 112"/>
                <a:gd name="T39" fmla="*/ 0 h 55"/>
                <a:gd name="T40" fmla="*/ 0 w 112"/>
                <a:gd name="T41" fmla="*/ 0 h 55"/>
                <a:gd name="T42" fmla="*/ 112 w 112"/>
                <a:gd name="T4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55">
                  <a:moveTo>
                    <a:pt x="112" y="0"/>
                  </a:moveTo>
                  <a:lnTo>
                    <a:pt x="112" y="0"/>
                  </a:lnTo>
                  <a:lnTo>
                    <a:pt x="112" y="9"/>
                  </a:lnTo>
                  <a:lnTo>
                    <a:pt x="109" y="19"/>
                  </a:lnTo>
                  <a:lnTo>
                    <a:pt x="104" y="28"/>
                  </a:lnTo>
                  <a:lnTo>
                    <a:pt x="99" y="35"/>
                  </a:lnTo>
                  <a:lnTo>
                    <a:pt x="92" y="43"/>
                  </a:lnTo>
                  <a:lnTo>
                    <a:pt x="84" y="48"/>
                  </a:lnTo>
                  <a:lnTo>
                    <a:pt x="75" y="52"/>
                  </a:lnTo>
                  <a:lnTo>
                    <a:pt x="65" y="55"/>
                  </a:lnTo>
                  <a:lnTo>
                    <a:pt x="56" y="55"/>
                  </a:lnTo>
                  <a:lnTo>
                    <a:pt x="47" y="55"/>
                  </a:lnTo>
                  <a:lnTo>
                    <a:pt x="37" y="52"/>
                  </a:lnTo>
                  <a:lnTo>
                    <a:pt x="28" y="48"/>
                  </a:lnTo>
                  <a:lnTo>
                    <a:pt x="20" y="43"/>
                  </a:lnTo>
                  <a:lnTo>
                    <a:pt x="13" y="35"/>
                  </a:lnTo>
                  <a:lnTo>
                    <a:pt x="8" y="28"/>
                  </a:lnTo>
                  <a:lnTo>
                    <a:pt x="3" y="19"/>
                  </a:lnTo>
                  <a:lnTo>
                    <a:pt x="0" y="9"/>
                  </a:lnTo>
                  <a:lnTo>
                    <a:pt x="0" y="0"/>
                  </a:lnTo>
                  <a:lnTo>
                    <a:pt x="0" y="0"/>
                  </a:lnTo>
                  <a:lnTo>
                    <a:pt x="1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56" name="Freeform 74"/>
            <p:cNvSpPr>
              <a:spLocks/>
            </p:cNvSpPr>
            <p:nvPr/>
          </p:nvSpPr>
          <p:spPr bwMode="auto">
            <a:xfrm>
              <a:off x="10417176" y="6002338"/>
              <a:ext cx="20638" cy="71437"/>
            </a:xfrm>
            <a:custGeom>
              <a:avLst/>
              <a:gdLst>
                <a:gd name="T0" fmla="*/ 0 w 239"/>
                <a:gd name="T1" fmla="*/ 0 h 819"/>
                <a:gd name="T2" fmla="*/ 2 w 239"/>
                <a:gd name="T3" fmla="*/ 72 h 819"/>
                <a:gd name="T4" fmla="*/ 9 w 239"/>
                <a:gd name="T5" fmla="*/ 137 h 819"/>
                <a:gd name="T6" fmla="*/ 21 w 239"/>
                <a:gd name="T7" fmla="*/ 195 h 819"/>
                <a:gd name="T8" fmla="*/ 37 w 239"/>
                <a:gd name="T9" fmla="*/ 247 h 819"/>
                <a:gd name="T10" fmla="*/ 55 w 239"/>
                <a:gd name="T11" fmla="*/ 296 h 819"/>
                <a:gd name="T12" fmla="*/ 75 w 239"/>
                <a:gd name="T13" fmla="*/ 340 h 819"/>
                <a:gd name="T14" fmla="*/ 97 w 239"/>
                <a:gd name="T15" fmla="*/ 382 h 819"/>
                <a:gd name="T16" fmla="*/ 119 w 239"/>
                <a:gd name="T17" fmla="*/ 422 h 819"/>
                <a:gd name="T18" fmla="*/ 141 w 239"/>
                <a:gd name="T19" fmla="*/ 462 h 819"/>
                <a:gd name="T20" fmla="*/ 163 w 239"/>
                <a:gd name="T21" fmla="*/ 503 h 819"/>
                <a:gd name="T22" fmla="*/ 183 w 239"/>
                <a:gd name="T23" fmla="*/ 545 h 819"/>
                <a:gd name="T24" fmla="*/ 201 w 239"/>
                <a:gd name="T25" fmla="*/ 590 h 819"/>
                <a:gd name="T26" fmla="*/ 217 w 239"/>
                <a:gd name="T27" fmla="*/ 639 h 819"/>
                <a:gd name="T28" fmla="*/ 228 w 239"/>
                <a:gd name="T29" fmla="*/ 692 h 819"/>
                <a:gd name="T30" fmla="*/ 236 w 239"/>
                <a:gd name="T31" fmla="*/ 752 h 819"/>
                <a:gd name="T32" fmla="*/ 239 w 239"/>
                <a:gd name="T33" fmla="*/ 819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9" h="819">
                  <a:moveTo>
                    <a:pt x="0" y="0"/>
                  </a:moveTo>
                  <a:lnTo>
                    <a:pt x="2" y="72"/>
                  </a:lnTo>
                  <a:lnTo>
                    <a:pt x="9" y="137"/>
                  </a:lnTo>
                  <a:lnTo>
                    <a:pt x="21" y="195"/>
                  </a:lnTo>
                  <a:lnTo>
                    <a:pt x="37" y="247"/>
                  </a:lnTo>
                  <a:lnTo>
                    <a:pt x="55" y="296"/>
                  </a:lnTo>
                  <a:lnTo>
                    <a:pt x="75" y="340"/>
                  </a:lnTo>
                  <a:lnTo>
                    <a:pt x="97" y="382"/>
                  </a:lnTo>
                  <a:lnTo>
                    <a:pt x="119" y="422"/>
                  </a:lnTo>
                  <a:lnTo>
                    <a:pt x="141" y="462"/>
                  </a:lnTo>
                  <a:lnTo>
                    <a:pt x="163" y="503"/>
                  </a:lnTo>
                  <a:lnTo>
                    <a:pt x="183" y="545"/>
                  </a:lnTo>
                  <a:lnTo>
                    <a:pt x="201" y="590"/>
                  </a:lnTo>
                  <a:lnTo>
                    <a:pt x="217" y="639"/>
                  </a:lnTo>
                  <a:lnTo>
                    <a:pt x="228" y="692"/>
                  </a:lnTo>
                  <a:lnTo>
                    <a:pt x="236" y="752"/>
                  </a:lnTo>
                  <a:lnTo>
                    <a:pt x="239" y="81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57" name="Freeform 75"/>
            <p:cNvSpPr>
              <a:spLocks/>
            </p:cNvSpPr>
            <p:nvPr/>
          </p:nvSpPr>
          <p:spPr bwMode="auto">
            <a:xfrm>
              <a:off x="10410826" y="5997575"/>
              <a:ext cx="11113" cy="4762"/>
            </a:xfrm>
            <a:custGeom>
              <a:avLst/>
              <a:gdLst>
                <a:gd name="T0" fmla="*/ 0 w 112"/>
                <a:gd name="T1" fmla="*/ 56 h 56"/>
                <a:gd name="T2" fmla="*/ 0 w 112"/>
                <a:gd name="T3" fmla="*/ 56 h 56"/>
                <a:gd name="T4" fmla="*/ 0 w 112"/>
                <a:gd name="T5" fmla="*/ 46 h 56"/>
                <a:gd name="T6" fmla="*/ 3 w 112"/>
                <a:gd name="T7" fmla="*/ 37 h 56"/>
                <a:gd name="T8" fmla="*/ 8 w 112"/>
                <a:gd name="T9" fmla="*/ 27 h 56"/>
                <a:gd name="T10" fmla="*/ 13 w 112"/>
                <a:gd name="T11" fmla="*/ 20 h 56"/>
                <a:gd name="T12" fmla="*/ 20 w 112"/>
                <a:gd name="T13" fmla="*/ 13 h 56"/>
                <a:gd name="T14" fmla="*/ 28 w 112"/>
                <a:gd name="T15" fmla="*/ 8 h 56"/>
                <a:gd name="T16" fmla="*/ 37 w 112"/>
                <a:gd name="T17" fmla="*/ 3 h 56"/>
                <a:gd name="T18" fmla="*/ 47 w 112"/>
                <a:gd name="T19" fmla="*/ 0 h 56"/>
                <a:gd name="T20" fmla="*/ 56 w 112"/>
                <a:gd name="T21" fmla="*/ 0 h 56"/>
                <a:gd name="T22" fmla="*/ 65 w 112"/>
                <a:gd name="T23" fmla="*/ 0 h 56"/>
                <a:gd name="T24" fmla="*/ 75 w 112"/>
                <a:gd name="T25" fmla="*/ 3 h 56"/>
                <a:gd name="T26" fmla="*/ 84 w 112"/>
                <a:gd name="T27" fmla="*/ 8 h 56"/>
                <a:gd name="T28" fmla="*/ 92 w 112"/>
                <a:gd name="T29" fmla="*/ 13 h 56"/>
                <a:gd name="T30" fmla="*/ 99 w 112"/>
                <a:gd name="T31" fmla="*/ 20 h 56"/>
                <a:gd name="T32" fmla="*/ 104 w 112"/>
                <a:gd name="T33" fmla="*/ 27 h 56"/>
                <a:gd name="T34" fmla="*/ 109 w 112"/>
                <a:gd name="T35" fmla="*/ 37 h 56"/>
                <a:gd name="T36" fmla="*/ 112 w 112"/>
                <a:gd name="T37" fmla="*/ 46 h 56"/>
                <a:gd name="T38" fmla="*/ 112 w 112"/>
                <a:gd name="T39" fmla="*/ 56 h 56"/>
                <a:gd name="T40" fmla="*/ 112 w 112"/>
                <a:gd name="T41" fmla="*/ 56 h 56"/>
                <a:gd name="T42" fmla="*/ 0 w 112"/>
                <a:gd name="T43"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56">
                  <a:moveTo>
                    <a:pt x="0" y="56"/>
                  </a:moveTo>
                  <a:lnTo>
                    <a:pt x="0" y="56"/>
                  </a:lnTo>
                  <a:lnTo>
                    <a:pt x="0" y="46"/>
                  </a:lnTo>
                  <a:lnTo>
                    <a:pt x="3" y="37"/>
                  </a:lnTo>
                  <a:lnTo>
                    <a:pt x="8" y="27"/>
                  </a:lnTo>
                  <a:lnTo>
                    <a:pt x="13" y="20"/>
                  </a:lnTo>
                  <a:lnTo>
                    <a:pt x="20" y="13"/>
                  </a:lnTo>
                  <a:lnTo>
                    <a:pt x="28" y="8"/>
                  </a:lnTo>
                  <a:lnTo>
                    <a:pt x="37" y="3"/>
                  </a:lnTo>
                  <a:lnTo>
                    <a:pt x="47" y="0"/>
                  </a:lnTo>
                  <a:lnTo>
                    <a:pt x="56" y="0"/>
                  </a:lnTo>
                  <a:lnTo>
                    <a:pt x="65" y="0"/>
                  </a:lnTo>
                  <a:lnTo>
                    <a:pt x="75" y="3"/>
                  </a:lnTo>
                  <a:lnTo>
                    <a:pt x="84" y="8"/>
                  </a:lnTo>
                  <a:lnTo>
                    <a:pt x="92" y="13"/>
                  </a:lnTo>
                  <a:lnTo>
                    <a:pt x="99" y="20"/>
                  </a:lnTo>
                  <a:lnTo>
                    <a:pt x="104" y="27"/>
                  </a:lnTo>
                  <a:lnTo>
                    <a:pt x="109" y="37"/>
                  </a:lnTo>
                  <a:lnTo>
                    <a:pt x="112" y="46"/>
                  </a:lnTo>
                  <a:lnTo>
                    <a:pt x="112" y="56"/>
                  </a:lnTo>
                  <a:lnTo>
                    <a:pt x="112" y="56"/>
                  </a:lnTo>
                  <a:lnTo>
                    <a:pt x="0" y="5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58" name="Freeform 76"/>
            <p:cNvSpPr>
              <a:spLocks/>
            </p:cNvSpPr>
            <p:nvPr/>
          </p:nvSpPr>
          <p:spPr bwMode="auto">
            <a:xfrm>
              <a:off x="10433051" y="6073775"/>
              <a:ext cx="9525" cy="4762"/>
            </a:xfrm>
            <a:custGeom>
              <a:avLst/>
              <a:gdLst>
                <a:gd name="T0" fmla="*/ 112 w 112"/>
                <a:gd name="T1" fmla="*/ 0 h 55"/>
                <a:gd name="T2" fmla="*/ 112 w 112"/>
                <a:gd name="T3" fmla="*/ 0 h 55"/>
                <a:gd name="T4" fmla="*/ 112 w 112"/>
                <a:gd name="T5" fmla="*/ 9 h 55"/>
                <a:gd name="T6" fmla="*/ 109 w 112"/>
                <a:gd name="T7" fmla="*/ 19 h 55"/>
                <a:gd name="T8" fmla="*/ 104 w 112"/>
                <a:gd name="T9" fmla="*/ 28 h 55"/>
                <a:gd name="T10" fmla="*/ 99 w 112"/>
                <a:gd name="T11" fmla="*/ 36 h 55"/>
                <a:gd name="T12" fmla="*/ 92 w 112"/>
                <a:gd name="T13" fmla="*/ 43 h 55"/>
                <a:gd name="T14" fmla="*/ 84 w 112"/>
                <a:gd name="T15" fmla="*/ 48 h 55"/>
                <a:gd name="T16" fmla="*/ 75 w 112"/>
                <a:gd name="T17" fmla="*/ 52 h 55"/>
                <a:gd name="T18" fmla="*/ 65 w 112"/>
                <a:gd name="T19" fmla="*/ 55 h 55"/>
                <a:gd name="T20" fmla="*/ 56 w 112"/>
                <a:gd name="T21" fmla="*/ 55 h 55"/>
                <a:gd name="T22" fmla="*/ 47 w 112"/>
                <a:gd name="T23" fmla="*/ 55 h 55"/>
                <a:gd name="T24" fmla="*/ 37 w 112"/>
                <a:gd name="T25" fmla="*/ 52 h 55"/>
                <a:gd name="T26" fmla="*/ 28 w 112"/>
                <a:gd name="T27" fmla="*/ 48 h 55"/>
                <a:gd name="T28" fmla="*/ 20 w 112"/>
                <a:gd name="T29" fmla="*/ 43 h 55"/>
                <a:gd name="T30" fmla="*/ 13 w 112"/>
                <a:gd name="T31" fmla="*/ 36 h 55"/>
                <a:gd name="T32" fmla="*/ 8 w 112"/>
                <a:gd name="T33" fmla="*/ 28 h 55"/>
                <a:gd name="T34" fmla="*/ 3 w 112"/>
                <a:gd name="T35" fmla="*/ 19 h 55"/>
                <a:gd name="T36" fmla="*/ 0 w 112"/>
                <a:gd name="T37" fmla="*/ 9 h 55"/>
                <a:gd name="T38" fmla="*/ 0 w 112"/>
                <a:gd name="T39" fmla="*/ 0 h 55"/>
                <a:gd name="T40" fmla="*/ 0 w 112"/>
                <a:gd name="T41" fmla="*/ 0 h 55"/>
                <a:gd name="T42" fmla="*/ 112 w 112"/>
                <a:gd name="T4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55">
                  <a:moveTo>
                    <a:pt x="112" y="0"/>
                  </a:moveTo>
                  <a:lnTo>
                    <a:pt x="112" y="0"/>
                  </a:lnTo>
                  <a:lnTo>
                    <a:pt x="112" y="9"/>
                  </a:lnTo>
                  <a:lnTo>
                    <a:pt x="109" y="19"/>
                  </a:lnTo>
                  <a:lnTo>
                    <a:pt x="104" y="28"/>
                  </a:lnTo>
                  <a:lnTo>
                    <a:pt x="99" y="36"/>
                  </a:lnTo>
                  <a:lnTo>
                    <a:pt x="92" y="43"/>
                  </a:lnTo>
                  <a:lnTo>
                    <a:pt x="84" y="48"/>
                  </a:lnTo>
                  <a:lnTo>
                    <a:pt x="75" y="52"/>
                  </a:lnTo>
                  <a:lnTo>
                    <a:pt x="65" y="55"/>
                  </a:lnTo>
                  <a:lnTo>
                    <a:pt x="56" y="55"/>
                  </a:lnTo>
                  <a:lnTo>
                    <a:pt x="47" y="55"/>
                  </a:lnTo>
                  <a:lnTo>
                    <a:pt x="37" y="52"/>
                  </a:lnTo>
                  <a:lnTo>
                    <a:pt x="28" y="48"/>
                  </a:lnTo>
                  <a:lnTo>
                    <a:pt x="20" y="43"/>
                  </a:lnTo>
                  <a:lnTo>
                    <a:pt x="13" y="36"/>
                  </a:lnTo>
                  <a:lnTo>
                    <a:pt x="8" y="28"/>
                  </a:lnTo>
                  <a:lnTo>
                    <a:pt x="3" y="19"/>
                  </a:lnTo>
                  <a:lnTo>
                    <a:pt x="0" y="9"/>
                  </a:lnTo>
                  <a:lnTo>
                    <a:pt x="0" y="0"/>
                  </a:lnTo>
                  <a:lnTo>
                    <a:pt x="0" y="0"/>
                  </a:lnTo>
                  <a:lnTo>
                    <a:pt x="1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59" name="Freeform 77"/>
            <p:cNvSpPr>
              <a:spLocks/>
            </p:cNvSpPr>
            <p:nvPr/>
          </p:nvSpPr>
          <p:spPr bwMode="auto">
            <a:xfrm>
              <a:off x="10418763" y="6073775"/>
              <a:ext cx="19050" cy="39687"/>
            </a:xfrm>
            <a:custGeom>
              <a:avLst/>
              <a:gdLst>
                <a:gd name="T0" fmla="*/ 205 w 205"/>
                <a:gd name="T1" fmla="*/ 0 h 444"/>
                <a:gd name="T2" fmla="*/ 202 w 205"/>
                <a:gd name="T3" fmla="*/ 66 h 444"/>
                <a:gd name="T4" fmla="*/ 196 w 205"/>
                <a:gd name="T5" fmla="*/ 126 h 444"/>
                <a:gd name="T6" fmla="*/ 186 w 205"/>
                <a:gd name="T7" fmla="*/ 179 h 444"/>
                <a:gd name="T8" fmla="*/ 172 w 205"/>
                <a:gd name="T9" fmla="*/ 227 h 444"/>
                <a:gd name="T10" fmla="*/ 157 w 205"/>
                <a:gd name="T11" fmla="*/ 268 h 444"/>
                <a:gd name="T12" fmla="*/ 140 w 205"/>
                <a:gd name="T13" fmla="*/ 305 h 444"/>
                <a:gd name="T14" fmla="*/ 121 w 205"/>
                <a:gd name="T15" fmla="*/ 336 h 444"/>
                <a:gd name="T16" fmla="*/ 102 w 205"/>
                <a:gd name="T17" fmla="*/ 362 h 444"/>
                <a:gd name="T18" fmla="*/ 83 w 205"/>
                <a:gd name="T19" fmla="*/ 384 h 444"/>
                <a:gd name="T20" fmla="*/ 64 w 205"/>
                <a:gd name="T21" fmla="*/ 402 h 444"/>
                <a:gd name="T22" fmla="*/ 47 w 205"/>
                <a:gd name="T23" fmla="*/ 415 h 444"/>
                <a:gd name="T24" fmla="*/ 31 w 205"/>
                <a:gd name="T25" fmla="*/ 427 h 444"/>
                <a:gd name="T26" fmla="*/ 18 w 205"/>
                <a:gd name="T27" fmla="*/ 434 h 444"/>
                <a:gd name="T28" fmla="*/ 8 w 205"/>
                <a:gd name="T29" fmla="*/ 439 h 444"/>
                <a:gd name="T30" fmla="*/ 2 w 205"/>
                <a:gd name="T31" fmla="*/ 442 h 444"/>
                <a:gd name="T32" fmla="*/ 0 w 205"/>
                <a:gd name="T33" fmla="*/ 444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5" h="444">
                  <a:moveTo>
                    <a:pt x="205" y="0"/>
                  </a:moveTo>
                  <a:lnTo>
                    <a:pt x="202" y="66"/>
                  </a:lnTo>
                  <a:lnTo>
                    <a:pt x="196" y="126"/>
                  </a:lnTo>
                  <a:lnTo>
                    <a:pt x="186" y="179"/>
                  </a:lnTo>
                  <a:lnTo>
                    <a:pt x="172" y="227"/>
                  </a:lnTo>
                  <a:lnTo>
                    <a:pt x="157" y="268"/>
                  </a:lnTo>
                  <a:lnTo>
                    <a:pt x="140" y="305"/>
                  </a:lnTo>
                  <a:lnTo>
                    <a:pt x="121" y="336"/>
                  </a:lnTo>
                  <a:lnTo>
                    <a:pt x="102" y="362"/>
                  </a:lnTo>
                  <a:lnTo>
                    <a:pt x="83" y="384"/>
                  </a:lnTo>
                  <a:lnTo>
                    <a:pt x="64" y="402"/>
                  </a:lnTo>
                  <a:lnTo>
                    <a:pt x="47" y="415"/>
                  </a:lnTo>
                  <a:lnTo>
                    <a:pt x="31" y="427"/>
                  </a:lnTo>
                  <a:lnTo>
                    <a:pt x="18" y="434"/>
                  </a:lnTo>
                  <a:lnTo>
                    <a:pt x="8" y="439"/>
                  </a:lnTo>
                  <a:lnTo>
                    <a:pt x="2" y="442"/>
                  </a:lnTo>
                  <a:lnTo>
                    <a:pt x="0" y="44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60" name="Freeform 78"/>
            <p:cNvSpPr>
              <a:spLocks/>
            </p:cNvSpPr>
            <p:nvPr/>
          </p:nvSpPr>
          <p:spPr bwMode="auto">
            <a:xfrm>
              <a:off x="10433051" y="6069013"/>
              <a:ext cx="9525" cy="4762"/>
            </a:xfrm>
            <a:custGeom>
              <a:avLst/>
              <a:gdLst>
                <a:gd name="T0" fmla="*/ 0 w 112"/>
                <a:gd name="T1" fmla="*/ 56 h 56"/>
                <a:gd name="T2" fmla="*/ 0 w 112"/>
                <a:gd name="T3" fmla="*/ 56 h 56"/>
                <a:gd name="T4" fmla="*/ 0 w 112"/>
                <a:gd name="T5" fmla="*/ 46 h 56"/>
                <a:gd name="T6" fmla="*/ 3 w 112"/>
                <a:gd name="T7" fmla="*/ 37 h 56"/>
                <a:gd name="T8" fmla="*/ 8 w 112"/>
                <a:gd name="T9" fmla="*/ 28 h 56"/>
                <a:gd name="T10" fmla="*/ 13 w 112"/>
                <a:gd name="T11" fmla="*/ 20 h 56"/>
                <a:gd name="T12" fmla="*/ 20 w 112"/>
                <a:gd name="T13" fmla="*/ 13 h 56"/>
                <a:gd name="T14" fmla="*/ 28 w 112"/>
                <a:gd name="T15" fmla="*/ 8 h 56"/>
                <a:gd name="T16" fmla="*/ 37 w 112"/>
                <a:gd name="T17" fmla="*/ 3 h 56"/>
                <a:gd name="T18" fmla="*/ 47 w 112"/>
                <a:gd name="T19" fmla="*/ 0 h 56"/>
                <a:gd name="T20" fmla="*/ 56 w 112"/>
                <a:gd name="T21" fmla="*/ 0 h 56"/>
                <a:gd name="T22" fmla="*/ 65 w 112"/>
                <a:gd name="T23" fmla="*/ 0 h 56"/>
                <a:gd name="T24" fmla="*/ 75 w 112"/>
                <a:gd name="T25" fmla="*/ 3 h 56"/>
                <a:gd name="T26" fmla="*/ 84 w 112"/>
                <a:gd name="T27" fmla="*/ 8 h 56"/>
                <a:gd name="T28" fmla="*/ 92 w 112"/>
                <a:gd name="T29" fmla="*/ 13 h 56"/>
                <a:gd name="T30" fmla="*/ 99 w 112"/>
                <a:gd name="T31" fmla="*/ 20 h 56"/>
                <a:gd name="T32" fmla="*/ 104 w 112"/>
                <a:gd name="T33" fmla="*/ 28 h 56"/>
                <a:gd name="T34" fmla="*/ 109 w 112"/>
                <a:gd name="T35" fmla="*/ 37 h 56"/>
                <a:gd name="T36" fmla="*/ 112 w 112"/>
                <a:gd name="T37" fmla="*/ 46 h 56"/>
                <a:gd name="T38" fmla="*/ 112 w 112"/>
                <a:gd name="T39" fmla="*/ 56 h 56"/>
                <a:gd name="T40" fmla="*/ 112 w 112"/>
                <a:gd name="T41" fmla="*/ 56 h 56"/>
                <a:gd name="T42" fmla="*/ 0 w 112"/>
                <a:gd name="T43"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56">
                  <a:moveTo>
                    <a:pt x="0" y="56"/>
                  </a:moveTo>
                  <a:lnTo>
                    <a:pt x="0" y="56"/>
                  </a:lnTo>
                  <a:lnTo>
                    <a:pt x="0" y="46"/>
                  </a:lnTo>
                  <a:lnTo>
                    <a:pt x="3" y="37"/>
                  </a:lnTo>
                  <a:lnTo>
                    <a:pt x="8" y="28"/>
                  </a:lnTo>
                  <a:lnTo>
                    <a:pt x="13" y="20"/>
                  </a:lnTo>
                  <a:lnTo>
                    <a:pt x="20" y="13"/>
                  </a:lnTo>
                  <a:lnTo>
                    <a:pt x="28" y="8"/>
                  </a:lnTo>
                  <a:lnTo>
                    <a:pt x="37" y="3"/>
                  </a:lnTo>
                  <a:lnTo>
                    <a:pt x="47" y="0"/>
                  </a:lnTo>
                  <a:lnTo>
                    <a:pt x="56" y="0"/>
                  </a:lnTo>
                  <a:lnTo>
                    <a:pt x="65" y="0"/>
                  </a:lnTo>
                  <a:lnTo>
                    <a:pt x="75" y="3"/>
                  </a:lnTo>
                  <a:lnTo>
                    <a:pt x="84" y="8"/>
                  </a:lnTo>
                  <a:lnTo>
                    <a:pt x="92" y="13"/>
                  </a:lnTo>
                  <a:lnTo>
                    <a:pt x="99" y="20"/>
                  </a:lnTo>
                  <a:lnTo>
                    <a:pt x="104" y="28"/>
                  </a:lnTo>
                  <a:lnTo>
                    <a:pt x="109" y="37"/>
                  </a:lnTo>
                  <a:lnTo>
                    <a:pt x="112" y="46"/>
                  </a:lnTo>
                  <a:lnTo>
                    <a:pt x="112" y="56"/>
                  </a:lnTo>
                  <a:lnTo>
                    <a:pt x="112" y="56"/>
                  </a:lnTo>
                  <a:lnTo>
                    <a:pt x="0" y="5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61" name="Freeform 79"/>
            <p:cNvSpPr>
              <a:spLocks/>
            </p:cNvSpPr>
            <p:nvPr/>
          </p:nvSpPr>
          <p:spPr bwMode="auto">
            <a:xfrm>
              <a:off x="10414001" y="6108700"/>
              <a:ext cx="6350" cy="9525"/>
            </a:xfrm>
            <a:custGeom>
              <a:avLst/>
              <a:gdLst>
                <a:gd name="T0" fmla="*/ 74 w 74"/>
                <a:gd name="T1" fmla="*/ 107 h 109"/>
                <a:gd name="T2" fmla="*/ 74 w 74"/>
                <a:gd name="T3" fmla="*/ 107 h 109"/>
                <a:gd name="T4" fmla="*/ 63 w 74"/>
                <a:gd name="T5" fmla="*/ 109 h 109"/>
                <a:gd name="T6" fmla="*/ 55 w 74"/>
                <a:gd name="T7" fmla="*/ 109 h 109"/>
                <a:gd name="T8" fmla="*/ 45 w 74"/>
                <a:gd name="T9" fmla="*/ 108 h 109"/>
                <a:gd name="T10" fmla="*/ 36 w 74"/>
                <a:gd name="T11" fmla="*/ 106 h 109"/>
                <a:gd name="T12" fmla="*/ 26 w 74"/>
                <a:gd name="T13" fmla="*/ 102 h 109"/>
                <a:gd name="T14" fmla="*/ 19 w 74"/>
                <a:gd name="T15" fmla="*/ 95 h 109"/>
                <a:gd name="T16" fmla="*/ 11 w 74"/>
                <a:gd name="T17" fmla="*/ 88 h 109"/>
                <a:gd name="T18" fmla="*/ 6 w 74"/>
                <a:gd name="T19" fmla="*/ 80 h 109"/>
                <a:gd name="T20" fmla="*/ 2 w 74"/>
                <a:gd name="T21" fmla="*/ 71 h 109"/>
                <a:gd name="T22" fmla="*/ 0 w 74"/>
                <a:gd name="T23" fmla="*/ 61 h 109"/>
                <a:gd name="T24" fmla="*/ 0 w 74"/>
                <a:gd name="T25" fmla="*/ 52 h 109"/>
                <a:gd name="T26" fmla="*/ 1 w 74"/>
                <a:gd name="T27" fmla="*/ 43 h 109"/>
                <a:gd name="T28" fmla="*/ 3 w 74"/>
                <a:gd name="T29" fmla="*/ 34 h 109"/>
                <a:gd name="T30" fmla="*/ 7 w 74"/>
                <a:gd name="T31" fmla="*/ 24 h 109"/>
                <a:gd name="T32" fmla="*/ 14 w 74"/>
                <a:gd name="T33" fmla="*/ 17 h 109"/>
                <a:gd name="T34" fmla="*/ 21 w 74"/>
                <a:gd name="T35" fmla="*/ 9 h 109"/>
                <a:gd name="T36" fmla="*/ 29 w 74"/>
                <a:gd name="T37" fmla="*/ 4 h 109"/>
                <a:gd name="T38" fmla="*/ 38 w 74"/>
                <a:gd name="T39" fmla="*/ 0 h 109"/>
                <a:gd name="T40" fmla="*/ 38 w 74"/>
                <a:gd name="T41" fmla="*/ 0 h 109"/>
                <a:gd name="T42" fmla="*/ 74 w 74"/>
                <a:gd name="T43" fmla="*/ 10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 h="109">
                  <a:moveTo>
                    <a:pt x="74" y="107"/>
                  </a:moveTo>
                  <a:lnTo>
                    <a:pt x="74" y="107"/>
                  </a:lnTo>
                  <a:lnTo>
                    <a:pt x="63" y="109"/>
                  </a:lnTo>
                  <a:lnTo>
                    <a:pt x="55" y="109"/>
                  </a:lnTo>
                  <a:lnTo>
                    <a:pt x="45" y="108"/>
                  </a:lnTo>
                  <a:lnTo>
                    <a:pt x="36" y="106"/>
                  </a:lnTo>
                  <a:lnTo>
                    <a:pt x="26" y="102"/>
                  </a:lnTo>
                  <a:lnTo>
                    <a:pt x="19" y="95"/>
                  </a:lnTo>
                  <a:lnTo>
                    <a:pt x="11" y="88"/>
                  </a:lnTo>
                  <a:lnTo>
                    <a:pt x="6" y="80"/>
                  </a:lnTo>
                  <a:lnTo>
                    <a:pt x="2" y="71"/>
                  </a:lnTo>
                  <a:lnTo>
                    <a:pt x="0" y="61"/>
                  </a:lnTo>
                  <a:lnTo>
                    <a:pt x="0" y="52"/>
                  </a:lnTo>
                  <a:lnTo>
                    <a:pt x="1" y="43"/>
                  </a:lnTo>
                  <a:lnTo>
                    <a:pt x="3" y="34"/>
                  </a:lnTo>
                  <a:lnTo>
                    <a:pt x="7" y="24"/>
                  </a:lnTo>
                  <a:lnTo>
                    <a:pt x="14" y="17"/>
                  </a:lnTo>
                  <a:lnTo>
                    <a:pt x="21" y="9"/>
                  </a:lnTo>
                  <a:lnTo>
                    <a:pt x="29" y="4"/>
                  </a:lnTo>
                  <a:lnTo>
                    <a:pt x="38" y="0"/>
                  </a:lnTo>
                  <a:lnTo>
                    <a:pt x="38" y="0"/>
                  </a:lnTo>
                  <a:lnTo>
                    <a:pt x="74" y="10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62" name="Freeform 80"/>
            <p:cNvSpPr>
              <a:spLocks/>
            </p:cNvSpPr>
            <p:nvPr/>
          </p:nvSpPr>
          <p:spPr bwMode="auto">
            <a:xfrm>
              <a:off x="10456863" y="5938838"/>
              <a:ext cx="23813" cy="42862"/>
            </a:xfrm>
            <a:custGeom>
              <a:avLst/>
              <a:gdLst>
                <a:gd name="T0" fmla="*/ 275 w 275"/>
                <a:gd name="T1" fmla="*/ 0 h 478"/>
                <a:gd name="T2" fmla="*/ 271 w 275"/>
                <a:gd name="T3" fmla="*/ 0 h 478"/>
                <a:gd name="T4" fmla="*/ 262 w 275"/>
                <a:gd name="T5" fmla="*/ 3 h 478"/>
                <a:gd name="T6" fmla="*/ 248 w 275"/>
                <a:gd name="T7" fmla="*/ 8 h 478"/>
                <a:gd name="T8" fmla="*/ 231 w 275"/>
                <a:gd name="T9" fmla="*/ 16 h 478"/>
                <a:gd name="T10" fmla="*/ 210 w 275"/>
                <a:gd name="T11" fmla="*/ 28 h 478"/>
                <a:gd name="T12" fmla="*/ 187 w 275"/>
                <a:gd name="T13" fmla="*/ 43 h 478"/>
                <a:gd name="T14" fmla="*/ 162 w 275"/>
                <a:gd name="T15" fmla="*/ 62 h 478"/>
                <a:gd name="T16" fmla="*/ 137 w 275"/>
                <a:gd name="T17" fmla="*/ 85 h 478"/>
                <a:gd name="T18" fmla="*/ 111 w 275"/>
                <a:gd name="T19" fmla="*/ 113 h 478"/>
                <a:gd name="T20" fmla="*/ 86 w 275"/>
                <a:gd name="T21" fmla="*/ 145 h 478"/>
                <a:gd name="T22" fmla="*/ 63 w 275"/>
                <a:gd name="T23" fmla="*/ 184 h 478"/>
                <a:gd name="T24" fmla="*/ 42 w 275"/>
                <a:gd name="T25" fmla="*/ 229 h 478"/>
                <a:gd name="T26" fmla="*/ 25 w 275"/>
                <a:gd name="T27" fmla="*/ 281 h 478"/>
                <a:gd name="T28" fmla="*/ 11 w 275"/>
                <a:gd name="T29" fmla="*/ 339 h 478"/>
                <a:gd name="T30" fmla="*/ 2 w 275"/>
                <a:gd name="T31" fmla="*/ 405 h 478"/>
                <a:gd name="T32" fmla="*/ 0 w 275"/>
                <a:gd name="T33" fmla="*/ 478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5" h="478">
                  <a:moveTo>
                    <a:pt x="275" y="0"/>
                  </a:moveTo>
                  <a:lnTo>
                    <a:pt x="271" y="0"/>
                  </a:lnTo>
                  <a:lnTo>
                    <a:pt x="262" y="3"/>
                  </a:lnTo>
                  <a:lnTo>
                    <a:pt x="248" y="8"/>
                  </a:lnTo>
                  <a:lnTo>
                    <a:pt x="231" y="16"/>
                  </a:lnTo>
                  <a:lnTo>
                    <a:pt x="210" y="28"/>
                  </a:lnTo>
                  <a:lnTo>
                    <a:pt x="187" y="43"/>
                  </a:lnTo>
                  <a:lnTo>
                    <a:pt x="162" y="62"/>
                  </a:lnTo>
                  <a:lnTo>
                    <a:pt x="137" y="85"/>
                  </a:lnTo>
                  <a:lnTo>
                    <a:pt x="111" y="113"/>
                  </a:lnTo>
                  <a:lnTo>
                    <a:pt x="86" y="145"/>
                  </a:lnTo>
                  <a:lnTo>
                    <a:pt x="63" y="184"/>
                  </a:lnTo>
                  <a:lnTo>
                    <a:pt x="42" y="229"/>
                  </a:lnTo>
                  <a:lnTo>
                    <a:pt x="25" y="281"/>
                  </a:lnTo>
                  <a:lnTo>
                    <a:pt x="11" y="339"/>
                  </a:lnTo>
                  <a:lnTo>
                    <a:pt x="2" y="405"/>
                  </a:lnTo>
                  <a:lnTo>
                    <a:pt x="0" y="47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63" name="Freeform 81"/>
            <p:cNvSpPr>
              <a:spLocks/>
            </p:cNvSpPr>
            <p:nvPr/>
          </p:nvSpPr>
          <p:spPr bwMode="auto">
            <a:xfrm>
              <a:off x="10479088" y="5934075"/>
              <a:ext cx="6350" cy="9525"/>
            </a:xfrm>
            <a:custGeom>
              <a:avLst/>
              <a:gdLst>
                <a:gd name="T0" fmla="*/ 0 w 69"/>
                <a:gd name="T1" fmla="*/ 1 h 110"/>
                <a:gd name="T2" fmla="*/ 0 w 69"/>
                <a:gd name="T3" fmla="*/ 1 h 110"/>
                <a:gd name="T4" fmla="*/ 10 w 69"/>
                <a:gd name="T5" fmla="*/ 0 h 110"/>
                <a:gd name="T6" fmla="*/ 19 w 69"/>
                <a:gd name="T7" fmla="*/ 0 h 110"/>
                <a:gd name="T8" fmla="*/ 28 w 69"/>
                <a:gd name="T9" fmla="*/ 2 h 110"/>
                <a:gd name="T10" fmla="*/ 38 w 69"/>
                <a:gd name="T11" fmla="*/ 5 h 110"/>
                <a:gd name="T12" fmla="*/ 46 w 69"/>
                <a:gd name="T13" fmla="*/ 11 h 110"/>
                <a:gd name="T14" fmla="*/ 54 w 69"/>
                <a:gd name="T15" fmla="*/ 17 h 110"/>
                <a:gd name="T16" fmla="*/ 60 w 69"/>
                <a:gd name="T17" fmla="*/ 24 h 110"/>
                <a:gd name="T18" fmla="*/ 65 w 69"/>
                <a:gd name="T19" fmla="*/ 34 h 110"/>
                <a:gd name="T20" fmla="*/ 68 w 69"/>
                <a:gd name="T21" fmla="*/ 42 h 110"/>
                <a:gd name="T22" fmla="*/ 69 w 69"/>
                <a:gd name="T23" fmla="*/ 53 h 110"/>
                <a:gd name="T24" fmla="*/ 69 w 69"/>
                <a:gd name="T25" fmla="*/ 61 h 110"/>
                <a:gd name="T26" fmla="*/ 67 w 69"/>
                <a:gd name="T27" fmla="*/ 70 h 110"/>
                <a:gd name="T28" fmla="*/ 64 w 69"/>
                <a:gd name="T29" fmla="*/ 80 h 110"/>
                <a:gd name="T30" fmla="*/ 59 w 69"/>
                <a:gd name="T31" fmla="*/ 88 h 110"/>
                <a:gd name="T32" fmla="*/ 52 w 69"/>
                <a:gd name="T33" fmla="*/ 96 h 110"/>
                <a:gd name="T34" fmla="*/ 45 w 69"/>
                <a:gd name="T35" fmla="*/ 102 h 110"/>
                <a:gd name="T36" fmla="*/ 36 w 69"/>
                <a:gd name="T37" fmla="*/ 107 h 110"/>
                <a:gd name="T38" fmla="*/ 27 w 69"/>
                <a:gd name="T39" fmla="*/ 110 h 110"/>
                <a:gd name="T40" fmla="*/ 27 w 69"/>
                <a:gd name="T41" fmla="*/ 110 h 110"/>
                <a:gd name="T42" fmla="*/ 0 w 69"/>
                <a:gd name="T43" fmla="*/ 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9" h="110">
                  <a:moveTo>
                    <a:pt x="0" y="1"/>
                  </a:moveTo>
                  <a:lnTo>
                    <a:pt x="0" y="1"/>
                  </a:lnTo>
                  <a:lnTo>
                    <a:pt x="10" y="0"/>
                  </a:lnTo>
                  <a:lnTo>
                    <a:pt x="19" y="0"/>
                  </a:lnTo>
                  <a:lnTo>
                    <a:pt x="28" y="2"/>
                  </a:lnTo>
                  <a:lnTo>
                    <a:pt x="38" y="5"/>
                  </a:lnTo>
                  <a:lnTo>
                    <a:pt x="46" y="11"/>
                  </a:lnTo>
                  <a:lnTo>
                    <a:pt x="54" y="17"/>
                  </a:lnTo>
                  <a:lnTo>
                    <a:pt x="60" y="24"/>
                  </a:lnTo>
                  <a:lnTo>
                    <a:pt x="65" y="34"/>
                  </a:lnTo>
                  <a:lnTo>
                    <a:pt x="68" y="42"/>
                  </a:lnTo>
                  <a:lnTo>
                    <a:pt x="69" y="53"/>
                  </a:lnTo>
                  <a:lnTo>
                    <a:pt x="69" y="61"/>
                  </a:lnTo>
                  <a:lnTo>
                    <a:pt x="67" y="70"/>
                  </a:lnTo>
                  <a:lnTo>
                    <a:pt x="64" y="80"/>
                  </a:lnTo>
                  <a:lnTo>
                    <a:pt x="59" y="88"/>
                  </a:lnTo>
                  <a:lnTo>
                    <a:pt x="52" y="96"/>
                  </a:lnTo>
                  <a:lnTo>
                    <a:pt x="45" y="102"/>
                  </a:lnTo>
                  <a:lnTo>
                    <a:pt x="36" y="107"/>
                  </a:lnTo>
                  <a:lnTo>
                    <a:pt x="27" y="110"/>
                  </a:lnTo>
                  <a:lnTo>
                    <a:pt x="27" y="110"/>
                  </a:lnTo>
                  <a:lnTo>
                    <a:pt x="0"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64" name="Freeform 82"/>
            <p:cNvSpPr>
              <a:spLocks/>
            </p:cNvSpPr>
            <p:nvPr/>
          </p:nvSpPr>
          <p:spPr bwMode="auto">
            <a:xfrm>
              <a:off x="10450513" y="5981700"/>
              <a:ext cx="11113" cy="4762"/>
            </a:xfrm>
            <a:custGeom>
              <a:avLst/>
              <a:gdLst>
                <a:gd name="T0" fmla="*/ 112 w 112"/>
                <a:gd name="T1" fmla="*/ 0 h 56"/>
                <a:gd name="T2" fmla="*/ 112 w 112"/>
                <a:gd name="T3" fmla="*/ 0 h 56"/>
                <a:gd name="T4" fmla="*/ 112 w 112"/>
                <a:gd name="T5" fmla="*/ 9 h 56"/>
                <a:gd name="T6" fmla="*/ 108 w 112"/>
                <a:gd name="T7" fmla="*/ 19 h 56"/>
                <a:gd name="T8" fmla="*/ 104 w 112"/>
                <a:gd name="T9" fmla="*/ 28 h 56"/>
                <a:gd name="T10" fmla="*/ 99 w 112"/>
                <a:gd name="T11" fmla="*/ 36 h 56"/>
                <a:gd name="T12" fmla="*/ 92 w 112"/>
                <a:gd name="T13" fmla="*/ 43 h 56"/>
                <a:gd name="T14" fmla="*/ 84 w 112"/>
                <a:gd name="T15" fmla="*/ 48 h 56"/>
                <a:gd name="T16" fmla="*/ 75 w 112"/>
                <a:gd name="T17" fmla="*/ 52 h 56"/>
                <a:gd name="T18" fmla="*/ 65 w 112"/>
                <a:gd name="T19" fmla="*/ 56 h 56"/>
                <a:gd name="T20" fmla="*/ 56 w 112"/>
                <a:gd name="T21" fmla="*/ 56 h 56"/>
                <a:gd name="T22" fmla="*/ 46 w 112"/>
                <a:gd name="T23" fmla="*/ 56 h 56"/>
                <a:gd name="T24" fmla="*/ 37 w 112"/>
                <a:gd name="T25" fmla="*/ 52 h 56"/>
                <a:gd name="T26" fmla="*/ 27 w 112"/>
                <a:gd name="T27" fmla="*/ 48 h 56"/>
                <a:gd name="T28" fmla="*/ 20 w 112"/>
                <a:gd name="T29" fmla="*/ 43 h 56"/>
                <a:gd name="T30" fmla="*/ 13 w 112"/>
                <a:gd name="T31" fmla="*/ 36 h 56"/>
                <a:gd name="T32" fmla="*/ 7 w 112"/>
                <a:gd name="T33" fmla="*/ 28 h 56"/>
                <a:gd name="T34" fmla="*/ 3 w 112"/>
                <a:gd name="T35" fmla="*/ 19 h 56"/>
                <a:gd name="T36" fmla="*/ 0 w 112"/>
                <a:gd name="T37" fmla="*/ 9 h 56"/>
                <a:gd name="T38" fmla="*/ 0 w 112"/>
                <a:gd name="T39" fmla="*/ 0 h 56"/>
                <a:gd name="T40" fmla="*/ 0 w 112"/>
                <a:gd name="T41" fmla="*/ 0 h 56"/>
                <a:gd name="T42" fmla="*/ 112 w 112"/>
                <a:gd name="T4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56">
                  <a:moveTo>
                    <a:pt x="112" y="0"/>
                  </a:moveTo>
                  <a:lnTo>
                    <a:pt x="112" y="0"/>
                  </a:lnTo>
                  <a:lnTo>
                    <a:pt x="112" y="9"/>
                  </a:lnTo>
                  <a:lnTo>
                    <a:pt x="108" y="19"/>
                  </a:lnTo>
                  <a:lnTo>
                    <a:pt x="104" y="28"/>
                  </a:lnTo>
                  <a:lnTo>
                    <a:pt x="99" y="36"/>
                  </a:lnTo>
                  <a:lnTo>
                    <a:pt x="92" y="43"/>
                  </a:lnTo>
                  <a:lnTo>
                    <a:pt x="84" y="48"/>
                  </a:lnTo>
                  <a:lnTo>
                    <a:pt x="75" y="52"/>
                  </a:lnTo>
                  <a:lnTo>
                    <a:pt x="65" y="56"/>
                  </a:lnTo>
                  <a:lnTo>
                    <a:pt x="56" y="56"/>
                  </a:lnTo>
                  <a:lnTo>
                    <a:pt x="46" y="56"/>
                  </a:lnTo>
                  <a:lnTo>
                    <a:pt x="37" y="52"/>
                  </a:lnTo>
                  <a:lnTo>
                    <a:pt x="27" y="48"/>
                  </a:lnTo>
                  <a:lnTo>
                    <a:pt x="20" y="43"/>
                  </a:lnTo>
                  <a:lnTo>
                    <a:pt x="13" y="36"/>
                  </a:lnTo>
                  <a:lnTo>
                    <a:pt x="7" y="28"/>
                  </a:lnTo>
                  <a:lnTo>
                    <a:pt x="3" y="19"/>
                  </a:lnTo>
                  <a:lnTo>
                    <a:pt x="0" y="9"/>
                  </a:lnTo>
                  <a:lnTo>
                    <a:pt x="0" y="0"/>
                  </a:lnTo>
                  <a:lnTo>
                    <a:pt x="0" y="0"/>
                  </a:lnTo>
                  <a:lnTo>
                    <a:pt x="1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65" name="Freeform 83"/>
            <p:cNvSpPr>
              <a:spLocks/>
            </p:cNvSpPr>
            <p:nvPr/>
          </p:nvSpPr>
          <p:spPr bwMode="auto">
            <a:xfrm>
              <a:off x="10456863" y="5981700"/>
              <a:ext cx="20638" cy="71437"/>
            </a:xfrm>
            <a:custGeom>
              <a:avLst/>
              <a:gdLst>
                <a:gd name="T0" fmla="*/ 0 w 241"/>
                <a:gd name="T1" fmla="*/ 0 h 819"/>
                <a:gd name="T2" fmla="*/ 2 w 241"/>
                <a:gd name="T3" fmla="*/ 72 h 819"/>
                <a:gd name="T4" fmla="*/ 9 w 241"/>
                <a:gd name="T5" fmla="*/ 136 h 819"/>
                <a:gd name="T6" fmla="*/ 22 w 241"/>
                <a:gd name="T7" fmla="*/ 195 h 819"/>
                <a:gd name="T8" fmla="*/ 37 w 241"/>
                <a:gd name="T9" fmla="*/ 247 h 819"/>
                <a:gd name="T10" fmla="*/ 56 w 241"/>
                <a:gd name="T11" fmla="*/ 295 h 819"/>
                <a:gd name="T12" fmla="*/ 76 w 241"/>
                <a:gd name="T13" fmla="*/ 339 h 819"/>
                <a:gd name="T14" fmla="*/ 98 w 241"/>
                <a:gd name="T15" fmla="*/ 381 h 819"/>
                <a:gd name="T16" fmla="*/ 120 w 241"/>
                <a:gd name="T17" fmla="*/ 422 h 819"/>
                <a:gd name="T18" fmla="*/ 142 w 241"/>
                <a:gd name="T19" fmla="*/ 461 h 819"/>
                <a:gd name="T20" fmla="*/ 164 w 241"/>
                <a:gd name="T21" fmla="*/ 501 h 819"/>
                <a:gd name="T22" fmla="*/ 184 w 241"/>
                <a:gd name="T23" fmla="*/ 544 h 819"/>
                <a:gd name="T24" fmla="*/ 203 w 241"/>
                <a:gd name="T25" fmla="*/ 589 h 819"/>
                <a:gd name="T26" fmla="*/ 218 w 241"/>
                <a:gd name="T27" fmla="*/ 639 h 819"/>
                <a:gd name="T28" fmla="*/ 230 w 241"/>
                <a:gd name="T29" fmla="*/ 692 h 819"/>
                <a:gd name="T30" fmla="*/ 238 w 241"/>
                <a:gd name="T31" fmla="*/ 752 h 819"/>
                <a:gd name="T32" fmla="*/ 241 w 241"/>
                <a:gd name="T33" fmla="*/ 819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 h="819">
                  <a:moveTo>
                    <a:pt x="0" y="0"/>
                  </a:moveTo>
                  <a:lnTo>
                    <a:pt x="2" y="72"/>
                  </a:lnTo>
                  <a:lnTo>
                    <a:pt x="9" y="136"/>
                  </a:lnTo>
                  <a:lnTo>
                    <a:pt x="22" y="195"/>
                  </a:lnTo>
                  <a:lnTo>
                    <a:pt x="37" y="247"/>
                  </a:lnTo>
                  <a:lnTo>
                    <a:pt x="56" y="295"/>
                  </a:lnTo>
                  <a:lnTo>
                    <a:pt x="76" y="339"/>
                  </a:lnTo>
                  <a:lnTo>
                    <a:pt x="98" y="381"/>
                  </a:lnTo>
                  <a:lnTo>
                    <a:pt x="120" y="422"/>
                  </a:lnTo>
                  <a:lnTo>
                    <a:pt x="142" y="461"/>
                  </a:lnTo>
                  <a:lnTo>
                    <a:pt x="164" y="501"/>
                  </a:lnTo>
                  <a:lnTo>
                    <a:pt x="184" y="544"/>
                  </a:lnTo>
                  <a:lnTo>
                    <a:pt x="203" y="589"/>
                  </a:lnTo>
                  <a:lnTo>
                    <a:pt x="218" y="639"/>
                  </a:lnTo>
                  <a:lnTo>
                    <a:pt x="230" y="692"/>
                  </a:lnTo>
                  <a:lnTo>
                    <a:pt x="238" y="752"/>
                  </a:lnTo>
                  <a:lnTo>
                    <a:pt x="241" y="81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66" name="Freeform 84"/>
            <p:cNvSpPr>
              <a:spLocks/>
            </p:cNvSpPr>
            <p:nvPr/>
          </p:nvSpPr>
          <p:spPr bwMode="auto">
            <a:xfrm>
              <a:off x="10450513" y="5976938"/>
              <a:ext cx="11113" cy="4762"/>
            </a:xfrm>
            <a:custGeom>
              <a:avLst/>
              <a:gdLst>
                <a:gd name="T0" fmla="*/ 0 w 112"/>
                <a:gd name="T1" fmla="*/ 56 h 56"/>
                <a:gd name="T2" fmla="*/ 0 w 112"/>
                <a:gd name="T3" fmla="*/ 56 h 56"/>
                <a:gd name="T4" fmla="*/ 0 w 112"/>
                <a:gd name="T5" fmla="*/ 46 h 56"/>
                <a:gd name="T6" fmla="*/ 3 w 112"/>
                <a:gd name="T7" fmla="*/ 37 h 56"/>
                <a:gd name="T8" fmla="*/ 7 w 112"/>
                <a:gd name="T9" fmla="*/ 28 h 56"/>
                <a:gd name="T10" fmla="*/ 13 w 112"/>
                <a:gd name="T11" fmla="*/ 20 h 56"/>
                <a:gd name="T12" fmla="*/ 20 w 112"/>
                <a:gd name="T13" fmla="*/ 13 h 56"/>
                <a:gd name="T14" fmla="*/ 27 w 112"/>
                <a:gd name="T15" fmla="*/ 8 h 56"/>
                <a:gd name="T16" fmla="*/ 37 w 112"/>
                <a:gd name="T17" fmla="*/ 3 h 56"/>
                <a:gd name="T18" fmla="*/ 46 w 112"/>
                <a:gd name="T19" fmla="*/ 0 h 56"/>
                <a:gd name="T20" fmla="*/ 56 w 112"/>
                <a:gd name="T21" fmla="*/ 0 h 56"/>
                <a:gd name="T22" fmla="*/ 65 w 112"/>
                <a:gd name="T23" fmla="*/ 0 h 56"/>
                <a:gd name="T24" fmla="*/ 75 w 112"/>
                <a:gd name="T25" fmla="*/ 3 h 56"/>
                <a:gd name="T26" fmla="*/ 84 w 112"/>
                <a:gd name="T27" fmla="*/ 8 h 56"/>
                <a:gd name="T28" fmla="*/ 92 w 112"/>
                <a:gd name="T29" fmla="*/ 13 h 56"/>
                <a:gd name="T30" fmla="*/ 99 w 112"/>
                <a:gd name="T31" fmla="*/ 20 h 56"/>
                <a:gd name="T32" fmla="*/ 104 w 112"/>
                <a:gd name="T33" fmla="*/ 28 h 56"/>
                <a:gd name="T34" fmla="*/ 108 w 112"/>
                <a:gd name="T35" fmla="*/ 37 h 56"/>
                <a:gd name="T36" fmla="*/ 112 w 112"/>
                <a:gd name="T37" fmla="*/ 46 h 56"/>
                <a:gd name="T38" fmla="*/ 112 w 112"/>
                <a:gd name="T39" fmla="*/ 56 h 56"/>
                <a:gd name="T40" fmla="*/ 112 w 112"/>
                <a:gd name="T41" fmla="*/ 56 h 56"/>
                <a:gd name="T42" fmla="*/ 0 w 112"/>
                <a:gd name="T43"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56">
                  <a:moveTo>
                    <a:pt x="0" y="56"/>
                  </a:moveTo>
                  <a:lnTo>
                    <a:pt x="0" y="56"/>
                  </a:lnTo>
                  <a:lnTo>
                    <a:pt x="0" y="46"/>
                  </a:lnTo>
                  <a:lnTo>
                    <a:pt x="3" y="37"/>
                  </a:lnTo>
                  <a:lnTo>
                    <a:pt x="7" y="28"/>
                  </a:lnTo>
                  <a:lnTo>
                    <a:pt x="13" y="20"/>
                  </a:lnTo>
                  <a:lnTo>
                    <a:pt x="20" y="13"/>
                  </a:lnTo>
                  <a:lnTo>
                    <a:pt x="27" y="8"/>
                  </a:lnTo>
                  <a:lnTo>
                    <a:pt x="37" y="3"/>
                  </a:lnTo>
                  <a:lnTo>
                    <a:pt x="46" y="0"/>
                  </a:lnTo>
                  <a:lnTo>
                    <a:pt x="56" y="0"/>
                  </a:lnTo>
                  <a:lnTo>
                    <a:pt x="65" y="0"/>
                  </a:lnTo>
                  <a:lnTo>
                    <a:pt x="75" y="3"/>
                  </a:lnTo>
                  <a:lnTo>
                    <a:pt x="84" y="8"/>
                  </a:lnTo>
                  <a:lnTo>
                    <a:pt x="92" y="13"/>
                  </a:lnTo>
                  <a:lnTo>
                    <a:pt x="99" y="20"/>
                  </a:lnTo>
                  <a:lnTo>
                    <a:pt x="104" y="28"/>
                  </a:lnTo>
                  <a:lnTo>
                    <a:pt x="108" y="37"/>
                  </a:lnTo>
                  <a:lnTo>
                    <a:pt x="112" y="46"/>
                  </a:lnTo>
                  <a:lnTo>
                    <a:pt x="112" y="56"/>
                  </a:lnTo>
                  <a:lnTo>
                    <a:pt x="112" y="56"/>
                  </a:lnTo>
                  <a:lnTo>
                    <a:pt x="0" y="5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67" name="Freeform 85"/>
            <p:cNvSpPr>
              <a:spLocks/>
            </p:cNvSpPr>
            <p:nvPr/>
          </p:nvSpPr>
          <p:spPr bwMode="auto">
            <a:xfrm>
              <a:off x="10472738" y="6053138"/>
              <a:ext cx="9525" cy="4762"/>
            </a:xfrm>
            <a:custGeom>
              <a:avLst/>
              <a:gdLst>
                <a:gd name="T0" fmla="*/ 112 w 112"/>
                <a:gd name="T1" fmla="*/ 0 h 56"/>
                <a:gd name="T2" fmla="*/ 112 w 112"/>
                <a:gd name="T3" fmla="*/ 0 h 56"/>
                <a:gd name="T4" fmla="*/ 112 w 112"/>
                <a:gd name="T5" fmla="*/ 9 h 56"/>
                <a:gd name="T6" fmla="*/ 108 w 112"/>
                <a:gd name="T7" fmla="*/ 19 h 56"/>
                <a:gd name="T8" fmla="*/ 104 w 112"/>
                <a:gd name="T9" fmla="*/ 28 h 56"/>
                <a:gd name="T10" fmla="*/ 99 w 112"/>
                <a:gd name="T11" fmla="*/ 36 h 56"/>
                <a:gd name="T12" fmla="*/ 92 w 112"/>
                <a:gd name="T13" fmla="*/ 43 h 56"/>
                <a:gd name="T14" fmla="*/ 84 w 112"/>
                <a:gd name="T15" fmla="*/ 48 h 56"/>
                <a:gd name="T16" fmla="*/ 75 w 112"/>
                <a:gd name="T17" fmla="*/ 52 h 56"/>
                <a:gd name="T18" fmla="*/ 65 w 112"/>
                <a:gd name="T19" fmla="*/ 56 h 56"/>
                <a:gd name="T20" fmla="*/ 56 w 112"/>
                <a:gd name="T21" fmla="*/ 56 h 56"/>
                <a:gd name="T22" fmla="*/ 46 w 112"/>
                <a:gd name="T23" fmla="*/ 56 h 56"/>
                <a:gd name="T24" fmla="*/ 37 w 112"/>
                <a:gd name="T25" fmla="*/ 52 h 56"/>
                <a:gd name="T26" fmla="*/ 27 w 112"/>
                <a:gd name="T27" fmla="*/ 48 h 56"/>
                <a:gd name="T28" fmla="*/ 20 w 112"/>
                <a:gd name="T29" fmla="*/ 43 h 56"/>
                <a:gd name="T30" fmla="*/ 13 w 112"/>
                <a:gd name="T31" fmla="*/ 36 h 56"/>
                <a:gd name="T32" fmla="*/ 7 w 112"/>
                <a:gd name="T33" fmla="*/ 28 h 56"/>
                <a:gd name="T34" fmla="*/ 3 w 112"/>
                <a:gd name="T35" fmla="*/ 19 h 56"/>
                <a:gd name="T36" fmla="*/ 0 w 112"/>
                <a:gd name="T37" fmla="*/ 9 h 56"/>
                <a:gd name="T38" fmla="*/ 0 w 112"/>
                <a:gd name="T39" fmla="*/ 0 h 56"/>
                <a:gd name="T40" fmla="*/ 0 w 112"/>
                <a:gd name="T41" fmla="*/ 0 h 56"/>
                <a:gd name="T42" fmla="*/ 112 w 112"/>
                <a:gd name="T4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56">
                  <a:moveTo>
                    <a:pt x="112" y="0"/>
                  </a:moveTo>
                  <a:lnTo>
                    <a:pt x="112" y="0"/>
                  </a:lnTo>
                  <a:lnTo>
                    <a:pt x="112" y="9"/>
                  </a:lnTo>
                  <a:lnTo>
                    <a:pt x="108" y="19"/>
                  </a:lnTo>
                  <a:lnTo>
                    <a:pt x="104" y="28"/>
                  </a:lnTo>
                  <a:lnTo>
                    <a:pt x="99" y="36"/>
                  </a:lnTo>
                  <a:lnTo>
                    <a:pt x="92" y="43"/>
                  </a:lnTo>
                  <a:lnTo>
                    <a:pt x="84" y="48"/>
                  </a:lnTo>
                  <a:lnTo>
                    <a:pt x="75" y="52"/>
                  </a:lnTo>
                  <a:lnTo>
                    <a:pt x="65" y="56"/>
                  </a:lnTo>
                  <a:lnTo>
                    <a:pt x="56" y="56"/>
                  </a:lnTo>
                  <a:lnTo>
                    <a:pt x="46" y="56"/>
                  </a:lnTo>
                  <a:lnTo>
                    <a:pt x="37" y="52"/>
                  </a:lnTo>
                  <a:lnTo>
                    <a:pt x="27" y="48"/>
                  </a:lnTo>
                  <a:lnTo>
                    <a:pt x="20" y="43"/>
                  </a:lnTo>
                  <a:lnTo>
                    <a:pt x="13" y="36"/>
                  </a:lnTo>
                  <a:lnTo>
                    <a:pt x="7" y="28"/>
                  </a:lnTo>
                  <a:lnTo>
                    <a:pt x="3" y="19"/>
                  </a:lnTo>
                  <a:lnTo>
                    <a:pt x="0" y="9"/>
                  </a:lnTo>
                  <a:lnTo>
                    <a:pt x="0" y="0"/>
                  </a:lnTo>
                  <a:lnTo>
                    <a:pt x="0" y="0"/>
                  </a:lnTo>
                  <a:lnTo>
                    <a:pt x="1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68" name="Freeform 86"/>
            <p:cNvSpPr>
              <a:spLocks/>
            </p:cNvSpPr>
            <p:nvPr/>
          </p:nvSpPr>
          <p:spPr bwMode="auto">
            <a:xfrm>
              <a:off x="10460038" y="6053138"/>
              <a:ext cx="17463" cy="39687"/>
            </a:xfrm>
            <a:custGeom>
              <a:avLst/>
              <a:gdLst>
                <a:gd name="T0" fmla="*/ 207 w 207"/>
                <a:gd name="T1" fmla="*/ 0 h 444"/>
                <a:gd name="T2" fmla="*/ 204 w 207"/>
                <a:gd name="T3" fmla="*/ 66 h 444"/>
                <a:gd name="T4" fmla="*/ 197 w 207"/>
                <a:gd name="T5" fmla="*/ 126 h 444"/>
                <a:gd name="T6" fmla="*/ 187 w 207"/>
                <a:gd name="T7" fmla="*/ 179 h 444"/>
                <a:gd name="T8" fmla="*/ 174 w 207"/>
                <a:gd name="T9" fmla="*/ 228 h 444"/>
                <a:gd name="T10" fmla="*/ 158 w 207"/>
                <a:gd name="T11" fmla="*/ 269 h 444"/>
                <a:gd name="T12" fmla="*/ 140 w 207"/>
                <a:gd name="T13" fmla="*/ 305 h 444"/>
                <a:gd name="T14" fmla="*/ 123 w 207"/>
                <a:gd name="T15" fmla="*/ 336 h 444"/>
                <a:gd name="T16" fmla="*/ 104 w 207"/>
                <a:gd name="T17" fmla="*/ 362 h 444"/>
                <a:gd name="T18" fmla="*/ 84 w 207"/>
                <a:gd name="T19" fmla="*/ 384 h 444"/>
                <a:gd name="T20" fmla="*/ 66 w 207"/>
                <a:gd name="T21" fmla="*/ 402 h 444"/>
                <a:gd name="T22" fmla="*/ 48 w 207"/>
                <a:gd name="T23" fmla="*/ 415 h 444"/>
                <a:gd name="T24" fmla="*/ 32 w 207"/>
                <a:gd name="T25" fmla="*/ 427 h 444"/>
                <a:gd name="T26" fmla="*/ 19 w 207"/>
                <a:gd name="T27" fmla="*/ 434 h 444"/>
                <a:gd name="T28" fmla="*/ 9 w 207"/>
                <a:gd name="T29" fmla="*/ 439 h 444"/>
                <a:gd name="T30" fmla="*/ 3 w 207"/>
                <a:gd name="T31" fmla="*/ 443 h 444"/>
                <a:gd name="T32" fmla="*/ 0 w 207"/>
                <a:gd name="T33" fmla="*/ 444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7" h="444">
                  <a:moveTo>
                    <a:pt x="207" y="0"/>
                  </a:moveTo>
                  <a:lnTo>
                    <a:pt x="204" y="66"/>
                  </a:lnTo>
                  <a:lnTo>
                    <a:pt x="197" y="126"/>
                  </a:lnTo>
                  <a:lnTo>
                    <a:pt x="187" y="179"/>
                  </a:lnTo>
                  <a:lnTo>
                    <a:pt x="174" y="228"/>
                  </a:lnTo>
                  <a:lnTo>
                    <a:pt x="158" y="269"/>
                  </a:lnTo>
                  <a:lnTo>
                    <a:pt x="140" y="305"/>
                  </a:lnTo>
                  <a:lnTo>
                    <a:pt x="123" y="336"/>
                  </a:lnTo>
                  <a:lnTo>
                    <a:pt x="104" y="362"/>
                  </a:lnTo>
                  <a:lnTo>
                    <a:pt x="84" y="384"/>
                  </a:lnTo>
                  <a:lnTo>
                    <a:pt x="66" y="402"/>
                  </a:lnTo>
                  <a:lnTo>
                    <a:pt x="48" y="415"/>
                  </a:lnTo>
                  <a:lnTo>
                    <a:pt x="32" y="427"/>
                  </a:lnTo>
                  <a:lnTo>
                    <a:pt x="19" y="434"/>
                  </a:lnTo>
                  <a:lnTo>
                    <a:pt x="9" y="439"/>
                  </a:lnTo>
                  <a:lnTo>
                    <a:pt x="3" y="443"/>
                  </a:lnTo>
                  <a:lnTo>
                    <a:pt x="0" y="44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69" name="Freeform 87"/>
            <p:cNvSpPr>
              <a:spLocks/>
            </p:cNvSpPr>
            <p:nvPr/>
          </p:nvSpPr>
          <p:spPr bwMode="auto">
            <a:xfrm>
              <a:off x="10472738" y="6048375"/>
              <a:ext cx="9525" cy="4762"/>
            </a:xfrm>
            <a:custGeom>
              <a:avLst/>
              <a:gdLst>
                <a:gd name="T0" fmla="*/ 0 w 112"/>
                <a:gd name="T1" fmla="*/ 56 h 56"/>
                <a:gd name="T2" fmla="*/ 0 w 112"/>
                <a:gd name="T3" fmla="*/ 56 h 56"/>
                <a:gd name="T4" fmla="*/ 0 w 112"/>
                <a:gd name="T5" fmla="*/ 47 h 56"/>
                <a:gd name="T6" fmla="*/ 3 w 112"/>
                <a:gd name="T7" fmla="*/ 37 h 56"/>
                <a:gd name="T8" fmla="*/ 7 w 112"/>
                <a:gd name="T9" fmla="*/ 28 h 56"/>
                <a:gd name="T10" fmla="*/ 13 w 112"/>
                <a:gd name="T11" fmla="*/ 20 h 56"/>
                <a:gd name="T12" fmla="*/ 20 w 112"/>
                <a:gd name="T13" fmla="*/ 13 h 56"/>
                <a:gd name="T14" fmla="*/ 27 w 112"/>
                <a:gd name="T15" fmla="*/ 8 h 56"/>
                <a:gd name="T16" fmla="*/ 37 w 112"/>
                <a:gd name="T17" fmla="*/ 4 h 56"/>
                <a:gd name="T18" fmla="*/ 46 w 112"/>
                <a:gd name="T19" fmla="*/ 0 h 56"/>
                <a:gd name="T20" fmla="*/ 56 w 112"/>
                <a:gd name="T21" fmla="*/ 0 h 56"/>
                <a:gd name="T22" fmla="*/ 65 w 112"/>
                <a:gd name="T23" fmla="*/ 0 h 56"/>
                <a:gd name="T24" fmla="*/ 75 w 112"/>
                <a:gd name="T25" fmla="*/ 4 h 56"/>
                <a:gd name="T26" fmla="*/ 84 w 112"/>
                <a:gd name="T27" fmla="*/ 8 h 56"/>
                <a:gd name="T28" fmla="*/ 92 w 112"/>
                <a:gd name="T29" fmla="*/ 13 h 56"/>
                <a:gd name="T30" fmla="*/ 99 w 112"/>
                <a:gd name="T31" fmla="*/ 20 h 56"/>
                <a:gd name="T32" fmla="*/ 104 w 112"/>
                <a:gd name="T33" fmla="*/ 28 h 56"/>
                <a:gd name="T34" fmla="*/ 108 w 112"/>
                <a:gd name="T35" fmla="*/ 37 h 56"/>
                <a:gd name="T36" fmla="*/ 112 w 112"/>
                <a:gd name="T37" fmla="*/ 47 h 56"/>
                <a:gd name="T38" fmla="*/ 112 w 112"/>
                <a:gd name="T39" fmla="*/ 56 h 56"/>
                <a:gd name="T40" fmla="*/ 112 w 112"/>
                <a:gd name="T41" fmla="*/ 56 h 56"/>
                <a:gd name="T42" fmla="*/ 0 w 112"/>
                <a:gd name="T43"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56">
                  <a:moveTo>
                    <a:pt x="0" y="56"/>
                  </a:moveTo>
                  <a:lnTo>
                    <a:pt x="0" y="56"/>
                  </a:lnTo>
                  <a:lnTo>
                    <a:pt x="0" y="47"/>
                  </a:lnTo>
                  <a:lnTo>
                    <a:pt x="3" y="37"/>
                  </a:lnTo>
                  <a:lnTo>
                    <a:pt x="7" y="28"/>
                  </a:lnTo>
                  <a:lnTo>
                    <a:pt x="13" y="20"/>
                  </a:lnTo>
                  <a:lnTo>
                    <a:pt x="20" y="13"/>
                  </a:lnTo>
                  <a:lnTo>
                    <a:pt x="27" y="8"/>
                  </a:lnTo>
                  <a:lnTo>
                    <a:pt x="37" y="4"/>
                  </a:lnTo>
                  <a:lnTo>
                    <a:pt x="46" y="0"/>
                  </a:lnTo>
                  <a:lnTo>
                    <a:pt x="56" y="0"/>
                  </a:lnTo>
                  <a:lnTo>
                    <a:pt x="65" y="0"/>
                  </a:lnTo>
                  <a:lnTo>
                    <a:pt x="75" y="4"/>
                  </a:lnTo>
                  <a:lnTo>
                    <a:pt x="84" y="8"/>
                  </a:lnTo>
                  <a:lnTo>
                    <a:pt x="92" y="13"/>
                  </a:lnTo>
                  <a:lnTo>
                    <a:pt x="99" y="20"/>
                  </a:lnTo>
                  <a:lnTo>
                    <a:pt x="104" y="28"/>
                  </a:lnTo>
                  <a:lnTo>
                    <a:pt x="108" y="37"/>
                  </a:lnTo>
                  <a:lnTo>
                    <a:pt x="112" y="47"/>
                  </a:lnTo>
                  <a:lnTo>
                    <a:pt x="112" y="56"/>
                  </a:lnTo>
                  <a:lnTo>
                    <a:pt x="112" y="56"/>
                  </a:lnTo>
                  <a:lnTo>
                    <a:pt x="0" y="5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70" name="Freeform 88"/>
            <p:cNvSpPr>
              <a:spLocks/>
            </p:cNvSpPr>
            <p:nvPr/>
          </p:nvSpPr>
          <p:spPr bwMode="auto">
            <a:xfrm>
              <a:off x="10453688" y="6088063"/>
              <a:ext cx="6350" cy="9525"/>
            </a:xfrm>
            <a:custGeom>
              <a:avLst/>
              <a:gdLst>
                <a:gd name="T0" fmla="*/ 72 w 72"/>
                <a:gd name="T1" fmla="*/ 107 h 109"/>
                <a:gd name="T2" fmla="*/ 72 w 72"/>
                <a:gd name="T3" fmla="*/ 107 h 109"/>
                <a:gd name="T4" fmla="*/ 63 w 72"/>
                <a:gd name="T5" fmla="*/ 109 h 109"/>
                <a:gd name="T6" fmla="*/ 54 w 72"/>
                <a:gd name="T7" fmla="*/ 109 h 109"/>
                <a:gd name="T8" fmla="*/ 45 w 72"/>
                <a:gd name="T9" fmla="*/ 108 h 109"/>
                <a:gd name="T10" fmla="*/ 35 w 72"/>
                <a:gd name="T11" fmla="*/ 106 h 109"/>
                <a:gd name="T12" fmla="*/ 26 w 72"/>
                <a:gd name="T13" fmla="*/ 101 h 109"/>
                <a:gd name="T14" fmla="*/ 19 w 72"/>
                <a:gd name="T15" fmla="*/ 96 h 109"/>
                <a:gd name="T16" fmla="*/ 11 w 72"/>
                <a:gd name="T17" fmla="*/ 88 h 109"/>
                <a:gd name="T18" fmla="*/ 6 w 72"/>
                <a:gd name="T19" fmla="*/ 80 h 109"/>
                <a:gd name="T20" fmla="*/ 2 w 72"/>
                <a:gd name="T21" fmla="*/ 70 h 109"/>
                <a:gd name="T22" fmla="*/ 0 w 72"/>
                <a:gd name="T23" fmla="*/ 61 h 109"/>
                <a:gd name="T24" fmla="*/ 0 w 72"/>
                <a:gd name="T25" fmla="*/ 53 h 109"/>
                <a:gd name="T26" fmla="*/ 1 w 72"/>
                <a:gd name="T27" fmla="*/ 43 h 109"/>
                <a:gd name="T28" fmla="*/ 3 w 72"/>
                <a:gd name="T29" fmla="*/ 34 h 109"/>
                <a:gd name="T30" fmla="*/ 8 w 72"/>
                <a:gd name="T31" fmla="*/ 24 h 109"/>
                <a:gd name="T32" fmla="*/ 13 w 72"/>
                <a:gd name="T33" fmla="*/ 17 h 109"/>
                <a:gd name="T34" fmla="*/ 21 w 72"/>
                <a:gd name="T35" fmla="*/ 10 h 109"/>
                <a:gd name="T36" fmla="*/ 29 w 72"/>
                <a:gd name="T37" fmla="*/ 4 h 109"/>
                <a:gd name="T38" fmla="*/ 39 w 72"/>
                <a:gd name="T39" fmla="*/ 0 h 109"/>
                <a:gd name="T40" fmla="*/ 39 w 72"/>
                <a:gd name="T41" fmla="*/ 0 h 109"/>
                <a:gd name="T42" fmla="*/ 72 w 72"/>
                <a:gd name="T43" fmla="*/ 10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2" h="109">
                  <a:moveTo>
                    <a:pt x="72" y="107"/>
                  </a:moveTo>
                  <a:lnTo>
                    <a:pt x="72" y="107"/>
                  </a:lnTo>
                  <a:lnTo>
                    <a:pt x="63" y="109"/>
                  </a:lnTo>
                  <a:lnTo>
                    <a:pt x="54" y="109"/>
                  </a:lnTo>
                  <a:lnTo>
                    <a:pt x="45" y="108"/>
                  </a:lnTo>
                  <a:lnTo>
                    <a:pt x="35" y="106"/>
                  </a:lnTo>
                  <a:lnTo>
                    <a:pt x="26" y="101"/>
                  </a:lnTo>
                  <a:lnTo>
                    <a:pt x="19" y="96"/>
                  </a:lnTo>
                  <a:lnTo>
                    <a:pt x="11" y="88"/>
                  </a:lnTo>
                  <a:lnTo>
                    <a:pt x="6" y="80"/>
                  </a:lnTo>
                  <a:lnTo>
                    <a:pt x="2" y="70"/>
                  </a:lnTo>
                  <a:lnTo>
                    <a:pt x="0" y="61"/>
                  </a:lnTo>
                  <a:lnTo>
                    <a:pt x="0" y="53"/>
                  </a:lnTo>
                  <a:lnTo>
                    <a:pt x="1" y="43"/>
                  </a:lnTo>
                  <a:lnTo>
                    <a:pt x="3" y="34"/>
                  </a:lnTo>
                  <a:lnTo>
                    <a:pt x="8" y="24"/>
                  </a:lnTo>
                  <a:lnTo>
                    <a:pt x="13" y="17"/>
                  </a:lnTo>
                  <a:lnTo>
                    <a:pt x="21" y="10"/>
                  </a:lnTo>
                  <a:lnTo>
                    <a:pt x="29" y="4"/>
                  </a:lnTo>
                  <a:lnTo>
                    <a:pt x="39" y="0"/>
                  </a:lnTo>
                  <a:lnTo>
                    <a:pt x="39" y="0"/>
                  </a:lnTo>
                  <a:lnTo>
                    <a:pt x="72" y="10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71" name="Freeform 89"/>
            <p:cNvSpPr>
              <a:spLocks/>
            </p:cNvSpPr>
            <p:nvPr/>
          </p:nvSpPr>
          <p:spPr bwMode="auto">
            <a:xfrm>
              <a:off x="10499726" y="5948363"/>
              <a:ext cx="19050" cy="33337"/>
            </a:xfrm>
            <a:custGeom>
              <a:avLst/>
              <a:gdLst>
                <a:gd name="T0" fmla="*/ 220 w 220"/>
                <a:gd name="T1" fmla="*/ 0 h 382"/>
                <a:gd name="T2" fmla="*/ 217 w 220"/>
                <a:gd name="T3" fmla="*/ 0 h 382"/>
                <a:gd name="T4" fmla="*/ 211 w 220"/>
                <a:gd name="T5" fmla="*/ 2 h 382"/>
                <a:gd name="T6" fmla="*/ 199 w 220"/>
                <a:gd name="T7" fmla="*/ 6 h 382"/>
                <a:gd name="T8" fmla="*/ 186 w 220"/>
                <a:gd name="T9" fmla="*/ 14 h 382"/>
                <a:gd name="T10" fmla="*/ 169 w 220"/>
                <a:gd name="T11" fmla="*/ 22 h 382"/>
                <a:gd name="T12" fmla="*/ 150 w 220"/>
                <a:gd name="T13" fmla="*/ 34 h 382"/>
                <a:gd name="T14" fmla="*/ 130 w 220"/>
                <a:gd name="T15" fmla="*/ 49 h 382"/>
                <a:gd name="T16" fmla="*/ 110 w 220"/>
                <a:gd name="T17" fmla="*/ 68 h 382"/>
                <a:gd name="T18" fmla="*/ 90 w 220"/>
                <a:gd name="T19" fmla="*/ 90 h 382"/>
                <a:gd name="T20" fmla="*/ 70 w 220"/>
                <a:gd name="T21" fmla="*/ 117 h 382"/>
                <a:gd name="T22" fmla="*/ 51 w 220"/>
                <a:gd name="T23" fmla="*/ 148 h 382"/>
                <a:gd name="T24" fmla="*/ 34 w 220"/>
                <a:gd name="T25" fmla="*/ 184 h 382"/>
                <a:gd name="T26" fmla="*/ 20 w 220"/>
                <a:gd name="T27" fmla="*/ 225 h 382"/>
                <a:gd name="T28" fmla="*/ 9 w 220"/>
                <a:gd name="T29" fmla="*/ 271 h 382"/>
                <a:gd name="T30" fmla="*/ 2 w 220"/>
                <a:gd name="T31" fmla="*/ 323 h 382"/>
                <a:gd name="T32" fmla="*/ 0 w 220"/>
                <a:gd name="T33" fmla="*/ 382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0" h="382">
                  <a:moveTo>
                    <a:pt x="220" y="0"/>
                  </a:moveTo>
                  <a:lnTo>
                    <a:pt x="217" y="0"/>
                  </a:lnTo>
                  <a:lnTo>
                    <a:pt x="211" y="2"/>
                  </a:lnTo>
                  <a:lnTo>
                    <a:pt x="199" y="6"/>
                  </a:lnTo>
                  <a:lnTo>
                    <a:pt x="186" y="14"/>
                  </a:lnTo>
                  <a:lnTo>
                    <a:pt x="169" y="22"/>
                  </a:lnTo>
                  <a:lnTo>
                    <a:pt x="150" y="34"/>
                  </a:lnTo>
                  <a:lnTo>
                    <a:pt x="130" y="49"/>
                  </a:lnTo>
                  <a:lnTo>
                    <a:pt x="110" y="68"/>
                  </a:lnTo>
                  <a:lnTo>
                    <a:pt x="90" y="90"/>
                  </a:lnTo>
                  <a:lnTo>
                    <a:pt x="70" y="117"/>
                  </a:lnTo>
                  <a:lnTo>
                    <a:pt x="51" y="148"/>
                  </a:lnTo>
                  <a:lnTo>
                    <a:pt x="34" y="184"/>
                  </a:lnTo>
                  <a:lnTo>
                    <a:pt x="20" y="225"/>
                  </a:lnTo>
                  <a:lnTo>
                    <a:pt x="9" y="271"/>
                  </a:lnTo>
                  <a:lnTo>
                    <a:pt x="2" y="323"/>
                  </a:lnTo>
                  <a:lnTo>
                    <a:pt x="0" y="38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72" name="Freeform 90"/>
            <p:cNvSpPr>
              <a:spLocks/>
            </p:cNvSpPr>
            <p:nvPr/>
          </p:nvSpPr>
          <p:spPr bwMode="auto">
            <a:xfrm>
              <a:off x="10517188" y="5942013"/>
              <a:ext cx="6350" cy="11112"/>
            </a:xfrm>
            <a:custGeom>
              <a:avLst/>
              <a:gdLst>
                <a:gd name="T0" fmla="*/ 0 w 69"/>
                <a:gd name="T1" fmla="*/ 1 h 110"/>
                <a:gd name="T2" fmla="*/ 0 w 69"/>
                <a:gd name="T3" fmla="*/ 1 h 110"/>
                <a:gd name="T4" fmla="*/ 10 w 69"/>
                <a:gd name="T5" fmla="*/ 0 h 110"/>
                <a:gd name="T6" fmla="*/ 19 w 69"/>
                <a:gd name="T7" fmla="*/ 0 h 110"/>
                <a:gd name="T8" fmla="*/ 28 w 69"/>
                <a:gd name="T9" fmla="*/ 2 h 110"/>
                <a:gd name="T10" fmla="*/ 38 w 69"/>
                <a:gd name="T11" fmla="*/ 5 h 110"/>
                <a:gd name="T12" fmla="*/ 46 w 69"/>
                <a:gd name="T13" fmla="*/ 10 h 110"/>
                <a:gd name="T14" fmla="*/ 53 w 69"/>
                <a:gd name="T15" fmla="*/ 16 h 110"/>
                <a:gd name="T16" fmla="*/ 60 w 69"/>
                <a:gd name="T17" fmla="*/ 24 h 110"/>
                <a:gd name="T18" fmla="*/ 65 w 69"/>
                <a:gd name="T19" fmla="*/ 33 h 110"/>
                <a:gd name="T20" fmla="*/ 68 w 69"/>
                <a:gd name="T21" fmla="*/ 42 h 110"/>
                <a:gd name="T22" fmla="*/ 69 w 69"/>
                <a:gd name="T23" fmla="*/ 52 h 110"/>
                <a:gd name="T24" fmla="*/ 69 w 69"/>
                <a:gd name="T25" fmla="*/ 60 h 110"/>
                <a:gd name="T26" fmla="*/ 67 w 69"/>
                <a:gd name="T27" fmla="*/ 70 h 110"/>
                <a:gd name="T28" fmla="*/ 64 w 69"/>
                <a:gd name="T29" fmla="*/ 79 h 110"/>
                <a:gd name="T30" fmla="*/ 59 w 69"/>
                <a:gd name="T31" fmla="*/ 88 h 110"/>
                <a:gd name="T32" fmla="*/ 52 w 69"/>
                <a:gd name="T33" fmla="*/ 95 h 110"/>
                <a:gd name="T34" fmla="*/ 45 w 69"/>
                <a:gd name="T35" fmla="*/ 101 h 110"/>
                <a:gd name="T36" fmla="*/ 35 w 69"/>
                <a:gd name="T37" fmla="*/ 107 h 110"/>
                <a:gd name="T38" fmla="*/ 27 w 69"/>
                <a:gd name="T39" fmla="*/ 110 h 110"/>
                <a:gd name="T40" fmla="*/ 27 w 69"/>
                <a:gd name="T41" fmla="*/ 110 h 110"/>
                <a:gd name="T42" fmla="*/ 0 w 69"/>
                <a:gd name="T43" fmla="*/ 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9" h="110">
                  <a:moveTo>
                    <a:pt x="0" y="1"/>
                  </a:moveTo>
                  <a:lnTo>
                    <a:pt x="0" y="1"/>
                  </a:lnTo>
                  <a:lnTo>
                    <a:pt x="10" y="0"/>
                  </a:lnTo>
                  <a:lnTo>
                    <a:pt x="19" y="0"/>
                  </a:lnTo>
                  <a:lnTo>
                    <a:pt x="28" y="2"/>
                  </a:lnTo>
                  <a:lnTo>
                    <a:pt x="38" y="5"/>
                  </a:lnTo>
                  <a:lnTo>
                    <a:pt x="46" y="10"/>
                  </a:lnTo>
                  <a:lnTo>
                    <a:pt x="53" y="16"/>
                  </a:lnTo>
                  <a:lnTo>
                    <a:pt x="60" y="24"/>
                  </a:lnTo>
                  <a:lnTo>
                    <a:pt x="65" y="33"/>
                  </a:lnTo>
                  <a:lnTo>
                    <a:pt x="68" y="42"/>
                  </a:lnTo>
                  <a:lnTo>
                    <a:pt x="69" y="52"/>
                  </a:lnTo>
                  <a:lnTo>
                    <a:pt x="69" y="60"/>
                  </a:lnTo>
                  <a:lnTo>
                    <a:pt x="67" y="70"/>
                  </a:lnTo>
                  <a:lnTo>
                    <a:pt x="64" y="79"/>
                  </a:lnTo>
                  <a:lnTo>
                    <a:pt x="59" y="88"/>
                  </a:lnTo>
                  <a:lnTo>
                    <a:pt x="52" y="95"/>
                  </a:lnTo>
                  <a:lnTo>
                    <a:pt x="45" y="101"/>
                  </a:lnTo>
                  <a:lnTo>
                    <a:pt x="35" y="107"/>
                  </a:lnTo>
                  <a:lnTo>
                    <a:pt x="27" y="110"/>
                  </a:lnTo>
                  <a:lnTo>
                    <a:pt x="27" y="110"/>
                  </a:lnTo>
                  <a:lnTo>
                    <a:pt x="0" y="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73" name="Freeform 91"/>
            <p:cNvSpPr>
              <a:spLocks/>
            </p:cNvSpPr>
            <p:nvPr/>
          </p:nvSpPr>
          <p:spPr bwMode="auto">
            <a:xfrm>
              <a:off x="10494963" y="5981700"/>
              <a:ext cx="9525" cy="4762"/>
            </a:xfrm>
            <a:custGeom>
              <a:avLst/>
              <a:gdLst>
                <a:gd name="T0" fmla="*/ 112 w 112"/>
                <a:gd name="T1" fmla="*/ 0 h 56"/>
                <a:gd name="T2" fmla="*/ 112 w 112"/>
                <a:gd name="T3" fmla="*/ 0 h 56"/>
                <a:gd name="T4" fmla="*/ 112 w 112"/>
                <a:gd name="T5" fmla="*/ 9 h 56"/>
                <a:gd name="T6" fmla="*/ 109 w 112"/>
                <a:gd name="T7" fmla="*/ 19 h 56"/>
                <a:gd name="T8" fmla="*/ 105 w 112"/>
                <a:gd name="T9" fmla="*/ 28 h 56"/>
                <a:gd name="T10" fmla="*/ 99 w 112"/>
                <a:gd name="T11" fmla="*/ 36 h 56"/>
                <a:gd name="T12" fmla="*/ 92 w 112"/>
                <a:gd name="T13" fmla="*/ 43 h 56"/>
                <a:gd name="T14" fmla="*/ 85 w 112"/>
                <a:gd name="T15" fmla="*/ 48 h 56"/>
                <a:gd name="T16" fmla="*/ 75 w 112"/>
                <a:gd name="T17" fmla="*/ 52 h 56"/>
                <a:gd name="T18" fmla="*/ 66 w 112"/>
                <a:gd name="T19" fmla="*/ 56 h 56"/>
                <a:gd name="T20" fmla="*/ 56 w 112"/>
                <a:gd name="T21" fmla="*/ 56 h 56"/>
                <a:gd name="T22" fmla="*/ 47 w 112"/>
                <a:gd name="T23" fmla="*/ 56 h 56"/>
                <a:gd name="T24" fmla="*/ 37 w 112"/>
                <a:gd name="T25" fmla="*/ 52 h 56"/>
                <a:gd name="T26" fmla="*/ 28 w 112"/>
                <a:gd name="T27" fmla="*/ 48 h 56"/>
                <a:gd name="T28" fmla="*/ 20 w 112"/>
                <a:gd name="T29" fmla="*/ 43 h 56"/>
                <a:gd name="T30" fmla="*/ 13 w 112"/>
                <a:gd name="T31" fmla="*/ 36 h 56"/>
                <a:gd name="T32" fmla="*/ 8 w 112"/>
                <a:gd name="T33" fmla="*/ 28 h 56"/>
                <a:gd name="T34" fmla="*/ 4 w 112"/>
                <a:gd name="T35" fmla="*/ 19 h 56"/>
                <a:gd name="T36" fmla="*/ 0 w 112"/>
                <a:gd name="T37" fmla="*/ 9 h 56"/>
                <a:gd name="T38" fmla="*/ 0 w 112"/>
                <a:gd name="T39" fmla="*/ 0 h 56"/>
                <a:gd name="T40" fmla="*/ 0 w 112"/>
                <a:gd name="T41" fmla="*/ 0 h 56"/>
                <a:gd name="T42" fmla="*/ 112 w 112"/>
                <a:gd name="T4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56">
                  <a:moveTo>
                    <a:pt x="112" y="0"/>
                  </a:moveTo>
                  <a:lnTo>
                    <a:pt x="112" y="0"/>
                  </a:lnTo>
                  <a:lnTo>
                    <a:pt x="112" y="9"/>
                  </a:lnTo>
                  <a:lnTo>
                    <a:pt x="109" y="19"/>
                  </a:lnTo>
                  <a:lnTo>
                    <a:pt x="105" y="28"/>
                  </a:lnTo>
                  <a:lnTo>
                    <a:pt x="99" y="36"/>
                  </a:lnTo>
                  <a:lnTo>
                    <a:pt x="92" y="43"/>
                  </a:lnTo>
                  <a:lnTo>
                    <a:pt x="85" y="48"/>
                  </a:lnTo>
                  <a:lnTo>
                    <a:pt x="75" y="52"/>
                  </a:lnTo>
                  <a:lnTo>
                    <a:pt x="66" y="56"/>
                  </a:lnTo>
                  <a:lnTo>
                    <a:pt x="56" y="56"/>
                  </a:lnTo>
                  <a:lnTo>
                    <a:pt x="47" y="56"/>
                  </a:lnTo>
                  <a:lnTo>
                    <a:pt x="37" y="52"/>
                  </a:lnTo>
                  <a:lnTo>
                    <a:pt x="28" y="48"/>
                  </a:lnTo>
                  <a:lnTo>
                    <a:pt x="20" y="43"/>
                  </a:lnTo>
                  <a:lnTo>
                    <a:pt x="13" y="36"/>
                  </a:lnTo>
                  <a:lnTo>
                    <a:pt x="8" y="28"/>
                  </a:lnTo>
                  <a:lnTo>
                    <a:pt x="4" y="19"/>
                  </a:lnTo>
                  <a:lnTo>
                    <a:pt x="0" y="9"/>
                  </a:lnTo>
                  <a:lnTo>
                    <a:pt x="0" y="0"/>
                  </a:lnTo>
                  <a:lnTo>
                    <a:pt x="0" y="0"/>
                  </a:lnTo>
                  <a:lnTo>
                    <a:pt x="1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74" name="Freeform 92"/>
            <p:cNvSpPr>
              <a:spLocks/>
            </p:cNvSpPr>
            <p:nvPr/>
          </p:nvSpPr>
          <p:spPr bwMode="auto">
            <a:xfrm>
              <a:off x="10499726" y="5981700"/>
              <a:ext cx="15875" cy="57150"/>
            </a:xfrm>
            <a:custGeom>
              <a:avLst/>
              <a:gdLst>
                <a:gd name="T0" fmla="*/ 0 w 193"/>
                <a:gd name="T1" fmla="*/ 0 h 655"/>
                <a:gd name="T2" fmla="*/ 2 w 193"/>
                <a:gd name="T3" fmla="*/ 58 h 655"/>
                <a:gd name="T4" fmla="*/ 8 w 193"/>
                <a:gd name="T5" fmla="*/ 109 h 655"/>
                <a:gd name="T6" fmla="*/ 17 w 193"/>
                <a:gd name="T7" fmla="*/ 155 h 655"/>
                <a:gd name="T8" fmla="*/ 30 w 193"/>
                <a:gd name="T9" fmla="*/ 197 h 655"/>
                <a:gd name="T10" fmla="*/ 44 w 193"/>
                <a:gd name="T11" fmla="*/ 236 h 655"/>
                <a:gd name="T12" fmla="*/ 60 w 193"/>
                <a:gd name="T13" fmla="*/ 272 h 655"/>
                <a:gd name="T14" fmla="*/ 78 w 193"/>
                <a:gd name="T15" fmla="*/ 305 h 655"/>
                <a:gd name="T16" fmla="*/ 96 w 193"/>
                <a:gd name="T17" fmla="*/ 337 h 655"/>
                <a:gd name="T18" fmla="*/ 114 w 193"/>
                <a:gd name="T19" fmla="*/ 369 h 655"/>
                <a:gd name="T20" fmla="*/ 132 w 193"/>
                <a:gd name="T21" fmla="*/ 402 h 655"/>
                <a:gd name="T22" fmla="*/ 148 w 193"/>
                <a:gd name="T23" fmla="*/ 435 h 655"/>
                <a:gd name="T24" fmla="*/ 162 w 193"/>
                <a:gd name="T25" fmla="*/ 472 h 655"/>
                <a:gd name="T26" fmla="*/ 175 w 193"/>
                <a:gd name="T27" fmla="*/ 511 h 655"/>
                <a:gd name="T28" fmla="*/ 185 w 193"/>
                <a:gd name="T29" fmla="*/ 554 h 655"/>
                <a:gd name="T30" fmla="*/ 190 w 193"/>
                <a:gd name="T31" fmla="*/ 602 h 655"/>
                <a:gd name="T32" fmla="*/ 193 w 193"/>
                <a:gd name="T33" fmla="*/ 655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3" h="655">
                  <a:moveTo>
                    <a:pt x="0" y="0"/>
                  </a:moveTo>
                  <a:lnTo>
                    <a:pt x="2" y="58"/>
                  </a:lnTo>
                  <a:lnTo>
                    <a:pt x="8" y="109"/>
                  </a:lnTo>
                  <a:lnTo>
                    <a:pt x="17" y="155"/>
                  </a:lnTo>
                  <a:lnTo>
                    <a:pt x="30" y="197"/>
                  </a:lnTo>
                  <a:lnTo>
                    <a:pt x="44" y="236"/>
                  </a:lnTo>
                  <a:lnTo>
                    <a:pt x="60" y="272"/>
                  </a:lnTo>
                  <a:lnTo>
                    <a:pt x="78" y="305"/>
                  </a:lnTo>
                  <a:lnTo>
                    <a:pt x="96" y="337"/>
                  </a:lnTo>
                  <a:lnTo>
                    <a:pt x="114" y="369"/>
                  </a:lnTo>
                  <a:lnTo>
                    <a:pt x="132" y="402"/>
                  </a:lnTo>
                  <a:lnTo>
                    <a:pt x="148" y="435"/>
                  </a:lnTo>
                  <a:lnTo>
                    <a:pt x="162" y="472"/>
                  </a:lnTo>
                  <a:lnTo>
                    <a:pt x="175" y="511"/>
                  </a:lnTo>
                  <a:lnTo>
                    <a:pt x="185" y="554"/>
                  </a:lnTo>
                  <a:lnTo>
                    <a:pt x="190" y="602"/>
                  </a:lnTo>
                  <a:lnTo>
                    <a:pt x="193" y="65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75" name="Freeform 93"/>
            <p:cNvSpPr>
              <a:spLocks/>
            </p:cNvSpPr>
            <p:nvPr/>
          </p:nvSpPr>
          <p:spPr bwMode="auto">
            <a:xfrm>
              <a:off x="10494963" y="5976938"/>
              <a:ext cx="9525" cy="4762"/>
            </a:xfrm>
            <a:custGeom>
              <a:avLst/>
              <a:gdLst>
                <a:gd name="T0" fmla="*/ 0 w 112"/>
                <a:gd name="T1" fmla="*/ 56 h 56"/>
                <a:gd name="T2" fmla="*/ 0 w 112"/>
                <a:gd name="T3" fmla="*/ 56 h 56"/>
                <a:gd name="T4" fmla="*/ 0 w 112"/>
                <a:gd name="T5" fmla="*/ 46 h 56"/>
                <a:gd name="T6" fmla="*/ 4 w 112"/>
                <a:gd name="T7" fmla="*/ 37 h 56"/>
                <a:gd name="T8" fmla="*/ 8 w 112"/>
                <a:gd name="T9" fmla="*/ 28 h 56"/>
                <a:gd name="T10" fmla="*/ 13 w 112"/>
                <a:gd name="T11" fmla="*/ 20 h 56"/>
                <a:gd name="T12" fmla="*/ 20 w 112"/>
                <a:gd name="T13" fmla="*/ 13 h 56"/>
                <a:gd name="T14" fmla="*/ 28 w 112"/>
                <a:gd name="T15" fmla="*/ 8 h 56"/>
                <a:gd name="T16" fmla="*/ 37 w 112"/>
                <a:gd name="T17" fmla="*/ 3 h 56"/>
                <a:gd name="T18" fmla="*/ 47 w 112"/>
                <a:gd name="T19" fmla="*/ 0 h 56"/>
                <a:gd name="T20" fmla="*/ 56 w 112"/>
                <a:gd name="T21" fmla="*/ 0 h 56"/>
                <a:gd name="T22" fmla="*/ 66 w 112"/>
                <a:gd name="T23" fmla="*/ 0 h 56"/>
                <a:gd name="T24" fmla="*/ 75 w 112"/>
                <a:gd name="T25" fmla="*/ 3 h 56"/>
                <a:gd name="T26" fmla="*/ 85 w 112"/>
                <a:gd name="T27" fmla="*/ 8 h 56"/>
                <a:gd name="T28" fmla="*/ 92 w 112"/>
                <a:gd name="T29" fmla="*/ 13 h 56"/>
                <a:gd name="T30" fmla="*/ 99 w 112"/>
                <a:gd name="T31" fmla="*/ 20 h 56"/>
                <a:gd name="T32" fmla="*/ 105 w 112"/>
                <a:gd name="T33" fmla="*/ 28 h 56"/>
                <a:gd name="T34" fmla="*/ 109 w 112"/>
                <a:gd name="T35" fmla="*/ 37 h 56"/>
                <a:gd name="T36" fmla="*/ 112 w 112"/>
                <a:gd name="T37" fmla="*/ 46 h 56"/>
                <a:gd name="T38" fmla="*/ 112 w 112"/>
                <a:gd name="T39" fmla="*/ 56 h 56"/>
                <a:gd name="T40" fmla="*/ 112 w 112"/>
                <a:gd name="T41" fmla="*/ 56 h 56"/>
                <a:gd name="T42" fmla="*/ 0 w 112"/>
                <a:gd name="T43"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56">
                  <a:moveTo>
                    <a:pt x="0" y="56"/>
                  </a:moveTo>
                  <a:lnTo>
                    <a:pt x="0" y="56"/>
                  </a:lnTo>
                  <a:lnTo>
                    <a:pt x="0" y="46"/>
                  </a:lnTo>
                  <a:lnTo>
                    <a:pt x="4" y="37"/>
                  </a:lnTo>
                  <a:lnTo>
                    <a:pt x="8" y="28"/>
                  </a:lnTo>
                  <a:lnTo>
                    <a:pt x="13" y="20"/>
                  </a:lnTo>
                  <a:lnTo>
                    <a:pt x="20" y="13"/>
                  </a:lnTo>
                  <a:lnTo>
                    <a:pt x="28" y="8"/>
                  </a:lnTo>
                  <a:lnTo>
                    <a:pt x="37" y="3"/>
                  </a:lnTo>
                  <a:lnTo>
                    <a:pt x="47" y="0"/>
                  </a:lnTo>
                  <a:lnTo>
                    <a:pt x="56" y="0"/>
                  </a:lnTo>
                  <a:lnTo>
                    <a:pt x="66" y="0"/>
                  </a:lnTo>
                  <a:lnTo>
                    <a:pt x="75" y="3"/>
                  </a:lnTo>
                  <a:lnTo>
                    <a:pt x="85" y="8"/>
                  </a:lnTo>
                  <a:lnTo>
                    <a:pt x="92" y="13"/>
                  </a:lnTo>
                  <a:lnTo>
                    <a:pt x="99" y="20"/>
                  </a:lnTo>
                  <a:lnTo>
                    <a:pt x="105" y="28"/>
                  </a:lnTo>
                  <a:lnTo>
                    <a:pt x="109" y="37"/>
                  </a:lnTo>
                  <a:lnTo>
                    <a:pt x="112" y="46"/>
                  </a:lnTo>
                  <a:lnTo>
                    <a:pt x="112" y="56"/>
                  </a:lnTo>
                  <a:lnTo>
                    <a:pt x="112" y="56"/>
                  </a:lnTo>
                  <a:lnTo>
                    <a:pt x="0" y="5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76" name="Freeform 94"/>
            <p:cNvSpPr>
              <a:spLocks/>
            </p:cNvSpPr>
            <p:nvPr/>
          </p:nvSpPr>
          <p:spPr bwMode="auto">
            <a:xfrm>
              <a:off x="10510838" y="6038850"/>
              <a:ext cx="11113" cy="4762"/>
            </a:xfrm>
            <a:custGeom>
              <a:avLst/>
              <a:gdLst>
                <a:gd name="T0" fmla="*/ 112 w 112"/>
                <a:gd name="T1" fmla="*/ 0 h 56"/>
                <a:gd name="T2" fmla="*/ 112 w 112"/>
                <a:gd name="T3" fmla="*/ 0 h 56"/>
                <a:gd name="T4" fmla="*/ 112 w 112"/>
                <a:gd name="T5" fmla="*/ 10 h 56"/>
                <a:gd name="T6" fmla="*/ 109 w 112"/>
                <a:gd name="T7" fmla="*/ 19 h 56"/>
                <a:gd name="T8" fmla="*/ 104 w 112"/>
                <a:gd name="T9" fmla="*/ 29 h 56"/>
                <a:gd name="T10" fmla="*/ 99 w 112"/>
                <a:gd name="T11" fmla="*/ 36 h 56"/>
                <a:gd name="T12" fmla="*/ 92 w 112"/>
                <a:gd name="T13" fmla="*/ 43 h 56"/>
                <a:gd name="T14" fmla="*/ 84 w 112"/>
                <a:gd name="T15" fmla="*/ 49 h 56"/>
                <a:gd name="T16" fmla="*/ 75 w 112"/>
                <a:gd name="T17" fmla="*/ 53 h 56"/>
                <a:gd name="T18" fmla="*/ 65 w 112"/>
                <a:gd name="T19" fmla="*/ 56 h 56"/>
                <a:gd name="T20" fmla="*/ 56 w 112"/>
                <a:gd name="T21" fmla="*/ 56 h 56"/>
                <a:gd name="T22" fmla="*/ 46 w 112"/>
                <a:gd name="T23" fmla="*/ 56 h 56"/>
                <a:gd name="T24" fmla="*/ 37 w 112"/>
                <a:gd name="T25" fmla="*/ 53 h 56"/>
                <a:gd name="T26" fmla="*/ 28 w 112"/>
                <a:gd name="T27" fmla="*/ 49 h 56"/>
                <a:gd name="T28" fmla="*/ 20 w 112"/>
                <a:gd name="T29" fmla="*/ 43 h 56"/>
                <a:gd name="T30" fmla="*/ 13 w 112"/>
                <a:gd name="T31" fmla="*/ 36 h 56"/>
                <a:gd name="T32" fmla="*/ 7 w 112"/>
                <a:gd name="T33" fmla="*/ 29 h 56"/>
                <a:gd name="T34" fmla="*/ 3 w 112"/>
                <a:gd name="T35" fmla="*/ 19 h 56"/>
                <a:gd name="T36" fmla="*/ 0 w 112"/>
                <a:gd name="T37" fmla="*/ 10 h 56"/>
                <a:gd name="T38" fmla="*/ 0 w 112"/>
                <a:gd name="T39" fmla="*/ 0 h 56"/>
                <a:gd name="T40" fmla="*/ 0 w 112"/>
                <a:gd name="T41" fmla="*/ 0 h 56"/>
                <a:gd name="T42" fmla="*/ 112 w 112"/>
                <a:gd name="T4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56">
                  <a:moveTo>
                    <a:pt x="112" y="0"/>
                  </a:moveTo>
                  <a:lnTo>
                    <a:pt x="112" y="0"/>
                  </a:lnTo>
                  <a:lnTo>
                    <a:pt x="112" y="10"/>
                  </a:lnTo>
                  <a:lnTo>
                    <a:pt x="109" y="19"/>
                  </a:lnTo>
                  <a:lnTo>
                    <a:pt x="104" y="29"/>
                  </a:lnTo>
                  <a:lnTo>
                    <a:pt x="99" y="36"/>
                  </a:lnTo>
                  <a:lnTo>
                    <a:pt x="92" y="43"/>
                  </a:lnTo>
                  <a:lnTo>
                    <a:pt x="84" y="49"/>
                  </a:lnTo>
                  <a:lnTo>
                    <a:pt x="75" y="53"/>
                  </a:lnTo>
                  <a:lnTo>
                    <a:pt x="65" y="56"/>
                  </a:lnTo>
                  <a:lnTo>
                    <a:pt x="56" y="56"/>
                  </a:lnTo>
                  <a:lnTo>
                    <a:pt x="46" y="56"/>
                  </a:lnTo>
                  <a:lnTo>
                    <a:pt x="37" y="53"/>
                  </a:lnTo>
                  <a:lnTo>
                    <a:pt x="28" y="49"/>
                  </a:lnTo>
                  <a:lnTo>
                    <a:pt x="20" y="43"/>
                  </a:lnTo>
                  <a:lnTo>
                    <a:pt x="13" y="36"/>
                  </a:lnTo>
                  <a:lnTo>
                    <a:pt x="7" y="29"/>
                  </a:lnTo>
                  <a:lnTo>
                    <a:pt x="3" y="19"/>
                  </a:lnTo>
                  <a:lnTo>
                    <a:pt x="0" y="10"/>
                  </a:lnTo>
                  <a:lnTo>
                    <a:pt x="0" y="0"/>
                  </a:lnTo>
                  <a:lnTo>
                    <a:pt x="0" y="0"/>
                  </a:lnTo>
                  <a:lnTo>
                    <a:pt x="1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77" name="Freeform 95"/>
            <p:cNvSpPr>
              <a:spLocks/>
            </p:cNvSpPr>
            <p:nvPr/>
          </p:nvSpPr>
          <p:spPr bwMode="auto">
            <a:xfrm>
              <a:off x="10501313" y="6038850"/>
              <a:ext cx="14288" cy="31750"/>
            </a:xfrm>
            <a:custGeom>
              <a:avLst/>
              <a:gdLst>
                <a:gd name="T0" fmla="*/ 165 w 165"/>
                <a:gd name="T1" fmla="*/ 0 h 355"/>
                <a:gd name="T2" fmla="*/ 163 w 165"/>
                <a:gd name="T3" fmla="*/ 53 h 355"/>
                <a:gd name="T4" fmla="*/ 158 w 165"/>
                <a:gd name="T5" fmla="*/ 101 h 355"/>
                <a:gd name="T6" fmla="*/ 149 w 165"/>
                <a:gd name="T7" fmla="*/ 144 h 355"/>
                <a:gd name="T8" fmla="*/ 139 w 165"/>
                <a:gd name="T9" fmla="*/ 182 h 355"/>
                <a:gd name="T10" fmla="*/ 126 w 165"/>
                <a:gd name="T11" fmla="*/ 215 h 355"/>
                <a:gd name="T12" fmla="*/ 112 w 165"/>
                <a:gd name="T13" fmla="*/ 244 h 355"/>
                <a:gd name="T14" fmla="*/ 98 w 165"/>
                <a:gd name="T15" fmla="*/ 269 h 355"/>
                <a:gd name="T16" fmla="*/ 82 w 165"/>
                <a:gd name="T17" fmla="*/ 290 h 355"/>
                <a:gd name="T18" fmla="*/ 66 w 165"/>
                <a:gd name="T19" fmla="*/ 307 h 355"/>
                <a:gd name="T20" fmla="*/ 51 w 165"/>
                <a:gd name="T21" fmla="*/ 321 h 355"/>
                <a:gd name="T22" fmla="*/ 38 w 165"/>
                <a:gd name="T23" fmla="*/ 333 h 355"/>
                <a:gd name="T24" fmla="*/ 25 w 165"/>
                <a:gd name="T25" fmla="*/ 341 h 355"/>
                <a:gd name="T26" fmla="*/ 14 w 165"/>
                <a:gd name="T27" fmla="*/ 348 h 355"/>
                <a:gd name="T28" fmla="*/ 6 w 165"/>
                <a:gd name="T29" fmla="*/ 352 h 355"/>
                <a:gd name="T30" fmla="*/ 1 w 165"/>
                <a:gd name="T31" fmla="*/ 354 h 355"/>
                <a:gd name="T32" fmla="*/ 0 w 165"/>
                <a:gd name="T33" fmla="*/ 355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5" h="355">
                  <a:moveTo>
                    <a:pt x="165" y="0"/>
                  </a:moveTo>
                  <a:lnTo>
                    <a:pt x="163" y="53"/>
                  </a:lnTo>
                  <a:lnTo>
                    <a:pt x="158" y="101"/>
                  </a:lnTo>
                  <a:lnTo>
                    <a:pt x="149" y="144"/>
                  </a:lnTo>
                  <a:lnTo>
                    <a:pt x="139" y="182"/>
                  </a:lnTo>
                  <a:lnTo>
                    <a:pt x="126" y="215"/>
                  </a:lnTo>
                  <a:lnTo>
                    <a:pt x="112" y="244"/>
                  </a:lnTo>
                  <a:lnTo>
                    <a:pt x="98" y="269"/>
                  </a:lnTo>
                  <a:lnTo>
                    <a:pt x="82" y="290"/>
                  </a:lnTo>
                  <a:lnTo>
                    <a:pt x="66" y="307"/>
                  </a:lnTo>
                  <a:lnTo>
                    <a:pt x="51" y="321"/>
                  </a:lnTo>
                  <a:lnTo>
                    <a:pt x="38" y="333"/>
                  </a:lnTo>
                  <a:lnTo>
                    <a:pt x="25" y="341"/>
                  </a:lnTo>
                  <a:lnTo>
                    <a:pt x="14" y="348"/>
                  </a:lnTo>
                  <a:lnTo>
                    <a:pt x="6" y="352"/>
                  </a:lnTo>
                  <a:lnTo>
                    <a:pt x="1" y="354"/>
                  </a:lnTo>
                  <a:lnTo>
                    <a:pt x="0" y="35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78" name="Freeform 96"/>
            <p:cNvSpPr>
              <a:spLocks/>
            </p:cNvSpPr>
            <p:nvPr/>
          </p:nvSpPr>
          <p:spPr bwMode="auto">
            <a:xfrm>
              <a:off x="10510838" y="6034088"/>
              <a:ext cx="11113" cy="4762"/>
            </a:xfrm>
            <a:custGeom>
              <a:avLst/>
              <a:gdLst>
                <a:gd name="T0" fmla="*/ 0 w 112"/>
                <a:gd name="T1" fmla="*/ 55 h 55"/>
                <a:gd name="T2" fmla="*/ 0 w 112"/>
                <a:gd name="T3" fmla="*/ 55 h 55"/>
                <a:gd name="T4" fmla="*/ 0 w 112"/>
                <a:gd name="T5" fmla="*/ 46 h 55"/>
                <a:gd name="T6" fmla="*/ 3 w 112"/>
                <a:gd name="T7" fmla="*/ 37 h 55"/>
                <a:gd name="T8" fmla="*/ 7 w 112"/>
                <a:gd name="T9" fmla="*/ 27 h 55"/>
                <a:gd name="T10" fmla="*/ 13 w 112"/>
                <a:gd name="T11" fmla="*/ 20 h 55"/>
                <a:gd name="T12" fmla="*/ 20 w 112"/>
                <a:gd name="T13" fmla="*/ 12 h 55"/>
                <a:gd name="T14" fmla="*/ 28 w 112"/>
                <a:gd name="T15" fmla="*/ 7 h 55"/>
                <a:gd name="T16" fmla="*/ 37 w 112"/>
                <a:gd name="T17" fmla="*/ 3 h 55"/>
                <a:gd name="T18" fmla="*/ 46 w 112"/>
                <a:gd name="T19" fmla="*/ 0 h 55"/>
                <a:gd name="T20" fmla="*/ 56 w 112"/>
                <a:gd name="T21" fmla="*/ 0 h 55"/>
                <a:gd name="T22" fmla="*/ 65 w 112"/>
                <a:gd name="T23" fmla="*/ 0 h 55"/>
                <a:gd name="T24" fmla="*/ 75 w 112"/>
                <a:gd name="T25" fmla="*/ 3 h 55"/>
                <a:gd name="T26" fmla="*/ 84 w 112"/>
                <a:gd name="T27" fmla="*/ 7 h 55"/>
                <a:gd name="T28" fmla="*/ 92 w 112"/>
                <a:gd name="T29" fmla="*/ 12 h 55"/>
                <a:gd name="T30" fmla="*/ 99 w 112"/>
                <a:gd name="T31" fmla="*/ 20 h 55"/>
                <a:gd name="T32" fmla="*/ 104 w 112"/>
                <a:gd name="T33" fmla="*/ 27 h 55"/>
                <a:gd name="T34" fmla="*/ 109 w 112"/>
                <a:gd name="T35" fmla="*/ 37 h 55"/>
                <a:gd name="T36" fmla="*/ 112 w 112"/>
                <a:gd name="T37" fmla="*/ 46 h 55"/>
                <a:gd name="T38" fmla="*/ 112 w 112"/>
                <a:gd name="T39" fmla="*/ 55 h 55"/>
                <a:gd name="T40" fmla="*/ 112 w 112"/>
                <a:gd name="T41" fmla="*/ 55 h 55"/>
                <a:gd name="T42" fmla="*/ 0 w 112"/>
                <a:gd name="T43"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55">
                  <a:moveTo>
                    <a:pt x="0" y="55"/>
                  </a:moveTo>
                  <a:lnTo>
                    <a:pt x="0" y="55"/>
                  </a:lnTo>
                  <a:lnTo>
                    <a:pt x="0" y="46"/>
                  </a:lnTo>
                  <a:lnTo>
                    <a:pt x="3" y="37"/>
                  </a:lnTo>
                  <a:lnTo>
                    <a:pt x="7" y="27"/>
                  </a:lnTo>
                  <a:lnTo>
                    <a:pt x="13" y="20"/>
                  </a:lnTo>
                  <a:lnTo>
                    <a:pt x="20" y="12"/>
                  </a:lnTo>
                  <a:lnTo>
                    <a:pt x="28" y="7"/>
                  </a:lnTo>
                  <a:lnTo>
                    <a:pt x="37" y="3"/>
                  </a:lnTo>
                  <a:lnTo>
                    <a:pt x="46" y="0"/>
                  </a:lnTo>
                  <a:lnTo>
                    <a:pt x="56" y="0"/>
                  </a:lnTo>
                  <a:lnTo>
                    <a:pt x="65" y="0"/>
                  </a:lnTo>
                  <a:lnTo>
                    <a:pt x="75" y="3"/>
                  </a:lnTo>
                  <a:lnTo>
                    <a:pt x="84" y="7"/>
                  </a:lnTo>
                  <a:lnTo>
                    <a:pt x="92" y="12"/>
                  </a:lnTo>
                  <a:lnTo>
                    <a:pt x="99" y="20"/>
                  </a:lnTo>
                  <a:lnTo>
                    <a:pt x="104" y="27"/>
                  </a:lnTo>
                  <a:lnTo>
                    <a:pt x="109" y="37"/>
                  </a:lnTo>
                  <a:lnTo>
                    <a:pt x="112" y="46"/>
                  </a:lnTo>
                  <a:lnTo>
                    <a:pt x="112" y="55"/>
                  </a:lnTo>
                  <a:lnTo>
                    <a:pt x="112" y="55"/>
                  </a:lnTo>
                  <a:lnTo>
                    <a:pt x="0" y="5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79" name="Freeform 97"/>
            <p:cNvSpPr>
              <a:spLocks/>
            </p:cNvSpPr>
            <p:nvPr/>
          </p:nvSpPr>
          <p:spPr bwMode="auto">
            <a:xfrm>
              <a:off x="10496551" y="6065838"/>
              <a:ext cx="6350" cy="9525"/>
            </a:xfrm>
            <a:custGeom>
              <a:avLst/>
              <a:gdLst>
                <a:gd name="T0" fmla="*/ 72 w 72"/>
                <a:gd name="T1" fmla="*/ 107 h 109"/>
                <a:gd name="T2" fmla="*/ 72 w 72"/>
                <a:gd name="T3" fmla="*/ 107 h 109"/>
                <a:gd name="T4" fmla="*/ 63 w 72"/>
                <a:gd name="T5" fmla="*/ 109 h 109"/>
                <a:gd name="T6" fmla="*/ 55 w 72"/>
                <a:gd name="T7" fmla="*/ 109 h 109"/>
                <a:gd name="T8" fmla="*/ 45 w 72"/>
                <a:gd name="T9" fmla="*/ 108 h 109"/>
                <a:gd name="T10" fmla="*/ 36 w 72"/>
                <a:gd name="T11" fmla="*/ 106 h 109"/>
                <a:gd name="T12" fmla="*/ 26 w 72"/>
                <a:gd name="T13" fmla="*/ 101 h 109"/>
                <a:gd name="T14" fmla="*/ 19 w 72"/>
                <a:gd name="T15" fmla="*/ 96 h 109"/>
                <a:gd name="T16" fmla="*/ 11 w 72"/>
                <a:gd name="T17" fmla="*/ 89 h 109"/>
                <a:gd name="T18" fmla="*/ 6 w 72"/>
                <a:gd name="T19" fmla="*/ 80 h 109"/>
                <a:gd name="T20" fmla="*/ 2 w 72"/>
                <a:gd name="T21" fmla="*/ 71 h 109"/>
                <a:gd name="T22" fmla="*/ 0 w 72"/>
                <a:gd name="T23" fmla="*/ 61 h 109"/>
                <a:gd name="T24" fmla="*/ 0 w 72"/>
                <a:gd name="T25" fmla="*/ 53 h 109"/>
                <a:gd name="T26" fmla="*/ 1 w 72"/>
                <a:gd name="T27" fmla="*/ 43 h 109"/>
                <a:gd name="T28" fmla="*/ 3 w 72"/>
                <a:gd name="T29" fmla="*/ 34 h 109"/>
                <a:gd name="T30" fmla="*/ 8 w 72"/>
                <a:gd name="T31" fmla="*/ 25 h 109"/>
                <a:gd name="T32" fmla="*/ 14 w 72"/>
                <a:gd name="T33" fmla="*/ 17 h 109"/>
                <a:gd name="T34" fmla="*/ 21 w 72"/>
                <a:gd name="T35" fmla="*/ 10 h 109"/>
                <a:gd name="T36" fmla="*/ 29 w 72"/>
                <a:gd name="T37" fmla="*/ 5 h 109"/>
                <a:gd name="T38" fmla="*/ 39 w 72"/>
                <a:gd name="T39" fmla="*/ 0 h 109"/>
                <a:gd name="T40" fmla="*/ 39 w 72"/>
                <a:gd name="T41" fmla="*/ 0 h 109"/>
                <a:gd name="T42" fmla="*/ 72 w 72"/>
                <a:gd name="T43" fmla="*/ 10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2" h="109">
                  <a:moveTo>
                    <a:pt x="72" y="107"/>
                  </a:moveTo>
                  <a:lnTo>
                    <a:pt x="72" y="107"/>
                  </a:lnTo>
                  <a:lnTo>
                    <a:pt x="63" y="109"/>
                  </a:lnTo>
                  <a:lnTo>
                    <a:pt x="55" y="109"/>
                  </a:lnTo>
                  <a:lnTo>
                    <a:pt x="45" y="108"/>
                  </a:lnTo>
                  <a:lnTo>
                    <a:pt x="36" y="106"/>
                  </a:lnTo>
                  <a:lnTo>
                    <a:pt x="26" y="101"/>
                  </a:lnTo>
                  <a:lnTo>
                    <a:pt x="19" y="96"/>
                  </a:lnTo>
                  <a:lnTo>
                    <a:pt x="11" y="89"/>
                  </a:lnTo>
                  <a:lnTo>
                    <a:pt x="6" y="80"/>
                  </a:lnTo>
                  <a:lnTo>
                    <a:pt x="2" y="71"/>
                  </a:lnTo>
                  <a:lnTo>
                    <a:pt x="0" y="61"/>
                  </a:lnTo>
                  <a:lnTo>
                    <a:pt x="0" y="53"/>
                  </a:lnTo>
                  <a:lnTo>
                    <a:pt x="1" y="43"/>
                  </a:lnTo>
                  <a:lnTo>
                    <a:pt x="3" y="34"/>
                  </a:lnTo>
                  <a:lnTo>
                    <a:pt x="8" y="25"/>
                  </a:lnTo>
                  <a:lnTo>
                    <a:pt x="14" y="17"/>
                  </a:lnTo>
                  <a:lnTo>
                    <a:pt x="21" y="10"/>
                  </a:lnTo>
                  <a:lnTo>
                    <a:pt x="29" y="5"/>
                  </a:lnTo>
                  <a:lnTo>
                    <a:pt x="39" y="0"/>
                  </a:lnTo>
                  <a:lnTo>
                    <a:pt x="39" y="0"/>
                  </a:lnTo>
                  <a:lnTo>
                    <a:pt x="72" y="10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0" name="Freeform 98"/>
            <p:cNvSpPr>
              <a:spLocks/>
            </p:cNvSpPr>
            <p:nvPr/>
          </p:nvSpPr>
          <p:spPr bwMode="auto">
            <a:xfrm>
              <a:off x="10420351" y="6167438"/>
              <a:ext cx="31750" cy="15875"/>
            </a:xfrm>
            <a:custGeom>
              <a:avLst/>
              <a:gdLst>
                <a:gd name="T0" fmla="*/ 352 w 352"/>
                <a:gd name="T1" fmla="*/ 0 h 179"/>
                <a:gd name="T2" fmla="*/ 350 w 352"/>
                <a:gd name="T3" fmla="*/ 2 h 179"/>
                <a:gd name="T4" fmla="*/ 344 w 352"/>
                <a:gd name="T5" fmla="*/ 9 h 179"/>
                <a:gd name="T6" fmla="*/ 335 w 352"/>
                <a:gd name="T7" fmla="*/ 19 h 179"/>
                <a:gd name="T8" fmla="*/ 322 w 352"/>
                <a:gd name="T9" fmla="*/ 33 h 179"/>
                <a:gd name="T10" fmla="*/ 307 w 352"/>
                <a:gd name="T11" fmla="*/ 50 h 179"/>
                <a:gd name="T12" fmla="*/ 288 w 352"/>
                <a:gd name="T13" fmla="*/ 68 h 179"/>
                <a:gd name="T14" fmla="*/ 267 w 352"/>
                <a:gd name="T15" fmla="*/ 87 h 179"/>
                <a:gd name="T16" fmla="*/ 244 w 352"/>
                <a:gd name="T17" fmla="*/ 105 h 179"/>
                <a:gd name="T18" fmla="*/ 219 w 352"/>
                <a:gd name="T19" fmla="*/ 123 h 179"/>
                <a:gd name="T20" fmla="*/ 191 w 352"/>
                <a:gd name="T21" fmla="*/ 140 h 179"/>
                <a:gd name="T22" fmla="*/ 162 w 352"/>
                <a:gd name="T23" fmla="*/ 155 h 179"/>
                <a:gd name="T24" fmla="*/ 131 w 352"/>
                <a:gd name="T25" fmla="*/ 166 h 179"/>
                <a:gd name="T26" fmla="*/ 100 w 352"/>
                <a:gd name="T27" fmla="*/ 175 h 179"/>
                <a:gd name="T28" fmla="*/ 67 w 352"/>
                <a:gd name="T29" fmla="*/ 179 h 179"/>
                <a:gd name="T30" fmla="*/ 33 w 352"/>
                <a:gd name="T31" fmla="*/ 178 h 179"/>
                <a:gd name="T32" fmla="*/ 0 w 352"/>
                <a:gd name="T33" fmla="*/ 17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2" h="179">
                  <a:moveTo>
                    <a:pt x="352" y="0"/>
                  </a:moveTo>
                  <a:lnTo>
                    <a:pt x="350" y="2"/>
                  </a:lnTo>
                  <a:lnTo>
                    <a:pt x="344" y="9"/>
                  </a:lnTo>
                  <a:lnTo>
                    <a:pt x="335" y="19"/>
                  </a:lnTo>
                  <a:lnTo>
                    <a:pt x="322" y="33"/>
                  </a:lnTo>
                  <a:lnTo>
                    <a:pt x="307" y="50"/>
                  </a:lnTo>
                  <a:lnTo>
                    <a:pt x="288" y="68"/>
                  </a:lnTo>
                  <a:lnTo>
                    <a:pt x="267" y="87"/>
                  </a:lnTo>
                  <a:lnTo>
                    <a:pt x="244" y="105"/>
                  </a:lnTo>
                  <a:lnTo>
                    <a:pt x="219" y="123"/>
                  </a:lnTo>
                  <a:lnTo>
                    <a:pt x="191" y="140"/>
                  </a:lnTo>
                  <a:lnTo>
                    <a:pt x="162" y="155"/>
                  </a:lnTo>
                  <a:lnTo>
                    <a:pt x="131" y="166"/>
                  </a:lnTo>
                  <a:lnTo>
                    <a:pt x="100" y="175"/>
                  </a:lnTo>
                  <a:lnTo>
                    <a:pt x="67" y="179"/>
                  </a:lnTo>
                  <a:lnTo>
                    <a:pt x="33" y="178"/>
                  </a:lnTo>
                  <a:lnTo>
                    <a:pt x="0" y="17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81" name="Freeform 99"/>
            <p:cNvSpPr>
              <a:spLocks/>
            </p:cNvSpPr>
            <p:nvPr/>
          </p:nvSpPr>
          <p:spPr bwMode="auto">
            <a:xfrm>
              <a:off x="10448926" y="6162675"/>
              <a:ext cx="7938" cy="7937"/>
            </a:xfrm>
            <a:custGeom>
              <a:avLst/>
              <a:gdLst>
                <a:gd name="T0" fmla="*/ 0 w 101"/>
                <a:gd name="T1" fmla="*/ 22 h 89"/>
                <a:gd name="T2" fmla="*/ 0 w 101"/>
                <a:gd name="T3" fmla="*/ 22 h 89"/>
                <a:gd name="T4" fmla="*/ 8 w 101"/>
                <a:gd name="T5" fmla="*/ 15 h 89"/>
                <a:gd name="T6" fmla="*/ 15 w 101"/>
                <a:gd name="T7" fmla="*/ 8 h 89"/>
                <a:gd name="T8" fmla="*/ 23 w 101"/>
                <a:gd name="T9" fmla="*/ 4 h 89"/>
                <a:gd name="T10" fmla="*/ 33 w 101"/>
                <a:gd name="T11" fmla="*/ 1 h 89"/>
                <a:gd name="T12" fmla="*/ 43 w 101"/>
                <a:gd name="T13" fmla="*/ 0 h 89"/>
                <a:gd name="T14" fmla="*/ 52 w 101"/>
                <a:gd name="T15" fmla="*/ 0 h 89"/>
                <a:gd name="T16" fmla="*/ 61 w 101"/>
                <a:gd name="T17" fmla="*/ 2 h 89"/>
                <a:gd name="T18" fmla="*/ 71 w 101"/>
                <a:gd name="T19" fmla="*/ 5 h 89"/>
                <a:gd name="T20" fmla="*/ 79 w 101"/>
                <a:gd name="T21" fmla="*/ 10 h 89"/>
                <a:gd name="T22" fmla="*/ 86 w 101"/>
                <a:gd name="T23" fmla="*/ 18 h 89"/>
                <a:gd name="T24" fmla="*/ 93 w 101"/>
                <a:gd name="T25" fmla="*/ 25 h 89"/>
                <a:gd name="T26" fmla="*/ 97 w 101"/>
                <a:gd name="T27" fmla="*/ 33 h 89"/>
                <a:gd name="T28" fmla="*/ 100 w 101"/>
                <a:gd name="T29" fmla="*/ 43 h 89"/>
                <a:gd name="T30" fmla="*/ 101 w 101"/>
                <a:gd name="T31" fmla="*/ 53 h 89"/>
                <a:gd name="T32" fmla="*/ 101 w 101"/>
                <a:gd name="T33" fmla="*/ 62 h 89"/>
                <a:gd name="T34" fmla="*/ 99 w 101"/>
                <a:gd name="T35" fmla="*/ 71 h 89"/>
                <a:gd name="T36" fmla="*/ 96 w 101"/>
                <a:gd name="T37" fmla="*/ 81 h 89"/>
                <a:gd name="T38" fmla="*/ 91 w 101"/>
                <a:gd name="T39" fmla="*/ 89 h 89"/>
                <a:gd name="T40" fmla="*/ 91 w 101"/>
                <a:gd name="T41" fmla="*/ 89 h 89"/>
                <a:gd name="T42" fmla="*/ 0 w 101"/>
                <a:gd name="T43" fmla="*/ 2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1" h="89">
                  <a:moveTo>
                    <a:pt x="0" y="22"/>
                  </a:moveTo>
                  <a:lnTo>
                    <a:pt x="0" y="22"/>
                  </a:lnTo>
                  <a:lnTo>
                    <a:pt x="8" y="15"/>
                  </a:lnTo>
                  <a:lnTo>
                    <a:pt x="15" y="8"/>
                  </a:lnTo>
                  <a:lnTo>
                    <a:pt x="23" y="4"/>
                  </a:lnTo>
                  <a:lnTo>
                    <a:pt x="33" y="1"/>
                  </a:lnTo>
                  <a:lnTo>
                    <a:pt x="43" y="0"/>
                  </a:lnTo>
                  <a:lnTo>
                    <a:pt x="52" y="0"/>
                  </a:lnTo>
                  <a:lnTo>
                    <a:pt x="61" y="2"/>
                  </a:lnTo>
                  <a:lnTo>
                    <a:pt x="71" y="5"/>
                  </a:lnTo>
                  <a:lnTo>
                    <a:pt x="79" y="10"/>
                  </a:lnTo>
                  <a:lnTo>
                    <a:pt x="86" y="18"/>
                  </a:lnTo>
                  <a:lnTo>
                    <a:pt x="93" y="25"/>
                  </a:lnTo>
                  <a:lnTo>
                    <a:pt x="97" y="33"/>
                  </a:lnTo>
                  <a:lnTo>
                    <a:pt x="100" y="43"/>
                  </a:lnTo>
                  <a:lnTo>
                    <a:pt x="101" y="53"/>
                  </a:lnTo>
                  <a:lnTo>
                    <a:pt x="101" y="62"/>
                  </a:lnTo>
                  <a:lnTo>
                    <a:pt x="99" y="71"/>
                  </a:lnTo>
                  <a:lnTo>
                    <a:pt x="96" y="81"/>
                  </a:lnTo>
                  <a:lnTo>
                    <a:pt x="91" y="89"/>
                  </a:lnTo>
                  <a:lnTo>
                    <a:pt x="91" y="89"/>
                  </a:lnTo>
                  <a:lnTo>
                    <a:pt x="0" y="2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2" name="Freeform 100"/>
            <p:cNvSpPr>
              <a:spLocks/>
            </p:cNvSpPr>
            <p:nvPr/>
          </p:nvSpPr>
          <p:spPr bwMode="auto">
            <a:xfrm>
              <a:off x="10415588" y="6178550"/>
              <a:ext cx="6350" cy="9525"/>
            </a:xfrm>
            <a:custGeom>
              <a:avLst/>
              <a:gdLst>
                <a:gd name="T0" fmla="*/ 40 w 71"/>
                <a:gd name="T1" fmla="*/ 109 h 109"/>
                <a:gd name="T2" fmla="*/ 40 w 71"/>
                <a:gd name="T3" fmla="*/ 109 h 109"/>
                <a:gd name="T4" fmla="*/ 30 w 71"/>
                <a:gd name="T5" fmla="*/ 106 h 109"/>
                <a:gd name="T6" fmla="*/ 22 w 71"/>
                <a:gd name="T7" fmla="*/ 101 h 109"/>
                <a:gd name="T8" fmla="*/ 15 w 71"/>
                <a:gd name="T9" fmla="*/ 94 h 109"/>
                <a:gd name="T10" fmla="*/ 9 w 71"/>
                <a:gd name="T11" fmla="*/ 86 h 109"/>
                <a:gd name="T12" fmla="*/ 4 w 71"/>
                <a:gd name="T13" fmla="*/ 78 h 109"/>
                <a:gd name="T14" fmla="*/ 1 w 71"/>
                <a:gd name="T15" fmla="*/ 68 h 109"/>
                <a:gd name="T16" fmla="*/ 0 w 71"/>
                <a:gd name="T17" fmla="*/ 59 h 109"/>
                <a:gd name="T18" fmla="*/ 0 w 71"/>
                <a:gd name="T19" fmla="*/ 49 h 109"/>
                <a:gd name="T20" fmla="*/ 2 w 71"/>
                <a:gd name="T21" fmla="*/ 40 h 109"/>
                <a:gd name="T22" fmla="*/ 5 w 71"/>
                <a:gd name="T23" fmla="*/ 30 h 109"/>
                <a:gd name="T24" fmla="*/ 10 w 71"/>
                <a:gd name="T25" fmla="*/ 22 h 109"/>
                <a:gd name="T26" fmla="*/ 17 w 71"/>
                <a:gd name="T27" fmla="*/ 15 h 109"/>
                <a:gd name="T28" fmla="*/ 25 w 71"/>
                <a:gd name="T29" fmla="*/ 9 h 109"/>
                <a:gd name="T30" fmla="*/ 34 w 71"/>
                <a:gd name="T31" fmla="*/ 4 h 109"/>
                <a:gd name="T32" fmla="*/ 43 w 71"/>
                <a:gd name="T33" fmla="*/ 1 h 109"/>
                <a:gd name="T34" fmla="*/ 53 w 71"/>
                <a:gd name="T35" fmla="*/ 0 h 109"/>
                <a:gd name="T36" fmla="*/ 62 w 71"/>
                <a:gd name="T37" fmla="*/ 0 h 109"/>
                <a:gd name="T38" fmla="*/ 71 w 71"/>
                <a:gd name="T39" fmla="*/ 2 h 109"/>
                <a:gd name="T40" fmla="*/ 71 w 71"/>
                <a:gd name="T41" fmla="*/ 2 h 109"/>
                <a:gd name="T42" fmla="*/ 40 w 71"/>
                <a:gd name="T43"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109">
                  <a:moveTo>
                    <a:pt x="40" y="109"/>
                  </a:moveTo>
                  <a:lnTo>
                    <a:pt x="40" y="109"/>
                  </a:lnTo>
                  <a:lnTo>
                    <a:pt x="30" y="106"/>
                  </a:lnTo>
                  <a:lnTo>
                    <a:pt x="22" y="101"/>
                  </a:lnTo>
                  <a:lnTo>
                    <a:pt x="15" y="94"/>
                  </a:lnTo>
                  <a:lnTo>
                    <a:pt x="9" y="86"/>
                  </a:lnTo>
                  <a:lnTo>
                    <a:pt x="4" y="78"/>
                  </a:lnTo>
                  <a:lnTo>
                    <a:pt x="1" y="68"/>
                  </a:lnTo>
                  <a:lnTo>
                    <a:pt x="0" y="59"/>
                  </a:lnTo>
                  <a:lnTo>
                    <a:pt x="0" y="49"/>
                  </a:lnTo>
                  <a:lnTo>
                    <a:pt x="2" y="40"/>
                  </a:lnTo>
                  <a:lnTo>
                    <a:pt x="5" y="30"/>
                  </a:lnTo>
                  <a:lnTo>
                    <a:pt x="10" y="22"/>
                  </a:lnTo>
                  <a:lnTo>
                    <a:pt x="17" y="15"/>
                  </a:lnTo>
                  <a:lnTo>
                    <a:pt x="25" y="9"/>
                  </a:lnTo>
                  <a:lnTo>
                    <a:pt x="34" y="4"/>
                  </a:lnTo>
                  <a:lnTo>
                    <a:pt x="43" y="1"/>
                  </a:lnTo>
                  <a:lnTo>
                    <a:pt x="53" y="0"/>
                  </a:lnTo>
                  <a:lnTo>
                    <a:pt x="62" y="0"/>
                  </a:lnTo>
                  <a:lnTo>
                    <a:pt x="71" y="2"/>
                  </a:lnTo>
                  <a:lnTo>
                    <a:pt x="71" y="2"/>
                  </a:lnTo>
                  <a:lnTo>
                    <a:pt x="40" y="10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3" name="Freeform 101"/>
            <p:cNvSpPr>
              <a:spLocks/>
            </p:cNvSpPr>
            <p:nvPr/>
          </p:nvSpPr>
          <p:spPr bwMode="auto">
            <a:xfrm>
              <a:off x="10409238" y="6183313"/>
              <a:ext cx="14288" cy="22225"/>
            </a:xfrm>
            <a:custGeom>
              <a:avLst/>
              <a:gdLst>
                <a:gd name="T0" fmla="*/ 130 w 150"/>
                <a:gd name="T1" fmla="*/ 0 h 255"/>
                <a:gd name="T2" fmla="*/ 142 w 150"/>
                <a:gd name="T3" fmla="*/ 22 h 255"/>
                <a:gd name="T4" fmla="*/ 149 w 150"/>
                <a:gd name="T5" fmla="*/ 44 h 255"/>
                <a:gd name="T6" fmla="*/ 150 w 150"/>
                <a:gd name="T7" fmla="*/ 67 h 255"/>
                <a:gd name="T8" fmla="*/ 145 w 150"/>
                <a:gd name="T9" fmla="*/ 89 h 255"/>
                <a:gd name="T10" fmla="*/ 137 w 150"/>
                <a:gd name="T11" fmla="*/ 111 h 255"/>
                <a:gd name="T12" fmla="*/ 127 w 150"/>
                <a:gd name="T13" fmla="*/ 132 h 255"/>
                <a:gd name="T14" fmla="*/ 113 w 150"/>
                <a:gd name="T15" fmla="*/ 152 h 255"/>
                <a:gd name="T16" fmla="*/ 97 w 150"/>
                <a:gd name="T17" fmla="*/ 172 h 255"/>
                <a:gd name="T18" fmla="*/ 80 w 150"/>
                <a:gd name="T19" fmla="*/ 188 h 255"/>
                <a:gd name="T20" fmla="*/ 63 w 150"/>
                <a:gd name="T21" fmla="*/ 205 h 255"/>
                <a:gd name="T22" fmla="*/ 48 w 150"/>
                <a:gd name="T23" fmla="*/ 219 h 255"/>
                <a:gd name="T24" fmla="*/ 32 w 150"/>
                <a:gd name="T25" fmla="*/ 231 h 255"/>
                <a:gd name="T26" fmla="*/ 19 w 150"/>
                <a:gd name="T27" fmla="*/ 242 h 255"/>
                <a:gd name="T28" fmla="*/ 9 w 150"/>
                <a:gd name="T29" fmla="*/ 249 h 255"/>
                <a:gd name="T30" fmla="*/ 2 w 150"/>
                <a:gd name="T31" fmla="*/ 253 h 255"/>
                <a:gd name="T32" fmla="*/ 0 w 150"/>
                <a:gd name="T33"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 h="255">
                  <a:moveTo>
                    <a:pt x="130" y="0"/>
                  </a:moveTo>
                  <a:lnTo>
                    <a:pt x="142" y="22"/>
                  </a:lnTo>
                  <a:lnTo>
                    <a:pt x="149" y="44"/>
                  </a:lnTo>
                  <a:lnTo>
                    <a:pt x="150" y="67"/>
                  </a:lnTo>
                  <a:lnTo>
                    <a:pt x="145" y="89"/>
                  </a:lnTo>
                  <a:lnTo>
                    <a:pt x="137" y="111"/>
                  </a:lnTo>
                  <a:lnTo>
                    <a:pt x="127" y="132"/>
                  </a:lnTo>
                  <a:lnTo>
                    <a:pt x="113" y="152"/>
                  </a:lnTo>
                  <a:lnTo>
                    <a:pt x="97" y="172"/>
                  </a:lnTo>
                  <a:lnTo>
                    <a:pt x="80" y="188"/>
                  </a:lnTo>
                  <a:lnTo>
                    <a:pt x="63" y="205"/>
                  </a:lnTo>
                  <a:lnTo>
                    <a:pt x="48" y="219"/>
                  </a:lnTo>
                  <a:lnTo>
                    <a:pt x="32" y="231"/>
                  </a:lnTo>
                  <a:lnTo>
                    <a:pt x="19" y="242"/>
                  </a:lnTo>
                  <a:lnTo>
                    <a:pt x="9" y="249"/>
                  </a:lnTo>
                  <a:lnTo>
                    <a:pt x="2" y="253"/>
                  </a:lnTo>
                  <a:lnTo>
                    <a:pt x="0" y="25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84" name="Freeform 102"/>
            <p:cNvSpPr>
              <a:spLocks/>
            </p:cNvSpPr>
            <p:nvPr/>
          </p:nvSpPr>
          <p:spPr bwMode="auto">
            <a:xfrm>
              <a:off x="10415588" y="6178550"/>
              <a:ext cx="9525" cy="7937"/>
            </a:xfrm>
            <a:custGeom>
              <a:avLst/>
              <a:gdLst>
                <a:gd name="T0" fmla="*/ 10 w 101"/>
                <a:gd name="T1" fmla="*/ 88 h 88"/>
                <a:gd name="T2" fmla="*/ 10 w 101"/>
                <a:gd name="T3" fmla="*/ 88 h 88"/>
                <a:gd name="T4" fmla="*/ 5 w 101"/>
                <a:gd name="T5" fmla="*/ 80 h 88"/>
                <a:gd name="T6" fmla="*/ 2 w 101"/>
                <a:gd name="T7" fmla="*/ 71 h 88"/>
                <a:gd name="T8" fmla="*/ 0 w 101"/>
                <a:gd name="T9" fmla="*/ 61 h 88"/>
                <a:gd name="T10" fmla="*/ 0 w 101"/>
                <a:gd name="T11" fmla="*/ 52 h 88"/>
                <a:gd name="T12" fmla="*/ 1 w 101"/>
                <a:gd name="T13" fmla="*/ 43 h 88"/>
                <a:gd name="T14" fmla="*/ 4 w 101"/>
                <a:gd name="T15" fmla="*/ 33 h 88"/>
                <a:gd name="T16" fmla="*/ 9 w 101"/>
                <a:gd name="T17" fmla="*/ 24 h 88"/>
                <a:gd name="T18" fmla="*/ 16 w 101"/>
                <a:gd name="T19" fmla="*/ 17 h 88"/>
                <a:gd name="T20" fmla="*/ 23 w 101"/>
                <a:gd name="T21" fmla="*/ 10 h 88"/>
                <a:gd name="T22" fmla="*/ 31 w 101"/>
                <a:gd name="T23" fmla="*/ 5 h 88"/>
                <a:gd name="T24" fmla="*/ 40 w 101"/>
                <a:gd name="T25" fmla="*/ 2 h 88"/>
                <a:gd name="T26" fmla="*/ 50 w 101"/>
                <a:gd name="T27" fmla="*/ 0 h 88"/>
                <a:gd name="T28" fmla="*/ 59 w 101"/>
                <a:gd name="T29" fmla="*/ 0 h 88"/>
                <a:gd name="T30" fmla="*/ 68 w 101"/>
                <a:gd name="T31" fmla="*/ 1 h 88"/>
                <a:gd name="T32" fmla="*/ 78 w 101"/>
                <a:gd name="T33" fmla="*/ 4 h 88"/>
                <a:gd name="T34" fmla="*/ 87 w 101"/>
                <a:gd name="T35" fmla="*/ 9 h 88"/>
                <a:gd name="T36" fmla="*/ 95 w 101"/>
                <a:gd name="T37" fmla="*/ 16 h 88"/>
                <a:gd name="T38" fmla="*/ 101 w 101"/>
                <a:gd name="T39" fmla="*/ 23 h 88"/>
                <a:gd name="T40" fmla="*/ 101 w 101"/>
                <a:gd name="T41" fmla="*/ 23 h 88"/>
                <a:gd name="T42" fmla="*/ 10 w 101"/>
                <a:gd name="T4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1" h="88">
                  <a:moveTo>
                    <a:pt x="10" y="88"/>
                  </a:moveTo>
                  <a:lnTo>
                    <a:pt x="10" y="88"/>
                  </a:lnTo>
                  <a:lnTo>
                    <a:pt x="5" y="80"/>
                  </a:lnTo>
                  <a:lnTo>
                    <a:pt x="2" y="71"/>
                  </a:lnTo>
                  <a:lnTo>
                    <a:pt x="0" y="61"/>
                  </a:lnTo>
                  <a:lnTo>
                    <a:pt x="0" y="52"/>
                  </a:lnTo>
                  <a:lnTo>
                    <a:pt x="1" y="43"/>
                  </a:lnTo>
                  <a:lnTo>
                    <a:pt x="4" y="33"/>
                  </a:lnTo>
                  <a:lnTo>
                    <a:pt x="9" y="24"/>
                  </a:lnTo>
                  <a:lnTo>
                    <a:pt x="16" y="17"/>
                  </a:lnTo>
                  <a:lnTo>
                    <a:pt x="23" y="10"/>
                  </a:lnTo>
                  <a:lnTo>
                    <a:pt x="31" y="5"/>
                  </a:lnTo>
                  <a:lnTo>
                    <a:pt x="40" y="2"/>
                  </a:lnTo>
                  <a:lnTo>
                    <a:pt x="50" y="0"/>
                  </a:lnTo>
                  <a:lnTo>
                    <a:pt x="59" y="0"/>
                  </a:lnTo>
                  <a:lnTo>
                    <a:pt x="68" y="1"/>
                  </a:lnTo>
                  <a:lnTo>
                    <a:pt x="78" y="4"/>
                  </a:lnTo>
                  <a:lnTo>
                    <a:pt x="87" y="9"/>
                  </a:lnTo>
                  <a:lnTo>
                    <a:pt x="95" y="16"/>
                  </a:lnTo>
                  <a:lnTo>
                    <a:pt x="101" y="23"/>
                  </a:lnTo>
                  <a:lnTo>
                    <a:pt x="101" y="23"/>
                  </a:lnTo>
                  <a:lnTo>
                    <a:pt x="10" y="8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5" name="Freeform 103"/>
            <p:cNvSpPr>
              <a:spLocks/>
            </p:cNvSpPr>
            <p:nvPr/>
          </p:nvSpPr>
          <p:spPr bwMode="auto">
            <a:xfrm>
              <a:off x="10404476" y="6202363"/>
              <a:ext cx="7938" cy="7937"/>
            </a:xfrm>
            <a:custGeom>
              <a:avLst/>
              <a:gdLst>
                <a:gd name="T0" fmla="*/ 87 w 87"/>
                <a:gd name="T1" fmla="*/ 95 h 103"/>
                <a:gd name="T2" fmla="*/ 87 w 87"/>
                <a:gd name="T3" fmla="*/ 95 h 103"/>
                <a:gd name="T4" fmla="*/ 77 w 87"/>
                <a:gd name="T5" fmla="*/ 99 h 103"/>
                <a:gd name="T6" fmla="*/ 68 w 87"/>
                <a:gd name="T7" fmla="*/ 102 h 103"/>
                <a:gd name="T8" fmla="*/ 58 w 87"/>
                <a:gd name="T9" fmla="*/ 103 h 103"/>
                <a:gd name="T10" fmla="*/ 50 w 87"/>
                <a:gd name="T11" fmla="*/ 103 h 103"/>
                <a:gd name="T12" fmla="*/ 40 w 87"/>
                <a:gd name="T13" fmla="*/ 101 h 103"/>
                <a:gd name="T14" fmla="*/ 31 w 87"/>
                <a:gd name="T15" fmla="*/ 98 h 103"/>
                <a:gd name="T16" fmla="*/ 23 w 87"/>
                <a:gd name="T17" fmla="*/ 91 h 103"/>
                <a:gd name="T18" fmla="*/ 15 w 87"/>
                <a:gd name="T19" fmla="*/ 85 h 103"/>
                <a:gd name="T20" fmla="*/ 9 w 87"/>
                <a:gd name="T21" fmla="*/ 78 h 103"/>
                <a:gd name="T22" fmla="*/ 5 w 87"/>
                <a:gd name="T23" fmla="*/ 68 h 103"/>
                <a:gd name="T24" fmla="*/ 1 w 87"/>
                <a:gd name="T25" fmla="*/ 59 h 103"/>
                <a:gd name="T26" fmla="*/ 0 w 87"/>
                <a:gd name="T27" fmla="*/ 50 h 103"/>
                <a:gd name="T28" fmla="*/ 0 w 87"/>
                <a:gd name="T29" fmla="*/ 41 h 103"/>
                <a:gd name="T30" fmla="*/ 3 w 87"/>
                <a:gd name="T31" fmla="*/ 32 h 103"/>
                <a:gd name="T32" fmla="*/ 6 w 87"/>
                <a:gd name="T33" fmla="*/ 22 h 103"/>
                <a:gd name="T34" fmla="*/ 12 w 87"/>
                <a:gd name="T35" fmla="*/ 14 h 103"/>
                <a:gd name="T36" fmla="*/ 18 w 87"/>
                <a:gd name="T37" fmla="*/ 7 h 103"/>
                <a:gd name="T38" fmla="*/ 26 w 87"/>
                <a:gd name="T39" fmla="*/ 0 h 103"/>
                <a:gd name="T40" fmla="*/ 26 w 87"/>
                <a:gd name="T41" fmla="*/ 0 h 103"/>
                <a:gd name="T42" fmla="*/ 87 w 87"/>
                <a:gd name="T43" fmla="*/ 9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7" h="103">
                  <a:moveTo>
                    <a:pt x="87" y="95"/>
                  </a:moveTo>
                  <a:lnTo>
                    <a:pt x="87" y="95"/>
                  </a:lnTo>
                  <a:lnTo>
                    <a:pt x="77" y="99"/>
                  </a:lnTo>
                  <a:lnTo>
                    <a:pt x="68" y="102"/>
                  </a:lnTo>
                  <a:lnTo>
                    <a:pt x="58" y="103"/>
                  </a:lnTo>
                  <a:lnTo>
                    <a:pt x="50" y="103"/>
                  </a:lnTo>
                  <a:lnTo>
                    <a:pt x="40" y="101"/>
                  </a:lnTo>
                  <a:lnTo>
                    <a:pt x="31" y="98"/>
                  </a:lnTo>
                  <a:lnTo>
                    <a:pt x="23" y="91"/>
                  </a:lnTo>
                  <a:lnTo>
                    <a:pt x="15" y="85"/>
                  </a:lnTo>
                  <a:lnTo>
                    <a:pt x="9" y="78"/>
                  </a:lnTo>
                  <a:lnTo>
                    <a:pt x="5" y="68"/>
                  </a:lnTo>
                  <a:lnTo>
                    <a:pt x="1" y="59"/>
                  </a:lnTo>
                  <a:lnTo>
                    <a:pt x="0" y="50"/>
                  </a:lnTo>
                  <a:lnTo>
                    <a:pt x="0" y="41"/>
                  </a:lnTo>
                  <a:lnTo>
                    <a:pt x="3" y="32"/>
                  </a:lnTo>
                  <a:lnTo>
                    <a:pt x="6" y="22"/>
                  </a:lnTo>
                  <a:lnTo>
                    <a:pt x="12" y="14"/>
                  </a:lnTo>
                  <a:lnTo>
                    <a:pt x="18" y="7"/>
                  </a:lnTo>
                  <a:lnTo>
                    <a:pt x="26" y="0"/>
                  </a:lnTo>
                  <a:lnTo>
                    <a:pt x="26" y="0"/>
                  </a:lnTo>
                  <a:lnTo>
                    <a:pt x="87" y="9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6" name="Freeform 104"/>
            <p:cNvSpPr>
              <a:spLocks/>
            </p:cNvSpPr>
            <p:nvPr/>
          </p:nvSpPr>
          <p:spPr bwMode="auto">
            <a:xfrm>
              <a:off x="10399713" y="6240463"/>
              <a:ext cx="20638" cy="23812"/>
            </a:xfrm>
            <a:custGeom>
              <a:avLst/>
              <a:gdLst>
                <a:gd name="T0" fmla="*/ 0 w 230"/>
                <a:gd name="T1" fmla="*/ 284 h 284"/>
                <a:gd name="T2" fmla="*/ 2 w 230"/>
                <a:gd name="T3" fmla="*/ 283 h 284"/>
                <a:gd name="T4" fmla="*/ 8 w 230"/>
                <a:gd name="T5" fmla="*/ 281 h 284"/>
                <a:gd name="T6" fmla="*/ 16 w 230"/>
                <a:gd name="T7" fmla="*/ 277 h 284"/>
                <a:gd name="T8" fmla="*/ 28 w 230"/>
                <a:gd name="T9" fmla="*/ 272 h 284"/>
                <a:gd name="T10" fmla="*/ 42 w 230"/>
                <a:gd name="T11" fmla="*/ 263 h 284"/>
                <a:gd name="T12" fmla="*/ 57 w 230"/>
                <a:gd name="T13" fmla="*/ 254 h 284"/>
                <a:gd name="T14" fmla="*/ 75 w 230"/>
                <a:gd name="T15" fmla="*/ 241 h 284"/>
                <a:gd name="T16" fmla="*/ 93 w 230"/>
                <a:gd name="T17" fmla="*/ 227 h 284"/>
                <a:gd name="T18" fmla="*/ 112 w 230"/>
                <a:gd name="T19" fmla="*/ 210 h 284"/>
                <a:gd name="T20" fmla="*/ 132 w 230"/>
                <a:gd name="T21" fmla="*/ 190 h 284"/>
                <a:gd name="T22" fmla="*/ 151 w 230"/>
                <a:gd name="T23" fmla="*/ 167 h 284"/>
                <a:gd name="T24" fmla="*/ 170 w 230"/>
                <a:gd name="T25" fmla="*/ 140 h 284"/>
                <a:gd name="T26" fmla="*/ 187 w 230"/>
                <a:gd name="T27" fmla="*/ 110 h 284"/>
                <a:gd name="T28" fmla="*/ 204 w 230"/>
                <a:gd name="T29" fmla="*/ 77 h 284"/>
                <a:gd name="T30" fmla="*/ 217 w 230"/>
                <a:gd name="T31" fmla="*/ 40 h 284"/>
                <a:gd name="T32" fmla="*/ 230 w 230"/>
                <a:gd name="T33"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0" h="284">
                  <a:moveTo>
                    <a:pt x="0" y="284"/>
                  </a:moveTo>
                  <a:lnTo>
                    <a:pt x="2" y="283"/>
                  </a:lnTo>
                  <a:lnTo>
                    <a:pt x="8" y="281"/>
                  </a:lnTo>
                  <a:lnTo>
                    <a:pt x="16" y="277"/>
                  </a:lnTo>
                  <a:lnTo>
                    <a:pt x="28" y="272"/>
                  </a:lnTo>
                  <a:lnTo>
                    <a:pt x="42" y="263"/>
                  </a:lnTo>
                  <a:lnTo>
                    <a:pt x="57" y="254"/>
                  </a:lnTo>
                  <a:lnTo>
                    <a:pt x="75" y="241"/>
                  </a:lnTo>
                  <a:lnTo>
                    <a:pt x="93" y="227"/>
                  </a:lnTo>
                  <a:lnTo>
                    <a:pt x="112" y="210"/>
                  </a:lnTo>
                  <a:lnTo>
                    <a:pt x="132" y="190"/>
                  </a:lnTo>
                  <a:lnTo>
                    <a:pt x="151" y="167"/>
                  </a:lnTo>
                  <a:lnTo>
                    <a:pt x="170" y="140"/>
                  </a:lnTo>
                  <a:lnTo>
                    <a:pt x="187" y="110"/>
                  </a:lnTo>
                  <a:lnTo>
                    <a:pt x="204" y="77"/>
                  </a:lnTo>
                  <a:lnTo>
                    <a:pt x="217" y="40"/>
                  </a:lnTo>
                  <a:lnTo>
                    <a:pt x="23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87" name="Freeform 105"/>
            <p:cNvSpPr>
              <a:spLocks/>
            </p:cNvSpPr>
            <p:nvPr/>
          </p:nvSpPr>
          <p:spPr bwMode="auto">
            <a:xfrm>
              <a:off x="10394951" y="6259513"/>
              <a:ext cx="6350" cy="9525"/>
            </a:xfrm>
            <a:custGeom>
              <a:avLst/>
              <a:gdLst>
                <a:gd name="T0" fmla="*/ 72 w 72"/>
                <a:gd name="T1" fmla="*/ 107 h 109"/>
                <a:gd name="T2" fmla="*/ 72 w 72"/>
                <a:gd name="T3" fmla="*/ 107 h 109"/>
                <a:gd name="T4" fmla="*/ 63 w 72"/>
                <a:gd name="T5" fmla="*/ 109 h 109"/>
                <a:gd name="T6" fmla="*/ 54 w 72"/>
                <a:gd name="T7" fmla="*/ 109 h 109"/>
                <a:gd name="T8" fmla="*/ 44 w 72"/>
                <a:gd name="T9" fmla="*/ 108 h 109"/>
                <a:gd name="T10" fmla="*/ 34 w 72"/>
                <a:gd name="T11" fmla="*/ 106 h 109"/>
                <a:gd name="T12" fmla="*/ 26 w 72"/>
                <a:gd name="T13" fmla="*/ 101 h 109"/>
                <a:gd name="T14" fmla="*/ 19 w 72"/>
                <a:gd name="T15" fmla="*/ 95 h 109"/>
                <a:gd name="T16" fmla="*/ 11 w 72"/>
                <a:gd name="T17" fmla="*/ 88 h 109"/>
                <a:gd name="T18" fmla="*/ 6 w 72"/>
                <a:gd name="T19" fmla="*/ 80 h 109"/>
                <a:gd name="T20" fmla="*/ 2 w 72"/>
                <a:gd name="T21" fmla="*/ 70 h 109"/>
                <a:gd name="T22" fmla="*/ 0 w 72"/>
                <a:gd name="T23" fmla="*/ 61 h 109"/>
                <a:gd name="T24" fmla="*/ 0 w 72"/>
                <a:gd name="T25" fmla="*/ 52 h 109"/>
                <a:gd name="T26" fmla="*/ 1 w 72"/>
                <a:gd name="T27" fmla="*/ 42 h 109"/>
                <a:gd name="T28" fmla="*/ 3 w 72"/>
                <a:gd name="T29" fmla="*/ 32 h 109"/>
                <a:gd name="T30" fmla="*/ 8 w 72"/>
                <a:gd name="T31" fmla="*/ 24 h 109"/>
                <a:gd name="T32" fmla="*/ 13 w 72"/>
                <a:gd name="T33" fmla="*/ 17 h 109"/>
                <a:gd name="T34" fmla="*/ 21 w 72"/>
                <a:gd name="T35" fmla="*/ 9 h 109"/>
                <a:gd name="T36" fmla="*/ 29 w 72"/>
                <a:gd name="T37" fmla="*/ 4 h 109"/>
                <a:gd name="T38" fmla="*/ 39 w 72"/>
                <a:gd name="T39" fmla="*/ 0 h 109"/>
                <a:gd name="T40" fmla="*/ 39 w 72"/>
                <a:gd name="T41" fmla="*/ 0 h 109"/>
                <a:gd name="T42" fmla="*/ 72 w 72"/>
                <a:gd name="T43" fmla="*/ 10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2" h="109">
                  <a:moveTo>
                    <a:pt x="72" y="107"/>
                  </a:moveTo>
                  <a:lnTo>
                    <a:pt x="72" y="107"/>
                  </a:lnTo>
                  <a:lnTo>
                    <a:pt x="63" y="109"/>
                  </a:lnTo>
                  <a:lnTo>
                    <a:pt x="54" y="109"/>
                  </a:lnTo>
                  <a:lnTo>
                    <a:pt x="44" y="108"/>
                  </a:lnTo>
                  <a:lnTo>
                    <a:pt x="34" y="106"/>
                  </a:lnTo>
                  <a:lnTo>
                    <a:pt x="26" y="101"/>
                  </a:lnTo>
                  <a:lnTo>
                    <a:pt x="19" y="95"/>
                  </a:lnTo>
                  <a:lnTo>
                    <a:pt x="11" y="88"/>
                  </a:lnTo>
                  <a:lnTo>
                    <a:pt x="6" y="80"/>
                  </a:lnTo>
                  <a:lnTo>
                    <a:pt x="2" y="70"/>
                  </a:lnTo>
                  <a:lnTo>
                    <a:pt x="0" y="61"/>
                  </a:lnTo>
                  <a:lnTo>
                    <a:pt x="0" y="52"/>
                  </a:lnTo>
                  <a:lnTo>
                    <a:pt x="1" y="42"/>
                  </a:lnTo>
                  <a:lnTo>
                    <a:pt x="3" y="32"/>
                  </a:lnTo>
                  <a:lnTo>
                    <a:pt x="8" y="24"/>
                  </a:lnTo>
                  <a:lnTo>
                    <a:pt x="13" y="17"/>
                  </a:lnTo>
                  <a:lnTo>
                    <a:pt x="21" y="9"/>
                  </a:lnTo>
                  <a:lnTo>
                    <a:pt x="29" y="4"/>
                  </a:lnTo>
                  <a:lnTo>
                    <a:pt x="39" y="0"/>
                  </a:lnTo>
                  <a:lnTo>
                    <a:pt x="39" y="0"/>
                  </a:lnTo>
                  <a:lnTo>
                    <a:pt x="72" y="10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8" name="Freeform 106"/>
            <p:cNvSpPr>
              <a:spLocks/>
            </p:cNvSpPr>
            <p:nvPr/>
          </p:nvSpPr>
          <p:spPr bwMode="auto">
            <a:xfrm>
              <a:off x="10415588" y="6234113"/>
              <a:ext cx="9525" cy="6350"/>
            </a:xfrm>
            <a:custGeom>
              <a:avLst/>
              <a:gdLst>
                <a:gd name="T0" fmla="*/ 0 w 111"/>
                <a:gd name="T1" fmla="*/ 42 h 69"/>
                <a:gd name="T2" fmla="*/ 0 w 111"/>
                <a:gd name="T3" fmla="*/ 42 h 69"/>
                <a:gd name="T4" fmla="*/ 3 w 111"/>
                <a:gd name="T5" fmla="*/ 33 h 69"/>
                <a:gd name="T6" fmla="*/ 9 w 111"/>
                <a:gd name="T7" fmla="*/ 24 h 69"/>
                <a:gd name="T8" fmla="*/ 15 w 111"/>
                <a:gd name="T9" fmla="*/ 16 h 69"/>
                <a:gd name="T10" fmla="*/ 22 w 111"/>
                <a:gd name="T11" fmla="*/ 10 h 69"/>
                <a:gd name="T12" fmla="*/ 31 w 111"/>
                <a:gd name="T13" fmla="*/ 5 h 69"/>
                <a:gd name="T14" fmla="*/ 40 w 111"/>
                <a:gd name="T15" fmla="*/ 2 h 69"/>
                <a:gd name="T16" fmla="*/ 50 w 111"/>
                <a:gd name="T17" fmla="*/ 0 h 69"/>
                <a:gd name="T18" fmla="*/ 58 w 111"/>
                <a:gd name="T19" fmla="*/ 0 h 69"/>
                <a:gd name="T20" fmla="*/ 69 w 111"/>
                <a:gd name="T21" fmla="*/ 1 h 69"/>
                <a:gd name="T22" fmla="*/ 77 w 111"/>
                <a:gd name="T23" fmla="*/ 4 h 69"/>
                <a:gd name="T24" fmla="*/ 87 w 111"/>
                <a:gd name="T25" fmla="*/ 9 h 69"/>
                <a:gd name="T26" fmla="*/ 94 w 111"/>
                <a:gd name="T27" fmla="*/ 15 h 69"/>
                <a:gd name="T28" fmla="*/ 100 w 111"/>
                <a:gd name="T29" fmla="*/ 23 h 69"/>
                <a:gd name="T30" fmla="*/ 106 w 111"/>
                <a:gd name="T31" fmla="*/ 31 h 69"/>
                <a:gd name="T32" fmla="*/ 109 w 111"/>
                <a:gd name="T33" fmla="*/ 41 h 69"/>
                <a:gd name="T34" fmla="*/ 111 w 111"/>
                <a:gd name="T35" fmla="*/ 50 h 69"/>
                <a:gd name="T36" fmla="*/ 111 w 111"/>
                <a:gd name="T37" fmla="*/ 58 h 69"/>
                <a:gd name="T38" fmla="*/ 110 w 111"/>
                <a:gd name="T39" fmla="*/ 69 h 69"/>
                <a:gd name="T40" fmla="*/ 110 w 111"/>
                <a:gd name="T41" fmla="*/ 69 h 69"/>
                <a:gd name="T42" fmla="*/ 0 w 111"/>
                <a:gd name="T43" fmla="*/ 4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1" h="69">
                  <a:moveTo>
                    <a:pt x="0" y="42"/>
                  </a:moveTo>
                  <a:lnTo>
                    <a:pt x="0" y="42"/>
                  </a:lnTo>
                  <a:lnTo>
                    <a:pt x="3" y="33"/>
                  </a:lnTo>
                  <a:lnTo>
                    <a:pt x="9" y="24"/>
                  </a:lnTo>
                  <a:lnTo>
                    <a:pt x="15" y="16"/>
                  </a:lnTo>
                  <a:lnTo>
                    <a:pt x="22" y="10"/>
                  </a:lnTo>
                  <a:lnTo>
                    <a:pt x="31" y="5"/>
                  </a:lnTo>
                  <a:lnTo>
                    <a:pt x="40" y="2"/>
                  </a:lnTo>
                  <a:lnTo>
                    <a:pt x="50" y="0"/>
                  </a:lnTo>
                  <a:lnTo>
                    <a:pt x="58" y="0"/>
                  </a:lnTo>
                  <a:lnTo>
                    <a:pt x="69" y="1"/>
                  </a:lnTo>
                  <a:lnTo>
                    <a:pt x="77" y="4"/>
                  </a:lnTo>
                  <a:lnTo>
                    <a:pt x="87" y="9"/>
                  </a:lnTo>
                  <a:lnTo>
                    <a:pt x="94" y="15"/>
                  </a:lnTo>
                  <a:lnTo>
                    <a:pt x="100" y="23"/>
                  </a:lnTo>
                  <a:lnTo>
                    <a:pt x="106" y="31"/>
                  </a:lnTo>
                  <a:lnTo>
                    <a:pt x="109" y="41"/>
                  </a:lnTo>
                  <a:lnTo>
                    <a:pt x="111" y="50"/>
                  </a:lnTo>
                  <a:lnTo>
                    <a:pt x="111" y="58"/>
                  </a:lnTo>
                  <a:lnTo>
                    <a:pt x="110" y="69"/>
                  </a:lnTo>
                  <a:lnTo>
                    <a:pt x="110" y="69"/>
                  </a:lnTo>
                  <a:lnTo>
                    <a:pt x="0" y="4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9" name="Freeform 107"/>
            <p:cNvSpPr>
              <a:spLocks/>
            </p:cNvSpPr>
            <p:nvPr/>
          </p:nvSpPr>
          <p:spPr bwMode="auto">
            <a:xfrm>
              <a:off x="10417176" y="6207125"/>
              <a:ext cx="4763" cy="33337"/>
            </a:xfrm>
            <a:custGeom>
              <a:avLst/>
              <a:gdLst>
                <a:gd name="T0" fmla="*/ 28 w 47"/>
                <a:gd name="T1" fmla="*/ 363 h 363"/>
                <a:gd name="T2" fmla="*/ 36 w 47"/>
                <a:gd name="T3" fmla="*/ 321 h 363"/>
                <a:gd name="T4" fmla="*/ 43 w 47"/>
                <a:gd name="T5" fmla="*/ 281 h 363"/>
                <a:gd name="T6" fmla="*/ 46 w 47"/>
                <a:gd name="T7" fmla="*/ 245 h 363"/>
                <a:gd name="T8" fmla="*/ 47 w 47"/>
                <a:gd name="T9" fmla="*/ 210 h 363"/>
                <a:gd name="T10" fmla="*/ 46 w 47"/>
                <a:gd name="T11" fmla="*/ 178 h 363"/>
                <a:gd name="T12" fmla="*/ 44 w 47"/>
                <a:gd name="T13" fmla="*/ 148 h 363"/>
                <a:gd name="T14" fmla="*/ 40 w 47"/>
                <a:gd name="T15" fmla="*/ 121 h 363"/>
                <a:gd name="T16" fmla="*/ 34 w 47"/>
                <a:gd name="T17" fmla="*/ 96 h 363"/>
                <a:gd name="T18" fmla="*/ 29 w 47"/>
                <a:gd name="T19" fmla="*/ 74 h 363"/>
                <a:gd name="T20" fmla="*/ 23 w 47"/>
                <a:gd name="T21" fmla="*/ 55 h 363"/>
                <a:gd name="T22" fmla="*/ 17 w 47"/>
                <a:gd name="T23" fmla="*/ 38 h 363"/>
                <a:gd name="T24" fmla="*/ 11 w 47"/>
                <a:gd name="T25" fmla="*/ 25 h 363"/>
                <a:gd name="T26" fmla="*/ 7 w 47"/>
                <a:gd name="T27" fmla="*/ 14 h 363"/>
                <a:gd name="T28" fmla="*/ 3 w 47"/>
                <a:gd name="T29" fmla="*/ 6 h 363"/>
                <a:gd name="T30" fmla="*/ 0 w 47"/>
                <a:gd name="T31" fmla="*/ 1 h 363"/>
                <a:gd name="T32" fmla="*/ 0 w 47"/>
                <a:gd name="T33" fmla="*/ 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363">
                  <a:moveTo>
                    <a:pt x="28" y="363"/>
                  </a:moveTo>
                  <a:lnTo>
                    <a:pt x="36" y="321"/>
                  </a:lnTo>
                  <a:lnTo>
                    <a:pt x="43" y="281"/>
                  </a:lnTo>
                  <a:lnTo>
                    <a:pt x="46" y="245"/>
                  </a:lnTo>
                  <a:lnTo>
                    <a:pt x="47" y="210"/>
                  </a:lnTo>
                  <a:lnTo>
                    <a:pt x="46" y="178"/>
                  </a:lnTo>
                  <a:lnTo>
                    <a:pt x="44" y="148"/>
                  </a:lnTo>
                  <a:lnTo>
                    <a:pt x="40" y="121"/>
                  </a:lnTo>
                  <a:lnTo>
                    <a:pt x="34" y="96"/>
                  </a:lnTo>
                  <a:lnTo>
                    <a:pt x="29" y="74"/>
                  </a:lnTo>
                  <a:lnTo>
                    <a:pt x="23" y="55"/>
                  </a:lnTo>
                  <a:lnTo>
                    <a:pt x="17" y="38"/>
                  </a:lnTo>
                  <a:lnTo>
                    <a:pt x="11" y="25"/>
                  </a:lnTo>
                  <a:lnTo>
                    <a:pt x="7" y="14"/>
                  </a:lnTo>
                  <a:lnTo>
                    <a:pt x="3" y="6"/>
                  </a:lnTo>
                  <a:lnTo>
                    <a:pt x="0" y="1"/>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90" name="Freeform 108"/>
            <p:cNvSpPr>
              <a:spLocks/>
            </p:cNvSpPr>
            <p:nvPr/>
          </p:nvSpPr>
          <p:spPr bwMode="auto">
            <a:xfrm>
              <a:off x="10415588" y="6238875"/>
              <a:ext cx="9525" cy="6350"/>
            </a:xfrm>
            <a:custGeom>
              <a:avLst/>
              <a:gdLst>
                <a:gd name="T0" fmla="*/ 111 w 111"/>
                <a:gd name="T1" fmla="*/ 27 h 69"/>
                <a:gd name="T2" fmla="*/ 111 w 111"/>
                <a:gd name="T3" fmla="*/ 27 h 69"/>
                <a:gd name="T4" fmla="*/ 108 w 111"/>
                <a:gd name="T5" fmla="*/ 35 h 69"/>
                <a:gd name="T6" fmla="*/ 102 w 111"/>
                <a:gd name="T7" fmla="*/ 45 h 69"/>
                <a:gd name="T8" fmla="*/ 96 w 111"/>
                <a:gd name="T9" fmla="*/ 52 h 69"/>
                <a:gd name="T10" fmla="*/ 89 w 111"/>
                <a:gd name="T11" fmla="*/ 58 h 69"/>
                <a:gd name="T12" fmla="*/ 80 w 111"/>
                <a:gd name="T13" fmla="*/ 64 h 69"/>
                <a:gd name="T14" fmla="*/ 71 w 111"/>
                <a:gd name="T15" fmla="*/ 67 h 69"/>
                <a:gd name="T16" fmla="*/ 61 w 111"/>
                <a:gd name="T17" fmla="*/ 69 h 69"/>
                <a:gd name="T18" fmla="*/ 53 w 111"/>
                <a:gd name="T19" fmla="*/ 69 h 69"/>
                <a:gd name="T20" fmla="*/ 42 w 111"/>
                <a:gd name="T21" fmla="*/ 68 h 69"/>
                <a:gd name="T22" fmla="*/ 34 w 111"/>
                <a:gd name="T23" fmla="*/ 65 h 69"/>
                <a:gd name="T24" fmla="*/ 24 w 111"/>
                <a:gd name="T25" fmla="*/ 59 h 69"/>
                <a:gd name="T26" fmla="*/ 17 w 111"/>
                <a:gd name="T27" fmla="*/ 53 h 69"/>
                <a:gd name="T28" fmla="*/ 11 w 111"/>
                <a:gd name="T29" fmla="*/ 46 h 69"/>
                <a:gd name="T30" fmla="*/ 5 w 111"/>
                <a:gd name="T31" fmla="*/ 37 h 69"/>
                <a:gd name="T32" fmla="*/ 2 w 111"/>
                <a:gd name="T33" fmla="*/ 28 h 69"/>
                <a:gd name="T34" fmla="*/ 0 w 111"/>
                <a:gd name="T35" fmla="*/ 19 h 69"/>
                <a:gd name="T36" fmla="*/ 0 w 111"/>
                <a:gd name="T37" fmla="*/ 10 h 69"/>
                <a:gd name="T38" fmla="*/ 1 w 111"/>
                <a:gd name="T39" fmla="*/ 0 h 69"/>
                <a:gd name="T40" fmla="*/ 1 w 111"/>
                <a:gd name="T41" fmla="*/ 0 h 69"/>
                <a:gd name="T42" fmla="*/ 111 w 111"/>
                <a:gd name="T43" fmla="*/ 2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1" h="69">
                  <a:moveTo>
                    <a:pt x="111" y="27"/>
                  </a:moveTo>
                  <a:lnTo>
                    <a:pt x="111" y="27"/>
                  </a:lnTo>
                  <a:lnTo>
                    <a:pt x="108" y="35"/>
                  </a:lnTo>
                  <a:lnTo>
                    <a:pt x="102" y="45"/>
                  </a:lnTo>
                  <a:lnTo>
                    <a:pt x="96" y="52"/>
                  </a:lnTo>
                  <a:lnTo>
                    <a:pt x="89" y="58"/>
                  </a:lnTo>
                  <a:lnTo>
                    <a:pt x="80" y="64"/>
                  </a:lnTo>
                  <a:lnTo>
                    <a:pt x="71" y="67"/>
                  </a:lnTo>
                  <a:lnTo>
                    <a:pt x="61" y="69"/>
                  </a:lnTo>
                  <a:lnTo>
                    <a:pt x="53" y="69"/>
                  </a:lnTo>
                  <a:lnTo>
                    <a:pt x="42" y="68"/>
                  </a:lnTo>
                  <a:lnTo>
                    <a:pt x="34" y="65"/>
                  </a:lnTo>
                  <a:lnTo>
                    <a:pt x="24" y="59"/>
                  </a:lnTo>
                  <a:lnTo>
                    <a:pt x="17" y="53"/>
                  </a:lnTo>
                  <a:lnTo>
                    <a:pt x="11" y="46"/>
                  </a:lnTo>
                  <a:lnTo>
                    <a:pt x="5" y="37"/>
                  </a:lnTo>
                  <a:lnTo>
                    <a:pt x="2" y="28"/>
                  </a:lnTo>
                  <a:lnTo>
                    <a:pt x="0" y="19"/>
                  </a:lnTo>
                  <a:lnTo>
                    <a:pt x="0" y="10"/>
                  </a:lnTo>
                  <a:lnTo>
                    <a:pt x="1" y="0"/>
                  </a:lnTo>
                  <a:lnTo>
                    <a:pt x="1" y="0"/>
                  </a:lnTo>
                  <a:lnTo>
                    <a:pt x="111" y="2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1" name="Freeform 109"/>
            <p:cNvSpPr>
              <a:spLocks/>
            </p:cNvSpPr>
            <p:nvPr/>
          </p:nvSpPr>
          <p:spPr bwMode="auto">
            <a:xfrm>
              <a:off x="10412413" y="6202363"/>
              <a:ext cx="9525" cy="7937"/>
            </a:xfrm>
            <a:custGeom>
              <a:avLst/>
              <a:gdLst>
                <a:gd name="T0" fmla="*/ 8 w 103"/>
                <a:gd name="T1" fmla="*/ 85 h 85"/>
                <a:gd name="T2" fmla="*/ 8 w 103"/>
                <a:gd name="T3" fmla="*/ 85 h 85"/>
                <a:gd name="T4" fmla="*/ 3 w 103"/>
                <a:gd name="T5" fmla="*/ 76 h 85"/>
                <a:gd name="T6" fmla="*/ 1 w 103"/>
                <a:gd name="T7" fmla="*/ 67 h 85"/>
                <a:gd name="T8" fmla="*/ 0 w 103"/>
                <a:gd name="T9" fmla="*/ 57 h 85"/>
                <a:gd name="T10" fmla="*/ 0 w 103"/>
                <a:gd name="T11" fmla="*/ 48 h 85"/>
                <a:gd name="T12" fmla="*/ 2 w 103"/>
                <a:gd name="T13" fmla="*/ 39 h 85"/>
                <a:gd name="T14" fmla="*/ 6 w 103"/>
                <a:gd name="T15" fmla="*/ 29 h 85"/>
                <a:gd name="T16" fmla="*/ 11 w 103"/>
                <a:gd name="T17" fmla="*/ 21 h 85"/>
                <a:gd name="T18" fmla="*/ 18 w 103"/>
                <a:gd name="T19" fmla="*/ 13 h 85"/>
                <a:gd name="T20" fmla="*/ 26 w 103"/>
                <a:gd name="T21" fmla="*/ 8 h 85"/>
                <a:gd name="T22" fmla="*/ 35 w 103"/>
                <a:gd name="T23" fmla="*/ 3 h 85"/>
                <a:gd name="T24" fmla="*/ 44 w 103"/>
                <a:gd name="T25" fmla="*/ 1 h 85"/>
                <a:gd name="T26" fmla="*/ 53 w 103"/>
                <a:gd name="T27" fmla="*/ 0 h 85"/>
                <a:gd name="T28" fmla="*/ 63 w 103"/>
                <a:gd name="T29" fmla="*/ 0 h 85"/>
                <a:gd name="T30" fmla="*/ 72 w 103"/>
                <a:gd name="T31" fmla="*/ 2 h 85"/>
                <a:gd name="T32" fmla="*/ 82 w 103"/>
                <a:gd name="T33" fmla="*/ 6 h 85"/>
                <a:gd name="T34" fmla="*/ 90 w 103"/>
                <a:gd name="T35" fmla="*/ 11 h 85"/>
                <a:gd name="T36" fmla="*/ 98 w 103"/>
                <a:gd name="T37" fmla="*/ 18 h 85"/>
                <a:gd name="T38" fmla="*/ 103 w 103"/>
                <a:gd name="T39" fmla="*/ 26 h 85"/>
                <a:gd name="T40" fmla="*/ 103 w 103"/>
                <a:gd name="T41" fmla="*/ 26 h 85"/>
                <a:gd name="T42" fmla="*/ 8 w 103"/>
                <a:gd name="T4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3" h="85">
                  <a:moveTo>
                    <a:pt x="8" y="85"/>
                  </a:moveTo>
                  <a:lnTo>
                    <a:pt x="8" y="85"/>
                  </a:lnTo>
                  <a:lnTo>
                    <a:pt x="3" y="76"/>
                  </a:lnTo>
                  <a:lnTo>
                    <a:pt x="1" y="67"/>
                  </a:lnTo>
                  <a:lnTo>
                    <a:pt x="0" y="57"/>
                  </a:lnTo>
                  <a:lnTo>
                    <a:pt x="0" y="48"/>
                  </a:lnTo>
                  <a:lnTo>
                    <a:pt x="2" y="39"/>
                  </a:lnTo>
                  <a:lnTo>
                    <a:pt x="6" y="29"/>
                  </a:lnTo>
                  <a:lnTo>
                    <a:pt x="11" y="21"/>
                  </a:lnTo>
                  <a:lnTo>
                    <a:pt x="18" y="13"/>
                  </a:lnTo>
                  <a:lnTo>
                    <a:pt x="26" y="8"/>
                  </a:lnTo>
                  <a:lnTo>
                    <a:pt x="35" y="3"/>
                  </a:lnTo>
                  <a:lnTo>
                    <a:pt x="44" y="1"/>
                  </a:lnTo>
                  <a:lnTo>
                    <a:pt x="53" y="0"/>
                  </a:lnTo>
                  <a:lnTo>
                    <a:pt x="63" y="0"/>
                  </a:lnTo>
                  <a:lnTo>
                    <a:pt x="72" y="2"/>
                  </a:lnTo>
                  <a:lnTo>
                    <a:pt x="82" y="6"/>
                  </a:lnTo>
                  <a:lnTo>
                    <a:pt x="90" y="11"/>
                  </a:lnTo>
                  <a:lnTo>
                    <a:pt x="98" y="18"/>
                  </a:lnTo>
                  <a:lnTo>
                    <a:pt x="103" y="26"/>
                  </a:lnTo>
                  <a:lnTo>
                    <a:pt x="103" y="26"/>
                  </a:lnTo>
                  <a:lnTo>
                    <a:pt x="8" y="8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2" name="Freeform 110"/>
            <p:cNvSpPr>
              <a:spLocks/>
            </p:cNvSpPr>
            <p:nvPr/>
          </p:nvSpPr>
          <p:spPr bwMode="auto">
            <a:xfrm>
              <a:off x="10417176" y="6176963"/>
              <a:ext cx="44450" cy="34925"/>
            </a:xfrm>
            <a:custGeom>
              <a:avLst/>
              <a:gdLst>
                <a:gd name="T0" fmla="*/ 389 w 511"/>
                <a:gd name="T1" fmla="*/ 242 h 401"/>
                <a:gd name="T2" fmla="*/ 364 w 511"/>
                <a:gd name="T3" fmla="*/ 264 h 401"/>
                <a:gd name="T4" fmla="*/ 320 w 511"/>
                <a:gd name="T5" fmla="*/ 298 h 401"/>
                <a:gd name="T6" fmla="*/ 263 w 511"/>
                <a:gd name="T7" fmla="*/ 337 h 401"/>
                <a:gd name="T8" fmla="*/ 200 w 511"/>
                <a:gd name="T9" fmla="*/ 373 h 401"/>
                <a:gd name="T10" fmla="*/ 135 w 511"/>
                <a:gd name="T11" fmla="*/ 397 h 401"/>
                <a:gd name="T12" fmla="*/ 75 w 511"/>
                <a:gd name="T13" fmla="*/ 399 h 401"/>
                <a:gd name="T14" fmla="*/ 26 w 511"/>
                <a:gd name="T15" fmla="*/ 373 h 401"/>
                <a:gd name="T16" fmla="*/ 0 w 511"/>
                <a:gd name="T17" fmla="*/ 321 h 401"/>
                <a:gd name="T18" fmla="*/ 12 w 511"/>
                <a:gd name="T19" fmla="*/ 268 h 401"/>
                <a:gd name="T20" fmla="*/ 49 w 511"/>
                <a:gd name="T21" fmla="*/ 212 h 401"/>
                <a:gd name="T22" fmla="*/ 102 w 511"/>
                <a:gd name="T23" fmla="*/ 159 h 401"/>
                <a:gd name="T24" fmla="*/ 164 w 511"/>
                <a:gd name="T25" fmla="*/ 108 h 401"/>
                <a:gd name="T26" fmla="*/ 224 w 511"/>
                <a:gd name="T27" fmla="*/ 66 h 401"/>
                <a:gd name="T28" fmla="*/ 274 w 511"/>
                <a:gd name="T29" fmla="*/ 35 h 401"/>
                <a:gd name="T30" fmla="*/ 303 w 511"/>
                <a:gd name="T31" fmla="*/ 18 h 401"/>
                <a:gd name="T32" fmla="*/ 309 w 511"/>
                <a:gd name="T33" fmla="*/ 15 h 401"/>
                <a:gd name="T34" fmla="*/ 322 w 511"/>
                <a:gd name="T35" fmla="*/ 12 h 401"/>
                <a:gd name="T36" fmla="*/ 344 w 511"/>
                <a:gd name="T37" fmla="*/ 7 h 401"/>
                <a:gd name="T38" fmla="*/ 375 w 511"/>
                <a:gd name="T39" fmla="*/ 2 h 401"/>
                <a:gd name="T40" fmla="*/ 408 w 511"/>
                <a:gd name="T41" fmla="*/ 0 h 401"/>
                <a:gd name="T42" fmla="*/ 440 w 511"/>
                <a:gd name="T43" fmla="*/ 3 h 401"/>
                <a:gd name="T44" fmla="*/ 470 w 511"/>
                <a:gd name="T45" fmla="*/ 14 h 401"/>
                <a:gd name="T46" fmla="*/ 492 w 511"/>
                <a:gd name="T47" fmla="*/ 34 h 401"/>
                <a:gd name="T48" fmla="*/ 508 w 511"/>
                <a:gd name="T49" fmla="*/ 72 h 401"/>
                <a:gd name="T50" fmla="*/ 510 w 511"/>
                <a:gd name="T51" fmla="*/ 114 h 401"/>
                <a:gd name="T52" fmla="*/ 499 w 511"/>
                <a:gd name="T53" fmla="*/ 149 h 401"/>
                <a:gd name="T54" fmla="*/ 479 w 511"/>
                <a:gd name="T55" fmla="*/ 179 h 401"/>
                <a:gd name="T56" fmla="*/ 454 w 511"/>
                <a:gd name="T57" fmla="*/ 203 h 401"/>
                <a:gd name="T58" fmla="*/ 429 w 511"/>
                <a:gd name="T59" fmla="*/ 221 h 401"/>
                <a:gd name="T60" fmla="*/ 407 w 511"/>
                <a:gd name="T61" fmla="*/ 232 h 401"/>
                <a:gd name="T62" fmla="*/ 394 w 511"/>
                <a:gd name="T63" fmla="*/ 238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1" h="401">
                  <a:moveTo>
                    <a:pt x="393" y="239"/>
                  </a:moveTo>
                  <a:lnTo>
                    <a:pt x="389" y="242"/>
                  </a:lnTo>
                  <a:lnTo>
                    <a:pt x="379" y="251"/>
                  </a:lnTo>
                  <a:lnTo>
                    <a:pt x="364" y="264"/>
                  </a:lnTo>
                  <a:lnTo>
                    <a:pt x="344" y="279"/>
                  </a:lnTo>
                  <a:lnTo>
                    <a:pt x="320" y="298"/>
                  </a:lnTo>
                  <a:lnTo>
                    <a:pt x="293" y="317"/>
                  </a:lnTo>
                  <a:lnTo>
                    <a:pt x="263" y="337"/>
                  </a:lnTo>
                  <a:lnTo>
                    <a:pt x="232" y="356"/>
                  </a:lnTo>
                  <a:lnTo>
                    <a:pt x="200" y="373"/>
                  </a:lnTo>
                  <a:lnTo>
                    <a:pt x="168" y="386"/>
                  </a:lnTo>
                  <a:lnTo>
                    <a:pt x="135" y="397"/>
                  </a:lnTo>
                  <a:lnTo>
                    <a:pt x="104" y="401"/>
                  </a:lnTo>
                  <a:lnTo>
                    <a:pt x="75" y="399"/>
                  </a:lnTo>
                  <a:lnTo>
                    <a:pt x="49" y="390"/>
                  </a:lnTo>
                  <a:lnTo>
                    <a:pt x="26" y="373"/>
                  </a:lnTo>
                  <a:lnTo>
                    <a:pt x="9" y="346"/>
                  </a:lnTo>
                  <a:lnTo>
                    <a:pt x="0" y="321"/>
                  </a:lnTo>
                  <a:lnTo>
                    <a:pt x="2" y="295"/>
                  </a:lnTo>
                  <a:lnTo>
                    <a:pt x="12" y="268"/>
                  </a:lnTo>
                  <a:lnTo>
                    <a:pt x="28" y="240"/>
                  </a:lnTo>
                  <a:lnTo>
                    <a:pt x="49" y="212"/>
                  </a:lnTo>
                  <a:lnTo>
                    <a:pt x="74" y="185"/>
                  </a:lnTo>
                  <a:lnTo>
                    <a:pt x="102" y="159"/>
                  </a:lnTo>
                  <a:lnTo>
                    <a:pt x="133" y="132"/>
                  </a:lnTo>
                  <a:lnTo>
                    <a:pt x="164" y="108"/>
                  </a:lnTo>
                  <a:lnTo>
                    <a:pt x="195" y="86"/>
                  </a:lnTo>
                  <a:lnTo>
                    <a:pt x="224" y="66"/>
                  </a:lnTo>
                  <a:lnTo>
                    <a:pt x="251" y="50"/>
                  </a:lnTo>
                  <a:lnTo>
                    <a:pt x="274" y="35"/>
                  </a:lnTo>
                  <a:lnTo>
                    <a:pt x="292" y="24"/>
                  </a:lnTo>
                  <a:lnTo>
                    <a:pt x="303" y="18"/>
                  </a:lnTo>
                  <a:lnTo>
                    <a:pt x="308" y="16"/>
                  </a:lnTo>
                  <a:lnTo>
                    <a:pt x="309" y="15"/>
                  </a:lnTo>
                  <a:lnTo>
                    <a:pt x="314" y="14"/>
                  </a:lnTo>
                  <a:lnTo>
                    <a:pt x="322" y="12"/>
                  </a:lnTo>
                  <a:lnTo>
                    <a:pt x="333" y="9"/>
                  </a:lnTo>
                  <a:lnTo>
                    <a:pt x="344" y="7"/>
                  </a:lnTo>
                  <a:lnTo>
                    <a:pt x="359" y="3"/>
                  </a:lnTo>
                  <a:lnTo>
                    <a:pt x="375" y="2"/>
                  </a:lnTo>
                  <a:lnTo>
                    <a:pt x="391" y="0"/>
                  </a:lnTo>
                  <a:lnTo>
                    <a:pt x="408" y="0"/>
                  </a:lnTo>
                  <a:lnTo>
                    <a:pt x="424" y="1"/>
                  </a:lnTo>
                  <a:lnTo>
                    <a:pt x="440" y="3"/>
                  </a:lnTo>
                  <a:lnTo>
                    <a:pt x="455" y="8"/>
                  </a:lnTo>
                  <a:lnTo>
                    <a:pt x="470" y="14"/>
                  </a:lnTo>
                  <a:lnTo>
                    <a:pt x="481" y="22"/>
                  </a:lnTo>
                  <a:lnTo>
                    <a:pt x="492" y="34"/>
                  </a:lnTo>
                  <a:lnTo>
                    <a:pt x="500" y="49"/>
                  </a:lnTo>
                  <a:lnTo>
                    <a:pt x="508" y="72"/>
                  </a:lnTo>
                  <a:lnTo>
                    <a:pt x="511" y="93"/>
                  </a:lnTo>
                  <a:lnTo>
                    <a:pt x="510" y="114"/>
                  </a:lnTo>
                  <a:lnTo>
                    <a:pt x="507" y="131"/>
                  </a:lnTo>
                  <a:lnTo>
                    <a:pt x="499" y="149"/>
                  </a:lnTo>
                  <a:lnTo>
                    <a:pt x="490" y="165"/>
                  </a:lnTo>
                  <a:lnTo>
                    <a:pt x="479" y="179"/>
                  </a:lnTo>
                  <a:lnTo>
                    <a:pt x="467" y="191"/>
                  </a:lnTo>
                  <a:lnTo>
                    <a:pt x="454" y="203"/>
                  </a:lnTo>
                  <a:lnTo>
                    <a:pt x="440" y="212"/>
                  </a:lnTo>
                  <a:lnTo>
                    <a:pt x="429" y="221"/>
                  </a:lnTo>
                  <a:lnTo>
                    <a:pt x="417" y="227"/>
                  </a:lnTo>
                  <a:lnTo>
                    <a:pt x="407" y="232"/>
                  </a:lnTo>
                  <a:lnTo>
                    <a:pt x="399" y="236"/>
                  </a:lnTo>
                  <a:lnTo>
                    <a:pt x="394" y="238"/>
                  </a:lnTo>
                  <a:lnTo>
                    <a:pt x="393" y="239"/>
                  </a:lnTo>
                  <a:close/>
                </a:path>
              </a:pathLst>
            </a:custGeom>
            <a:solidFill>
              <a:srgbClr val="FEF2E0"/>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3" name="Freeform 111"/>
            <p:cNvSpPr>
              <a:spLocks/>
            </p:cNvSpPr>
            <p:nvPr/>
          </p:nvSpPr>
          <p:spPr bwMode="auto">
            <a:xfrm>
              <a:off x="10428288" y="6197600"/>
              <a:ext cx="41275" cy="31750"/>
            </a:xfrm>
            <a:custGeom>
              <a:avLst/>
              <a:gdLst>
                <a:gd name="T0" fmla="*/ 347 w 468"/>
                <a:gd name="T1" fmla="*/ 241 h 369"/>
                <a:gd name="T2" fmla="*/ 325 w 468"/>
                <a:gd name="T3" fmla="*/ 260 h 369"/>
                <a:gd name="T4" fmla="*/ 287 w 468"/>
                <a:gd name="T5" fmla="*/ 289 h 369"/>
                <a:gd name="T6" fmla="*/ 238 w 468"/>
                <a:gd name="T7" fmla="*/ 322 h 369"/>
                <a:gd name="T8" fmla="*/ 182 w 468"/>
                <a:gd name="T9" fmla="*/ 350 h 369"/>
                <a:gd name="T10" fmla="*/ 125 w 468"/>
                <a:gd name="T11" fmla="*/ 367 h 369"/>
                <a:gd name="T12" fmla="*/ 71 w 468"/>
                <a:gd name="T13" fmla="*/ 365 h 369"/>
                <a:gd name="T14" fmla="*/ 25 w 468"/>
                <a:gd name="T15" fmla="*/ 336 h 369"/>
                <a:gd name="T16" fmla="*/ 0 w 468"/>
                <a:gd name="T17" fmla="*/ 283 h 369"/>
                <a:gd name="T18" fmla="*/ 7 w 468"/>
                <a:gd name="T19" fmla="*/ 233 h 369"/>
                <a:gd name="T20" fmla="*/ 39 w 468"/>
                <a:gd name="T21" fmla="*/ 184 h 369"/>
                <a:gd name="T22" fmla="*/ 85 w 468"/>
                <a:gd name="T23" fmla="*/ 135 h 369"/>
                <a:gd name="T24" fmla="*/ 139 w 468"/>
                <a:gd name="T25" fmla="*/ 93 h 369"/>
                <a:gd name="T26" fmla="*/ 191 w 468"/>
                <a:gd name="T27" fmla="*/ 58 h 369"/>
                <a:gd name="T28" fmla="*/ 234 w 468"/>
                <a:gd name="T29" fmla="*/ 31 h 369"/>
                <a:gd name="T30" fmla="*/ 260 w 468"/>
                <a:gd name="T31" fmla="*/ 17 h 369"/>
                <a:gd name="T32" fmla="*/ 265 w 468"/>
                <a:gd name="T33" fmla="*/ 15 h 369"/>
                <a:gd name="T34" fmla="*/ 279 w 468"/>
                <a:gd name="T35" fmla="*/ 12 h 369"/>
                <a:gd name="T36" fmla="*/ 302 w 468"/>
                <a:gd name="T37" fmla="*/ 6 h 369"/>
                <a:gd name="T38" fmla="*/ 331 w 468"/>
                <a:gd name="T39" fmla="*/ 2 h 369"/>
                <a:gd name="T40" fmla="*/ 364 w 468"/>
                <a:gd name="T41" fmla="*/ 0 h 369"/>
                <a:gd name="T42" fmla="*/ 398 w 468"/>
                <a:gd name="T43" fmla="*/ 3 h 369"/>
                <a:gd name="T44" fmla="*/ 427 w 468"/>
                <a:gd name="T45" fmla="*/ 14 h 369"/>
                <a:gd name="T46" fmla="*/ 449 w 468"/>
                <a:gd name="T47" fmla="*/ 32 h 369"/>
                <a:gd name="T48" fmla="*/ 465 w 468"/>
                <a:gd name="T49" fmla="*/ 70 h 369"/>
                <a:gd name="T50" fmla="*/ 467 w 468"/>
                <a:gd name="T51" fmla="*/ 112 h 369"/>
                <a:gd name="T52" fmla="*/ 456 w 468"/>
                <a:gd name="T53" fmla="*/ 148 h 369"/>
                <a:gd name="T54" fmla="*/ 436 w 468"/>
                <a:gd name="T55" fmla="*/ 178 h 369"/>
                <a:gd name="T56" fmla="*/ 410 w 468"/>
                <a:gd name="T57" fmla="*/ 201 h 369"/>
                <a:gd name="T58" fmla="*/ 385 w 468"/>
                <a:gd name="T59" fmla="*/ 220 h 369"/>
                <a:gd name="T60" fmla="*/ 364 w 468"/>
                <a:gd name="T61" fmla="*/ 232 h 369"/>
                <a:gd name="T62" fmla="*/ 351 w 468"/>
                <a:gd name="T63" fmla="*/ 23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8" h="369">
                  <a:moveTo>
                    <a:pt x="350" y="239"/>
                  </a:moveTo>
                  <a:lnTo>
                    <a:pt x="347" y="241"/>
                  </a:lnTo>
                  <a:lnTo>
                    <a:pt x="339" y="249"/>
                  </a:lnTo>
                  <a:lnTo>
                    <a:pt x="325" y="260"/>
                  </a:lnTo>
                  <a:lnTo>
                    <a:pt x="308" y="274"/>
                  </a:lnTo>
                  <a:lnTo>
                    <a:pt x="287" y="289"/>
                  </a:lnTo>
                  <a:lnTo>
                    <a:pt x="264" y="305"/>
                  </a:lnTo>
                  <a:lnTo>
                    <a:pt x="238" y="322"/>
                  </a:lnTo>
                  <a:lnTo>
                    <a:pt x="210" y="338"/>
                  </a:lnTo>
                  <a:lnTo>
                    <a:pt x="182" y="350"/>
                  </a:lnTo>
                  <a:lnTo>
                    <a:pt x="153" y="361"/>
                  </a:lnTo>
                  <a:lnTo>
                    <a:pt x="125" y="367"/>
                  </a:lnTo>
                  <a:lnTo>
                    <a:pt x="96" y="369"/>
                  </a:lnTo>
                  <a:lnTo>
                    <a:pt x="71" y="365"/>
                  </a:lnTo>
                  <a:lnTo>
                    <a:pt x="47" y="353"/>
                  </a:lnTo>
                  <a:lnTo>
                    <a:pt x="25" y="336"/>
                  </a:lnTo>
                  <a:lnTo>
                    <a:pt x="8" y="308"/>
                  </a:lnTo>
                  <a:lnTo>
                    <a:pt x="0" y="283"/>
                  </a:lnTo>
                  <a:lnTo>
                    <a:pt x="0" y="258"/>
                  </a:lnTo>
                  <a:lnTo>
                    <a:pt x="7" y="233"/>
                  </a:lnTo>
                  <a:lnTo>
                    <a:pt x="21" y="208"/>
                  </a:lnTo>
                  <a:lnTo>
                    <a:pt x="39" y="184"/>
                  </a:lnTo>
                  <a:lnTo>
                    <a:pt x="61" y="159"/>
                  </a:lnTo>
                  <a:lnTo>
                    <a:pt x="85" y="135"/>
                  </a:lnTo>
                  <a:lnTo>
                    <a:pt x="111" y="113"/>
                  </a:lnTo>
                  <a:lnTo>
                    <a:pt x="139" y="93"/>
                  </a:lnTo>
                  <a:lnTo>
                    <a:pt x="166" y="74"/>
                  </a:lnTo>
                  <a:lnTo>
                    <a:pt x="191" y="58"/>
                  </a:lnTo>
                  <a:lnTo>
                    <a:pt x="214" y="43"/>
                  </a:lnTo>
                  <a:lnTo>
                    <a:pt x="234" y="31"/>
                  </a:lnTo>
                  <a:lnTo>
                    <a:pt x="250" y="22"/>
                  </a:lnTo>
                  <a:lnTo>
                    <a:pt x="260" y="17"/>
                  </a:lnTo>
                  <a:lnTo>
                    <a:pt x="264" y="16"/>
                  </a:lnTo>
                  <a:lnTo>
                    <a:pt x="265" y="15"/>
                  </a:lnTo>
                  <a:lnTo>
                    <a:pt x="270" y="14"/>
                  </a:lnTo>
                  <a:lnTo>
                    <a:pt x="279" y="12"/>
                  </a:lnTo>
                  <a:lnTo>
                    <a:pt x="289" y="8"/>
                  </a:lnTo>
                  <a:lnTo>
                    <a:pt x="302" y="6"/>
                  </a:lnTo>
                  <a:lnTo>
                    <a:pt x="315" y="4"/>
                  </a:lnTo>
                  <a:lnTo>
                    <a:pt x="331" y="2"/>
                  </a:lnTo>
                  <a:lnTo>
                    <a:pt x="348" y="1"/>
                  </a:lnTo>
                  <a:lnTo>
                    <a:pt x="364" y="0"/>
                  </a:lnTo>
                  <a:lnTo>
                    <a:pt x="381" y="1"/>
                  </a:lnTo>
                  <a:lnTo>
                    <a:pt x="398" y="3"/>
                  </a:lnTo>
                  <a:lnTo>
                    <a:pt x="412" y="7"/>
                  </a:lnTo>
                  <a:lnTo>
                    <a:pt x="427" y="14"/>
                  </a:lnTo>
                  <a:lnTo>
                    <a:pt x="439" y="22"/>
                  </a:lnTo>
                  <a:lnTo>
                    <a:pt x="449" y="32"/>
                  </a:lnTo>
                  <a:lnTo>
                    <a:pt x="458" y="47"/>
                  </a:lnTo>
                  <a:lnTo>
                    <a:pt x="465" y="70"/>
                  </a:lnTo>
                  <a:lnTo>
                    <a:pt x="468" y="91"/>
                  </a:lnTo>
                  <a:lnTo>
                    <a:pt x="467" y="112"/>
                  </a:lnTo>
                  <a:lnTo>
                    <a:pt x="463" y="131"/>
                  </a:lnTo>
                  <a:lnTo>
                    <a:pt x="456" y="148"/>
                  </a:lnTo>
                  <a:lnTo>
                    <a:pt x="447" y="164"/>
                  </a:lnTo>
                  <a:lnTo>
                    <a:pt x="436" y="178"/>
                  </a:lnTo>
                  <a:lnTo>
                    <a:pt x="424" y="191"/>
                  </a:lnTo>
                  <a:lnTo>
                    <a:pt x="410" y="201"/>
                  </a:lnTo>
                  <a:lnTo>
                    <a:pt x="398" y="212"/>
                  </a:lnTo>
                  <a:lnTo>
                    <a:pt x="385" y="220"/>
                  </a:lnTo>
                  <a:lnTo>
                    <a:pt x="374" y="227"/>
                  </a:lnTo>
                  <a:lnTo>
                    <a:pt x="364" y="232"/>
                  </a:lnTo>
                  <a:lnTo>
                    <a:pt x="357" y="236"/>
                  </a:lnTo>
                  <a:lnTo>
                    <a:pt x="351" y="238"/>
                  </a:lnTo>
                  <a:lnTo>
                    <a:pt x="350" y="239"/>
                  </a:lnTo>
                  <a:close/>
                </a:path>
              </a:pathLst>
            </a:custGeom>
            <a:solidFill>
              <a:srgbClr val="FEF2E0"/>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4" name="Freeform 112"/>
            <p:cNvSpPr>
              <a:spLocks/>
            </p:cNvSpPr>
            <p:nvPr/>
          </p:nvSpPr>
          <p:spPr bwMode="auto">
            <a:xfrm>
              <a:off x="10428288" y="6221413"/>
              <a:ext cx="41275" cy="30162"/>
            </a:xfrm>
            <a:custGeom>
              <a:avLst/>
              <a:gdLst>
                <a:gd name="T0" fmla="*/ 347 w 468"/>
                <a:gd name="T1" fmla="*/ 242 h 335"/>
                <a:gd name="T2" fmla="*/ 325 w 468"/>
                <a:gd name="T3" fmla="*/ 257 h 335"/>
                <a:gd name="T4" fmla="*/ 287 w 468"/>
                <a:gd name="T5" fmla="*/ 280 h 335"/>
                <a:gd name="T6" fmla="*/ 238 w 468"/>
                <a:gd name="T7" fmla="*/ 305 h 335"/>
                <a:gd name="T8" fmla="*/ 182 w 468"/>
                <a:gd name="T9" fmla="*/ 326 h 335"/>
                <a:gd name="T10" fmla="*/ 125 w 468"/>
                <a:gd name="T11" fmla="*/ 335 h 335"/>
                <a:gd name="T12" fmla="*/ 71 w 468"/>
                <a:gd name="T13" fmla="*/ 327 h 335"/>
                <a:gd name="T14" fmla="*/ 25 w 468"/>
                <a:gd name="T15" fmla="*/ 293 h 335"/>
                <a:gd name="T16" fmla="*/ 0 w 468"/>
                <a:gd name="T17" fmla="*/ 242 h 335"/>
                <a:gd name="T18" fmla="*/ 7 w 468"/>
                <a:gd name="T19" fmla="*/ 195 h 335"/>
                <a:gd name="T20" fmla="*/ 39 w 468"/>
                <a:gd name="T21" fmla="*/ 151 h 335"/>
                <a:gd name="T22" fmla="*/ 85 w 468"/>
                <a:gd name="T23" fmla="*/ 111 h 335"/>
                <a:gd name="T24" fmla="*/ 139 w 468"/>
                <a:gd name="T25" fmla="*/ 75 h 335"/>
                <a:gd name="T26" fmla="*/ 191 w 468"/>
                <a:gd name="T27" fmla="*/ 47 h 335"/>
                <a:gd name="T28" fmla="*/ 234 w 468"/>
                <a:gd name="T29" fmla="*/ 27 h 335"/>
                <a:gd name="T30" fmla="*/ 260 w 468"/>
                <a:gd name="T31" fmla="*/ 17 h 335"/>
                <a:gd name="T32" fmla="*/ 265 w 468"/>
                <a:gd name="T33" fmla="*/ 15 h 335"/>
                <a:gd name="T34" fmla="*/ 279 w 468"/>
                <a:gd name="T35" fmla="*/ 11 h 335"/>
                <a:gd name="T36" fmla="*/ 302 w 468"/>
                <a:gd name="T37" fmla="*/ 6 h 335"/>
                <a:gd name="T38" fmla="*/ 331 w 468"/>
                <a:gd name="T39" fmla="*/ 2 h 335"/>
                <a:gd name="T40" fmla="*/ 364 w 468"/>
                <a:gd name="T41" fmla="*/ 0 h 335"/>
                <a:gd name="T42" fmla="*/ 398 w 468"/>
                <a:gd name="T43" fmla="*/ 4 h 335"/>
                <a:gd name="T44" fmla="*/ 427 w 468"/>
                <a:gd name="T45" fmla="*/ 15 h 335"/>
                <a:gd name="T46" fmla="*/ 449 w 468"/>
                <a:gd name="T47" fmla="*/ 33 h 335"/>
                <a:gd name="T48" fmla="*/ 465 w 468"/>
                <a:gd name="T49" fmla="*/ 71 h 335"/>
                <a:gd name="T50" fmla="*/ 467 w 468"/>
                <a:gd name="T51" fmla="*/ 113 h 335"/>
                <a:gd name="T52" fmla="*/ 456 w 468"/>
                <a:gd name="T53" fmla="*/ 149 h 335"/>
                <a:gd name="T54" fmla="*/ 436 w 468"/>
                <a:gd name="T55" fmla="*/ 179 h 335"/>
                <a:gd name="T56" fmla="*/ 410 w 468"/>
                <a:gd name="T57" fmla="*/ 202 h 335"/>
                <a:gd name="T58" fmla="*/ 385 w 468"/>
                <a:gd name="T59" fmla="*/ 221 h 335"/>
                <a:gd name="T60" fmla="*/ 364 w 468"/>
                <a:gd name="T61" fmla="*/ 233 h 335"/>
                <a:gd name="T62" fmla="*/ 351 w 468"/>
                <a:gd name="T63" fmla="*/ 239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8" h="335">
                  <a:moveTo>
                    <a:pt x="350" y="240"/>
                  </a:moveTo>
                  <a:lnTo>
                    <a:pt x="347" y="242"/>
                  </a:lnTo>
                  <a:lnTo>
                    <a:pt x="339" y="247"/>
                  </a:lnTo>
                  <a:lnTo>
                    <a:pt x="325" y="257"/>
                  </a:lnTo>
                  <a:lnTo>
                    <a:pt x="308" y="267"/>
                  </a:lnTo>
                  <a:lnTo>
                    <a:pt x="287" y="280"/>
                  </a:lnTo>
                  <a:lnTo>
                    <a:pt x="264" y="292"/>
                  </a:lnTo>
                  <a:lnTo>
                    <a:pt x="238" y="305"/>
                  </a:lnTo>
                  <a:lnTo>
                    <a:pt x="210" y="317"/>
                  </a:lnTo>
                  <a:lnTo>
                    <a:pt x="182" y="326"/>
                  </a:lnTo>
                  <a:lnTo>
                    <a:pt x="153" y="332"/>
                  </a:lnTo>
                  <a:lnTo>
                    <a:pt x="125" y="335"/>
                  </a:lnTo>
                  <a:lnTo>
                    <a:pt x="96" y="333"/>
                  </a:lnTo>
                  <a:lnTo>
                    <a:pt x="71" y="327"/>
                  </a:lnTo>
                  <a:lnTo>
                    <a:pt x="47" y="313"/>
                  </a:lnTo>
                  <a:lnTo>
                    <a:pt x="25" y="293"/>
                  </a:lnTo>
                  <a:lnTo>
                    <a:pt x="8" y="266"/>
                  </a:lnTo>
                  <a:lnTo>
                    <a:pt x="0" y="242"/>
                  </a:lnTo>
                  <a:lnTo>
                    <a:pt x="0" y="218"/>
                  </a:lnTo>
                  <a:lnTo>
                    <a:pt x="7" y="195"/>
                  </a:lnTo>
                  <a:lnTo>
                    <a:pt x="21" y="173"/>
                  </a:lnTo>
                  <a:lnTo>
                    <a:pt x="39" y="151"/>
                  </a:lnTo>
                  <a:lnTo>
                    <a:pt x="61" y="130"/>
                  </a:lnTo>
                  <a:lnTo>
                    <a:pt x="85" y="111"/>
                  </a:lnTo>
                  <a:lnTo>
                    <a:pt x="111" y="92"/>
                  </a:lnTo>
                  <a:lnTo>
                    <a:pt x="139" y="75"/>
                  </a:lnTo>
                  <a:lnTo>
                    <a:pt x="166" y="61"/>
                  </a:lnTo>
                  <a:lnTo>
                    <a:pt x="191" y="47"/>
                  </a:lnTo>
                  <a:lnTo>
                    <a:pt x="214" y="37"/>
                  </a:lnTo>
                  <a:lnTo>
                    <a:pt x="234" y="27"/>
                  </a:lnTo>
                  <a:lnTo>
                    <a:pt x="250" y="21"/>
                  </a:lnTo>
                  <a:lnTo>
                    <a:pt x="260" y="17"/>
                  </a:lnTo>
                  <a:lnTo>
                    <a:pt x="264" y="16"/>
                  </a:lnTo>
                  <a:lnTo>
                    <a:pt x="265" y="15"/>
                  </a:lnTo>
                  <a:lnTo>
                    <a:pt x="270" y="13"/>
                  </a:lnTo>
                  <a:lnTo>
                    <a:pt x="279" y="11"/>
                  </a:lnTo>
                  <a:lnTo>
                    <a:pt x="289" y="8"/>
                  </a:lnTo>
                  <a:lnTo>
                    <a:pt x="302" y="6"/>
                  </a:lnTo>
                  <a:lnTo>
                    <a:pt x="315" y="4"/>
                  </a:lnTo>
                  <a:lnTo>
                    <a:pt x="331" y="2"/>
                  </a:lnTo>
                  <a:lnTo>
                    <a:pt x="348" y="1"/>
                  </a:lnTo>
                  <a:lnTo>
                    <a:pt x="364" y="0"/>
                  </a:lnTo>
                  <a:lnTo>
                    <a:pt x="381" y="1"/>
                  </a:lnTo>
                  <a:lnTo>
                    <a:pt x="398" y="4"/>
                  </a:lnTo>
                  <a:lnTo>
                    <a:pt x="412" y="8"/>
                  </a:lnTo>
                  <a:lnTo>
                    <a:pt x="427" y="15"/>
                  </a:lnTo>
                  <a:lnTo>
                    <a:pt x="439" y="23"/>
                  </a:lnTo>
                  <a:lnTo>
                    <a:pt x="449" y="33"/>
                  </a:lnTo>
                  <a:lnTo>
                    <a:pt x="458" y="48"/>
                  </a:lnTo>
                  <a:lnTo>
                    <a:pt x="465" y="71"/>
                  </a:lnTo>
                  <a:lnTo>
                    <a:pt x="468" y="92"/>
                  </a:lnTo>
                  <a:lnTo>
                    <a:pt x="467" y="113"/>
                  </a:lnTo>
                  <a:lnTo>
                    <a:pt x="463" y="132"/>
                  </a:lnTo>
                  <a:lnTo>
                    <a:pt x="456" y="149"/>
                  </a:lnTo>
                  <a:lnTo>
                    <a:pt x="447" y="165"/>
                  </a:lnTo>
                  <a:lnTo>
                    <a:pt x="436" y="179"/>
                  </a:lnTo>
                  <a:lnTo>
                    <a:pt x="424" y="192"/>
                  </a:lnTo>
                  <a:lnTo>
                    <a:pt x="410" y="202"/>
                  </a:lnTo>
                  <a:lnTo>
                    <a:pt x="398" y="213"/>
                  </a:lnTo>
                  <a:lnTo>
                    <a:pt x="385" y="221"/>
                  </a:lnTo>
                  <a:lnTo>
                    <a:pt x="374" y="227"/>
                  </a:lnTo>
                  <a:lnTo>
                    <a:pt x="364" y="233"/>
                  </a:lnTo>
                  <a:lnTo>
                    <a:pt x="357" y="237"/>
                  </a:lnTo>
                  <a:lnTo>
                    <a:pt x="351" y="239"/>
                  </a:lnTo>
                  <a:lnTo>
                    <a:pt x="350" y="240"/>
                  </a:lnTo>
                  <a:close/>
                </a:path>
              </a:pathLst>
            </a:custGeom>
            <a:solidFill>
              <a:srgbClr val="FEF2E0"/>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5" name="Freeform 113"/>
            <p:cNvSpPr>
              <a:spLocks/>
            </p:cNvSpPr>
            <p:nvPr/>
          </p:nvSpPr>
          <p:spPr bwMode="auto">
            <a:xfrm>
              <a:off x="10433051" y="6242050"/>
              <a:ext cx="39688" cy="26987"/>
            </a:xfrm>
            <a:custGeom>
              <a:avLst/>
              <a:gdLst>
                <a:gd name="T0" fmla="*/ 333 w 446"/>
                <a:gd name="T1" fmla="*/ 192 h 292"/>
                <a:gd name="T2" fmla="*/ 310 w 446"/>
                <a:gd name="T3" fmla="*/ 206 h 292"/>
                <a:gd name="T4" fmla="*/ 270 w 446"/>
                <a:gd name="T5" fmla="*/ 229 h 292"/>
                <a:gd name="T6" fmla="*/ 218 w 446"/>
                <a:gd name="T7" fmla="*/ 257 h 292"/>
                <a:gd name="T8" fmla="*/ 161 w 446"/>
                <a:gd name="T9" fmla="*/ 279 h 292"/>
                <a:gd name="T10" fmla="*/ 104 w 446"/>
                <a:gd name="T11" fmla="*/ 292 h 292"/>
                <a:gd name="T12" fmla="*/ 53 w 446"/>
                <a:gd name="T13" fmla="*/ 288 h 292"/>
                <a:gd name="T14" fmla="*/ 15 w 446"/>
                <a:gd name="T15" fmla="*/ 263 h 292"/>
                <a:gd name="T16" fmla="*/ 0 w 446"/>
                <a:gd name="T17" fmla="*/ 219 h 292"/>
                <a:gd name="T18" fmla="*/ 15 w 446"/>
                <a:gd name="T19" fmla="*/ 177 h 292"/>
                <a:gd name="T20" fmla="*/ 52 w 446"/>
                <a:gd name="T21" fmla="*/ 137 h 292"/>
                <a:gd name="T22" fmla="*/ 104 w 446"/>
                <a:gd name="T23" fmla="*/ 98 h 292"/>
                <a:gd name="T24" fmla="*/ 162 w 446"/>
                <a:gd name="T25" fmla="*/ 65 h 292"/>
                <a:gd name="T26" fmla="*/ 216 w 446"/>
                <a:gd name="T27" fmla="*/ 37 h 292"/>
                <a:gd name="T28" fmla="*/ 261 w 446"/>
                <a:gd name="T29" fmla="*/ 16 h 292"/>
                <a:gd name="T30" fmla="*/ 287 w 446"/>
                <a:gd name="T31" fmla="*/ 5 h 292"/>
                <a:gd name="T32" fmla="*/ 292 w 446"/>
                <a:gd name="T33" fmla="*/ 3 h 292"/>
                <a:gd name="T34" fmla="*/ 303 w 446"/>
                <a:gd name="T35" fmla="*/ 2 h 292"/>
                <a:gd name="T36" fmla="*/ 322 w 446"/>
                <a:gd name="T37" fmla="*/ 0 h 292"/>
                <a:gd name="T38" fmla="*/ 346 w 446"/>
                <a:gd name="T39" fmla="*/ 0 h 292"/>
                <a:gd name="T40" fmla="*/ 372 w 446"/>
                <a:gd name="T41" fmla="*/ 1 h 292"/>
                <a:gd name="T42" fmla="*/ 398 w 446"/>
                <a:gd name="T43" fmla="*/ 7 h 292"/>
                <a:gd name="T44" fmla="*/ 421 w 446"/>
                <a:gd name="T45" fmla="*/ 18 h 292"/>
                <a:gd name="T46" fmla="*/ 437 w 446"/>
                <a:gd name="T47" fmla="*/ 34 h 292"/>
                <a:gd name="T48" fmla="*/ 445 w 446"/>
                <a:gd name="T49" fmla="*/ 66 h 292"/>
                <a:gd name="T50" fmla="*/ 443 w 446"/>
                <a:gd name="T51" fmla="*/ 99 h 292"/>
                <a:gd name="T52" fmla="*/ 430 w 446"/>
                <a:gd name="T53" fmla="*/ 127 h 292"/>
                <a:gd name="T54" fmla="*/ 411 w 446"/>
                <a:gd name="T55" fmla="*/ 149 h 292"/>
                <a:gd name="T56" fmla="*/ 389 w 446"/>
                <a:gd name="T57" fmla="*/ 166 h 292"/>
                <a:gd name="T58" fmla="*/ 367 w 446"/>
                <a:gd name="T59" fmla="*/ 178 h 292"/>
                <a:gd name="T60" fmla="*/ 349 w 446"/>
                <a:gd name="T61" fmla="*/ 185 h 292"/>
                <a:gd name="T62" fmla="*/ 339 w 446"/>
                <a:gd name="T63" fmla="*/ 18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6" h="292">
                  <a:moveTo>
                    <a:pt x="338" y="190"/>
                  </a:moveTo>
                  <a:lnTo>
                    <a:pt x="333" y="192"/>
                  </a:lnTo>
                  <a:lnTo>
                    <a:pt x="325" y="197"/>
                  </a:lnTo>
                  <a:lnTo>
                    <a:pt x="310" y="206"/>
                  </a:lnTo>
                  <a:lnTo>
                    <a:pt x="292" y="217"/>
                  </a:lnTo>
                  <a:lnTo>
                    <a:pt x="270" y="229"/>
                  </a:lnTo>
                  <a:lnTo>
                    <a:pt x="245" y="243"/>
                  </a:lnTo>
                  <a:lnTo>
                    <a:pt x="218" y="257"/>
                  </a:lnTo>
                  <a:lnTo>
                    <a:pt x="189" y="268"/>
                  </a:lnTo>
                  <a:lnTo>
                    <a:pt x="161" y="279"/>
                  </a:lnTo>
                  <a:lnTo>
                    <a:pt x="131" y="287"/>
                  </a:lnTo>
                  <a:lnTo>
                    <a:pt x="104" y="292"/>
                  </a:lnTo>
                  <a:lnTo>
                    <a:pt x="77" y="292"/>
                  </a:lnTo>
                  <a:lnTo>
                    <a:pt x="53" y="288"/>
                  </a:lnTo>
                  <a:lnTo>
                    <a:pt x="32" y="279"/>
                  </a:lnTo>
                  <a:lnTo>
                    <a:pt x="15" y="263"/>
                  </a:lnTo>
                  <a:lnTo>
                    <a:pt x="4" y="240"/>
                  </a:lnTo>
                  <a:lnTo>
                    <a:pt x="0" y="219"/>
                  </a:lnTo>
                  <a:lnTo>
                    <a:pt x="5" y="198"/>
                  </a:lnTo>
                  <a:lnTo>
                    <a:pt x="15" y="177"/>
                  </a:lnTo>
                  <a:lnTo>
                    <a:pt x="32" y="157"/>
                  </a:lnTo>
                  <a:lnTo>
                    <a:pt x="52" y="137"/>
                  </a:lnTo>
                  <a:lnTo>
                    <a:pt x="77" y="117"/>
                  </a:lnTo>
                  <a:lnTo>
                    <a:pt x="104" y="98"/>
                  </a:lnTo>
                  <a:lnTo>
                    <a:pt x="132" y="81"/>
                  </a:lnTo>
                  <a:lnTo>
                    <a:pt x="162" y="65"/>
                  </a:lnTo>
                  <a:lnTo>
                    <a:pt x="189" y="50"/>
                  </a:lnTo>
                  <a:lnTo>
                    <a:pt x="216" y="37"/>
                  </a:lnTo>
                  <a:lnTo>
                    <a:pt x="241" y="25"/>
                  </a:lnTo>
                  <a:lnTo>
                    <a:pt x="261" y="16"/>
                  </a:lnTo>
                  <a:lnTo>
                    <a:pt x="276" y="9"/>
                  </a:lnTo>
                  <a:lnTo>
                    <a:pt x="287" y="5"/>
                  </a:lnTo>
                  <a:lnTo>
                    <a:pt x="291" y="4"/>
                  </a:lnTo>
                  <a:lnTo>
                    <a:pt x="292" y="3"/>
                  </a:lnTo>
                  <a:lnTo>
                    <a:pt x="297" y="3"/>
                  </a:lnTo>
                  <a:lnTo>
                    <a:pt x="303" y="2"/>
                  </a:lnTo>
                  <a:lnTo>
                    <a:pt x="311" y="1"/>
                  </a:lnTo>
                  <a:lnTo>
                    <a:pt x="322" y="0"/>
                  </a:lnTo>
                  <a:lnTo>
                    <a:pt x="333" y="0"/>
                  </a:lnTo>
                  <a:lnTo>
                    <a:pt x="346" y="0"/>
                  </a:lnTo>
                  <a:lnTo>
                    <a:pt x="359" y="0"/>
                  </a:lnTo>
                  <a:lnTo>
                    <a:pt x="372" y="1"/>
                  </a:lnTo>
                  <a:lnTo>
                    <a:pt x="385" y="3"/>
                  </a:lnTo>
                  <a:lnTo>
                    <a:pt x="398" y="7"/>
                  </a:lnTo>
                  <a:lnTo>
                    <a:pt x="410" y="11"/>
                  </a:lnTo>
                  <a:lnTo>
                    <a:pt x="421" y="18"/>
                  </a:lnTo>
                  <a:lnTo>
                    <a:pt x="429" y="25"/>
                  </a:lnTo>
                  <a:lnTo>
                    <a:pt x="437" y="34"/>
                  </a:lnTo>
                  <a:lnTo>
                    <a:pt x="442" y="47"/>
                  </a:lnTo>
                  <a:lnTo>
                    <a:pt x="445" y="66"/>
                  </a:lnTo>
                  <a:lnTo>
                    <a:pt x="446" y="84"/>
                  </a:lnTo>
                  <a:lnTo>
                    <a:pt x="443" y="99"/>
                  </a:lnTo>
                  <a:lnTo>
                    <a:pt x="438" y="114"/>
                  </a:lnTo>
                  <a:lnTo>
                    <a:pt x="430" y="127"/>
                  </a:lnTo>
                  <a:lnTo>
                    <a:pt x="422" y="138"/>
                  </a:lnTo>
                  <a:lnTo>
                    <a:pt x="411" y="149"/>
                  </a:lnTo>
                  <a:lnTo>
                    <a:pt x="401" y="158"/>
                  </a:lnTo>
                  <a:lnTo>
                    <a:pt x="389" y="166"/>
                  </a:lnTo>
                  <a:lnTo>
                    <a:pt x="378" y="172"/>
                  </a:lnTo>
                  <a:lnTo>
                    <a:pt x="367" y="178"/>
                  </a:lnTo>
                  <a:lnTo>
                    <a:pt x="358" y="182"/>
                  </a:lnTo>
                  <a:lnTo>
                    <a:pt x="349" y="185"/>
                  </a:lnTo>
                  <a:lnTo>
                    <a:pt x="343" y="188"/>
                  </a:lnTo>
                  <a:lnTo>
                    <a:pt x="339" y="189"/>
                  </a:lnTo>
                  <a:lnTo>
                    <a:pt x="338" y="190"/>
                  </a:lnTo>
                  <a:close/>
                </a:path>
              </a:pathLst>
            </a:custGeom>
            <a:solidFill>
              <a:srgbClr val="FEF2E0"/>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6" name="Freeform 114"/>
            <p:cNvSpPr>
              <a:spLocks/>
            </p:cNvSpPr>
            <p:nvPr/>
          </p:nvSpPr>
          <p:spPr bwMode="auto">
            <a:xfrm>
              <a:off x="10409238" y="6111875"/>
              <a:ext cx="147638" cy="136525"/>
            </a:xfrm>
            <a:custGeom>
              <a:avLst/>
              <a:gdLst>
                <a:gd name="T0" fmla="*/ 1609 w 1672"/>
                <a:gd name="T1" fmla="*/ 1201 h 1549"/>
                <a:gd name="T2" fmla="*/ 1602 w 1672"/>
                <a:gd name="T3" fmla="*/ 1227 h 1549"/>
                <a:gd name="T4" fmla="*/ 1580 w 1672"/>
                <a:gd name="T5" fmla="*/ 1257 h 1549"/>
                <a:gd name="T6" fmla="*/ 1543 w 1672"/>
                <a:gd name="T7" fmla="*/ 1288 h 1549"/>
                <a:gd name="T8" fmla="*/ 1490 w 1672"/>
                <a:gd name="T9" fmla="*/ 1323 h 1549"/>
                <a:gd name="T10" fmla="*/ 1418 w 1672"/>
                <a:gd name="T11" fmla="*/ 1359 h 1549"/>
                <a:gd name="T12" fmla="*/ 1330 w 1672"/>
                <a:gd name="T13" fmla="*/ 1398 h 1549"/>
                <a:gd name="T14" fmla="*/ 1222 w 1672"/>
                <a:gd name="T15" fmla="*/ 1439 h 1549"/>
                <a:gd name="T16" fmla="*/ 1101 w 1672"/>
                <a:gd name="T17" fmla="*/ 1479 h 1549"/>
                <a:gd name="T18" fmla="*/ 992 w 1672"/>
                <a:gd name="T19" fmla="*/ 1510 h 1549"/>
                <a:gd name="T20" fmla="*/ 898 w 1672"/>
                <a:gd name="T21" fmla="*/ 1531 h 1549"/>
                <a:gd name="T22" fmla="*/ 819 w 1672"/>
                <a:gd name="T23" fmla="*/ 1545 h 1549"/>
                <a:gd name="T24" fmla="*/ 755 w 1672"/>
                <a:gd name="T25" fmla="*/ 1549 h 1549"/>
                <a:gd name="T26" fmla="*/ 706 w 1672"/>
                <a:gd name="T27" fmla="*/ 1546 h 1549"/>
                <a:gd name="T28" fmla="*/ 672 w 1672"/>
                <a:gd name="T29" fmla="*/ 1536 h 1549"/>
                <a:gd name="T30" fmla="*/ 651 w 1672"/>
                <a:gd name="T31" fmla="*/ 1519 h 1549"/>
                <a:gd name="T32" fmla="*/ 641 w 1672"/>
                <a:gd name="T33" fmla="*/ 1505 h 1549"/>
                <a:gd name="T34" fmla="*/ 610 w 1672"/>
                <a:gd name="T35" fmla="*/ 1486 h 1549"/>
                <a:gd name="T36" fmla="*/ 551 w 1672"/>
                <a:gd name="T37" fmla="*/ 1443 h 1549"/>
                <a:gd name="T38" fmla="*/ 472 w 1672"/>
                <a:gd name="T39" fmla="*/ 1369 h 1549"/>
                <a:gd name="T40" fmla="*/ 377 w 1672"/>
                <a:gd name="T41" fmla="*/ 1259 h 1549"/>
                <a:gd name="T42" fmla="*/ 273 w 1672"/>
                <a:gd name="T43" fmla="*/ 1106 h 1549"/>
                <a:gd name="T44" fmla="*/ 162 w 1672"/>
                <a:gd name="T45" fmla="*/ 905 h 1549"/>
                <a:gd name="T46" fmla="*/ 53 w 1672"/>
                <a:gd name="T47" fmla="*/ 651 h 1549"/>
                <a:gd name="T48" fmla="*/ 21 w 1672"/>
                <a:gd name="T49" fmla="*/ 496 h 1549"/>
                <a:gd name="T50" fmla="*/ 150 w 1672"/>
                <a:gd name="T51" fmla="*/ 453 h 1549"/>
                <a:gd name="T52" fmla="*/ 365 w 1672"/>
                <a:gd name="T53" fmla="*/ 382 h 1549"/>
                <a:gd name="T54" fmla="*/ 631 w 1672"/>
                <a:gd name="T55" fmla="*/ 295 h 1549"/>
                <a:gd name="T56" fmla="*/ 912 w 1672"/>
                <a:gd name="T57" fmla="*/ 202 h 1549"/>
                <a:gd name="T58" fmla="*/ 1174 w 1672"/>
                <a:gd name="T59" fmla="*/ 114 h 1549"/>
                <a:gd name="T60" fmla="*/ 1383 w 1672"/>
                <a:gd name="T61" fmla="*/ 45 h 1549"/>
                <a:gd name="T62" fmla="*/ 1505 w 1672"/>
                <a:gd name="T63" fmla="*/ 5 h 1549"/>
                <a:gd name="T64" fmla="*/ 1568 w 1672"/>
                <a:gd name="T65" fmla="*/ 151 h 1549"/>
                <a:gd name="T66" fmla="*/ 1632 w 1672"/>
                <a:gd name="T67" fmla="*/ 420 h 1549"/>
                <a:gd name="T68" fmla="*/ 1665 w 1672"/>
                <a:gd name="T69" fmla="*/ 646 h 1549"/>
                <a:gd name="T70" fmla="*/ 1672 w 1672"/>
                <a:gd name="T71" fmla="*/ 831 h 1549"/>
                <a:gd name="T72" fmla="*/ 1662 w 1672"/>
                <a:gd name="T73" fmla="*/ 976 h 1549"/>
                <a:gd name="T74" fmla="*/ 1644 w 1672"/>
                <a:gd name="T75" fmla="*/ 1081 h 1549"/>
                <a:gd name="T76" fmla="*/ 1624 w 1672"/>
                <a:gd name="T77" fmla="*/ 1151 h 1549"/>
                <a:gd name="T78" fmla="*/ 1609 w 1672"/>
                <a:gd name="T79" fmla="*/ 1185 h 1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72" h="1549">
                  <a:moveTo>
                    <a:pt x="1608" y="1189"/>
                  </a:moveTo>
                  <a:lnTo>
                    <a:pt x="1609" y="1201"/>
                  </a:lnTo>
                  <a:lnTo>
                    <a:pt x="1608" y="1214"/>
                  </a:lnTo>
                  <a:lnTo>
                    <a:pt x="1602" y="1227"/>
                  </a:lnTo>
                  <a:lnTo>
                    <a:pt x="1593" y="1241"/>
                  </a:lnTo>
                  <a:lnTo>
                    <a:pt x="1580" y="1257"/>
                  </a:lnTo>
                  <a:lnTo>
                    <a:pt x="1563" y="1272"/>
                  </a:lnTo>
                  <a:lnTo>
                    <a:pt x="1543" y="1288"/>
                  </a:lnTo>
                  <a:lnTo>
                    <a:pt x="1518" y="1306"/>
                  </a:lnTo>
                  <a:lnTo>
                    <a:pt x="1490" y="1323"/>
                  </a:lnTo>
                  <a:lnTo>
                    <a:pt x="1456" y="1342"/>
                  </a:lnTo>
                  <a:lnTo>
                    <a:pt x="1418" y="1359"/>
                  </a:lnTo>
                  <a:lnTo>
                    <a:pt x="1376" y="1379"/>
                  </a:lnTo>
                  <a:lnTo>
                    <a:pt x="1330" y="1398"/>
                  </a:lnTo>
                  <a:lnTo>
                    <a:pt x="1278" y="1418"/>
                  </a:lnTo>
                  <a:lnTo>
                    <a:pt x="1222" y="1439"/>
                  </a:lnTo>
                  <a:lnTo>
                    <a:pt x="1162" y="1460"/>
                  </a:lnTo>
                  <a:lnTo>
                    <a:pt x="1101" y="1479"/>
                  </a:lnTo>
                  <a:lnTo>
                    <a:pt x="1044" y="1496"/>
                  </a:lnTo>
                  <a:lnTo>
                    <a:pt x="992" y="1510"/>
                  </a:lnTo>
                  <a:lnTo>
                    <a:pt x="942" y="1522"/>
                  </a:lnTo>
                  <a:lnTo>
                    <a:pt x="898" y="1531"/>
                  </a:lnTo>
                  <a:lnTo>
                    <a:pt x="856" y="1539"/>
                  </a:lnTo>
                  <a:lnTo>
                    <a:pt x="819" y="1545"/>
                  </a:lnTo>
                  <a:lnTo>
                    <a:pt x="785" y="1548"/>
                  </a:lnTo>
                  <a:lnTo>
                    <a:pt x="755" y="1549"/>
                  </a:lnTo>
                  <a:lnTo>
                    <a:pt x="729" y="1548"/>
                  </a:lnTo>
                  <a:lnTo>
                    <a:pt x="706" y="1546"/>
                  </a:lnTo>
                  <a:lnTo>
                    <a:pt x="687" y="1542"/>
                  </a:lnTo>
                  <a:lnTo>
                    <a:pt x="672" y="1536"/>
                  </a:lnTo>
                  <a:lnTo>
                    <a:pt x="659" y="1527"/>
                  </a:lnTo>
                  <a:lnTo>
                    <a:pt x="651" y="1519"/>
                  </a:lnTo>
                  <a:lnTo>
                    <a:pt x="645" y="1508"/>
                  </a:lnTo>
                  <a:lnTo>
                    <a:pt x="641" y="1505"/>
                  </a:lnTo>
                  <a:lnTo>
                    <a:pt x="629" y="1499"/>
                  </a:lnTo>
                  <a:lnTo>
                    <a:pt x="610" y="1486"/>
                  </a:lnTo>
                  <a:lnTo>
                    <a:pt x="583" y="1468"/>
                  </a:lnTo>
                  <a:lnTo>
                    <a:pt x="551" y="1443"/>
                  </a:lnTo>
                  <a:lnTo>
                    <a:pt x="514" y="1410"/>
                  </a:lnTo>
                  <a:lnTo>
                    <a:pt x="472" y="1369"/>
                  </a:lnTo>
                  <a:lnTo>
                    <a:pt x="426" y="1318"/>
                  </a:lnTo>
                  <a:lnTo>
                    <a:pt x="377" y="1259"/>
                  </a:lnTo>
                  <a:lnTo>
                    <a:pt x="325" y="1187"/>
                  </a:lnTo>
                  <a:lnTo>
                    <a:pt x="273" y="1106"/>
                  </a:lnTo>
                  <a:lnTo>
                    <a:pt x="218" y="1012"/>
                  </a:lnTo>
                  <a:lnTo>
                    <a:pt x="162" y="905"/>
                  </a:lnTo>
                  <a:lnTo>
                    <a:pt x="107" y="786"/>
                  </a:lnTo>
                  <a:lnTo>
                    <a:pt x="53" y="651"/>
                  </a:lnTo>
                  <a:lnTo>
                    <a:pt x="0" y="504"/>
                  </a:lnTo>
                  <a:lnTo>
                    <a:pt x="21" y="496"/>
                  </a:lnTo>
                  <a:lnTo>
                    <a:pt x="74" y="478"/>
                  </a:lnTo>
                  <a:lnTo>
                    <a:pt x="150" y="453"/>
                  </a:lnTo>
                  <a:lnTo>
                    <a:pt x="249" y="421"/>
                  </a:lnTo>
                  <a:lnTo>
                    <a:pt x="365" y="382"/>
                  </a:lnTo>
                  <a:lnTo>
                    <a:pt x="494" y="340"/>
                  </a:lnTo>
                  <a:lnTo>
                    <a:pt x="631" y="295"/>
                  </a:lnTo>
                  <a:lnTo>
                    <a:pt x="772" y="248"/>
                  </a:lnTo>
                  <a:lnTo>
                    <a:pt x="912" y="202"/>
                  </a:lnTo>
                  <a:lnTo>
                    <a:pt x="1048" y="156"/>
                  </a:lnTo>
                  <a:lnTo>
                    <a:pt x="1174" y="114"/>
                  </a:lnTo>
                  <a:lnTo>
                    <a:pt x="1288" y="77"/>
                  </a:lnTo>
                  <a:lnTo>
                    <a:pt x="1383" y="45"/>
                  </a:lnTo>
                  <a:lnTo>
                    <a:pt x="1457" y="21"/>
                  </a:lnTo>
                  <a:lnTo>
                    <a:pt x="1505" y="5"/>
                  </a:lnTo>
                  <a:lnTo>
                    <a:pt x="1521" y="0"/>
                  </a:lnTo>
                  <a:lnTo>
                    <a:pt x="1568" y="151"/>
                  </a:lnTo>
                  <a:lnTo>
                    <a:pt x="1605" y="291"/>
                  </a:lnTo>
                  <a:lnTo>
                    <a:pt x="1632" y="420"/>
                  </a:lnTo>
                  <a:lnTo>
                    <a:pt x="1652" y="538"/>
                  </a:lnTo>
                  <a:lnTo>
                    <a:pt x="1665" y="646"/>
                  </a:lnTo>
                  <a:lnTo>
                    <a:pt x="1671" y="744"/>
                  </a:lnTo>
                  <a:lnTo>
                    <a:pt x="1672" y="831"/>
                  </a:lnTo>
                  <a:lnTo>
                    <a:pt x="1669" y="907"/>
                  </a:lnTo>
                  <a:lnTo>
                    <a:pt x="1662" y="976"/>
                  </a:lnTo>
                  <a:lnTo>
                    <a:pt x="1653" y="1033"/>
                  </a:lnTo>
                  <a:lnTo>
                    <a:pt x="1644" y="1081"/>
                  </a:lnTo>
                  <a:lnTo>
                    <a:pt x="1633" y="1120"/>
                  </a:lnTo>
                  <a:lnTo>
                    <a:pt x="1624" y="1151"/>
                  </a:lnTo>
                  <a:lnTo>
                    <a:pt x="1615" y="1172"/>
                  </a:lnTo>
                  <a:lnTo>
                    <a:pt x="1609" y="1185"/>
                  </a:lnTo>
                  <a:lnTo>
                    <a:pt x="1608" y="1189"/>
                  </a:lnTo>
                  <a:close/>
                </a:path>
              </a:pathLst>
            </a:custGeom>
            <a:solidFill>
              <a:srgbClr val="E6F5F9"/>
            </a:solidFill>
            <a:ln w="190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7" name="Freeform 115"/>
            <p:cNvSpPr>
              <a:spLocks/>
            </p:cNvSpPr>
            <p:nvPr/>
          </p:nvSpPr>
          <p:spPr bwMode="auto">
            <a:xfrm>
              <a:off x="10409238" y="6108700"/>
              <a:ext cx="134938" cy="50800"/>
            </a:xfrm>
            <a:custGeom>
              <a:avLst/>
              <a:gdLst>
                <a:gd name="T0" fmla="*/ 884 w 1522"/>
                <a:gd name="T1" fmla="*/ 399 h 574"/>
                <a:gd name="T2" fmla="*/ 1032 w 1522"/>
                <a:gd name="T3" fmla="*/ 344 h 574"/>
                <a:gd name="T4" fmla="*/ 1164 w 1522"/>
                <a:gd name="T5" fmla="*/ 289 h 574"/>
                <a:gd name="T6" fmla="*/ 1281 w 1522"/>
                <a:gd name="T7" fmla="*/ 234 h 574"/>
                <a:gd name="T8" fmla="*/ 1377 w 1522"/>
                <a:gd name="T9" fmla="*/ 181 h 574"/>
                <a:gd name="T10" fmla="*/ 1452 w 1522"/>
                <a:gd name="T11" fmla="*/ 133 h 574"/>
                <a:gd name="T12" fmla="*/ 1501 w 1522"/>
                <a:gd name="T13" fmla="*/ 89 h 574"/>
                <a:gd name="T14" fmla="*/ 1522 w 1522"/>
                <a:gd name="T15" fmla="*/ 51 h 574"/>
                <a:gd name="T16" fmla="*/ 1513 w 1522"/>
                <a:gd name="T17" fmla="*/ 23 h 574"/>
                <a:gd name="T18" fmla="*/ 1474 w 1522"/>
                <a:gd name="T19" fmla="*/ 6 h 574"/>
                <a:gd name="T20" fmla="*/ 1409 w 1522"/>
                <a:gd name="T21" fmla="*/ 0 h 574"/>
                <a:gd name="T22" fmla="*/ 1319 w 1522"/>
                <a:gd name="T23" fmla="*/ 6 h 574"/>
                <a:gd name="T24" fmla="*/ 1210 w 1522"/>
                <a:gd name="T25" fmla="*/ 21 h 574"/>
                <a:gd name="T26" fmla="*/ 1083 w 1522"/>
                <a:gd name="T27" fmla="*/ 47 h 574"/>
                <a:gd name="T28" fmla="*/ 943 w 1522"/>
                <a:gd name="T29" fmla="*/ 81 h 574"/>
                <a:gd name="T30" fmla="*/ 794 w 1522"/>
                <a:gd name="T31" fmla="*/ 125 h 574"/>
                <a:gd name="T32" fmla="*/ 638 w 1522"/>
                <a:gd name="T33" fmla="*/ 177 h 574"/>
                <a:gd name="T34" fmla="*/ 492 w 1522"/>
                <a:gd name="T35" fmla="*/ 231 h 574"/>
                <a:gd name="T36" fmla="*/ 358 w 1522"/>
                <a:gd name="T37" fmla="*/ 287 h 574"/>
                <a:gd name="T38" fmla="*/ 242 w 1522"/>
                <a:gd name="T39" fmla="*/ 341 h 574"/>
                <a:gd name="T40" fmla="*/ 145 w 1522"/>
                <a:gd name="T41" fmla="*/ 395 h 574"/>
                <a:gd name="T42" fmla="*/ 70 w 1522"/>
                <a:gd name="T43" fmla="*/ 443 h 574"/>
                <a:gd name="T44" fmla="*/ 21 w 1522"/>
                <a:gd name="T45" fmla="*/ 487 h 574"/>
                <a:gd name="T46" fmla="*/ 0 w 1522"/>
                <a:gd name="T47" fmla="*/ 524 h 574"/>
                <a:gd name="T48" fmla="*/ 9 w 1522"/>
                <a:gd name="T49" fmla="*/ 552 h 574"/>
                <a:gd name="T50" fmla="*/ 48 w 1522"/>
                <a:gd name="T51" fmla="*/ 569 h 574"/>
                <a:gd name="T52" fmla="*/ 114 w 1522"/>
                <a:gd name="T53" fmla="*/ 574 h 574"/>
                <a:gd name="T54" fmla="*/ 203 w 1522"/>
                <a:gd name="T55" fmla="*/ 570 h 574"/>
                <a:gd name="T56" fmla="*/ 313 w 1522"/>
                <a:gd name="T57" fmla="*/ 554 h 574"/>
                <a:gd name="T58" fmla="*/ 439 w 1522"/>
                <a:gd name="T59" fmla="*/ 529 h 574"/>
                <a:gd name="T60" fmla="*/ 579 w 1522"/>
                <a:gd name="T61" fmla="*/ 494 h 574"/>
                <a:gd name="T62" fmla="*/ 728 w 1522"/>
                <a:gd name="T63" fmla="*/ 45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22" h="574">
                  <a:moveTo>
                    <a:pt x="807" y="426"/>
                  </a:moveTo>
                  <a:lnTo>
                    <a:pt x="884" y="399"/>
                  </a:lnTo>
                  <a:lnTo>
                    <a:pt x="960" y="373"/>
                  </a:lnTo>
                  <a:lnTo>
                    <a:pt x="1032" y="344"/>
                  </a:lnTo>
                  <a:lnTo>
                    <a:pt x="1100" y="317"/>
                  </a:lnTo>
                  <a:lnTo>
                    <a:pt x="1164" y="289"/>
                  </a:lnTo>
                  <a:lnTo>
                    <a:pt x="1224" y="262"/>
                  </a:lnTo>
                  <a:lnTo>
                    <a:pt x="1281" y="234"/>
                  </a:lnTo>
                  <a:lnTo>
                    <a:pt x="1332" y="207"/>
                  </a:lnTo>
                  <a:lnTo>
                    <a:pt x="1377" y="181"/>
                  </a:lnTo>
                  <a:lnTo>
                    <a:pt x="1418" y="156"/>
                  </a:lnTo>
                  <a:lnTo>
                    <a:pt x="1452" y="133"/>
                  </a:lnTo>
                  <a:lnTo>
                    <a:pt x="1480" y="110"/>
                  </a:lnTo>
                  <a:lnTo>
                    <a:pt x="1501" y="89"/>
                  </a:lnTo>
                  <a:lnTo>
                    <a:pt x="1516" y="69"/>
                  </a:lnTo>
                  <a:lnTo>
                    <a:pt x="1522" y="51"/>
                  </a:lnTo>
                  <a:lnTo>
                    <a:pt x="1522" y="36"/>
                  </a:lnTo>
                  <a:lnTo>
                    <a:pt x="1513" y="23"/>
                  </a:lnTo>
                  <a:lnTo>
                    <a:pt x="1497" y="13"/>
                  </a:lnTo>
                  <a:lnTo>
                    <a:pt x="1474" y="6"/>
                  </a:lnTo>
                  <a:lnTo>
                    <a:pt x="1444" y="2"/>
                  </a:lnTo>
                  <a:lnTo>
                    <a:pt x="1409" y="0"/>
                  </a:lnTo>
                  <a:lnTo>
                    <a:pt x="1367" y="2"/>
                  </a:lnTo>
                  <a:lnTo>
                    <a:pt x="1319" y="6"/>
                  </a:lnTo>
                  <a:lnTo>
                    <a:pt x="1267" y="12"/>
                  </a:lnTo>
                  <a:lnTo>
                    <a:pt x="1210" y="21"/>
                  </a:lnTo>
                  <a:lnTo>
                    <a:pt x="1149" y="33"/>
                  </a:lnTo>
                  <a:lnTo>
                    <a:pt x="1083" y="47"/>
                  </a:lnTo>
                  <a:lnTo>
                    <a:pt x="1015" y="62"/>
                  </a:lnTo>
                  <a:lnTo>
                    <a:pt x="943" y="81"/>
                  </a:lnTo>
                  <a:lnTo>
                    <a:pt x="870" y="102"/>
                  </a:lnTo>
                  <a:lnTo>
                    <a:pt x="794" y="125"/>
                  </a:lnTo>
                  <a:lnTo>
                    <a:pt x="716" y="150"/>
                  </a:lnTo>
                  <a:lnTo>
                    <a:pt x="638" y="177"/>
                  </a:lnTo>
                  <a:lnTo>
                    <a:pt x="563" y="204"/>
                  </a:lnTo>
                  <a:lnTo>
                    <a:pt x="492" y="231"/>
                  </a:lnTo>
                  <a:lnTo>
                    <a:pt x="423" y="258"/>
                  </a:lnTo>
                  <a:lnTo>
                    <a:pt x="358" y="287"/>
                  </a:lnTo>
                  <a:lnTo>
                    <a:pt x="298" y="314"/>
                  </a:lnTo>
                  <a:lnTo>
                    <a:pt x="242" y="341"/>
                  </a:lnTo>
                  <a:lnTo>
                    <a:pt x="190" y="369"/>
                  </a:lnTo>
                  <a:lnTo>
                    <a:pt x="145" y="395"/>
                  </a:lnTo>
                  <a:lnTo>
                    <a:pt x="105" y="420"/>
                  </a:lnTo>
                  <a:lnTo>
                    <a:pt x="70" y="443"/>
                  </a:lnTo>
                  <a:lnTo>
                    <a:pt x="42" y="466"/>
                  </a:lnTo>
                  <a:lnTo>
                    <a:pt x="21" y="487"/>
                  </a:lnTo>
                  <a:lnTo>
                    <a:pt x="6" y="506"/>
                  </a:lnTo>
                  <a:lnTo>
                    <a:pt x="0" y="524"/>
                  </a:lnTo>
                  <a:lnTo>
                    <a:pt x="1" y="540"/>
                  </a:lnTo>
                  <a:lnTo>
                    <a:pt x="9" y="552"/>
                  </a:lnTo>
                  <a:lnTo>
                    <a:pt x="25" y="562"/>
                  </a:lnTo>
                  <a:lnTo>
                    <a:pt x="48" y="569"/>
                  </a:lnTo>
                  <a:lnTo>
                    <a:pt x="78" y="573"/>
                  </a:lnTo>
                  <a:lnTo>
                    <a:pt x="114" y="574"/>
                  </a:lnTo>
                  <a:lnTo>
                    <a:pt x="156" y="573"/>
                  </a:lnTo>
                  <a:lnTo>
                    <a:pt x="203" y="570"/>
                  </a:lnTo>
                  <a:lnTo>
                    <a:pt x="256" y="563"/>
                  </a:lnTo>
                  <a:lnTo>
                    <a:pt x="313" y="554"/>
                  </a:lnTo>
                  <a:lnTo>
                    <a:pt x="374" y="543"/>
                  </a:lnTo>
                  <a:lnTo>
                    <a:pt x="439" y="529"/>
                  </a:lnTo>
                  <a:lnTo>
                    <a:pt x="507" y="512"/>
                  </a:lnTo>
                  <a:lnTo>
                    <a:pt x="579" y="494"/>
                  </a:lnTo>
                  <a:lnTo>
                    <a:pt x="653" y="473"/>
                  </a:lnTo>
                  <a:lnTo>
                    <a:pt x="728" y="450"/>
                  </a:lnTo>
                  <a:lnTo>
                    <a:pt x="807" y="426"/>
                  </a:lnTo>
                  <a:close/>
                </a:path>
              </a:pathLst>
            </a:custGeom>
            <a:solidFill>
              <a:srgbClr val="333333"/>
            </a:solidFill>
            <a:ln w="95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8" name="Freeform 116"/>
            <p:cNvSpPr>
              <a:spLocks/>
            </p:cNvSpPr>
            <p:nvPr/>
          </p:nvSpPr>
          <p:spPr bwMode="auto">
            <a:xfrm>
              <a:off x="9805988" y="5568950"/>
              <a:ext cx="1477963" cy="896937"/>
            </a:xfrm>
            <a:custGeom>
              <a:avLst/>
              <a:gdLst>
                <a:gd name="T0" fmla="*/ 16508 w 16756"/>
                <a:gd name="T1" fmla="*/ 6223 h 10170"/>
                <a:gd name="T2" fmla="*/ 15458 w 16756"/>
                <a:gd name="T3" fmla="*/ 982 h 10170"/>
                <a:gd name="T4" fmla="*/ 8671 w 16756"/>
                <a:gd name="T5" fmla="*/ 922 h 10170"/>
                <a:gd name="T6" fmla="*/ 8690 w 16756"/>
                <a:gd name="T7" fmla="*/ 7437 h 10170"/>
                <a:gd name="T8" fmla="*/ 6196 w 16756"/>
                <a:gd name="T9" fmla="*/ 8944 h 10170"/>
                <a:gd name="T10" fmla="*/ 6682 w 16756"/>
                <a:gd name="T11" fmla="*/ 8419 h 10170"/>
                <a:gd name="T12" fmla="*/ 6896 w 16756"/>
                <a:gd name="T13" fmla="*/ 8265 h 10170"/>
                <a:gd name="T14" fmla="*/ 7411 w 16756"/>
                <a:gd name="T15" fmla="*/ 7977 h 10170"/>
                <a:gd name="T16" fmla="*/ 7784 w 16756"/>
                <a:gd name="T17" fmla="*/ 7796 h 10170"/>
                <a:gd name="T18" fmla="*/ 8616 w 16756"/>
                <a:gd name="T19" fmla="*/ 6986 h 10170"/>
                <a:gd name="T20" fmla="*/ 7860 w 16756"/>
                <a:gd name="T21" fmla="*/ 6082 h 10170"/>
                <a:gd name="T22" fmla="*/ 6728 w 16756"/>
                <a:gd name="T23" fmla="*/ 6670 h 10170"/>
                <a:gd name="T24" fmla="*/ 6693 w 16756"/>
                <a:gd name="T25" fmla="*/ 6736 h 10170"/>
                <a:gd name="T26" fmla="*/ 5891 w 16756"/>
                <a:gd name="T27" fmla="*/ 7291 h 10170"/>
                <a:gd name="T28" fmla="*/ 3323 w 16756"/>
                <a:gd name="T29" fmla="*/ 6123 h 10170"/>
                <a:gd name="T30" fmla="*/ 4873 w 16756"/>
                <a:gd name="T31" fmla="*/ 4578 h 10170"/>
                <a:gd name="T32" fmla="*/ 5166 w 16756"/>
                <a:gd name="T33" fmla="*/ 3639 h 10170"/>
                <a:gd name="T34" fmla="*/ 4897 w 16756"/>
                <a:gd name="T35" fmla="*/ 2759 h 10170"/>
                <a:gd name="T36" fmla="*/ 5263 w 16756"/>
                <a:gd name="T37" fmla="*/ 1574 h 10170"/>
                <a:gd name="T38" fmla="*/ 2899 w 16756"/>
                <a:gd name="T39" fmla="*/ 0 h 10170"/>
                <a:gd name="T40" fmla="*/ 441 w 16756"/>
                <a:gd name="T41" fmla="*/ 1029 h 10170"/>
                <a:gd name="T42" fmla="*/ 1098 w 16756"/>
                <a:gd name="T43" fmla="*/ 5165 h 10170"/>
                <a:gd name="T44" fmla="*/ 693 w 16756"/>
                <a:gd name="T45" fmla="*/ 6253 h 10170"/>
                <a:gd name="T46" fmla="*/ 366 w 16756"/>
                <a:gd name="T47" fmla="*/ 10131 h 10170"/>
                <a:gd name="T48" fmla="*/ 326 w 16756"/>
                <a:gd name="T49" fmla="*/ 9001 h 10170"/>
                <a:gd name="T50" fmla="*/ 1170 w 16756"/>
                <a:gd name="T51" fmla="*/ 6178 h 10170"/>
                <a:gd name="T52" fmla="*/ 1201 w 16756"/>
                <a:gd name="T53" fmla="*/ 5972 h 10170"/>
                <a:gd name="T54" fmla="*/ 1311 w 16756"/>
                <a:gd name="T55" fmla="*/ 5837 h 10170"/>
                <a:gd name="T56" fmla="*/ 1245 w 16756"/>
                <a:gd name="T57" fmla="*/ 4987 h 10170"/>
                <a:gd name="T58" fmla="*/ 747 w 16756"/>
                <a:gd name="T59" fmla="*/ 3919 h 10170"/>
                <a:gd name="T60" fmla="*/ 624 w 16756"/>
                <a:gd name="T61" fmla="*/ 1140 h 10170"/>
                <a:gd name="T62" fmla="*/ 2899 w 16756"/>
                <a:gd name="T63" fmla="*/ 213 h 10170"/>
                <a:gd name="T64" fmla="*/ 4581 w 16756"/>
                <a:gd name="T65" fmla="*/ 701 h 10170"/>
                <a:gd name="T66" fmla="*/ 4763 w 16756"/>
                <a:gd name="T67" fmla="*/ 2121 h 10170"/>
                <a:gd name="T68" fmla="*/ 4682 w 16756"/>
                <a:gd name="T69" fmla="*/ 3218 h 10170"/>
                <a:gd name="T70" fmla="*/ 4729 w 16756"/>
                <a:gd name="T71" fmla="*/ 4105 h 10170"/>
                <a:gd name="T72" fmla="*/ 3152 w 16756"/>
                <a:gd name="T73" fmla="*/ 5484 h 10170"/>
                <a:gd name="T74" fmla="*/ 3083 w 16756"/>
                <a:gd name="T75" fmla="*/ 6140 h 10170"/>
                <a:gd name="T76" fmla="*/ 3388 w 16756"/>
                <a:gd name="T77" fmla="*/ 6581 h 10170"/>
                <a:gd name="T78" fmla="*/ 4588 w 16756"/>
                <a:gd name="T79" fmla="*/ 8143 h 10170"/>
                <a:gd name="T80" fmla="*/ 5967 w 16756"/>
                <a:gd name="T81" fmla="*/ 7642 h 10170"/>
                <a:gd name="T82" fmla="*/ 6399 w 16756"/>
                <a:gd name="T83" fmla="*/ 7266 h 10170"/>
                <a:gd name="T84" fmla="*/ 6965 w 16756"/>
                <a:gd name="T85" fmla="*/ 6839 h 10170"/>
                <a:gd name="T86" fmla="*/ 7120 w 16756"/>
                <a:gd name="T87" fmla="*/ 6571 h 10170"/>
                <a:gd name="T88" fmla="*/ 8399 w 16756"/>
                <a:gd name="T89" fmla="*/ 7048 h 10170"/>
                <a:gd name="T90" fmla="*/ 8226 w 16756"/>
                <a:gd name="T91" fmla="*/ 7422 h 10170"/>
                <a:gd name="T92" fmla="*/ 7510 w 16756"/>
                <a:gd name="T93" fmla="*/ 7616 h 10170"/>
                <a:gd name="T94" fmla="*/ 7428 w 16756"/>
                <a:gd name="T95" fmla="*/ 7725 h 10170"/>
                <a:gd name="T96" fmla="*/ 7274 w 16756"/>
                <a:gd name="T97" fmla="*/ 7805 h 10170"/>
                <a:gd name="T98" fmla="*/ 6769 w 16756"/>
                <a:gd name="T99" fmla="*/ 8085 h 10170"/>
                <a:gd name="T100" fmla="*/ 6436 w 16756"/>
                <a:gd name="T101" fmla="*/ 8275 h 10170"/>
                <a:gd name="T102" fmla="*/ 5591 w 16756"/>
                <a:gd name="T103" fmla="*/ 8999 h 10170"/>
                <a:gd name="T104" fmla="*/ 6167 w 16756"/>
                <a:gd name="T105" fmla="*/ 9193 h 10170"/>
                <a:gd name="T106" fmla="*/ 11320 w 16756"/>
                <a:gd name="T107" fmla="*/ 7385 h 10170"/>
                <a:gd name="T108" fmla="*/ 15437 w 16756"/>
                <a:gd name="T109" fmla="*/ 1518 h 10170"/>
                <a:gd name="T110" fmla="*/ 15433 w 16756"/>
                <a:gd name="T111" fmla="*/ 6523 h 10170"/>
                <a:gd name="T112" fmla="*/ 14402 w 16756"/>
                <a:gd name="T113" fmla="*/ 7143 h 10170"/>
                <a:gd name="T114" fmla="*/ 13791 w 16756"/>
                <a:gd name="T115" fmla="*/ 9445 h 10170"/>
                <a:gd name="T116" fmla="*/ 3484 w 16756"/>
                <a:gd name="T117" fmla="*/ 9995 h 10170"/>
                <a:gd name="T118" fmla="*/ 10535 w 16756"/>
                <a:gd name="T119" fmla="*/ 10169 h 10170"/>
                <a:gd name="T120" fmla="*/ 14841 w 16756"/>
                <a:gd name="T121" fmla="*/ 9686 h 10170"/>
                <a:gd name="T122" fmla="*/ 16731 w 16756"/>
                <a:gd name="T123" fmla="*/ 7213 h 10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756" h="10170">
                  <a:moveTo>
                    <a:pt x="16648" y="7174"/>
                  </a:moveTo>
                  <a:lnTo>
                    <a:pt x="15111" y="7174"/>
                  </a:lnTo>
                  <a:lnTo>
                    <a:pt x="15427" y="7064"/>
                  </a:lnTo>
                  <a:lnTo>
                    <a:pt x="15433" y="7061"/>
                  </a:lnTo>
                  <a:lnTo>
                    <a:pt x="15438" y="7059"/>
                  </a:lnTo>
                  <a:lnTo>
                    <a:pt x="15443" y="7057"/>
                  </a:lnTo>
                  <a:lnTo>
                    <a:pt x="15449" y="7053"/>
                  </a:lnTo>
                  <a:lnTo>
                    <a:pt x="15454" y="7050"/>
                  </a:lnTo>
                  <a:lnTo>
                    <a:pt x="15458" y="7046"/>
                  </a:lnTo>
                  <a:lnTo>
                    <a:pt x="15463" y="7042"/>
                  </a:lnTo>
                  <a:lnTo>
                    <a:pt x="15468" y="7039"/>
                  </a:lnTo>
                  <a:lnTo>
                    <a:pt x="15471" y="7035"/>
                  </a:lnTo>
                  <a:lnTo>
                    <a:pt x="15475" y="7029"/>
                  </a:lnTo>
                  <a:lnTo>
                    <a:pt x="15479" y="7025"/>
                  </a:lnTo>
                  <a:lnTo>
                    <a:pt x="15482" y="7020"/>
                  </a:lnTo>
                  <a:lnTo>
                    <a:pt x="15485" y="7015"/>
                  </a:lnTo>
                  <a:lnTo>
                    <a:pt x="15488" y="7009"/>
                  </a:lnTo>
                  <a:lnTo>
                    <a:pt x="15490" y="7004"/>
                  </a:lnTo>
                  <a:lnTo>
                    <a:pt x="15493" y="6999"/>
                  </a:lnTo>
                  <a:lnTo>
                    <a:pt x="15620" y="6637"/>
                  </a:lnTo>
                  <a:lnTo>
                    <a:pt x="16447" y="6290"/>
                  </a:lnTo>
                  <a:lnTo>
                    <a:pt x="16453" y="6286"/>
                  </a:lnTo>
                  <a:lnTo>
                    <a:pt x="16460" y="6283"/>
                  </a:lnTo>
                  <a:lnTo>
                    <a:pt x="16467" y="6277"/>
                  </a:lnTo>
                  <a:lnTo>
                    <a:pt x="16473" y="6273"/>
                  </a:lnTo>
                  <a:lnTo>
                    <a:pt x="16479" y="6268"/>
                  </a:lnTo>
                  <a:lnTo>
                    <a:pt x="16485" y="6263"/>
                  </a:lnTo>
                  <a:lnTo>
                    <a:pt x="16490" y="6256"/>
                  </a:lnTo>
                  <a:lnTo>
                    <a:pt x="16494" y="6250"/>
                  </a:lnTo>
                  <a:lnTo>
                    <a:pt x="16498" y="6244"/>
                  </a:lnTo>
                  <a:lnTo>
                    <a:pt x="16503" y="6237"/>
                  </a:lnTo>
                  <a:lnTo>
                    <a:pt x="16506" y="6230"/>
                  </a:lnTo>
                  <a:lnTo>
                    <a:pt x="16508" y="6223"/>
                  </a:lnTo>
                  <a:lnTo>
                    <a:pt x="16510" y="6215"/>
                  </a:lnTo>
                  <a:lnTo>
                    <a:pt x="16511" y="6208"/>
                  </a:lnTo>
                  <a:lnTo>
                    <a:pt x="16512" y="6200"/>
                  </a:lnTo>
                  <a:lnTo>
                    <a:pt x="16513" y="6192"/>
                  </a:lnTo>
                  <a:lnTo>
                    <a:pt x="16513" y="1715"/>
                  </a:lnTo>
                  <a:lnTo>
                    <a:pt x="16512" y="1706"/>
                  </a:lnTo>
                  <a:lnTo>
                    <a:pt x="16511" y="1697"/>
                  </a:lnTo>
                  <a:lnTo>
                    <a:pt x="16509" y="1689"/>
                  </a:lnTo>
                  <a:lnTo>
                    <a:pt x="16507" y="1681"/>
                  </a:lnTo>
                  <a:lnTo>
                    <a:pt x="16504" y="1672"/>
                  </a:lnTo>
                  <a:lnTo>
                    <a:pt x="16499" y="1665"/>
                  </a:lnTo>
                  <a:lnTo>
                    <a:pt x="16495" y="1657"/>
                  </a:lnTo>
                  <a:lnTo>
                    <a:pt x="16491" y="1651"/>
                  </a:lnTo>
                  <a:lnTo>
                    <a:pt x="16485" y="1644"/>
                  </a:lnTo>
                  <a:lnTo>
                    <a:pt x="16479" y="1639"/>
                  </a:lnTo>
                  <a:lnTo>
                    <a:pt x="16473" y="1632"/>
                  </a:lnTo>
                  <a:lnTo>
                    <a:pt x="16466" y="1627"/>
                  </a:lnTo>
                  <a:lnTo>
                    <a:pt x="16458" y="1623"/>
                  </a:lnTo>
                  <a:lnTo>
                    <a:pt x="16451" y="1619"/>
                  </a:lnTo>
                  <a:lnTo>
                    <a:pt x="16442" y="1616"/>
                  </a:lnTo>
                  <a:lnTo>
                    <a:pt x="16435" y="1613"/>
                  </a:lnTo>
                  <a:lnTo>
                    <a:pt x="15618" y="1384"/>
                  </a:lnTo>
                  <a:lnTo>
                    <a:pt x="15493" y="1030"/>
                  </a:lnTo>
                  <a:lnTo>
                    <a:pt x="15490" y="1024"/>
                  </a:lnTo>
                  <a:lnTo>
                    <a:pt x="15488" y="1019"/>
                  </a:lnTo>
                  <a:lnTo>
                    <a:pt x="15485" y="1014"/>
                  </a:lnTo>
                  <a:lnTo>
                    <a:pt x="15482" y="1008"/>
                  </a:lnTo>
                  <a:lnTo>
                    <a:pt x="15479" y="1003"/>
                  </a:lnTo>
                  <a:lnTo>
                    <a:pt x="15475" y="999"/>
                  </a:lnTo>
                  <a:lnTo>
                    <a:pt x="15471" y="994"/>
                  </a:lnTo>
                  <a:lnTo>
                    <a:pt x="15468" y="989"/>
                  </a:lnTo>
                  <a:lnTo>
                    <a:pt x="15463" y="986"/>
                  </a:lnTo>
                  <a:lnTo>
                    <a:pt x="15458" y="982"/>
                  </a:lnTo>
                  <a:lnTo>
                    <a:pt x="15454" y="978"/>
                  </a:lnTo>
                  <a:lnTo>
                    <a:pt x="15449" y="975"/>
                  </a:lnTo>
                  <a:lnTo>
                    <a:pt x="15443" y="972"/>
                  </a:lnTo>
                  <a:lnTo>
                    <a:pt x="15438" y="969"/>
                  </a:lnTo>
                  <a:lnTo>
                    <a:pt x="15433" y="967"/>
                  </a:lnTo>
                  <a:lnTo>
                    <a:pt x="15427" y="965"/>
                  </a:lnTo>
                  <a:lnTo>
                    <a:pt x="14862" y="768"/>
                  </a:lnTo>
                  <a:lnTo>
                    <a:pt x="14859" y="767"/>
                  </a:lnTo>
                  <a:lnTo>
                    <a:pt x="14857" y="766"/>
                  </a:lnTo>
                  <a:lnTo>
                    <a:pt x="14855" y="765"/>
                  </a:lnTo>
                  <a:lnTo>
                    <a:pt x="14853" y="765"/>
                  </a:lnTo>
                  <a:lnTo>
                    <a:pt x="14849" y="764"/>
                  </a:lnTo>
                  <a:lnTo>
                    <a:pt x="14847" y="764"/>
                  </a:lnTo>
                  <a:lnTo>
                    <a:pt x="14845" y="763"/>
                  </a:lnTo>
                  <a:lnTo>
                    <a:pt x="14843" y="763"/>
                  </a:lnTo>
                  <a:lnTo>
                    <a:pt x="14840" y="763"/>
                  </a:lnTo>
                  <a:lnTo>
                    <a:pt x="14838" y="762"/>
                  </a:lnTo>
                  <a:lnTo>
                    <a:pt x="14836" y="762"/>
                  </a:lnTo>
                  <a:lnTo>
                    <a:pt x="14834" y="762"/>
                  </a:lnTo>
                  <a:lnTo>
                    <a:pt x="14831" y="762"/>
                  </a:lnTo>
                  <a:lnTo>
                    <a:pt x="14828" y="762"/>
                  </a:lnTo>
                  <a:lnTo>
                    <a:pt x="14826" y="762"/>
                  </a:lnTo>
                  <a:lnTo>
                    <a:pt x="14824" y="762"/>
                  </a:lnTo>
                  <a:lnTo>
                    <a:pt x="8752" y="883"/>
                  </a:lnTo>
                  <a:lnTo>
                    <a:pt x="8741" y="883"/>
                  </a:lnTo>
                  <a:lnTo>
                    <a:pt x="8730" y="886"/>
                  </a:lnTo>
                  <a:lnTo>
                    <a:pt x="8721" y="888"/>
                  </a:lnTo>
                  <a:lnTo>
                    <a:pt x="8711" y="892"/>
                  </a:lnTo>
                  <a:lnTo>
                    <a:pt x="8702" y="896"/>
                  </a:lnTo>
                  <a:lnTo>
                    <a:pt x="8693" y="901"/>
                  </a:lnTo>
                  <a:lnTo>
                    <a:pt x="8685" y="908"/>
                  </a:lnTo>
                  <a:lnTo>
                    <a:pt x="8677" y="915"/>
                  </a:lnTo>
                  <a:lnTo>
                    <a:pt x="8671" y="922"/>
                  </a:lnTo>
                  <a:lnTo>
                    <a:pt x="8665" y="931"/>
                  </a:lnTo>
                  <a:lnTo>
                    <a:pt x="8659" y="939"/>
                  </a:lnTo>
                  <a:lnTo>
                    <a:pt x="8655" y="948"/>
                  </a:lnTo>
                  <a:lnTo>
                    <a:pt x="8652" y="958"/>
                  </a:lnTo>
                  <a:lnTo>
                    <a:pt x="8649" y="968"/>
                  </a:lnTo>
                  <a:lnTo>
                    <a:pt x="8648" y="979"/>
                  </a:lnTo>
                  <a:lnTo>
                    <a:pt x="8648" y="990"/>
                  </a:lnTo>
                  <a:lnTo>
                    <a:pt x="8648" y="7040"/>
                  </a:lnTo>
                  <a:lnTo>
                    <a:pt x="8648" y="7050"/>
                  </a:lnTo>
                  <a:lnTo>
                    <a:pt x="8649" y="7061"/>
                  </a:lnTo>
                  <a:lnTo>
                    <a:pt x="8652" y="7070"/>
                  </a:lnTo>
                  <a:lnTo>
                    <a:pt x="8655" y="7080"/>
                  </a:lnTo>
                  <a:lnTo>
                    <a:pt x="8659" y="7089"/>
                  </a:lnTo>
                  <a:lnTo>
                    <a:pt x="8665" y="7097"/>
                  </a:lnTo>
                  <a:lnTo>
                    <a:pt x="8671" y="7106"/>
                  </a:lnTo>
                  <a:lnTo>
                    <a:pt x="8677" y="7113"/>
                  </a:lnTo>
                  <a:lnTo>
                    <a:pt x="8685" y="7121"/>
                  </a:lnTo>
                  <a:lnTo>
                    <a:pt x="8693" y="7127"/>
                  </a:lnTo>
                  <a:lnTo>
                    <a:pt x="8702" y="7132"/>
                  </a:lnTo>
                  <a:lnTo>
                    <a:pt x="8711" y="7136"/>
                  </a:lnTo>
                  <a:lnTo>
                    <a:pt x="8721" y="7140"/>
                  </a:lnTo>
                  <a:lnTo>
                    <a:pt x="8730" y="7143"/>
                  </a:lnTo>
                  <a:lnTo>
                    <a:pt x="8741" y="7145"/>
                  </a:lnTo>
                  <a:lnTo>
                    <a:pt x="8752" y="7146"/>
                  </a:lnTo>
                  <a:lnTo>
                    <a:pt x="11142" y="7193"/>
                  </a:lnTo>
                  <a:lnTo>
                    <a:pt x="11142" y="7210"/>
                  </a:lnTo>
                  <a:lnTo>
                    <a:pt x="8745" y="7416"/>
                  </a:lnTo>
                  <a:lnTo>
                    <a:pt x="8734" y="7417"/>
                  </a:lnTo>
                  <a:lnTo>
                    <a:pt x="8725" y="7419"/>
                  </a:lnTo>
                  <a:lnTo>
                    <a:pt x="8715" y="7423"/>
                  </a:lnTo>
                  <a:lnTo>
                    <a:pt x="8706" y="7427"/>
                  </a:lnTo>
                  <a:lnTo>
                    <a:pt x="8697" y="7432"/>
                  </a:lnTo>
                  <a:lnTo>
                    <a:pt x="8690" y="7437"/>
                  </a:lnTo>
                  <a:lnTo>
                    <a:pt x="8682" y="7444"/>
                  </a:lnTo>
                  <a:lnTo>
                    <a:pt x="8675" y="7451"/>
                  </a:lnTo>
                  <a:lnTo>
                    <a:pt x="8669" y="7458"/>
                  </a:lnTo>
                  <a:lnTo>
                    <a:pt x="8664" y="7467"/>
                  </a:lnTo>
                  <a:lnTo>
                    <a:pt x="8658" y="7475"/>
                  </a:lnTo>
                  <a:lnTo>
                    <a:pt x="8655" y="7483"/>
                  </a:lnTo>
                  <a:lnTo>
                    <a:pt x="8652" y="7493"/>
                  </a:lnTo>
                  <a:lnTo>
                    <a:pt x="8649" y="7502"/>
                  </a:lnTo>
                  <a:lnTo>
                    <a:pt x="8648" y="7513"/>
                  </a:lnTo>
                  <a:lnTo>
                    <a:pt x="8648" y="7523"/>
                  </a:lnTo>
                  <a:lnTo>
                    <a:pt x="8648" y="8505"/>
                  </a:lnTo>
                  <a:lnTo>
                    <a:pt x="7632" y="8505"/>
                  </a:lnTo>
                  <a:lnTo>
                    <a:pt x="7629" y="8505"/>
                  </a:lnTo>
                  <a:lnTo>
                    <a:pt x="7627" y="8505"/>
                  </a:lnTo>
                  <a:lnTo>
                    <a:pt x="7624" y="8505"/>
                  </a:lnTo>
                  <a:lnTo>
                    <a:pt x="7622" y="8505"/>
                  </a:lnTo>
                  <a:lnTo>
                    <a:pt x="7620" y="8505"/>
                  </a:lnTo>
                  <a:lnTo>
                    <a:pt x="7618" y="8505"/>
                  </a:lnTo>
                  <a:lnTo>
                    <a:pt x="7616" y="8506"/>
                  </a:lnTo>
                  <a:lnTo>
                    <a:pt x="7615" y="8506"/>
                  </a:lnTo>
                  <a:lnTo>
                    <a:pt x="7613" y="8506"/>
                  </a:lnTo>
                  <a:lnTo>
                    <a:pt x="7611" y="8507"/>
                  </a:lnTo>
                  <a:lnTo>
                    <a:pt x="7609" y="8507"/>
                  </a:lnTo>
                  <a:lnTo>
                    <a:pt x="7607" y="8507"/>
                  </a:lnTo>
                  <a:lnTo>
                    <a:pt x="7604" y="8508"/>
                  </a:lnTo>
                  <a:lnTo>
                    <a:pt x="7602" y="8508"/>
                  </a:lnTo>
                  <a:lnTo>
                    <a:pt x="7600" y="8509"/>
                  </a:lnTo>
                  <a:lnTo>
                    <a:pt x="7598" y="8510"/>
                  </a:lnTo>
                  <a:lnTo>
                    <a:pt x="6216" y="8964"/>
                  </a:lnTo>
                  <a:lnTo>
                    <a:pt x="6210" y="8958"/>
                  </a:lnTo>
                  <a:lnTo>
                    <a:pt x="6205" y="8954"/>
                  </a:lnTo>
                  <a:lnTo>
                    <a:pt x="6200" y="8949"/>
                  </a:lnTo>
                  <a:lnTo>
                    <a:pt x="6196" y="8944"/>
                  </a:lnTo>
                  <a:lnTo>
                    <a:pt x="6190" y="8940"/>
                  </a:lnTo>
                  <a:lnTo>
                    <a:pt x="6186" y="8936"/>
                  </a:lnTo>
                  <a:lnTo>
                    <a:pt x="6182" y="8932"/>
                  </a:lnTo>
                  <a:lnTo>
                    <a:pt x="6179" y="8929"/>
                  </a:lnTo>
                  <a:lnTo>
                    <a:pt x="6176" y="8925"/>
                  </a:lnTo>
                  <a:lnTo>
                    <a:pt x="6173" y="8923"/>
                  </a:lnTo>
                  <a:lnTo>
                    <a:pt x="6169" y="8920"/>
                  </a:lnTo>
                  <a:lnTo>
                    <a:pt x="6167" y="8918"/>
                  </a:lnTo>
                  <a:lnTo>
                    <a:pt x="6164" y="8917"/>
                  </a:lnTo>
                  <a:lnTo>
                    <a:pt x="6163" y="8915"/>
                  </a:lnTo>
                  <a:lnTo>
                    <a:pt x="6161" y="8914"/>
                  </a:lnTo>
                  <a:lnTo>
                    <a:pt x="6158" y="8912"/>
                  </a:lnTo>
                  <a:lnTo>
                    <a:pt x="6156" y="8910"/>
                  </a:lnTo>
                  <a:lnTo>
                    <a:pt x="6152" y="8909"/>
                  </a:lnTo>
                  <a:lnTo>
                    <a:pt x="6150" y="8907"/>
                  </a:lnTo>
                  <a:lnTo>
                    <a:pt x="6147" y="8906"/>
                  </a:lnTo>
                  <a:lnTo>
                    <a:pt x="6145" y="8903"/>
                  </a:lnTo>
                  <a:lnTo>
                    <a:pt x="6142" y="8902"/>
                  </a:lnTo>
                  <a:lnTo>
                    <a:pt x="6140" y="8901"/>
                  </a:lnTo>
                  <a:lnTo>
                    <a:pt x="6137" y="8900"/>
                  </a:lnTo>
                  <a:lnTo>
                    <a:pt x="6134" y="8898"/>
                  </a:lnTo>
                  <a:lnTo>
                    <a:pt x="6130" y="8897"/>
                  </a:lnTo>
                  <a:lnTo>
                    <a:pt x="6128" y="8896"/>
                  </a:lnTo>
                  <a:lnTo>
                    <a:pt x="6125" y="8896"/>
                  </a:lnTo>
                  <a:lnTo>
                    <a:pt x="6122" y="8895"/>
                  </a:lnTo>
                  <a:lnTo>
                    <a:pt x="6119" y="8894"/>
                  </a:lnTo>
                  <a:lnTo>
                    <a:pt x="6117" y="8894"/>
                  </a:lnTo>
                  <a:lnTo>
                    <a:pt x="5950" y="8863"/>
                  </a:lnTo>
                  <a:lnTo>
                    <a:pt x="6664" y="8433"/>
                  </a:lnTo>
                  <a:lnTo>
                    <a:pt x="6668" y="8429"/>
                  </a:lnTo>
                  <a:lnTo>
                    <a:pt x="6673" y="8426"/>
                  </a:lnTo>
                  <a:lnTo>
                    <a:pt x="6678" y="8423"/>
                  </a:lnTo>
                  <a:lnTo>
                    <a:pt x="6682" y="8419"/>
                  </a:lnTo>
                  <a:lnTo>
                    <a:pt x="6686" y="8415"/>
                  </a:lnTo>
                  <a:lnTo>
                    <a:pt x="6689" y="8412"/>
                  </a:lnTo>
                  <a:lnTo>
                    <a:pt x="6693" y="8406"/>
                  </a:lnTo>
                  <a:lnTo>
                    <a:pt x="6697" y="8402"/>
                  </a:lnTo>
                  <a:lnTo>
                    <a:pt x="6700" y="8398"/>
                  </a:lnTo>
                  <a:lnTo>
                    <a:pt x="6702" y="8393"/>
                  </a:lnTo>
                  <a:lnTo>
                    <a:pt x="6705" y="8388"/>
                  </a:lnTo>
                  <a:lnTo>
                    <a:pt x="6707" y="8383"/>
                  </a:lnTo>
                  <a:lnTo>
                    <a:pt x="6709" y="8378"/>
                  </a:lnTo>
                  <a:lnTo>
                    <a:pt x="6712" y="8373"/>
                  </a:lnTo>
                  <a:lnTo>
                    <a:pt x="6713" y="8368"/>
                  </a:lnTo>
                  <a:lnTo>
                    <a:pt x="6715" y="8362"/>
                  </a:lnTo>
                  <a:lnTo>
                    <a:pt x="6715" y="8359"/>
                  </a:lnTo>
                  <a:lnTo>
                    <a:pt x="6715" y="8357"/>
                  </a:lnTo>
                  <a:lnTo>
                    <a:pt x="6715" y="8355"/>
                  </a:lnTo>
                  <a:lnTo>
                    <a:pt x="6715" y="8352"/>
                  </a:lnTo>
                  <a:lnTo>
                    <a:pt x="6716" y="8350"/>
                  </a:lnTo>
                  <a:lnTo>
                    <a:pt x="6716" y="8348"/>
                  </a:lnTo>
                  <a:lnTo>
                    <a:pt x="6716" y="8345"/>
                  </a:lnTo>
                  <a:lnTo>
                    <a:pt x="6716" y="8342"/>
                  </a:lnTo>
                  <a:lnTo>
                    <a:pt x="6715" y="8340"/>
                  </a:lnTo>
                  <a:lnTo>
                    <a:pt x="6715" y="8338"/>
                  </a:lnTo>
                  <a:lnTo>
                    <a:pt x="6715" y="8335"/>
                  </a:lnTo>
                  <a:lnTo>
                    <a:pt x="6715" y="8333"/>
                  </a:lnTo>
                  <a:lnTo>
                    <a:pt x="6715" y="8331"/>
                  </a:lnTo>
                  <a:lnTo>
                    <a:pt x="6714" y="8328"/>
                  </a:lnTo>
                  <a:lnTo>
                    <a:pt x="6714" y="8326"/>
                  </a:lnTo>
                  <a:lnTo>
                    <a:pt x="6714" y="8323"/>
                  </a:lnTo>
                  <a:lnTo>
                    <a:pt x="6751" y="8313"/>
                  </a:lnTo>
                  <a:lnTo>
                    <a:pt x="6786" y="8302"/>
                  </a:lnTo>
                  <a:lnTo>
                    <a:pt x="6823" y="8291"/>
                  </a:lnTo>
                  <a:lnTo>
                    <a:pt x="6860" y="8278"/>
                  </a:lnTo>
                  <a:lnTo>
                    <a:pt x="6896" y="8265"/>
                  </a:lnTo>
                  <a:lnTo>
                    <a:pt x="6932" y="8251"/>
                  </a:lnTo>
                  <a:lnTo>
                    <a:pt x="6967" y="8235"/>
                  </a:lnTo>
                  <a:lnTo>
                    <a:pt x="7002" y="8221"/>
                  </a:lnTo>
                  <a:lnTo>
                    <a:pt x="7037" y="8204"/>
                  </a:lnTo>
                  <a:lnTo>
                    <a:pt x="7071" y="8187"/>
                  </a:lnTo>
                  <a:lnTo>
                    <a:pt x="7104" y="8171"/>
                  </a:lnTo>
                  <a:lnTo>
                    <a:pt x="7137" y="8154"/>
                  </a:lnTo>
                  <a:lnTo>
                    <a:pt x="7169" y="8137"/>
                  </a:lnTo>
                  <a:lnTo>
                    <a:pt x="7200" y="8120"/>
                  </a:lnTo>
                  <a:lnTo>
                    <a:pt x="7231" y="8103"/>
                  </a:lnTo>
                  <a:lnTo>
                    <a:pt x="7261" y="8086"/>
                  </a:lnTo>
                  <a:lnTo>
                    <a:pt x="7265" y="8083"/>
                  </a:lnTo>
                  <a:lnTo>
                    <a:pt x="7270" y="8080"/>
                  </a:lnTo>
                  <a:lnTo>
                    <a:pt x="7274" y="8077"/>
                  </a:lnTo>
                  <a:lnTo>
                    <a:pt x="7279" y="8074"/>
                  </a:lnTo>
                  <a:lnTo>
                    <a:pt x="7283" y="8071"/>
                  </a:lnTo>
                  <a:lnTo>
                    <a:pt x="7289" y="8067"/>
                  </a:lnTo>
                  <a:lnTo>
                    <a:pt x="7293" y="8062"/>
                  </a:lnTo>
                  <a:lnTo>
                    <a:pt x="7298" y="8058"/>
                  </a:lnTo>
                  <a:lnTo>
                    <a:pt x="7302" y="8053"/>
                  </a:lnTo>
                  <a:lnTo>
                    <a:pt x="7308" y="8049"/>
                  </a:lnTo>
                  <a:lnTo>
                    <a:pt x="7312" y="8043"/>
                  </a:lnTo>
                  <a:lnTo>
                    <a:pt x="7317" y="8037"/>
                  </a:lnTo>
                  <a:lnTo>
                    <a:pt x="7321" y="8032"/>
                  </a:lnTo>
                  <a:lnTo>
                    <a:pt x="7325" y="8026"/>
                  </a:lnTo>
                  <a:lnTo>
                    <a:pt x="7330" y="8019"/>
                  </a:lnTo>
                  <a:lnTo>
                    <a:pt x="7335" y="8013"/>
                  </a:lnTo>
                  <a:lnTo>
                    <a:pt x="7348" y="8007"/>
                  </a:lnTo>
                  <a:lnTo>
                    <a:pt x="7361" y="8001"/>
                  </a:lnTo>
                  <a:lnTo>
                    <a:pt x="7374" y="7995"/>
                  </a:lnTo>
                  <a:lnTo>
                    <a:pt x="7386" y="7989"/>
                  </a:lnTo>
                  <a:lnTo>
                    <a:pt x="7399" y="7984"/>
                  </a:lnTo>
                  <a:lnTo>
                    <a:pt x="7411" y="7977"/>
                  </a:lnTo>
                  <a:lnTo>
                    <a:pt x="7422" y="7971"/>
                  </a:lnTo>
                  <a:lnTo>
                    <a:pt x="7433" y="7966"/>
                  </a:lnTo>
                  <a:lnTo>
                    <a:pt x="7443" y="7960"/>
                  </a:lnTo>
                  <a:lnTo>
                    <a:pt x="7453" y="7954"/>
                  </a:lnTo>
                  <a:lnTo>
                    <a:pt x="7462" y="7949"/>
                  </a:lnTo>
                  <a:lnTo>
                    <a:pt x="7471" y="7944"/>
                  </a:lnTo>
                  <a:lnTo>
                    <a:pt x="7478" y="7940"/>
                  </a:lnTo>
                  <a:lnTo>
                    <a:pt x="7485" y="7934"/>
                  </a:lnTo>
                  <a:lnTo>
                    <a:pt x="7492" y="7931"/>
                  </a:lnTo>
                  <a:lnTo>
                    <a:pt x="7497" y="7928"/>
                  </a:lnTo>
                  <a:lnTo>
                    <a:pt x="7507" y="7924"/>
                  </a:lnTo>
                  <a:lnTo>
                    <a:pt x="7517" y="7920"/>
                  </a:lnTo>
                  <a:lnTo>
                    <a:pt x="7527" y="7914"/>
                  </a:lnTo>
                  <a:lnTo>
                    <a:pt x="7536" y="7909"/>
                  </a:lnTo>
                  <a:lnTo>
                    <a:pt x="7545" y="7904"/>
                  </a:lnTo>
                  <a:lnTo>
                    <a:pt x="7555" y="7898"/>
                  </a:lnTo>
                  <a:lnTo>
                    <a:pt x="7564" y="7892"/>
                  </a:lnTo>
                  <a:lnTo>
                    <a:pt x="7574" y="7885"/>
                  </a:lnTo>
                  <a:lnTo>
                    <a:pt x="7582" y="7879"/>
                  </a:lnTo>
                  <a:lnTo>
                    <a:pt x="7591" y="7871"/>
                  </a:lnTo>
                  <a:lnTo>
                    <a:pt x="7599" y="7863"/>
                  </a:lnTo>
                  <a:lnTo>
                    <a:pt x="7607" y="7856"/>
                  </a:lnTo>
                  <a:lnTo>
                    <a:pt x="7614" y="7847"/>
                  </a:lnTo>
                  <a:lnTo>
                    <a:pt x="7621" y="7838"/>
                  </a:lnTo>
                  <a:lnTo>
                    <a:pt x="7628" y="7829"/>
                  </a:lnTo>
                  <a:lnTo>
                    <a:pt x="7634" y="7820"/>
                  </a:lnTo>
                  <a:lnTo>
                    <a:pt x="7653" y="7818"/>
                  </a:lnTo>
                  <a:lnTo>
                    <a:pt x="7673" y="7816"/>
                  </a:lnTo>
                  <a:lnTo>
                    <a:pt x="7693" y="7813"/>
                  </a:lnTo>
                  <a:lnTo>
                    <a:pt x="7715" y="7810"/>
                  </a:lnTo>
                  <a:lnTo>
                    <a:pt x="7737" y="7805"/>
                  </a:lnTo>
                  <a:lnTo>
                    <a:pt x="7760" y="7801"/>
                  </a:lnTo>
                  <a:lnTo>
                    <a:pt x="7784" y="7796"/>
                  </a:lnTo>
                  <a:lnTo>
                    <a:pt x="7809" y="7791"/>
                  </a:lnTo>
                  <a:lnTo>
                    <a:pt x="7835" y="7784"/>
                  </a:lnTo>
                  <a:lnTo>
                    <a:pt x="7861" y="7778"/>
                  </a:lnTo>
                  <a:lnTo>
                    <a:pt x="7888" y="7771"/>
                  </a:lnTo>
                  <a:lnTo>
                    <a:pt x="7916" y="7762"/>
                  </a:lnTo>
                  <a:lnTo>
                    <a:pt x="7945" y="7754"/>
                  </a:lnTo>
                  <a:lnTo>
                    <a:pt x="7974" y="7746"/>
                  </a:lnTo>
                  <a:lnTo>
                    <a:pt x="8003" y="7736"/>
                  </a:lnTo>
                  <a:lnTo>
                    <a:pt x="8035" y="7727"/>
                  </a:lnTo>
                  <a:lnTo>
                    <a:pt x="8099" y="7705"/>
                  </a:lnTo>
                  <a:lnTo>
                    <a:pt x="8159" y="7683"/>
                  </a:lnTo>
                  <a:lnTo>
                    <a:pt x="8215" y="7661"/>
                  </a:lnTo>
                  <a:lnTo>
                    <a:pt x="8267" y="7639"/>
                  </a:lnTo>
                  <a:lnTo>
                    <a:pt x="8313" y="7618"/>
                  </a:lnTo>
                  <a:lnTo>
                    <a:pt x="8356" y="7596"/>
                  </a:lnTo>
                  <a:lnTo>
                    <a:pt x="8395" y="7574"/>
                  </a:lnTo>
                  <a:lnTo>
                    <a:pt x="8429" y="7552"/>
                  </a:lnTo>
                  <a:lnTo>
                    <a:pt x="8458" y="7530"/>
                  </a:lnTo>
                  <a:lnTo>
                    <a:pt x="8485" y="7508"/>
                  </a:lnTo>
                  <a:lnTo>
                    <a:pt x="8507" y="7486"/>
                  </a:lnTo>
                  <a:lnTo>
                    <a:pt x="8524" y="7463"/>
                  </a:lnTo>
                  <a:lnTo>
                    <a:pt x="8537" y="7440"/>
                  </a:lnTo>
                  <a:lnTo>
                    <a:pt x="8547" y="7417"/>
                  </a:lnTo>
                  <a:lnTo>
                    <a:pt x="8553" y="7394"/>
                  </a:lnTo>
                  <a:lnTo>
                    <a:pt x="8555" y="7371"/>
                  </a:lnTo>
                  <a:lnTo>
                    <a:pt x="8564" y="7346"/>
                  </a:lnTo>
                  <a:lnTo>
                    <a:pt x="8573" y="7316"/>
                  </a:lnTo>
                  <a:lnTo>
                    <a:pt x="8583" y="7278"/>
                  </a:lnTo>
                  <a:lnTo>
                    <a:pt x="8593" y="7234"/>
                  </a:lnTo>
                  <a:lnTo>
                    <a:pt x="8602" y="7182"/>
                  </a:lnTo>
                  <a:lnTo>
                    <a:pt x="8609" y="7124"/>
                  </a:lnTo>
                  <a:lnTo>
                    <a:pt x="8614" y="7059"/>
                  </a:lnTo>
                  <a:lnTo>
                    <a:pt x="8616" y="6986"/>
                  </a:lnTo>
                  <a:lnTo>
                    <a:pt x="8615" y="6906"/>
                  </a:lnTo>
                  <a:lnTo>
                    <a:pt x="8610" y="6818"/>
                  </a:lnTo>
                  <a:lnTo>
                    <a:pt x="8599" y="6723"/>
                  </a:lnTo>
                  <a:lnTo>
                    <a:pt x="8585" y="6620"/>
                  </a:lnTo>
                  <a:lnTo>
                    <a:pt x="8564" y="6510"/>
                  </a:lnTo>
                  <a:lnTo>
                    <a:pt x="8536" y="6392"/>
                  </a:lnTo>
                  <a:lnTo>
                    <a:pt x="8503" y="6266"/>
                  </a:lnTo>
                  <a:lnTo>
                    <a:pt x="8460" y="6133"/>
                  </a:lnTo>
                  <a:lnTo>
                    <a:pt x="8458" y="6127"/>
                  </a:lnTo>
                  <a:lnTo>
                    <a:pt x="8456" y="6122"/>
                  </a:lnTo>
                  <a:lnTo>
                    <a:pt x="8454" y="6118"/>
                  </a:lnTo>
                  <a:lnTo>
                    <a:pt x="8452" y="6113"/>
                  </a:lnTo>
                  <a:lnTo>
                    <a:pt x="8449" y="6107"/>
                  </a:lnTo>
                  <a:lnTo>
                    <a:pt x="8446" y="6102"/>
                  </a:lnTo>
                  <a:lnTo>
                    <a:pt x="8442" y="6096"/>
                  </a:lnTo>
                  <a:lnTo>
                    <a:pt x="8437" y="6091"/>
                  </a:lnTo>
                  <a:lnTo>
                    <a:pt x="8433" y="6085"/>
                  </a:lnTo>
                  <a:lnTo>
                    <a:pt x="8428" y="6080"/>
                  </a:lnTo>
                  <a:lnTo>
                    <a:pt x="8423" y="6075"/>
                  </a:lnTo>
                  <a:lnTo>
                    <a:pt x="8416" y="6070"/>
                  </a:lnTo>
                  <a:lnTo>
                    <a:pt x="8410" y="6064"/>
                  </a:lnTo>
                  <a:lnTo>
                    <a:pt x="8403" y="6059"/>
                  </a:lnTo>
                  <a:lnTo>
                    <a:pt x="8394" y="6055"/>
                  </a:lnTo>
                  <a:lnTo>
                    <a:pt x="8387" y="6051"/>
                  </a:lnTo>
                  <a:lnTo>
                    <a:pt x="8348" y="6036"/>
                  </a:lnTo>
                  <a:lnTo>
                    <a:pt x="8301" y="6029"/>
                  </a:lnTo>
                  <a:lnTo>
                    <a:pt x="8249" y="6026"/>
                  </a:lnTo>
                  <a:lnTo>
                    <a:pt x="8190" y="6027"/>
                  </a:lnTo>
                  <a:lnTo>
                    <a:pt x="8128" y="6033"/>
                  </a:lnTo>
                  <a:lnTo>
                    <a:pt x="8061" y="6041"/>
                  </a:lnTo>
                  <a:lnTo>
                    <a:pt x="7994" y="6053"/>
                  </a:lnTo>
                  <a:lnTo>
                    <a:pt x="7927" y="6067"/>
                  </a:lnTo>
                  <a:lnTo>
                    <a:pt x="7860" y="6082"/>
                  </a:lnTo>
                  <a:lnTo>
                    <a:pt x="7795" y="6098"/>
                  </a:lnTo>
                  <a:lnTo>
                    <a:pt x="7733" y="6114"/>
                  </a:lnTo>
                  <a:lnTo>
                    <a:pt x="7676" y="6130"/>
                  </a:lnTo>
                  <a:lnTo>
                    <a:pt x="7626" y="6145"/>
                  </a:lnTo>
                  <a:lnTo>
                    <a:pt x="7581" y="6159"/>
                  </a:lnTo>
                  <a:lnTo>
                    <a:pt x="7544" y="6169"/>
                  </a:lnTo>
                  <a:lnTo>
                    <a:pt x="7519" y="6179"/>
                  </a:lnTo>
                  <a:lnTo>
                    <a:pt x="7492" y="6187"/>
                  </a:lnTo>
                  <a:lnTo>
                    <a:pt x="7456" y="6200"/>
                  </a:lnTo>
                  <a:lnTo>
                    <a:pt x="7413" y="6215"/>
                  </a:lnTo>
                  <a:lnTo>
                    <a:pt x="7362" y="6233"/>
                  </a:lnTo>
                  <a:lnTo>
                    <a:pt x="7308" y="6254"/>
                  </a:lnTo>
                  <a:lnTo>
                    <a:pt x="7248" y="6278"/>
                  </a:lnTo>
                  <a:lnTo>
                    <a:pt x="7186" y="6305"/>
                  </a:lnTo>
                  <a:lnTo>
                    <a:pt x="7123" y="6332"/>
                  </a:lnTo>
                  <a:lnTo>
                    <a:pt x="7061" y="6361"/>
                  </a:lnTo>
                  <a:lnTo>
                    <a:pt x="7000" y="6392"/>
                  </a:lnTo>
                  <a:lnTo>
                    <a:pt x="6942" y="6424"/>
                  </a:lnTo>
                  <a:lnTo>
                    <a:pt x="6888" y="6457"/>
                  </a:lnTo>
                  <a:lnTo>
                    <a:pt x="6841" y="6490"/>
                  </a:lnTo>
                  <a:lnTo>
                    <a:pt x="6800" y="6525"/>
                  </a:lnTo>
                  <a:lnTo>
                    <a:pt x="6768" y="6558"/>
                  </a:lnTo>
                  <a:lnTo>
                    <a:pt x="6746" y="6593"/>
                  </a:lnTo>
                  <a:lnTo>
                    <a:pt x="6742" y="6601"/>
                  </a:lnTo>
                  <a:lnTo>
                    <a:pt x="6738" y="6610"/>
                  </a:lnTo>
                  <a:lnTo>
                    <a:pt x="6736" y="6618"/>
                  </a:lnTo>
                  <a:lnTo>
                    <a:pt x="6734" y="6626"/>
                  </a:lnTo>
                  <a:lnTo>
                    <a:pt x="6732" y="6634"/>
                  </a:lnTo>
                  <a:lnTo>
                    <a:pt x="6731" y="6641"/>
                  </a:lnTo>
                  <a:lnTo>
                    <a:pt x="6729" y="6649"/>
                  </a:lnTo>
                  <a:lnTo>
                    <a:pt x="6728" y="6656"/>
                  </a:lnTo>
                  <a:lnTo>
                    <a:pt x="6728" y="6662"/>
                  </a:lnTo>
                  <a:lnTo>
                    <a:pt x="6728" y="6670"/>
                  </a:lnTo>
                  <a:lnTo>
                    <a:pt x="6729" y="6676"/>
                  </a:lnTo>
                  <a:lnTo>
                    <a:pt x="6731" y="6682"/>
                  </a:lnTo>
                  <a:lnTo>
                    <a:pt x="6732" y="6687"/>
                  </a:lnTo>
                  <a:lnTo>
                    <a:pt x="6733" y="6693"/>
                  </a:lnTo>
                  <a:lnTo>
                    <a:pt x="6734" y="6698"/>
                  </a:lnTo>
                  <a:lnTo>
                    <a:pt x="6736" y="6703"/>
                  </a:lnTo>
                  <a:lnTo>
                    <a:pt x="6736" y="6704"/>
                  </a:lnTo>
                  <a:lnTo>
                    <a:pt x="6737" y="6705"/>
                  </a:lnTo>
                  <a:lnTo>
                    <a:pt x="6737" y="6706"/>
                  </a:lnTo>
                  <a:lnTo>
                    <a:pt x="6737" y="6707"/>
                  </a:lnTo>
                  <a:lnTo>
                    <a:pt x="6737" y="6708"/>
                  </a:lnTo>
                  <a:lnTo>
                    <a:pt x="6738" y="6709"/>
                  </a:lnTo>
                  <a:lnTo>
                    <a:pt x="6738" y="6710"/>
                  </a:lnTo>
                  <a:lnTo>
                    <a:pt x="6739" y="6712"/>
                  </a:lnTo>
                  <a:lnTo>
                    <a:pt x="6739" y="6713"/>
                  </a:lnTo>
                  <a:lnTo>
                    <a:pt x="6739" y="6714"/>
                  </a:lnTo>
                  <a:lnTo>
                    <a:pt x="6739" y="6715"/>
                  </a:lnTo>
                  <a:lnTo>
                    <a:pt x="6740" y="6716"/>
                  </a:lnTo>
                  <a:lnTo>
                    <a:pt x="6740" y="6717"/>
                  </a:lnTo>
                  <a:lnTo>
                    <a:pt x="6741" y="6718"/>
                  </a:lnTo>
                  <a:lnTo>
                    <a:pt x="6737" y="6719"/>
                  </a:lnTo>
                  <a:lnTo>
                    <a:pt x="6733" y="6720"/>
                  </a:lnTo>
                  <a:lnTo>
                    <a:pt x="6729" y="6721"/>
                  </a:lnTo>
                  <a:lnTo>
                    <a:pt x="6725" y="6723"/>
                  </a:lnTo>
                  <a:lnTo>
                    <a:pt x="6722" y="6724"/>
                  </a:lnTo>
                  <a:lnTo>
                    <a:pt x="6718" y="6725"/>
                  </a:lnTo>
                  <a:lnTo>
                    <a:pt x="6715" y="6727"/>
                  </a:lnTo>
                  <a:lnTo>
                    <a:pt x="6711" y="6728"/>
                  </a:lnTo>
                  <a:lnTo>
                    <a:pt x="6707" y="6729"/>
                  </a:lnTo>
                  <a:lnTo>
                    <a:pt x="6703" y="6731"/>
                  </a:lnTo>
                  <a:lnTo>
                    <a:pt x="6700" y="6732"/>
                  </a:lnTo>
                  <a:lnTo>
                    <a:pt x="6696" y="6734"/>
                  </a:lnTo>
                  <a:lnTo>
                    <a:pt x="6693" y="6736"/>
                  </a:lnTo>
                  <a:lnTo>
                    <a:pt x="6688" y="6737"/>
                  </a:lnTo>
                  <a:lnTo>
                    <a:pt x="6684" y="6738"/>
                  </a:lnTo>
                  <a:lnTo>
                    <a:pt x="6681" y="6740"/>
                  </a:lnTo>
                  <a:lnTo>
                    <a:pt x="6653" y="6750"/>
                  </a:lnTo>
                  <a:lnTo>
                    <a:pt x="6624" y="6765"/>
                  </a:lnTo>
                  <a:lnTo>
                    <a:pt x="6593" y="6784"/>
                  </a:lnTo>
                  <a:lnTo>
                    <a:pt x="6560" y="6806"/>
                  </a:lnTo>
                  <a:lnTo>
                    <a:pt x="6525" y="6833"/>
                  </a:lnTo>
                  <a:lnTo>
                    <a:pt x="6489" y="6864"/>
                  </a:lnTo>
                  <a:lnTo>
                    <a:pt x="6452" y="6898"/>
                  </a:lnTo>
                  <a:lnTo>
                    <a:pt x="6413" y="6936"/>
                  </a:lnTo>
                  <a:lnTo>
                    <a:pt x="6370" y="6978"/>
                  </a:lnTo>
                  <a:lnTo>
                    <a:pt x="6328" y="7024"/>
                  </a:lnTo>
                  <a:lnTo>
                    <a:pt x="6283" y="7074"/>
                  </a:lnTo>
                  <a:lnTo>
                    <a:pt x="6237" y="7128"/>
                  </a:lnTo>
                  <a:lnTo>
                    <a:pt x="6189" y="7186"/>
                  </a:lnTo>
                  <a:lnTo>
                    <a:pt x="6140" y="7246"/>
                  </a:lnTo>
                  <a:lnTo>
                    <a:pt x="6089" y="7311"/>
                  </a:lnTo>
                  <a:lnTo>
                    <a:pt x="6037" y="7381"/>
                  </a:lnTo>
                  <a:lnTo>
                    <a:pt x="6002" y="7332"/>
                  </a:lnTo>
                  <a:lnTo>
                    <a:pt x="5996" y="7324"/>
                  </a:lnTo>
                  <a:lnTo>
                    <a:pt x="5988" y="7317"/>
                  </a:lnTo>
                  <a:lnTo>
                    <a:pt x="5981" y="7311"/>
                  </a:lnTo>
                  <a:lnTo>
                    <a:pt x="5974" y="7305"/>
                  </a:lnTo>
                  <a:lnTo>
                    <a:pt x="5965" y="7301"/>
                  </a:lnTo>
                  <a:lnTo>
                    <a:pt x="5957" y="7297"/>
                  </a:lnTo>
                  <a:lnTo>
                    <a:pt x="5947" y="7294"/>
                  </a:lnTo>
                  <a:lnTo>
                    <a:pt x="5939" y="7291"/>
                  </a:lnTo>
                  <a:lnTo>
                    <a:pt x="5929" y="7289"/>
                  </a:lnTo>
                  <a:lnTo>
                    <a:pt x="5920" y="7288"/>
                  </a:lnTo>
                  <a:lnTo>
                    <a:pt x="5910" y="7288"/>
                  </a:lnTo>
                  <a:lnTo>
                    <a:pt x="5901" y="7289"/>
                  </a:lnTo>
                  <a:lnTo>
                    <a:pt x="5891" y="7291"/>
                  </a:lnTo>
                  <a:lnTo>
                    <a:pt x="5882" y="7294"/>
                  </a:lnTo>
                  <a:lnTo>
                    <a:pt x="5872" y="7297"/>
                  </a:lnTo>
                  <a:lnTo>
                    <a:pt x="5864" y="7302"/>
                  </a:lnTo>
                  <a:lnTo>
                    <a:pt x="4726" y="7928"/>
                  </a:lnTo>
                  <a:lnTo>
                    <a:pt x="4692" y="7854"/>
                  </a:lnTo>
                  <a:lnTo>
                    <a:pt x="4653" y="7768"/>
                  </a:lnTo>
                  <a:lnTo>
                    <a:pt x="4606" y="7671"/>
                  </a:lnTo>
                  <a:lnTo>
                    <a:pt x="4553" y="7565"/>
                  </a:lnTo>
                  <a:lnTo>
                    <a:pt x="4493" y="7453"/>
                  </a:lnTo>
                  <a:lnTo>
                    <a:pt x="4428" y="7338"/>
                  </a:lnTo>
                  <a:lnTo>
                    <a:pt x="4357" y="7219"/>
                  </a:lnTo>
                  <a:lnTo>
                    <a:pt x="4281" y="7102"/>
                  </a:lnTo>
                  <a:lnTo>
                    <a:pt x="4201" y="6985"/>
                  </a:lnTo>
                  <a:lnTo>
                    <a:pt x="4116" y="6874"/>
                  </a:lnTo>
                  <a:lnTo>
                    <a:pt x="4027" y="6769"/>
                  </a:lnTo>
                  <a:lnTo>
                    <a:pt x="3934" y="6673"/>
                  </a:lnTo>
                  <a:lnTo>
                    <a:pt x="3838" y="6587"/>
                  </a:lnTo>
                  <a:lnTo>
                    <a:pt x="3738" y="6514"/>
                  </a:lnTo>
                  <a:lnTo>
                    <a:pt x="3637" y="6457"/>
                  </a:lnTo>
                  <a:lnTo>
                    <a:pt x="3533" y="6417"/>
                  </a:lnTo>
                  <a:lnTo>
                    <a:pt x="3514" y="6388"/>
                  </a:lnTo>
                  <a:lnTo>
                    <a:pt x="3495" y="6361"/>
                  </a:lnTo>
                  <a:lnTo>
                    <a:pt x="3476" y="6335"/>
                  </a:lnTo>
                  <a:lnTo>
                    <a:pt x="3458" y="6310"/>
                  </a:lnTo>
                  <a:lnTo>
                    <a:pt x="3440" y="6285"/>
                  </a:lnTo>
                  <a:lnTo>
                    <a:pt x="3423" y="6261"/>
                  </a:lnTo>
                  <a:lnTo>
                    <a:pt x="3407" y="6237"/>
                  </a:lnTo>
                  <a:lnTo>
                    <a:pt x="3391" y="6215"/>
                  </a:lnTo>
                  <a:lnTo>
                    <a:pt x="3376" y="6194"/>
                  </a:lnTo>
                  <a:lnTo>
                    <a:pt x="3361" y="6175"/>
                  </a:lnTo>
                  <a:lnTo>
                    <a:pt x="3348" y="6157"/>
                  </a:lnTo>
                  <a:lnTo>
                    <a:pt x="3335" y="6139"/>
                  </a:lnTo>
                  <a:lnTo>
                    <a:pt x="3323" y="6123"/>
                  </a:lnTo>
                  <a:lnTo>
                    <a:pt x="3312" y="6110"/>
                  </a:lnTo>
                  <a:lnTo>
                    <a:pt x="3302" y="6097"/>
                  </a:lnTo>
                  <a:lnTo>
                    <a:pt x="3295" y="6086"/>
                  </a:lnTo>
                  <a:lnTo>
                    <a:pt x="3280" y="5696"/>
                  </a:lnTo>
                  <a:lnTo>
                    <a:pt x="3709" y="5696"/>
                  </a:lnTo>
                  <a:lnTo>
                    <a:pt x="3710" y="5695"/>
                  </a:lnTo>
                  <a:lnTo>
                    <a:pt x="3711" y="5695"/>
                  </a:lnTo>
                  <a:lnTo>
                    <a:pt x="3712" y="5695"/>
                  </a:lnTo>
                  <a:lnTo>
                    <a:pt x="3713" y="5695"/>
                  </a:lnTo>
                  <a:lnTo>
                    <a:pt x="3714" y="5695"/>
                  </a:lnTo>
                  <a:lnTo>
                    <a:pt x="3715" y="5695"/>
                  </a:lnTo>
                  <a:lnTo>
                    <a:pt x="3716" y="5695"/>
                  </a:lnTo>
                  <a:lnTo>
                    <a:pt x="3717" y="5695"/>
                  </a:lnTo>
                  <a:lnTo>
                    <a:pt x="3718" y="5695"/>
                  </a:lnTo>
                  <a:lnTo>
                    <a:pt x="3719" y="5695"/>
                  </a:lnTo>
                  <a:lnTo>
                    <a:pt x="3720" y="5695"/>
                  </a:lnTo>
                  <a:lnTo>
                    <a:pt x="3721" y="5695"/>
                  </a:lnTo>
                  <a:lnTo>
                    <a:pt x="3722" y="5695"/>
                  </a:lnTo>
                  <a:lnTo>
                    <a:pt x="3723" y="5695"/>
                  </a:lnTo>
                  <a:lnTo>
                    <a:pt x="3725" y="5695"/>
                  </a:lnTo>
                  <a:lnTo>
                    <a:pt x="3726" y="5695"/>
                  </a:lnTo>
                  <a:lnTo>
                    <a:pt x="3921" y="5653"/>
                  </a:lnTo>
                  <a:lnTo>
                    <a:pt x="4094" y="5595"/>
                  </a:lnTo>
                  <a:lnTo>
                    <a:pt x="4247" y="5521"/>
                  </a:lnTo>
                  <a:lnTo>
                    <a:pt x="4377" y="5436"/>
                  </a:lnTo>
                  <a:lnTo>
                    <a:pt x="4490" y="5341"/>
                  </a:lnTo>
                  <a:lnTo>
                    <a:pt x="4586" y="5238"/>
                  </a:lnTo>
                  <a:lnTo>
                    <a:pt x="4665" y="5130"/>
                  </a:lnTo>
                  <a:lnTo>
                    <a:pt x="4730" y="5018"/>
                  </a:lnTo>
                  <a:lnTo>
                    <a:pt x="4782" y="4904"/>
                  </a:lnTo>
                  <a:lnTo>
                    <a:pt x="4823" y="4792"/>
                  </a:lnTo>
                  <a:lnTo>
                    <a:pt x="4852" y="4682"/>
                  </a:lnTo>
                  <a:lnTo>
                    <a:pt x="4873" y="4578"/>
                  </a:lnTo>
                  <a:lnTo>
                    <a:pt x="4887" y="4482"/>
                  </a:lnTo>
                  <a:lnTo>
                    <a:pt x="4895" y="4396"/>
                  </a:lnTo>
                  <a:lnTo>
                    <a:pt x="4898" y="4320"/>
                  </a:lnTo>
                  <a:lnTo>
                    <a:pt x="4900" y="4261"/>
                  </a:lnTo>
                  <a:lnTo>
                    <a:pt x="4949" y="4232"/>
                  </a:lnTo>
                  <a:lnTo>
                    <a:pt x="4994" y="4201"/>
                  </a:lnTo>
                  <a:lnTo>
                    <a:pt x="5034" y="4168"/>
                  </a:lnTo>
                  <a:lnTo>
                    <a:pt x="5069" y="4133"/>
                  </a:lnTo>
                  <a:lnTo>
                    <a:pt x="5100" y="4096"/>
                  </a:lnTo>
                  <a:lnTo>
                    <a:pt x="5126" y="4058"/>
                  </a:lnTo>
                  <a:lnTo>
                    <a:pt x="5148" y="4020"/>
                  </a:lnTo>
                  <a:lnTo>
                    <a:pt x="5166" y="3982"/>
                  </a:lnTo>
                  <a:lnTo>
                    <a:pt x="5181" y="3942"/>
                  </a:lnTo>
                  <a:lnTo>
                    <a:pt x="5192" y="3904"/>
                  </a:lnTo>
                  <a:lnTo>
                    <a:pt x="5201" y="3866"/>
                  </a:lnTo>
                  <a:lnTo>
                    <a:pt x="5206" y="3829"/>
                  </a:lnTo>
                  <a:lnTo>
                    <a:pt x="5209" y="3795"/>
                  </a:lnTo>
                  <a:lnTo>
                    <a:pt x="5210" y="3762"/>
                  </a:lnTo>
                  <a:lnTo>
                    <a:pt x="5208" y="3733"/>
                  </a:lnTo>
                  <a:lnTo>
                    <a:pt x="5206" y="3706"/>
                  </a:lnTo>
                  <a:lnTo>
                    <a:pt x="5204" y="3699"/>
                  </a:lnTo>
                  <a:lnTo>
                    <a:pt x="5203" y="3693"/>
                  </a:lnTo>
                  <a:lnTo>
                    <a:pt x="5201" y="3688"/>
                  </a:lnTo>
                  <a:lnTo>
                    <a:pt x="5199" y="3682"/>
                  </a:lnTo>
                  <a:lnTo>
                    <a:pt x="5196" y="3676"/>
                  </a:lnTo>
                  <a:lnTo>
                    <a:pt x="5193" y="3671"/>
                  </a:lnTo>
                  <a:lnTo>
                    <a:pt x="5190" y="3666"/>
                  </a:lnTo>
                  <a:lnTo>
                    <a:pt x="5187" y="3661"/>
                  </a:lnTo>
                  <a:lnTo>
                    <a:pt x="5184" y="3655"/>
                  </a:lnTo>
                  <a:lnTo>
                    <a:pt x="5180" y="3651"/>
                  </a:lnTo>
                  <a:lnTo>
                    <a:pt x="5175" y="3647"/>
                  </a:lnTo>
                  <a:lnTo>
                    <a:pt x="5171" y="3642"/>
                  </a:lnTo>
                  <a:lnTo>
                    <a:pt x="5166" y="3639"/>
                  </a:lnTo>
                  <a:lnTo>
                    <a:pt x="5162" y="3634"/>
                  </a:lnTo>
                  <a:lnTo>
                    <a:pt x="5156" y="3631"/>
                  </a:lnTo>
                  <a:lnTo>
                    <a:pt x="5151" y="3628"/>
                  </a:lnTo>
                  <a:lnTo>
                    <a:pt x="5103" y="3598"/>
                  </a:lnTo>
                  <a:lnTo>
                    <a:pt x="5061" y="3567"/>
                  </a:lnTo>
                  <a:lnTo>
                    <a:pt x="5025" y="3534"/>
                  </a:lnTo>
                  <a:lnTo>
                    <a:pt x="4994" y="3500"/>
                  </a:lnTo>
                  <a:lnTo>
                    <a:pt x="4970" y="3467"/>
                  </a:lnTo>
                  <a:lnTo>
                    <a:pt x="4949" y="3432"/>
                  </a:lnTo>
                  <a:lnTo>
                    <a:pt x="4932" y="3398"/>
                  </a:lnTo>
                  <a:lnTo>
                    <a:pt x="4920" y="3367"/>
                  </a:lnTo>
                  <a:lnTo>
                    <a:pt x="4910" y="3337"/>
                  </a:lnTo>
                  <a:lnTo>
                    <a:pt x="4904" y="3308"/>
                  </a:lnTo>
                  <a:lnTo>
                    <a:pt x="4900" y="3282"/>
                  </a:lnTo>
                  <a:lnTo>
                    <a:pt x="4896" y="3260"/>
                  </a:lnTo>
                  <a:lnTo>
                    <a:pt x="4895" y="3241"/>
                  </a:lnTo>
                  <a:lnTo>
                    <a:pt x="4895" y="3226"/>
                  </a:lnTo>
                  <a:lnTo>
                    <a:pt x="4895" y="3216"/>
                  </a:lnTo>
                  <a:lnTo>
                    <a:pt x="4896" y="3212"/>
                  </a:lnTo>
                  <a:lnTo>
                    <a:pt x="4896" y="3204"/>
                  </a:lnTo>
                  <a:lnTo>
                    <a:pt x="4896" y="3189"/>
                  </a:lnTo>
                  <a:lnTo>
                    <a:pt x="4896" y="3165"/>
                  </a:lnTo>
                  <a:lnTo>
                    <a:pt x="4896" y="3133"/>
                  </a:lnTo>
                  <a:lnTo>
                    <a:pt x="4896" y="3097"/>
                  </a:lnTo>
                  <a:lnTo>
                    <a:pt x="4896" y="3058"/>
                  </a:lnTo>
                  <a:lnTo>
                    <a:pt x="4896" y="3015"/>
                  </a:lnTo>
                  <a:lnTo>
                    <a:pt x="4897" y="2972"/>
                  </a:lnTo>
                  <a:lnTo>
                    <a:pt x="4897" y="2928"/>
                  </a:lnTo>
                  <a:lnTo>
                    <a:pt x="4897" y="2886"/>
                  </a:lnTo>
                  <a:lnTo>
                    <a:pt x="4897" y="2846"/>
                  </a:lnTo>
                  <a:lnTo>
                    <a:pt x="4897" y="2811"/>
                  </a:lnTo>
                  <a:lnTo>
                    <a:pt x="4897" y="2781"/>
                  </a:lnTo>
                  <a:lnTo>
                    <a:pt x="4897" y="2759"/>
                  </a:lnTo>
                  <a:lnTo>
                    <a:pt x="4897" y="2743"/>
                  </a:lnTo>
                  <a:lnTo>
                    <a:pt x="4898" y="2739"/>
                  </a:lnTo>
                  <a:lnTo>
                    <a:pt x="4898" y="2735"/>
                  </a:lnTo>
                  <a:lnTo>
                    <a:pt x="4898" y="2725"/>
                  </a:lnTo>
                  <a:lnTo>
                    <a:pt x="4898" y="2710"/>
                  </a:lnTo>
                  <a:lnTo>
                    <a:pt x="4898" y="2692"/>
                  </a:lnTo>
                  <a:lnTo>
                    <a:pt x="4898" y="2667"/>
                  </a:lnTo>
                  <a:lnTo>
                    <a:pt x="4898" y="2640"/>
                  </a:lnTo>
                  <a:lnTo>
                    <a:pt x="4898" y="2610"/>
                  </a:lnTo>
                  <a:lnTo>
                    <a:pt x="4898" y="2577"/>
                  </a:lnTo>
                  <a:lnTo>
                    <a:pt x="4898" y="2543"/>
                  </a:lnTo>
                  <a:lnTo>
                    <a:pt x="4898" y="2507"/>
                  </a:lnTo>
                  <a:lnTo>
                    <a:pt x="4898" y="2471"/>
                  </a:lnTo>
                  <a:lnTo>
                    <a:pt x="4898" y="2436"/>
                  </a:lnTo>
                  <a:lnTo>
                    <a:pt x="4898" y="2400"/>
                  </a:lnTo>
                  <a:lnTo>
                    <a:pt x="4898" y="2366"/>
                  </a:lnTo>
                  <a:lnTo>
                    <a:pt x="4898" y="2335"/>
                  </a:lnTo>
                  <a:lnTo>
                    <a:pt x="4898" y="2307"/>
                  </a:lnTo>
                  <a:lnTo>
                    <a:pt x="4947" y="2283"/>
                  </a:lnTo>
                  <a:lnTo>
                    <a:pt x="4992" y="2251"/>
                  </a:lnTo>
                  <a:lnTo>
                    <a:pt x="5033" y="2213"/>
                  </a:lnTo>
                  <a:lnTo>
                    <a:pt x="5071" y="2170"/>
                  </a:lnTo>
                  <a:lnTo>
                    <a:pt x="5104" y="2123"/>
                  </a:lnTo>
                  <a:lnTo>
                    <a:pt x="5134" y="2072"/>
                  </a:lnTo>
                  <a:lnTo>
                    <a:pt x="5161" y="2017"/>
                  </a:lnTo>
                  <a:lnTo>
                    <a:pt x="5184" y="1962"/>
                  </a:lnTo>
                  <a:lnTo>
                    <a:pt x="5204" y="1903"/>
                  </a:lnTo>
                  <a:lnTo>
                    <a:pt x="5221" y="1845"/>
                  </a:lnTo>
                  <a:lnTo>
                    <a:pt x="5234" y="1786"/>
                  </a:lnTo>
                  <a:lnTo>
                    <a:pt x="5246" y="1730"/>
                  </a:lnTo>
                  <a:lnTo>
                    <a:pt x="5254" y="1675"/>
                  </a:lnTo>
                  <a:lnTo>
                    <a:pt x="5260" y="1623"/>
                  </a:lnTo>
                  <a:lnTo>
                    <a:pt x="5263" y="1574"/>
                  </a:lnTo>
                  <a:lnTo>
                    <a:pt x="5265" y="1530"/>
                  </a:lnTo>
                  <a:lnTo>
                    <a:pt x="5261" y="1464"/>
                  </a:lnTo>
                  <a:lnTo>
                    <a:pt x="5251" y="1395"/>
                  </a:lnTo>
                  <a:lnTo>
                    <a:pt x="5235" y="1324"/>
                  </a:lnTo>
                  <a:lnTo>
                    <a:pt x="5213" y="1248"/>
                  </a:lnTo>
                  <a:lnTo>
                    <a:pt x="5186" y="1173"/>
                  </a:lnTo>
                  <a:lnTo>
                    <a:pt x="5153" y="1095"/>
                  </a:lnTo>
                  <a:lnTo>
                    <a:pt x="5116" y="1019"/>
                  </a:lnTo>
                  <a:lnTo>
                    <a:pt x="5074" y="943"/>
                  </a:lnTo>
                  <a:lnTo>
                    <a:pt x="5029" y="870"/>
                  </a:lnTo>
                  <a:lnTo>
                    <a:pt x="4981" y="800"/>
                  </a:lnTo>
                  <a:lnTo>
                    <a:pt x="4928" y="732"/>
                  </a:lnTo>
                  <a:lnTo>
                    <a:pt x="4873" y="671"/>
                  </a:lnTo>
                  <a:lnTo>
                    <a:pt x="4815" y="614"/>
                  </a:lnTo>
                  <a:lnTo>
                    <a:pt x="4755" y="564"/>
                  </a:lnTo>
                  <a:lnTo>
                    <a:pt x="4694" y="521"/>
                  </a:lnTo>
                  <a:lnTo>
                    <a:pt x="4632" y="487"/>
                  </a:lnTo>
                  <a:lnTo>
                    <a:pt x="4554" y="430"/>
                  </a:lnTo>
                  <a:lnTo>
                    <a:pt x="4472" y="378"/>
                  </a:lnTo>
                  <a:lnTo>
                    <a:pt x="4384" y="329"/>
                  </a:lnTo>
                  <a:lnTo>
                    <a:pt x="4291" y="281"/>
                  </a:lnTo>
                  <a:lnTo>
                    <a:pt x="4193" y="238"/>
                  </a:lnTo>
                  <a:lnTo>
                    <a:pt x="4091" y="199"/>
                  </a:lnTo>
                  <a:lnTo>
                    <a:pt x="3986" y="162"/>
                  </a:lnTo>
                  <a:lnTo>
                    <a:pt x="3876" y="128"/>
                  </a:lnTo>
                  <a:lnTo>
                    <a:pt x="3762" y="99"/>
                  </a:lnTo>
                  <a:lnTo>
                    <a:pt x="3646" y="74"/>
                  </a:lnTo>
                  <a:lnTo>
                    <a:pt x="3527" y="52"/>
                  </a:lnTo>
                  <a:lnTo>
                    <a:pt x="3405" y="33"/>
                  </a:lnTo>
                  <a:lnTo>
                    <a:pt x="3281" y="18"/>
                  </a:lnTo>
                  <a:lnTo>
                    <a:pt x="3155" y="9"/>
                  </a:lnTo>
                  <a:lnTo>
                    <a:pt x="3027" y="2"/>
                  </a:lnTo>
                  <a:lnTo>
                    <a:pt x="2899" y="0"/>
                  </a:lnTo>
                  <a:lnTo>
                    <a:pt x="2841" y="0"/>
                  </a:lnTo>
                  <a:lnTo>
                    <a:pt x="2783" y="1"/>
                  </a:lnTo>
                  <a:lnTo>
                    <a:pt x="2725" y="4"/>
                  </a:lnTo>
                  <a:lnTo>
                    <a:pt x="2668" y="7"/>
                  </a:lnTo>
                  <a:lnTo>
                    <a:pt x="2613" y="10"/>
                  </a:lnTo>
                  <a:lnTo>
                    <a:pt x="2556" y="14"/>
                  </a:lnTo>
                  <a:lnTo>
                    <a:pt x="2500" y="19"/>
                  </a:lnTo>
                  <a:lnTo>
                    <a:pt x="2444" y="26"/>
                  </a:lnTo>
                  <a:lnTo>
                    <a:pt x="2389" y="33"/>
                  </a:lnTo>
                  <a:lnTo>
                    <a:pt x="2335" y="40"/>
                  </a:lnTo>
                  <a:lnTo>
                    <a:pt x="2280" y="49"/>
                  </a:lnTo>
                  <a:lnTo>
                    <a:pt x="2225" y="58"/>
                  </a:lnTo>
                  <a:lnTo>
                    <a:pt x="2171" y="69"/>
                  </a:lnTo>
                  <a:lnTo>
                    <a:pt x="2119" y="79"/>
                  </a:lnTo>
                  <a:lnTo>
                    <a:pt x="2065" y="92"/>
                  </a:lnTo>
                  <a:lnTo>
                    <a:pt x="2014" y="104"/>
                  </a:lnTo>
                  <a:lnTo>
                    <a:pt x="1889" y="124"/>
                  </a:lnTo>
                  <a:lnTo>
                    <a:pt x="1769" y="148"/>
                  </a:lnTo>
                  <a:lnTo>
                    <a:pt x="1653" y="177"/>
                  </a:lnTo>
                  <a:lnTo>
                    <a:pt x="1542" y="208"/>
                  </a:lnTo>
                  <a:lnTo>
                    <a:pt x="1433" y="245"/>
                  </a:lnTo>
                  <a:lnTo>
                    <a:pt x="1330" y="285"/>
                  </a:lnTo>
                  <a:lnTo>
                    <a:pt x="1230" y="328"/>
                  </a:lnTo>
                  <a:lnTo>
                    <a:pt x="1135" y="376"/>
                  </a:lnTo>
                  <a:lnTo>
                    <a:pt x="1044" y="427"/>
                  </a:lnTo>
                  <a:lnTo>
                    <a:pt x="957" y="483"/>
                  </a:lnTo>
                  <a:lnTo>
                    <a:pt x="875" y="542"/>
                  </a:lnTo>
                  <a:lnTo>
                    <a:pt x="797" y="604"/>
                  </a:lnTo>
                  <a:lnTo>
                    <a:pt x="723" y="672"/>
                  </a:lnTo>
                  <a:lnTo>
                    <a:pt x="654" y="742"/>
                  </a:lnTo>
                  <a:lnTo>
                    <a:pt x="589" y="816"/>
                  </a:lnTo>
                  <a:lnTo>
                    <a:pt x="529" y="895"/>
                  </a:lnTo>
                  <a:lnTo>
                    <a:pt x="441" y="1029"/>
                  </a:lnTo>
                  <a:lnTo>
                    <a:pt x="367" y="1168"/>
                  </a:lnTo>
                  <a:lnTo>
                    <a:pt x="307" y="1310"/>
                  </a:lnTo>
                  <a:lnTo>
                    <a:pt x="259" y="1454"/>
                  </a:lnTo>
                  <a:lnTo>
                    <a:pt x="224" y="1599"/>
                  </a:lnTo>
                  <a:lnTo>
                    <a:pt x="197" y="1743"/>
                  </a:lnTo>
                  <a:lnTo>
                    <a:pt x="180" y="1886"/>
                  </a:lnTo>
                  <a:lnTo>
                    <a:pt x="171" y="2026"/>
                  </a:lnTo>
                  <a:lnTo>
                    <a:pt x="168" y="2161"/>
                  </a:lnTo>
                  <a:lnTo>
                    <a:pt x="171" y="2292"/>
                  </a:lnTo>
                  <a:lnTo>
                    <a:pt x="178" y="2416"/>
                  </a:lnTo>
                  <a:lnTo>
                    <a:pt x="189" y="2531"/>
                  </a:lnTo>
                  <a:lnTo>
                    <a:pt x="203" y="2639"/>
                  </a:lnTo>
                  <a:lnTo>
                    <a:pt x="216" y="2736"/>
                  </a:lnTo>
                  <a:lnTo>
                    <a:pt x="230" y="2822"/>
                  </a:lnTo>
                  <a:lnTo>
                    <a:pt x="243" y="2895"/>
                  </a:lnTo>
                  <a:lnTo>
                    <a:pt x="247" y="2917"/>
                  </a:lnTo>
                  <a:lnTo>
                    <a:pt x="286" y="3072"/>
                  </a:lnTo>
                  <a:lnTo>
                    <a:pt x="329" y="3239"/>
                  </a:lnTo>
                  <a:lnTo>
                    <a:pt x="375" y="3413"/>
                  </a:lnTo>
                  <a:lnTo>
                    <a:pt x="424" y="3591"/>
                  </a:lnTo>
                  <a:lnTo>
                    <a:pt x="475" y="3773"/>
                  </a:lnTo>
                  <a:lnTo>
                    <a:pt x="530" y="3953"/>
                  </a:lnTo>
                  <a:lnTo>
                    <a:pt x="585" y="4132"/>
                  </a:lnTo>
                  <a:lnTo>
                    <a:pt x="642" y="4304"/>
                  </a:lnTo>
                  <a:lnTo>
                    <a:pt x="700" y="4467"/>
                  </a:lnTo>
                  <a:lnTo>
                    <a:pt x="757" y="4620"/>
                  </a:lnTo>
                  <a:lnTo>
                    <a:pt x="816" y="4760"/>
                  </a:lnTo>
                  <a:lnTo>
                    <a:pt x="874" y="4883"/>
                  </a:lnTo>
                  <a:lnTo>
                    <a:pt x="932" y="4988"/>
                  </a:lnTo>
                  <a:lnTo>
                    <a:pt x="988" y="5071"/>
                  </a:lnTo>
                  <a:lnTo>
                    <a:pt x="1043" y="5131"/>
                  </a:lnTo>
                  <a:lnTo>
                    <a:pt x="1096" y="5165"/>
                  </a:lnTo>
                  <a:lnTo>
                    <a:pt x="1098" y="5165"/>
                  </a:lnTo>
                  <a:lnTo>
                    <a:pt x="1099" y="5165"/>
                  </a:lnTo>
                  <a:lnTo>
                    <a:pt x="1100" y="5165"/>
                  </a:lnTo>
                  <a:lnTo>
                    <a:pt x="1101" y="5166"/>
                  </a:lnTo>
                  <a:lnTo>
                    <a:pt x="1102" y="5166"/>
                  </a:lnTo>
                  <a:lnTo>
                    <a:pt x="1103" y="5166"/>
                  </a:lnTo>
                  <a:lnTo>
                    <a:pt x="1104" y="5166"/>
                  </a:lnTo>
                  <a:lnTo>
                    <a:pt x="1105" y="5167"/>
                  </a:lnTo>
                  <a:lnTo>
                    <a:pt x="1106" y="5167"/>
                  </a:lnTo>
                  <a:lnTo>
                    <a:pt x="1107" y="5167"/>
                  </a:lnTo>
                  <a:lnTo>
                    <a:pt x="1108" y="5167"/>
                  </a:lnTo>
                  <a:lnTo>
                    <a:pt x="1109" y="5168"/>
                  </a:lnTo>
                  <a:lnTo>
                    <a:pt x="1114" y="5178"/>
                  </a:lnTo>
                  <a:lnTo>
                    <a:pt x="1109" y="5696"/>
                  </a:lnTo>
                  <a:lnTo>
                    <a:pt x="1095" y="5706"/>
                  </a:lnTo>
                  <a:lnTo>
                    <a:pt x="1083" y="5717"/>
                  </a:lnTo>
                  <a:lnTo>
                    <a:pt x="1071" y="5730"/>
                  </a:lnTo>
                  <a:lnTo>
                    <a:pt x="1060" y="5746"/>
                  </a:lnTo>
                  <a:lnTo>
                    <a:pt x="1049" y="5762"/>
                  </a:lnTo>
                  <a:lnTo>
                    <a:pt x="1039" y="5780"/>
                  </a:lnTo>
                  <a:lnTo>
                    <a:pt x="1029" y="5800"/>
                  </a:lnTo>
                  <a:lnTo>
                    <a:pt x="1021" y="5822"/>
                  </a:lnTo>
                  <a:lnTo>
                    <a:pt x="1012" y="5846"/>
                  </a:lnTo>
                  <a:lnTo>
                    <a:pt x="1004" y="5871"/>
                  </a:lnTo>
                  <a:lnTo>
                    <a:pt x="996" y="5898"/>
                  </a:lnTo>
                  <a:lnTo>
                    <a:pt x="990" y="5926"/>
                  </a:lnTo>
                  <a:lnTo>
                    <a:pt x="984" y="5956"/>
                  </a:lnTo>
                  <a:lnTo>
                    <a:pt x="979" y="5988"/>
                  </a:lnTo>
                  <a:lnTo>
                    <a:pt x="974" y="6021"/>
                  </a:lnTo>
                  <a:lnTo>
                    <a:pt x="970" y="6057"/>
                  </a:lnTo>
                  <a:lnTo>
                    <a:pt x="905" y="6098"/>
                  </a:lnTo>
                  <a:lnTo>
                    <a:pt x="836" y="6145"/>
                  </a:lnTo>
                  <a:lnTo>
                    <a:pt x="765" y="6197"/>
                  </a:lnTo>
                  <a:lnTo>
                    <a:pt x="693" y="6253"/>
                  </a:lnTo>
                  <a:lnTo>
                    <a:pt x="621" y="6314"/>
                  </a:lnTo>
                  <a:lnTo>
                    <a:pt x="548" y="6381"/>
                  </a:lnTo>
                  <a:lnTo>
                    <a:pt x="476" y="6451"/>
                  </a:lnTo>
                  <a:lnTo>
                    <a:pt x="408" y="6528"/>
                  </a:lnTo>
                  <a:lnTo>
                    <a:pt x="342" y="6608"/>
                  </a:lnTo>
                  <a:lnTo>
                    <a:pt x="279" y="6694"/>
                  </a:lnTo>
                  <a:lnTo>
                    <a:pt x="222" y="6784"/>
                  </a:lnTo>
                  <a:lnTo>
                    <a:pt x="170" y="6879"/>
                  </a:lnTo>
                  <a:lnTo>
                    <a:pt x="125" y="6980"/>
                  </a:lnTo>
                  <a:lnTo>
                    <a:pt x="86" y="7085"/>
                  </a:lnTo>
                  <a:lnTo>
                    <a:pt x="56" y="7195"/>
                  </a:lnTo>
                  <a:lnTo>
                    <a:pt x="36" y="7310"/>
                  </a:lnTo>
                  <a:lnTo>
                    <a:pt x="17" y="7474"/>
                  </a:lnTo>
                  <a:lnTo>
                    <a:pt x="6" y="7640"/>
                  </a:lnTo>
                  <a:lnTo>
                    <a:pt x="0" y="7807"/>
                  </a:lnTo>
                  <a:lnTo>
                    <a:pt x="1" y="7978"/>
                  </a:lnTo>
                  <a:lnTo>
                    <a:pt x="9" y="8150"/>
                  </a:lnTo>
                  <a:lnTo>
                    <a:pt x="20" y="8323"/>
                  </a:lnTo>
                  <a:lnTo>
                    <a:pt x="37" y="8498"/>
                  </a:lnTo>
                  <a:lnTo>
                    <a:pt x="59" y="8674"/>
                  </a:lnTo>
                  <a:lnTo>
                    <a:pt x="85" y="8850"/>
                  </a:lnTo>
                  <a:lnTo>
                    <a:pt x="113" y="9026"/>
                  </a:lnTo>
                  <a:lnTo>
                    <a:pt x="146" y="9203"/>
                  </a:lnTo>
                  <a:lnTo>
                    <a:pt x="180" y="9381"/>
                  </a:lnTo>
                  <a:lnTo>
                    <a:pt x="218" y="9558"/>
                  </a:lnTo>
                  <a:lnTo>
                    <a:pt x="257" y="9734"/>
                  </a:lnTo>
                  <a:lnTo>
                    <a:pt x="298" y="9909"/>
                  </a:lnTo>
                  <a:lnTo>
                    <a:pt x="342" y="10084"/>
                  </a:lnTo>
                  <a:lnTo>
                    <a:pt x="344" y="10095"/>
                  </a:lnTo>
                  <a:lnTo>
                    <a:pt x="348" y="10104"/>
                  </a:lnTo>
                  <a:lnTo>
                    <a:pt x="353" y="10114"/>
                  </a:lnTo>
                  <a:lnTo>
                    <a:pt x="358" y="10122"/>
                  </a:lnTo>
                  <a:lnTo>
                    <a:pt x="366" y="10131"/>
                  </a:lnTo>
                  <a:lnTo>
                    <a:pt x="373" y="10138"/>
                  </a:lnTo>
                  <a:lnTo>
                    <a:pt x="380" y="10144"/>
                  </a:lnTo>
                  <a:lnTo>
                    <a:pt x="389" y="10150"/>
                  </a:lnTo>
                  <a:lnTo>
                    <a:pt x="398" y="10155"/>
                  </a:lnTo>
                  <a:lnTo>
                    <a:pt x="408" y="10159"/>
                  </a:lnTo>
                  <a:lnTo>
                    <a:pt x="417" y="10162"/>
                  </a:lnTo>
                  <a:lnTo>
                    <a:pt x="428" y="10164"/>
                  </a:lnTo>
                  <a:lnTo>
                    <a:pt x="438" y="10165"/>
                  </a:lnTo>
                  <a:lnTo>
                    <a:pt x="449" y="10165"/>
                  </a:lnTo>
                  <a:lnTo>
                    <a:pt x="459" y="10164"/>
                  </a:lnTo>
                  <a:lnTo>
                    <a:pt x="471" y="10163"/>
                  </a:lnTo>
                  <a:lnTo>
                    <a:pt x="481" y="10160"/>
                  </a:lnTo>
                  <a:lnTo>
                    <a:pt x="491" y="10156"/>
                  </a:lnTo>
                  <a:lnTo>
                    <a:pt x="501" y="10150"/>
                  </a:lnTo>
                  <a:lnTo>
                    <a:pt x="509" y="10145"/>
                  </a:lnTo>
                  <a:lnTo>
                    <a:pt x="517" y="10138"/>
                  </a:lnTo>
                  <a:lnTo>
                    <a:pt x="525" y="10131"/>
                  </a:lnTo>
                  <a:lnTo>
                    <a:pt x="531" y="10123"/>
                  </a:lnTo>
                  <a:lnTo>
                    <a:pt x="536" y="10115"/>
                  </a:lnTo>
                  <a:lnTo>
                    <a:pt x="542" y="10105"/>
                  </a:lnTo>
                  <a:lnTo>
                    <a:pt x="546" y="10096"/>
                  </a:lnTo>
                  <a:lnTo>
                    <a:pt x="549" y="10086"/>
                  </a:lnTo>
                  <a:lnTo>
                    <a:pt x="551" y="10076"/>
                  </a:lnTo>
                  <a:lnTo>
                    <a:pt x="552" y="10065"/>
                  </a:lnTo>
                  <a:lnTo>
                    <a:pt x="552" y="10055"/>
                  </a:lnTo>
                  <a:lnTo>
                    <a:pt x="551" y="10045"/>
                  </a:lnTo>
                  <a:lnTo>
                    <a:pt x="549" y="10034"/>
                  </a:lnTo>
                  <a:lnTo>
                    <a:pt x="507" y="9863"/>
                  </a:lnTo>
                  <a:lnTo>
                    <a:pt x="467" y="9691"/>
                  </a:lnTo>
                  <a:lnTo>
                    <a:pt x="429" y="9519"/>
                  </a:lnTo>
                  <a:lnTo>
                    <a:pt x="392" y="9346"/>
                  </a:lnTo>
                  <a:lnTo>
                    <a:pt x="357" y="9173"/>
                  </a:lnTo>
                  <a:lnTo>
                    <a:pt x="326" y="9001"/>
                  </a:lnTo>
                  <a:lnTo>
                    <a:pt x="297" y="8828"/>
                  </a:lnTo>
                  <a:lnTo>
                    <a:pt x="273" y="8657"/>
                  </a:lnTo>
                  <a:lnTo>
                    <a:pt x="252" y="8486"/>
                  </a:lnTo>
                  <a:lnTo>
                    <a:pt x="235" y="8316"/>
                  </a:lnTo>
                  <a:lnTo>
                    <a:pt x="223" y="8148"/>
                  </a:lnTo>
                  <a:lnTo>
                    <a:pt x="216" y="7982"/>
                  </a:lnTo>
                  <a:lnTo>
                    <a:pt x="214" y="7818"/>
                  </a:lnTo>
                  <a:lnTo>
                    <a:pt x="219" y="7655"/>
                  </a:lnTo>
                  <a:lnTo>
                    <a:pt x="230" y="7495"/>
                  </a:lnTo>
                  <a:lnTo>
                    <a:pt x="248" y="7339"/>
                  </a:lnTo>
                  <a:lnTo>
                    <a:pt x="268" y="7229"/>
                  </a:lnTo>
                  <a:lnTo>
                    <a:pt x="299" y="7124"/>
                  </a:lnTo>
                  <a:lnTo>
                    <a:pt x="339" y="7024"/>
                  </a:lnTo>
                  <a:lnTo>
                    <a:pt x="387" y="6929"/>
                  </a:lnTo>
                  <a:lnTo>
                    <a:pt x="442" y="6838"/>
                  </a:lnTo>
                  <a:lnTo>
                    <a:pt x="502" y="6753"/>
                  </a:lnTo>
                  <a:lnTo>
                    <a:pt x="567" y="6675"/>
                  </a:lnTo>
                  <a:lnTo>
                    <a:pt x="634" y="6600"/>
                  </a:lnTo>
                  <a:lnTo>
                    <a:pt x="704" y="6531"/>
                  </a:lnTo>
                  <a:lnTo>
                    <a:pt x="773" y="6467"/>
                  </a:lnTo>
                  <a:lnTo>
                    <a:pt x="843" y="6409"/>
                  </a:lnTo>
                  <a:lnTo>
                    <a:pt x="911" y="6356"/>
                  </a:lnTo>
                  <a:lnTo>
                    <a:pt x="975" y="6309"/>
                  </a:lnTo>
                  <a:lnTo>
                    <a:pt x="1036" y="6268"/>
                  </a:lnTo>
                  <a:lnTo>
                    <a:pt x="1092" y="6232"/>
                  </a:lnTo>
                  <a:lnTo>
                    <a:pt x="1142" y="6203"/>
                  </a:lnTo>
                  <a:lnTo>
                    <a:pt x="1146" y="6200"/>
                  </a:lnTo>
                  <a:lnTo>
                    <a:pt x="1150" y="6197"/>
                  </a:lnTo>
                  <a:lnTo>
                    <a:pt x="1154" y="6193"/>
                  </a:lnTo>
                  <a:lnTo>
                    <a:pt x="1159" y="6189"/>
                  </a:lnTo>
                  <a:lnTo>
                    <a:pt x="1163" y="6186"/>
                  </a:lnTo>
                  <a:lnTo>
                    <a:pt x="1167" y="6182"/>
                  </a:lnTo>
                  <a:lnTo>
                    <a:pt x="1170" y="6178"/>
                  </a:lnTo>
                  <a:lnTo>
                    <a:pt x="1173" y="6173"/>
                  </a:lnTo>
                  <a:lnTo>
                    <a:pt x="1176" y="6169"/>
                  </a:lnTo>
                  <a:lnTo>
                    <a:pt x="1180" y="6164"/>
                  </a:lnTo>
                  <a:lnTo>
                    <a:pt x="1183" y="6160"/>
                  </a:lnTo>
                  <a:lnTo>
                    <a:pt x="1185" y="6155"/>
                  </a:lnTo>
                  <a:lnTo>
                    <a:pt x="1187" y="6149"/>
                  </a:lnTo>
                  <a:lnTo>
                    <a:pt x="1189" y="6144"/>
                  </a:lnTo>
                  <a:lnTo>
                    <a:pt x="1190" y="6140"/>
                  </a:lnTo>
                  <a:lnTo>
                    <a:pt x="1192" y="6135"/>
                  </a:lnTo>
                  <a:lnTo>
                    <a:pt x="1192" y="6130"/>
                  </a:lnTo>
                  <a:lnTo>
                    <a:pt x="1193" y="6126"/>
                  </a:lnTo>
                  <a:lnTo>
                    <a:pt x="1193" y="6122"/>
                  </a:lnTo>
                  <a:lnTo>
                    <a:pt x="1193" y="6118"/>
                  </a:lnTo>
                  <a:lnTo>
                    <a:pt x="1193" y="6115"/>
                  </a:lnTo>
                  <a:lnTo>
                    <a:pt x="1193" y="6111"/>
                  </a:lnTo>
                  <a:lnTo>
                    <a:pt x="1193" y="6106"/>
                  </a:lnTo>
                  <a:lnTo>
                    <a:pt x="1192" y="6102"/>
                  </a:lnTo>
                  <a:lnTo>
                    <a:pt x="1192" y="6098"/>
                  </a:lnTo>
                  <a:lnTo>
                    <a:pt x="1191" y="6095"/>
                  </a:lnTo>
                  <a:lnTo>
                    <a:pt x="1190" y="6091"/>
                  </a:lnTo>
                  <a:lnTo>
                    <a:pt x="1189" y="6086"/>
                  </a:lnTo>
                  <a:lnTo>
                    <a:pt x="1188" y="6082"/>
                  </a:lnTo>
                  <a:lnTo>
                    <a:pt x="1187" y="6079"/>
                  </a:lnTo>
                  <a:lnTo>
                    <a:pt x="1186" y="6075"/>
                  </a:lnTo>
                  <a:lnTo>
                    <a:pt x="1185" y="6072"/>
                  </a:lnTo>
                  <a:lnTo>
                    <a:pt x="1186" y="6058"/>
                  </a:lnTo>
                  <a:lnTo>
                    <a:pt x="1188" y="6046"/>
                  </a:lnTo>
                  <a:lnTo>
                    <a:pt x="1190" y="6033"/>
                  </a:lnTo>
                  <a:lnTo>
                    <a:pt x="1192" y="6020"/>
                  </a:lnTo>
                  <a:lnTo>
                    <a:pt x="1194" y="6008"/>
                  </a:lnTo>
                  <a:lnTo>
                    <a:pt x="1196" y="5996"/>
                  </a:lnTo>
                  <a:lnTo>
                    <a:pt x="1199" y="5984"/>
                  </a:lnTo>
                  <a:lnTo>
                    <a:pt x="1201" y="5972"/>
                  </a:lnTo>
                  <a:lnTo>
                    <a:pt x="1204" y="5961"/>
                  </a:lnTo>
                  <a:lnTo>
                    <a:pt x="1206" y="5950"/>
                  </a:lnTo>
                  <a:lnTo>
                    <a:pt x="1209" y="5940"/>
                  </a:lnTo>
                  <a:lnTo>
                    <a:pt x="1211" y="5929"/>
                  </a:lnTo>
                  <a:lnTo>
                    <a:pt x="1214" y="5920"/>
                  </a:lnTo>
                  <a:lnTo>
                    <a:pt x="1216" y="5911"/>
                  </a:lnTo>
                  <a:lnTo>
                    <a:pt x="1220" y="5903"/>
                  </a:lnTo>
                  <a:lnTo>
                    <a:pt x="1223" y="5896"/>
                  </a:lnTo>
                  <a:lnTo>
                    <a:pt x="1225" y="5895"/>
                  </a:lnTo>
                  <a:lnTo>
                    <a:pt x="1228" y="5895"/>
                  </a:lnTo>
                  <a:lnTo>
                    <a:pt x="1231" y="5895"/>
                  </a:lnTo>
                  <a:lnTo>
                    <a:pt x="1234" y="5893"/>
                  </a:lnTo>
                  <a:lnTo>
                    <a:pt x="1238" y="5893"/>
                  </a:lnTo>
                  <a:lnTo>
                    <a:pt x="1241" y="5892"/>
                  </a:lnTo>
                  <a:lnTo>
                    <a:pt x="1244" y="5891"/>
                  </a:lnTo>
                  <a:lnTo>
                    <a:pt x="1246" y="5891"/>
                  </a:lnTo>
                  <a:lnTo>
                    <a:pt x="1249" y="5890"/>
                  </a:lnTo>
                  <a:lnTo>
                    <a:pt x="1252" y="5889"/>
                  </a:lnTo>
                  <a:lnTo>
                    <a:pt x="1255" y="5888"/>
                  </a:lnTo>
                  <a:lnTo>
                    <a:pt x="1259" y="5887"/>
                  </a:lnTo>
                  <a:lnTo>
                    <a:pt x="1261" y="5886"/>
                  </a:lnTo>
                  <a:lnTo>
                    <a:pt x="1264" y="5884"/>
                  </a:lnTo>
                  <a:lnTo>
                    <a:pt x="1267" y="5883"/>
                  </a:lnTo>
                  <a:lnTo>
                    <a:pt x="1270" y="5882"/>
                  </a:lnTo>
                  <a:lnTo>
                    <a:pt x="1275" y="5878"/>
                  </a:lnTo>
                  <a:lnTo>
                    <a:pt x="1282" y="5874"/>
                  </a:lnTo>
                  <a:lnTo>
                    <a:pt x="1287" y="5869"/>
                  </a:lnTo>
                  <a:lnTo>
                    <a:pt x="1291" y="5864"/>
                  </a:lnTo>
                  <a:lnTo>
                    <a:pt x="1297" y="5860"/>
                  </a:lnTo>
                  <a:lnTo>
                    <a:pt x="1301" y="5855"/>
                  </a:lnTo>
                  <a:lnTo>
                    <a:pt x="1305" y="5848"/>
                  </a:lnTo>
                  <a:lnTo>
                    <a:pt x="1308" y="5843"/>
                  </a:lnTo>
                  <a:lnTo>
                    <a:pt x="1311" y="5837"/>
                  </a:lnTo>
                  <a:lnTo>
                    <a:pt x="1314" y="5831"/>
                  </a:lnTo>
                  <a:lnTo>
                    <a:pt x="1317" y="5824"/>
                  </a:lnTo>
                  <a:lnTo>
                    <a:pt x="1319" y="5818"/>
                  </a:lnTo>
                  <a:lnTo>
                    <a:pt x="1321" y="5811"/>
                  </a:lnTo>
                  <a:lnTo>
                    <a:pt x="1322" y="5804"/>
                  </a:lnTo>
                  <a:lnTo>
                    <a:pt x="1322" y="5797"/>
                  </a:lnTo>
                  <a:lnTo>
                    <a:pt x="1323" y="5791"/>
                  </a:lnTo>
                  <a:lnTo>
                    <a:pt x="1330" y="5156"/>
                  </a:lnTo>
                  <a:lnTo>
                    <a:pt x="1329" y="5153"/>
                  </a:lnTo>
                  <a:lnTo>
                    <a:pt x="1329" y="5150"/>
                  </a:lnTo>
                  <a:lnTo>
                    <a:pt x="1329" y="5147"/>
                  </a:lnTo>
                  <a:lnTo>
                    <a:pt x="1329" y="5144"/>
                  </a:lnTo>
                  <a:lnTo>
                    <a:pt x="1328" y="5140"/>
                  </a:lnTo>
                  <a:lnTo>
                    <a:pt x="1328" y="5137"/>
                  </a:lnTo>
                  <a:lnTo>
                    <a:pt x="1327" y="5134"/>
                  </a:lnTo>
                  <a:lnTo>
                    <a:pt x="1327" y="5131"/>
                  </a:lnTo>
                  <a:lnTo>
                    <a:pt x="1326" y="5128"/>
                  </a:lnTo>
                  <a:lnTo>
                    <a:pt x="1325" y="5125"/>
                  </a:lnTo>
                  <a:lnTo>
                    <a:pt x="1324" y="5122"/>
                  </a:lnTo>
                  <a:lnTo>
                    <a:pt x="1323" y="5118"/>
                  </a:lnTo>
                  <a:lnTo>
                    <a:pt x="1322" y="5116"/>
                  </a:lnTo>
                  <a:lnTo>
                    <a:pt x="1321" y="5113"/>
                  </a:lnTo>
                  <a:lnTo>
                    <a:pt x="1320" y="5110"/>
                  </a:lnTo>
                  <a:lnTo>
                    <a:pt x="1319" y="5108"/>
                  </a:lnTo>
                  <a:lnTo>
                    <a:pt x="1281" y="5029"/>
                  </a:lnTo>
                  <a:lnTo>
                    <a:pt x="1277" y="5023"/>
                  </a:lnTo>
                  <a:lnTo>
                    <a:pt x="1273" y="5017"/>
                  </a:lnTo>
                  <a:lnTo>
                    <a:pt x="1269" y="5011"/>
                  </a:lnTo>
                  <a:lnTo>
                    <a:pt x="1265" y="5006"/>
                  </a:lnTo>
                  <a:lnTo>
                    <a:pt x="1261" y="5001"/>
                  </a:lnTo>
                  <a:lnTo>
                    <a:pt x="1255" y="4996"/>
                  </a:lnTo>
                  <a:lnTo>
                    <a:pt x="1250" y="4992"/>
                  </a:lnTo>
                  <a:lnTo>
                    <a:pt x="1245" y="4987"/>
                  </a:lnTo>
                  <a:lnTo>
                    <a:pt x="1240" y="4984"/>
                  </a:lnTo>
                  <a:lnTo>
                    <a:pt x="1233" y="4980"/>
                  </a:lnTo>
                  <a:lnTo>
                    <a:pt x="1228" y="4978"/>
                  </a:lnTo>
                  <a:lnTo>
                    <a:pt x="1222" y="4975"/>
                  </a:lnTo>
                  <a:lnTo>
                    <a:pt x="1215" y="4973"/>
                  </a:lnTo>
                  <a:lnTo>
                    <a:pt x="1208" y="4971"/>
                  </a:lnTo>
                  <a:lnTo>
                    <a:pt x="1202" y="4969"/>
                  </a:lnTo>
                  <a:lnTo>
                    <a:pt x="1195" y="4969"/>
                  </a:lnTo>
                  <a:lnTo>
                    <a:pt x="1193" y="4968"/>
                  </a:lnTo>
                  <a:lnTo>
                    <a:pt x="1191" y="4968"/>
                  </a:lnTo>
                  <a:lnTo>
                    <a:pt x="1190" y="4968"/>
                  </a:lnTo>
                  <a:lnTo>
                    <a:pt x="1188" y="4968"/>
                  </a:lnTo>
                  <a:lnTo>
                    <a:pt x="1187" y="4967"/>
                  </a:lnTo>
                  <a:lnTo>
                    <a:pt x="1185" y="4967"/>
                  </a:lnTo>
                  <a:lnTo>
                    <a:pt x="1184" y="4967"/>
                  </a:lnTo>
                  <a:lnTo>
                    <a:pt x="1183" y="4967"/>
                  </a:lnTo>
                  <a:lnTo>
                    <a:pt x="1181" y="4966"/>
                  </a:lnTo>
                  <a:lnTo>
                    <a:pt x="1180" y="4966"/>
                  </a:lnTo>
                  <a:lnTo>
                    <a:pt x="1179" y="4966"/>
                  </a:lnTo>
                  <a:lnTo>
                    <a:pt x="1178" y="4965"/>
                  </a:lnTo>
                  <a:lnTo>
                    <a:pt x="1176" y="4965"/>
                  </a:lnTo>
                  <a:lnTo>
                    <a:pt x="1174" y="4965"/>
                  </a:lnTo>
                  <a:lnTo>
                    <a:pt x="1173" y="4965"/>
                  </a:lnTo>
                  <a:lnTo>
                    <a:pt x="1144" y="4936"/>
                  </a:lnTo>
                  <a:lnTo>
                    <a:pt x="1110" y="4886"/>
                  </a:lnTo>
                  <a:lnTo>
                    <a:pt x="1072" y="4815"/>
                  </a:lnTo>
                  <a:lnTo>
                    <a:pt x="1032" y="4728"/>
                  </a:lnTo>
                  <a:lnTo>
                    <a:pt x="989" y="4624"/>
                  </a:lnTo>
                  <a:lnTo>
                    <a:pt x="944" y="4506"/>
                  </a:lnTo>
                  <a:lnTo>
                    <a:pt x="896" y="4375"/>
                  </a:lnTo>
                  <a:lnTo>
                    <a:pt x="847" y="4232"/>
                  </a:lnTo>
                  <a:lnTo>
                    <a:pt x="797" y="4080"/>
                  </a:lnTo>
                  <a:lnTo>
                    <a:pt x="747" y="3919"/>
                  </a:lnTo>
                  <a:lnTo>
                    <a:pt x="696" y="3752"/>
                  </a:lnTo>
                  <a:lnTo>
                    <a:pt x="646" y="3580"/>
                  </a:lnTo>
                  <a:lnTo>
                    <a:pt x="596" y="3404"/>
                  </a:lnTo>
                  <a:lnTo>
                    <a:pt x="548" y="3226"/>
                  </a:lnTo>
                  <a:lnTo>
                    <a:pt x="501" y="3049"/>
                  </a:lnTo>
                  <a:lnTo>
                    <a:pt x="456" y="2873"/>
                  </a:lnTo>
                  <a:lnTo>
                    <a:pt x="456" y="2874"/>
                  </a:lnTo>
                  <a:lnTo>
                    <a:pt x="456" y="2873"/>
                  </a:lnTo>
                  <a:lnTo>
                    <a:pt x="455" y="2872"/>
                  </a:lnTo>
                  <a:lnTo>
                    <a:pt x="455" y="2871"/>
                  </a:lnTo>
                  <a:lnTo>
                    <a:pt x="455" y="2870"/>
                  </a:lnTo>
                  <a:lnTo>
                    <a:pt x="455" y="2868"/>
                  </a:lnTo>
                  <a:lnTo>
                    <a:pt x="455" y="2866"/>
                  </a:lnTo>
                  <a:lnTo>
                    <a:pt x="454" y="2865"/>
                  </a:lnTo>
                  <a:lnTo>
                    <a:pt x="454" y="2862"/>
                  </a:lnTo>
                  <a:lnTo>
                    <a:pt x="454" y="2861"/>
                  </a:lnTo>
                  <a:lnTo>
                    <a:pt x="454" y="2859"/>
                  </a:lnTo>
                  <a:lnTo>
                    <a:pt x="454" y="2858"/>
                  </a:lnTo>
                  <a:lnTo>
                    <a:pt x="442" y="2790"/>
                  </a:lnTo>
                  <a:lnTo>
                    <a:pt x="429" y="2710"/>
                  </a:lnTo>
                  <a:lnTo>
                    <a:pt x="416" y="2620"/>
                  </a:lnTo>
                  <a:lnTo>
                    <a:pt x="404" y="2521"/>
                  </a:lnTo>
                  <a:lnTo>
                    <a:pt x="393" y="2413"/>
                  </a:lnTo>
                  <a:lnTo>
                    <a:pt x="386" y="2298"/>
                  </a:lnTo>
                  <a:lnTo>
                    <a:pt x="383" y="2178"/>
                  </a:lnTo>
                  <a:lnTo>
                    <a:pt x="385" y="2052"/>
                  </a:lnTo>
                  <a:lnTo>
                    <a:pt x="392" y="1923"/>
                  </a:lnTo>
                  <a:lnTo>
                    <a:pt x="407" y="1792"/>
                  </a:lnTo>
                  <a:lnTo>
                    <a:pt x="430" y="1660"/>
                  </a:lnTo>
                  <a:lnTo>
                    <a:pt x="462" y="1526"/>
                  </a:lnTo>
                  <a:lnTo>
                    <a:pt x="505" y="1395"/>
                  </a:lnTo>
                  <a:lnTo>
                    <a:pt x="558" y="1266"/>
                  </a:lnTo>
                  <a:lnTo>
                    <a:pt x="624" y="1140"/>
                  </a:lnTo>
                  <a:lnTo>
                    <a:pt x="704" y="1020"/>
                  </a:lnTo>
                  <a:lnTo>
                    <a:pt x="756" y="951"/>
                  </a:lnTo>
                  <a:lnTo>
                    <a:pt x="814" y="885"/>
                  </a:lnTo>
                  <a:lnTo>
                    <a:pt x="876" y="822"/>
                  </a:lnTo>
                  <a:lnTo>
                    <a:pt x="943" y="763"/>
                  </a:lnTo>
                  <a:lnTo>
                    <a:pt x="1012" y="706"/>
                  </a:lnTo>
                  <a:lnTo>
                    <a:pt x="1087" y="654"/>
                  </a:lnTo>
                  <a:lnTo>
                    <a:pt x="1165" y="604"/>
                  </a:lnTo>
                  <a:lnTo>
                    <a:pt x="1248" y="559"/>
                  </a:lnTo>
                  <a:lnTo>
                    <a:pt x="1334" y="516"/>
                  </a:lnTo>
                  <a:lnTo>
                    <a:pt x="1425" y="478"/>
                  </a:lnTo>
                  <a:lnTo>
                    <a:pt x="1520" y="442"/>
                  </a:lnTo>
                  <a:lnTo>
                    <a:pt x="1619" y="409"/>
                  </a:lnTo>
                  <a:lnTo>
                    <a:pt x="1722" y="380"/>
                  </a:lnTo>
                  <a:lnTo>
                    <a:pt x="1828" y="355"/>
                  </a:lnTo>
                  <a:lnTo>
                    <a:pt x="1940" y="332"/>
                  </a:lnTo>
                  <a:lnTo>
                    <a:pt x="2055" y="314"/>
                  </a:lnTo>
                  <a:lnTo>
                    <a:pt x="2105" y="301"/>
                  </a:lnTo>
                  <a:lnTo>
                    <a:pt x="2157" y="290"/>
                  </a:lnTo>
                  <a:lnTo>
                    <a:pt x="2208" y="279"/>
                  </a:lnTo>
                  <a:lnTo>
                    <a:pt x="2260" y="270"/>
                  </a:lnTo>
                  <a:lnTo>
                    <a:pt x="2312" y="260"/>
                  </a:lnTo>
                  <a:lnTo>
                    <a:pt x="2364" y="252"/>
                  </a:lnTo>
                  <a:lnTo>
                    <a:pt x="2417" y="245"/>
                  </a:lnTo>
                  <a:lnTo>
                    <a:pt x="2469" y="238"/>
                  </a:lnTo>
                  <a:lnTo>
                    <a:pt x="2522" y="232"/>
                  </a:lnTo>
                  <a:lnTo>
                    <a:pt x="2575" y="227"/>
                  </a:lnTo>
                  <a:lnTo>
                    <a:pt x="2628" y="223"/>
                  </a:lnTo>
                  <a:lnTo>
                    <a:pt x="2682" y="220"/>
                  </a:lnTo>
                  <a:lnTo>
                    <a:pt x="2736" y="216"/>
                  </a:lnTo>
                  <a:lnTo>
                    <a:pt x="2790" y="214"/>
                  </a:lnTo>
                  <a:lnTo>
                    <a:pt x="2844" y="213"/>
                  </a:lnTo>
                  <a:lnTo>
                    <a:pt x="2899" y="213"/>
                  </a:lnTo>
                  <a:lnTo>
                    <a:pt x="3020" y="214"/>
                  </a:lnTo>
                  <a:lnTo>
                    <a:pt x="3140" y="221"/>
                  </a:lnTo>
                  <a:lnTo>
                    <a:pt x="3258" y="230"/>
                  </a:lnTo>
                  <a:lnTo>
                    <a:pt x="3374" y="244"/>
                  </a:lnTo>
                  <a:lnTo>
                    <a:pt x="3489" y="260"/>
                  </a:lnTo>
                  <a:lnTo>
                    <a:pt x="3600" y="281"/>
                  </a:lnTo>
                  <a:lnTo>
                    <a:pt x="3709" y="305"/>
                  </a:lnTo>
                  <a:lnTo>
                    <a:pt x="3814" y="332"/>
                  </a:lnTo>
                  <a:lnTo>
                    <a:pt x="3916" y="363"/>
                  </a:lnTo>
                  <a:lnTo>
                    <a:pt x="4014" y="397"/>
                  </a:lnTo>
                  <a:lnTo>
                    <a:pt x="4108" y="434"/>
                  </a:lnTo>
                  <a:lnTo>
                    <a:pt x="4198" y="473"/>
                  </a:lnTo>
                  <a:lnTo>
                    <a:pt x="4284" y="516"/>
                  </a:lnTo>
                  <a:lnTo>
                    <a:pt x="4364" y="561"/>
                  </a:lnTo>
                  <a:lnTo>
                    <a:pt x="4439" y="611"/>
                  </a:lnTo>
                  <a:lnTo>
                    <a:pt x="4510" y="662"/>
                  </a:lnTo>
                  <a:lnTo>
                    <a:pt x="4511" y="662"/>
                  </a:lnTo>
                  <a:lnTo>
                    <a:pt x="4512" y="663"/>
                  </a:lnTo>
                  <a:lnTo>
                    <a:pt x="4513" y="664"/>
                  </a:lnTo>
                  <a:lnTo>
                    <a:pt x="4514" y="665"/>
                  </a:lnTo>
                  <a:lnTo>
                    <a:pt x="4516" y="666"/>
                  </a:lnTo>
                  <a:lnTo>
                    <a:pt x="4517" y="667"/>
                  </a:lnTo>
                  <a:lnTo>
                    <a:pt x="4518" y="668"/>
                  </a:lnTo>
                  <a:lnTo>
                    <a:pt x="4521" y="670"/>
                  </a:lnTo>
                  <a:lnTo>
                    <a:pt x="4522" y="671"/>
                  </a:lnTo>
                  <a:lnTo>
                    <a:pt x="4523" y="671"/>
                  </a:lnTo>
                  <a:lnTo>
                    <a:pt x="4525" y="672"/>
                  </a:lnTo>
                  <a:lnTo>
                    <a:pt x="4526" y="673"/>
                  </a:lnTo>
                  <a:lnTo>
                    <a:pt x="4527" y="674"/>
                  </a:lnTo>
                  <a:lnTo>
                    <a:pt x="4529" y="674"/>
                  </a:lnTo>
                  <a:lnTo>
                    <a:pt x="4530" y="675"/>
                  </a:lnTo>
                  <a:lnTo>
                    <a:pt x="4532" y="676"/>
                  </a:lnTo>
                  <a:lnTo>
                    <a:pt x="4581" y="701"/>
                  </a:lnTo>
                  <a:lnTo>
                    <a:pt x="4628" y="735"/>
                  </a:lnTo>
                  <a:lnTo>
                    <a:pt x="4675" y="774"/>
                  </a:lnTo>
                  <a:lnTo>
                    <a:pt x="4722" y="821"/>
                  </a:lnTo>
                  <a:lnTo>
                    <a:pt x="4767" y="872"/>
                  </a:lnTo>
                  <a:lnTo>
                    <a:pt x="4810" y="928"/>
                  </a:lnTo>
                  <a:lnTo>
                    <a:pt x="4850" y="986"/>
                  </a:lnTo>
                  <a:lnTo>
                    <a:pt x="4888" y="1047"/>
                  </a:lnTo>
                  <a:lnTo>
                    <a:pt x="4923" y="1110"/>
                  </a:lnTo>
                  <a:lnTo>
                    <a:pt x="4954" y="1174"/>
                  </a:lnTo>
                  <a:lnTo>
                    <a:pt x="4982" y="1238"/>
                  </a:lnTo>
                  <a:lnTo>
                    <a:pt x="5006" y="1301"/>
                  </a:lnTo>
                  <a:lnTo>
                    <a:pt x="5025" y="1363"/>
                  </a:lnTo>
                  <a:lnTo>
                    <a:pt x="5039" y="1421"/>
                  </a:lnTo>
                  <a:lnTo>
                    <a:pt x="5047" y="1477"/>
                  </a:lnTo>
                  <a:lnTo>
                    <a:pt x="5050" y="1528"/>
                  </a:lnTo>
                  <a:lnTo>
                    <a:pt x="5048" y="1566"/>
                  </a:lnTo>
                  <a:lnTo>
                    <a:pt x="5045" y="1608"/>
                  </a:lnTo>
                  <a:lnTo>
                    <a:pt x="5040" y="1653"/>
                  </a:lnTo>
                  <a:lnTo>
                    <a:pt x="5032" y="1699"/>
                  </a:lnTo>
                  <a:lnTo>
                    <a:pt x="5023" y="1748"/>
                  </a:lnTo>
                  <a:lnTo>
                    <a:pt x="5010" y="1796"/>
                  </a:lnTo>
                  <a:lnTo>
                    <a:pt x="4996" y="1844"/>
                  </a:lnTo>
                  <a:lnTo>
                    <a:pt x="4981" y="1890"/>
                  </a:lnTo>
                  <a:lnTo>
                    <a:pt x="4963" y="1934"/>
                  </a:lnTo>
                  <a:lnTo>
                    <a:pt x="4943" y="1976"/>
                  </a:lnTo>
                  <a:lnTo>
                    <a:pt x="4921" y="2014"/>
                  </a:lnTo>
                  <a:lnTo>
                    <a:pt x="4897" y="2048"/>
                  </a:lnTo>
                  <a:lnTo>
                    <a:pt x="4871" y="2075"/>
                  </a:lnTo>
                  <a:lnTo>
                    <a:pt x="4844" y="2096"/>
                  </a:lnTo>
                  <a:lnTo>
                    <a:pt x="4814" y="2111"/>
                  </a:lnTo>
                  <a:lnTo>
                    <a:pt x="4784" y="2118"/>
                  </a:lnTo>
                  <a:lnTo>
                    <a:pt x="4773" y="2119"/>
                  </a:lnTo>
                  <a:lnTo>
                    <a:pt x="4763" y="2121"/>
                  </a:lnTo>
                  <a:lnTo>
                    <a:pt x="4753" y="2124"/>
                  </a:lnTo>
                  <a:lnTo>
                    <a:pt x="4744" y="2128"/>
                  </a:lnTo>
                  <a:lnTo>
                    <a:pt x="4735" y="2133"/>
                  </a:lnTo>
                  <a:lnTo>
                    <a:pt x="4727" y="2138"/>
                  </a:lnTo>
                  <a:lnTo>
                    <a:pt x="4719" y="2144"/>
                  </a:lnTo>
                  <a:lnTo>
                    <a:pt x="4713" y="2151"/>
                  </a:lnTo>
                  <a:lnTo>
                    <a:pt x="4707" y="2159"/>
                  </a:lnTo>
                  <a:lnTo>
                    <a:pt x="4701" y="2166"/>
                  </a:lnTo>
                  <a:lnTo>
                    <a:pt x="4696" y="2175"/>
                  </a:lnTo>
                  <a:lnTo>
                    <a:pt x="4692" y="2184"/>
                  </a:lnTo>
                  <a:lnTo>
                    <a:pt x="4689" y="2193"/>
                  </a:lnTo>
                  <a:lnTo>
                    <a:pt x="4686" y="2203"/>
                  </a:lnTo>
                  <a:lnTo>
                    <a:pt x="4685" y="2213"/>
                  </a:lnTo>
                  <a:lnTo>
                    <a:pt x="4685" y="2224"/>
                  </a:lnTo>
                  <a:lnTo>
                    <a:pt x="4685" y="2739"/>
                  </a:lnTo>
                  <a:lnTo>
                    <a:pt x="4684" y="2743"/>
                  </a:lnTo>
                  <a:lnTo>
                    <a:pt x="4684" y="2758"/>
                  </a:lnTo>
                  <a:lnTo>
                    <a:pt x="4684" y="2781"/>
                  </a:lnTo>
                  <a:lnTo>
                    <a:pt x="4684" y="2810"/>
                  </a:lnTo>
                  <a:lnTo>
                    <a:pt x="4684" y="2845"/>
                  </a:lnTo>
                  <a:lnTo>
                    <a:pt x="4684" y="2885"/>
                  </a:lnTo>
                  <a:lnTo>
                    <a:pt x="4684" y="2925"/>
                  </a:lnTo>
                  <a:lnTo>
                    <a:pt x="4684" y="2969"/>
                  </a:lnTo>
                  <a:lnTo>
                    <a:pt x="4683" y="3012"/>
                  </a:lnTo>
                  <a:lnTo>
                    <a:pt x="4683" y="3054"/>
                  </a:lnTo>
                  <a:lnTo>
                    <a:pt x="4683" y="3093"/>
                  </a:lnTo>
                  <a:lnTo>
                    <a:pt x="4683" y="3128"/>
                  </a:lnTo>
                  <a:lnTo>
                    <a:pt x="4683" y="3158"/>
                  </a:lnTo>
                  <a:lnTo>
                    <a:pt x="4683" y="3181"/>
                  </a:lnTo>
                  <a:lnTo>
                    <a:pt x="4683" y="3196"/>
                  </a:lnTo>
                  <a:lnTo>
                    <a:pt x="4683" y="3201"/>
                  </a:lnTo>
                  <a:lnTo>
                    <a:pt x="4682" y="3205"/>
                  </a:lnTo>
                  <a:lnTo>
                    <a:pt x="4682" y="3218"/>
                  </a:lnTo>
                  <a:lnTo>
                    <a:pt x="4682" y="3237"/>
                  </a:lnTo>
                  <a:lnTo>
                    <a:pt x="4683" y="3262"/>
                  </a:lnTo>
                  <a:lnTo>
                    <a:pt x="4685" y="3292"/>
                  </a:lnTo>
                  <a:lnTo>
                    <a:pt x="4690" y="3328"/>
                  </a:lnTo>
                  <a:lnTo>
                    <a:pt x="4697" y="3367"/>
                  </a:lnTo>
                  <a:lnTo>
                    <a:pt x="4709" y="3409"/>
                  </a:lnTo>
                  <a:lnTo>
                    <a:pt x="4725" y="3454"/>
                  </a:lnTo>
                  <a:lnTo>
                    <a:pt x="4745" y="3500"/>
                  </a:lnTo>
                  <a:lnTo>
                    <a:pt x="4770" y="3548"/>
                  </a:lnTo>
                  <a:lnTo>
                    <a:pt x="4801" y="3597"/>
                  </a:lnTo>
                  <a:lnTo>
                    <a:pt x="4838" y="3645"/>
                  </a:lnTo>
                  <a:lnTo>
                    <a:pt x="4883" y="3692"/>
                  </a:lnTo>
                  <a:lnTo>
                    <a:pt x="4934" y="3738"/>
                  </a:lnTo>
                  <a:lnTo>
                    <a:pt x="4995" y="3782"/>
                  </a:lnTo>
                  <a:lnTo>
                    <a:pt x="4994" y="3798"/>
                  </a:lnTo>
                  <a:lnTo>
                    <a:pt x="4992" y="3815"/>
                  </a:lnTo>
                  <a:lnTo>
                    <a:pt x="4989" y="3834"/>
                  </a:lnTo>
                  <a:lnTo>
                    <a:pt x="4985" y="3854"/>
                  </a:lnTo>
                  <a:lnTo>
                    <a:pt x="4980" y="3875"/>
                  </a:lnTo>
                  <a:lnTo>
                    <a:pt x="4971" y="3896"/>
                  </a:lnTo>
                  <a:lnTo>
                    <a:pt x="4962" y="3918"/>
                  </a:lnTo>
                  <a:lnTo>
                    <a:pt x="4950" y="3940"/>
                  </a:lnTo>
                  <a:lnTo>
                    <a:pt x="4936" y="3962"/>
                  </a:lnTo>
                  <a:lnTo>
                    <a:pt x="4920" y="3983"/>
                  </a:lnTo>
                  <a:lnTo>
                    <a:pt x="4901" y="4004"/>
                  </a:lnTo>
                  <a:lnTo>
                    <a:pt x="4877" y="4025"/>
                  </a:lnTo>
                  <a:lnTo>
                    <a:pt x="4852" y="4043"/>
                  </a:lnTo>
                  <a:lnTo>
                    <a:pt x="4823" y="4061"/>
                  </a:lnTo>
                  <a:lnTo>
                    <a:pt x="4790" y="4078"/>
                  </a:lnTo>
                  <a:lnTo>
                    <a:pt x="4753" y="4094"/>
                  </a:lnTo>
                  <a:lnTo>
                    <a:pt x="4744" y="4097"/>
                  </a:lnTo>
                  <a:lnTo>
                    <a:pt x="4736" y="4101"/>
                  </a:lnTo>
                  <a:lnTo>
                    <a:pt x="4729" y="4105"/>
                  </a:lnTo>
                  <a:lnTo>
                    <a:pt x="4722" y="4112"/>
                  </a:lnTo>
                  <a:lnTo>
                    <a:pt x="4714" y="4117"/>
                  </a:lnTo>
                  <a:lnTo>
                    <a:pt x="4709" y="4123"/>
                  </a:lnTo>
                  <a:lnTo>
                    <a:pt x="4703" y="4130"/>
                  </a:lnTo>
                  <a:lnTo>
                    <a:pt x="4698" y="4138"/>
                  </a:lnTo>
                  <a:lnTo>
                    <a:pt x="4693" y="4145"/>
                  </a:lnTo>
                  <a:lnTo>
                    <a:pt x="4690" y="4154"/>
                  </a:lnTo>
                  <a:lnTo>
                    <a:pt x="4687" y="4162"/>
                  </a:lnTo>
                  <a:lnTo>
                    <a:pt x="4685" y="4170"/>
                  </a:lnTo>
                  <a:lnTo>
                    <a:pt x="4683" y="4179"/>
                  </a:lnTo>
                  <a:lnTo>
                    <a:pt x="4682" y="4187"/>
                  </a:lnTo>
                  <a:lnTo>
                    <a:pt x="4682" y="4197"/>
                  </a:lnTo>
                  <a:lnTo>
                    <a:pt x="4683" y="4206"/>
                  </a:lnTo>
                  <a:lnTo>
                    <a:pt x="4684" y="4225"/>
                  </a:lnTo>
                  <a:lnTo>
                    <a:pt x="4686" y="4266"/>
                  </a:lnTo>
                  <a:lnTo>
                    <a:pt x="4686" y="4326"/>
                  </a:lnTo>
                  <a:lnTo>
                    <a:pt x="4684" y="4399"/>
                  </a:lnTo>
                  <a:lnTo>
                    <a:pt x="4675" y="4486"/>
                  </a:lnTo>
                  <a:lnTo>
                    <a:pt x="4659" y="4584"/>
                  </a:lnTo>
                  <a:lnTo>
                    <a:pt x="4634" y="4687"/>
                  </a:lnTo>
                  <a:lnTo>
                    <a:pt x="4599" y="4795"/>
                  </a:lnTo>
                  <a:lnTo>
                    <a:pt x="4551" y="4906"/>
                  </a:lnTo>
                  <a:lnTo>
                    <a:pt x="4488" y="5014"/>
                  </a:lnTo>
                  <a:lnTo>
                    <a:pt x="4408" y="5118"/>
                  </a:lnTo>
                  <a:lnTo>
                    <a:pt x="4310" y="5216"/>
                  </a:lnTo>
                  <a:lnTo>
                    <a:pt x="4192" y="5304"/>
                  </a:lnTo>
                  <a:lnTo>
                    <a:pt x="4052" y="5380"/>
                  </a:lnTo>
                  <a:lnTo>
                    <a:pt x="3888" y="5440"/>
                  </a:lnTo>
                  <a:lnTo>
                    <a:pt x="3698" y="5483"/>
                  </a:lnTo>
                  <a:lnTo>
                    <a:pt x="3169" y="5483"/>
                  </a:lnTo>
                  <a:lnTo>
                    <a:pt x="3162" y="5483"/>
                  </a:lnTo>
                  <a:lnTo>
                    <a:pt x="3157" y="5483"/>
                  </a:lnTo>
                  <a:lnTo>
                    <a:pt x="3152" y="5484"/>
                  </a:lnTo>
                  <a:lnTo>
                    <a:pt x="3146" y="5485"/>
                  </a:lnTo>
                  <a:lnTo>
                    <a:pt x="3141" y="5487"/>
                  </a:lnTo>
                  <a:lnTo>
                    <a:pt x="3137" y="5488"/>
                  </a:lnTo>
                  <a:lnTo>
                    <a:pt x="3132" y="5490"/>
                  </a:lnTo>
                  <a:lnTo>
                    <a:pt x="3126" y="5492"/>
                  </a:lnTo>
                  <a:lnTo>
                    <a:pt x="3121" y="5494"/>
                  </a:lnTo>
                  <a:lnTo>
                    <a:pt x="3117" y="5496"/>
                  </a:lnTo>
                  <a:lnTo>
                    <a:pt x="3112" y="5498"/>
                  </a:lnTo>
                  <a:lnTo>
                    <a:pt x="3108" y="5501"/>
                  </a:lnTo>
                  <a:lnTo>
                    <a:pt x="3103" y="5504"/>
                  </a:lnTo>
                  <a:lnTo>
                    <a:pt x="3099" y="5508"/>
                  </a:lnTo>
                  <a:lnTo>
                    <a:pt x="3095" y="5512"/>
                  </a:lnTo>
                  <a:lnTo>
                    <a:pt x="3092" y="5516"/>
                  </a:lnTo>
                  <a:lnTo>
                    <a:pt x="3088" y="5519"/>
                  </a:lnTo>
                  <a:lnTo>
                    <a:pt x="3084" y="5523"/>
                  </a:lnTo>
                  <a:lnTo>
                    <a:pt x="3081" y="5527"/>
                  </a:lnTo>
                  <a:lnTo>
                    <a:pt x="3078" y="5533"/>
                  </a:lnTo>
                  <a:lnTo>
                    <a:pt x="3075" y="5537"/>
                  </a:lnTo>
                  <a:lnTo>
                    <a:pt x="3073" y="5542"/>
                  </a:lnTo>
                  <a:lnTo>
                    <a:pt x="3071" y="5546"/>
                  </a:lnTo>
                  <a:lnTo>
                    <a:pt x="3069" y="5552"/>
                  </a:lnTo>
                  <a:lnTo>
                    <a:pt x="3066" y="5557"/>
                  </a:lnTo>
                  <a:lnTo>
                    <a:pt x="3065" y="5561"/>
                  </a:lnTo>
                  <a:lnTo>
                    <a:pt x="3064" y="5566"/>
                  </a:lnTo>
                  <a:lnTo>
                    <a:pt x="3063" y="5571"/>
                  </a:lnTo>
                  <a:lnTo>
                    <a:pt x="3062" y="5577"/>
                  </a:lnTo>
                  <a:lnTo>
                    <a:pt x="3062" y="5582"/>
                  </a:lnTo>
                  <a:lnTo>
                    <a:pt x="3061" y="5587"/>
                  </a:lnTo>
                  <a:lnTo>
                    <a:pt x="3062" y="5594"/>
                  </a:lnTo>
                  <a:lnTo>
                    <a:pt x="3082" y="6128"/>
                  </a:lnTo>
                  <a:lnTo>
                    <a:pt x="3082" y="6132"/>
                  </a:lnTo>
                  <a:lnTo>
                    <a:pt x="3082" y="6136"/>
                  </a:lnTo>
                  <a:lnTo>
                    <a:pt x="3083" y="6140"/>
                  </a:lnTo>
                  <a:lnTo>
                    <a:pt x="3084" y="6144"/>
                  </a:lnTo>
                  <a:lnTo>
                    <a:pt x="3084" y="6148"/>
                  </a:lnTo>
                  <a:lnTo>
                    <a:pt x="3085" y="6153"/>
                  </a:lnTo>
                  <a:lnTo>
                    <a:pt x="3088" y="6156"/>
                  </a:lnTo>
                  <a:lnTo>
                    <a:pt x="3089" y="6160"/>
                  </a:lnTo>
                  <a:lnTo>
                    <a:pt x="3090" y="6164"/>
                  </a:lnTo>
                  <a:lnTo>
                    <a:pt x="3092" y="6167"/>
                  </a:lnTo>
                  <a:lnTo>
                    <a:pt x="3094" y="6171"/>
                  </a:lnTo>
                  <a:lnTo>
                    <a:pt x="3095" y="6175"/>
                  </a:lnTo>
                  <a:lnTo>
                    <a:pt x="3097" y="6179"/>
                  </a:lnTo>
                  <a:lnTo>
                    <a:pt x="3099" y="6182"/>
                  </a:lnTo>
                  <a:lnTo>
                    <a:pt x="3101" y="6185"/>
                  </a:lnTo>
                  <a:lnTo>
                    <a:pt x="3104" y="6189"/>
                  </a:lnTo>
                  <a:lnTo>
                    <a:pt x="3105" y="6191"/>
                  </a:lnTo>
                  <a:lnTo>
                    <a:pt x="3111" y="6198"/>
                  </a:lnTo>
                  <a:lnTo>
                    <a:pt x="3118" y="6207"/>
                  </a:lnTo>
                  <a:lnTo>
                    <a:pt x="3129" y="6221"/>
                  </a:lnTo>
                  <a:lnTo>
                    <a:pt x="3140" y="6236"/>
                  </a:lnTo>
                  <a:lnTo>
                    <a:pt x="3155" y="6256"/>
                  </a:lnTo>
                  <a:lnTo>
                    <a:pt x="3172" y="6278"/>
                  </a:lnTo>
                  <a:lnTo>
                    <a:pt x="3190" y="6304"/>
                  </a:lnTo>
                  <a:lnTo>
                    <a:pt x="3210" y="6331"/>
                  </a:lnTo>
                  <a:lnTo>
                    <a:pt x="3231" y="6360"/>
                  </a:lnTo>
                  <a:lnTo>
                    <a:pt x="3253" y="6391"/>
                  </a:lnTo>
                  <a:lnTo>
                    <a:pt x="3276" y="6423"/>
                  </a:lnTo>
                  <a:lnTo>
                    <a:pt x="3300" y="6458"/>
                  </a:lnTo>
                  <a:lnTo>
                    <a:pt x="3324" y="6492"/>
                  </a:lnTo>
                  <a:lnTo>
                    <a:pt x="3350" y="6528"/>
                  </a:lnTo>
                  <a:lnTo>
                    <a:pt x="3375" y="6566"/>
                  </a:lnTo>
                  <a:lnTo>
                    <a:pt x="3377" y="6570"/>
                  </a:lnTo>
                  <a:lnTo>
                    <a:pt x="3380" y="6573"/>
                  </a:lnTo>
                  <a:lnTo>
                    <a:pt x="3384" y="6577"/>
                  </a:lnTo>
                  <a:lnTo>
                    <a:pt x="3388" y="6581"/>
                  </a:lnTo>
                  <a:lnTo>
                    <a:pt x="3392" y="6585"/>
                  </a:lnTo>
                  <a:lnTo>
                    <a:pt x="3396" y="6588"/>
                  </a:lnTo>
                  <a:lnTo>
                    <a:pt x="3399" y="6592"/>
                  </a:lnTo>
                  <a:lnTo>
                    <a:pt x="3404" y="6594"/>
                  </a:lnTo>
                  <a:lnTo>
                    <a:pt x="3409" y="6597"/>
                  </a:lnTo>
                  <a:lnTo>
                    <a:pt x="3413" y="6599"/>
                  </a:lnTo>
                  <a:lnTo>
                    <a:pt x="3417" y="6602"/>
                  </a:lnTo>
                  <a:lnTo>
                    <a:pt x="3422" y="6605"/>
                  </a:lnTo>
                  <a:lnTo>
                    <a:pt x="3428" y="6607"/>
                  </a:lnTo>
                  <a:lnTo>
                    <a:pt x="3433" y="6608"/>
                  </a:lnTo>
                  <a:lnTo>
                    <a:pt x="3437" y="6609"/>
                  </a:lnTo>
                  <a:lnTo>
                    <a:pt x="3443" y="6611"/>
                  </a:lnTo>
                  <a:lnTo>
                    <a:pt x="3531" y="6639"/>
                  </a:lnTo>
                  <a:lnTo>
                    <a:pt x="3619" y="6687"/>
                  </a:lnTo>
                  <a:lnTo>
                    <a:pt x="3708" y="6752"/>
                  </a:lnTo>
                  <a:lnTo>
                    <a:pt x="3795" y="6833"/>
                  </a:lnTo>
                  <a:lnTo>
                    <a:pt x="3881" y="6925"/>
                  </a:lnTo>
                  <a:lnTo>
                    <a:pt x="3966" y="7029"/>
                  </a:lnTo>
                  <a:lnTo>
                    <a:pt x="4047" y="7139"/>
                  </a:lnTo>
                  <a:lnTo>
                    <a:pt x="4126" y="7256"/>
                  </a:lnTo>
                  <a:lnTo>
                    <a:pt x="4200" y="7376"/>
                  </a:lnTo>
                  <a:lnTo>
                    <a:pt x="4271" y="7497"/>
                  </a:lnTo>
                  <a:lnTo>
                    <a:pt x="4336" y="7617"/>
                  </a:lnTo>
                  <a:lnTo>
                    <a:pt x="4396" y="7733"/>
                  </a:lnTo>
                  <a:lnTo>
                    <a:pt x="4451" y="7844"/>
                  </a:lnTo>
                  <a:lnTo>
                    <a:pt x="4498" y="7947"/>
                  </a:lnTo>
                  <a:lnTo>
                    <a:pt x="4539" y="8039"/>
                  </a:lnTo>
                  <a:lnTo>
                    <a:pt x="4573" y="8119"/>
                  </a:lnTo>
                  <a:lnTo>
                    <a:pt x="4575" y="8123"/>
                  </a:lnTo>
                  <a:lnTo>
                    <a:pt x="4577" y="8128"/>
                  </a:lnTo>
                  <a:lnTo>
                    <a:pt x="4581" y="8134"/>
                  </a:lnTo>
                  <a:lnTo>
                    <a:pt x="4584" y="8139"/>
                  </a:lnTo>
                  <a:lnTo>
                    <a:pt x="4588" y="8143"/>
                  </a:lnTo>
                  <a:lnTo>
                    <a:pt x="4591" y="8147"/>
                  </a:lnTo>
                  <a:lnTo>
                    <a:pt x="4595" y="8151"/>
                  </a:lnTo>
                  <a:lnTo>
                    <a:pt x="4598" y="8156"/>
                  </a:lnTo>
                  <a:lnTo>
                    <a:pt x="4603" y="8159"/>
                  </a:lnTo>
                  <a:lnTo>
                    <a:pt x="4607" y="8163"/>
                  </a:lnTo>
                  <a:lnTo>
                    <a:pt x="4612" y="8166"/>
                  </a:lnTo>
                  <a:lnTo>
                    <a:pt x="4616" y="8169"/>
                  </a:lnTo>
                  <a:lnTo>
                    <a:pt x="4622" y="8172"/>
                  </a:lnTo>
                  <a:lnTo>
                    <a:pt x="4627" y="8175"/>
                  </a:lnTo>
                  <a:lnTo>
                    <a:pt x="4631" y="8177"/>
                  </a:lnTo>
                  <a:lnTo>
                    <a:pt x="4637" y="8180"/>
                  </a:lnTo>
                  <a:lnTo>
                    <a:pt x="4643" y="8181"/>
                  </a:lnTo>
                  <a:lnTo>
                    <a:pt x="4648" y="8182"/>
                  </a:lnTo>
                  <a:lnTo>
                    <a:pt x="4653" y="8183"/>
                  </a:lnTo>
                  <a:lnTo>
                    <a:pt x="4659" y="8184"/>
                  </a:lnTo>
                  <a:lnTo>
                    <a:pt x="4665" y="8185"/>
                  </a:lnTo>
                  <a:lnTo>
                    <a:pt x="4670" y="8185"/>
                  </a:lnTo>
                  <a:lnTo>
                    <a:pt x="4676" y="8185"/>
                  </a:lnTo>
                  <a:lnTo>
                    <a:pt x="4682" y="8185"/>
                  </a:lnTo>
                  <a:lnTo>
                    <a:pt x="4687" y="8184"/>
                  </a:lnTo>
                  <a:lnTo>
                    <a:pt x="4693" y="8183"/>
                  </a:lnTo>
                  <a:lnTo>
                    <a:pt x="4698" y="8182"/>
                  </a:lnTo>
                  <a:lnTo>
                    <a:pt x="4704" y="8181"/>
                  </a:lnTo>
                  <a:lnTo>
                    <a:pt x="4709" y="8179"/>
                  </a:lnTo>
                  <a:lnTo>
                    <a:pt x="4714" y="8177"/>
                  </a:lnTo>
                  <a:lnTo>
                    <a:pt x="4719" y="8175"/>
                  </a:lnTo>
                  <a:lnTo>
                    <a:pt x="4725" y="8172"/>
                  </a:lnTo>
                  <a:lnTo>
                    <a:pt x="5885" y="7535"/>
                  </a:lnTo>
                  <a:lnTo>
                    <a:pt x="5950" y="7624"/>
                  </a:lnTo>
                  <a:lnTo>
                    <a:pt x="5953" y="7628"/>
                  </a:lnTo>
                  <a:lnTo>
                    <a:pt x="5958" y="7633"/>
                  </a:lnTo>
                  <a:lnTo>
                    <a:pt x="5962" y="7638"/>
                  </a:lnTo>
                  <a:lnTo>
                    <a:pt x="5967" y="7642"/>
                  </a:lnTo>
                  <a:lnTo>
                    <a:pt x="5971" y="7646"/>
                  </a:lnTo>
                  <a:lnTo>
                    <a:pt x="5977" y="7649"/>
                  </a:lnTo>
                  <a:lnTo>
                    <a:pt x="5982" y="7652"/>
                  </a:lnTo>
                  <a:lnTo>
                    <a:pt x="5987" y="7655"/>
                  </a:lnTo>
                  <a:lnTo>
                    <a:pt x="5994" y="7658"/>
                  </a:lnTo>
                  <a:lnTo>
                    <a:pt x="5999" y="7660"/>
                  </a:lnTo>
                  <a:lnTo>
                    <a:pt x="6005" y="7662"/>
                  </a:lnTo>
                  <a:lnTo>
                    <a:pt x="6010" y="7664"/>
                  </a:lnTo>
                  <a:lnTo>
                    <a:pt x="6017" y="7665"/>
                  </a:lnTo>
                  <a:lnTo>
                    <a:pt x="6023" y="7666"/>
                  </a:lnTo>
                  <a:lnTo>
                    <a:pt x="6029" y="7666"/>
                  </a:lnTo>
                  <a:lnTo>
                    <a:pt x="6037" y="7667"/>
                  </a:lnTo>
                  <a:lnTo>
                    <a:pt x="6042" y="7666"/>
                  </a:lnTo>
                  <a:lnTo>
                    <a:pt x="6048" y="7666"/>
                  </a:lnTo>
                  <a:lnTo>
                    <a:pt x="6055" y="7665"/>
                  </a:lnTo>
                  <a:lnTo>
                    <a:pt x="6061" y="7664"/>
                  </a:lnTo>
                  <a:lnTo>
                    <a:pt x="6067" y="7662"/>
                  </a:lnTo>
                  <a:lnTo>
                    <a:pt x="6072" y="7660"/>
                  </a:lnTo>
                  <a:lnTo>
                    <a:pt x="6079" y="7658"/>
                  </a:lnTo>
                  <a:lnTo>
                    <a:pt x="6084" y="7655"/>
                  </a:lnTo>
                  <a:lnTo>
                    <a:pt x="6090" y="7652"/>
                  </a:lnTo>
                  <a:lnTo>
                    <a:pt x="6096" y="7649"/>
                  </a:lnTo>
                  <a:lnTo>
                    <a:pt x="6101" y="7645"/>
                  </a:lnTo>
                  <a:lnTo>
                    <a:pt x="6105" y="7641"/>
                  </a:lnTo>
                  <a:lnTo>
                    <a:pt x="6110" y="7637"/>
                  </a:lnTo>
                  <a:lnTo>
                    <a:pt x="6115" y="7632"/>
                  </a:lnTo>
                  <a:lnTo>
                    <a:pt x="6119" y="7627"/>
                  </a:lnTo>
                  <a:lnTo>
                    <a:pt x="6123" y="7623"/>
                  </a:lnTo>
                  <a:lnTo>
                    <a:pt x="6184" y="7539"/>
                  </a:lnTo>
                  <a:lnTo>
                    <a:pt x="6242" y="7462"/>
                  </a:lnTo>
                  <a:lnTo>
                    <a:pt x="6298" y="7391"/>
                  </a:lnTo>
                  <a:lnTo>
                    <a:pt x="6350" y="7326"/>
                  </a:lnTo>
                  <a:lnTo>
                    <a:pt x="6399" y="7266"/>
                  </a:lnTo>
                  <a:lnTo>
                    <a:pt x="6446" y="7213"/>
                  </a:lnTo>
                  <a:lnTo>
                    <a:pt x="6489" y="7164"/>
                  </a:lnTo>
                  <a:lnTo>
                    <a:pt x="6530" y="7121"/>
                  </a:lnTo>
                  <a:lnTo>
                    <a:pt x="6567" y="7082"/>
                  </a:lnTo>
                  <a:lnTo>
                    <a:pt x="6602" y="7048"/>
                  </a:lnTo>
                  <a:lnTo>
                    <a:pt x="6635" y="7020"/>
                  </a:lnTo>
                  <a:lnTo>
                    <a:pt x="6663" y="6996"/>
                  </a:lnTo>
                  <a:lnTo>
                    <a:pt x="6689" y="6976"/>
                  </a:lnTo>
                  <a:lnTo>
                    <a:pt x="6712" y="6960"/>
                  </a:lnTo>
                  <a:lnTo>
                    <a:pt x="6732" y="6949"/>
                  </a:lnTo>
                  <a:lnTo>
                    <a:pt x="6749" y="6942"/>
                  </a:lnTo>
                  <a:lnTo>
                    <a:pt x="6760" y="6938"/>
                  </a:lnTo>
                  <a:lnTo>
                    <a:pt x="6772" y="6934"/>
                  </a:lnTo>
                  <a:lnTo>
                    <a:pt x="6783" y="6930"/>
                  </a:lnTo>
                  <a:lnTo>
                    <a:pt x="6795" y="6927"/>
                  </a:lnTo>
                  <a:lnTo>
                    <a:pt x="6805" y="6922"/>
                  </a:lnTo>
                  <a:lnTo>
                    <a:pt x="6816" y="6918"/>
                  </a:lnTo>
                  <a:lnTo>
                    <a:pt x="6827" y="6914"/>
                  </a:lnTo>
                  <a:lnTo>
                    <a:pt x="6838" y="6910"/>
                  </a:lnTo>
                  <a:lnTo>
                    <a:pt x="6848" y="6906"/>
                  </a:lnTo>
                  <a:lnTo>
                    <a:pt x="6859" y="6901"/>
                  </a:lnTo>
                  <a:lnTo>
                    <a:pt x="6870" y="6897"/>
                  </a:lnTo>
                  <a:lnTo>
                    <a:pt x="6879" y="6893"/>
                  </a:lnTo>
                  <a:lnTo>
                    <a:pt x="6890" y="6890"/>
                  </a:lnTo>
                  <a:lnTo>
                    <a:pt x="6899" y="6886"/>
                  </a:lnTo>
                  <a:lnTo>
                    <a:pt x="6908" y="6881"/>
                  </a:lnTo>
                  <a:lnTo>
                    <a:pt x="6918" y="6878"/>
                  </a:lnTo>
                  <a:lnTo>
                    <a:pt x="6927" y="6873"/>
                  </a:lnTo>
                  <a:lnTo>
                    <a:pt x="6936" y="6868"/>
                  </a:lnTo>
                  <a:lnTo>
                    <a:pt x="6944" y="6863"/>
                  </a:lnTo>
                  <a:lnTo>
                    <a:pt x="6953" y="6855"/>
                  </a:lnTo>
                  <a:lnTo>
                    <a:pt x="6959" y="6848"/>
                  </a:lnTo>
                  <a:lnTo>
                    <a:pt x="6965" y="6839"/>
                  </a:lnTo>
                  <a:lnTo>
                    <a:pt x="6971" y="6831"/>
                  </a:lnTo>
                  <a:lnTo>
                    <a:pt x="6975" y="6823"/>
                  </a:lnTo>
                  <a:lnTo>
                    <a:pt x="6979" y="6813"/>
                  </a:lnTo>
                  <a:lnTo>
                    <a:pt x="6981" y="6803"/>
                  </a:lnTo>
                  <a:lnTo>
                    <a:pt x="6983" y="6793"/>
                  </a:lnTo>
                  <a:lnTo>
                    <a:pt x="6984" y="6783"/>
                  </a:lnTo>
                  <a:lnTo>
                    <a:pt x="6984" y="6773"/>
                  </a:lnTo>
                  <a:lnTo>
                    <a:pt x="6983" y="6763"/>
                  </a:lnTo>
                  <a:lnTo>
                    <a:pt x="6981" y="6752"/>
                  </a:lnTo>
                  <a:lnTo>
                    <a:pt x="6978" y="6743"/>
                  </a:lnTo>
                  <a:lnTo>
                    <a:pt x="6976" y="6738"/>
                  </a:lnTo>
                  <a:lnTo>
                    <a:pt x="6974" y="6734"/>
                  </a:lnTo>
                  <a:lnTo>
                    <a:pt x="6973" y="6729"/>
                  </a:lnTo>
                  <a:lnTo>
                    <a:pt x="6971" y="6724"/>
                  </a:lnTo>
                  <a:lnTo>
                    <a:pt x="6970" y="6720"/>
                  </a:lnTo>
                  <a:lnTo>
                    <a:pt x="6967" y="6716"/>
                  </a:lnTo>
                  <a:lnTo>
                    <a:pt x="6966" y="6712"/>
                  </a:lnTo>
                  <a:lnTo>
                    <a:pt x="6964" y="6707"/>
                  </a:lnTo>
                  <a:lnTo>
                    <a:pt x="6963" y="6703"/>
                  </a:lnTo>
                  <a:lnTo>
                    <a:pt x="6961" y="6699"/>
                  </a:lnTo>
                  <a:lnTo>
                    <a:pt x="6960" y="6695"/>
                  </a:lnTo>
                  <a:lnTo>
                    <a:pt x="6959" y="6691"/>
                  </a:lnTo>
                  <a:lnTo>
                    <a:pt x="6957" y="6686"/>
                  </a:lnTo>
                  <a:lnTo>
                    <a:pt x="6956" y="6682"/>
                  </a:lnTo>
                  <a:lnTo>
                    <a:pt x="6955" y="6678"/>
                  </a:lnTo>
                  <a:lnTo>
                    <a:pt x="6954" y="6675"/>
                  </a:lnTo>
                  <a:lnTo>
                    <a:pt x="6966" y="6663"/>
                  </a:lnTo>
                  <a:lnTo>
                    <a:pt x="6983" y="6651"/>
                  </a:lnTo>
                  <a:lnTo>
                    <a:pt x="7003" y="6637"/>
                  </a:lnTo>
                  <a:lnTo>
                    <a:pt x="7027" y="6622"/>
                  </a:lnTo>
                  <a:lnTo>
                    <a:pt x="7055" y="6607"/>
                  </a:lnTo>
                  <a:lnTo>
                    <a:pt x="7085" y="6589"/>
                  </a:lnTo>
                  <a:lnTo>
                    <a:pt x="7120" y="6571"/>
                  </a:lnTo>
                  <a:lnTo>
                    <a:pt x="7158" y="6552"/>
                  </a:lnTo>
                  <a:lnTo>
                    <a:pt x="7199" y="6532"/>
                  </a:lnTo>
                  <a:lnTo>
                    <a:pt x="7244" y="6512"/>
                  </a:lnTo>
                  <a:lnTo>
                    <a:pt x="7293" y="6491"/>
                  </a:lnTo>
                  <a:lnTo>
                    <a:pt x="7344" y="6469"/>
                  </a:lnTo>
                  <a:lnTo>
                    <a:pt x="7399" y="6448"/>
                  </a:lnTo>
                  <a:lnTo>
                    <a:pt x="7458" y="6426"/>
                  </a:lnTo>
                  <a:lnTo>
                    <a:pt x="7520" y="6404"/>
                  </a:lnTo>
                  <a:lnTo>
                    <a:pt x="7587" y="6382"/>
                  </a:lnTo>
                  <a:lnTo>
                    <a:pt x="7652" y="6360"/>
                  </a:lnTo>
                  <a:lnTo>
                    <a:pt x="7715" y="6341"/>
                  </a:lnTo>
                  <a:lnTo>
                    <a:pt x="7775" y="6323"/>
                  </a:lnTo>
                  <a:lnTo>
                    <a:pt x="7832" y="6308"/>
                  </a:lnTo>
                  <a:lnTo>
                    <a:pt x="7887" y="6294"/>
                  </a:lnTo>
                  <a:lnTo>
                    <a:pt x="7938" y="6282"/>
                  </a:lnTo>
                  <a:lnTo>
                    <a:pt x="7986" y="6271"/>
                  </a:lnTo>
                  <a:lnTo>
                    <a:pt x="8031" y="6263"/>
                  </a:lnTo>
                  <a:lnTo>
                    <a:pt x="8073" y="6254"/>
                  </a:lnTo>
                  <a:lnTo>
                    <a:pt x="8112" y="6249"/>
                  </a:lnTo>
                  <a:lnTo>
                    <a:pt x="8147" y="6244"/>
                  </a:lnTo>
                  <a:lnTo>
                    <a:pt x="8178" y="6241"/>
                  </a:lnTo>
                  <a:lnTo>
                    <a:pt x="8207" y="6239"/>
                  </a:lnTo>
                  <a:lnTo>
                    <a:pt x="8231" y="6237"/>
                  </a:lnTo>
                  <a:lnTo>
                    <a:pt x="8252" y="6237"/>
                  </a:lnTo>
                  <a:lnTo>
                    <a:pt x="8270" y="6239"/>
                  </a:lnTo>
                  <a:lnTo>
                    <a:pt x="8309" y="6372"/>
                  </a:lnTo>
                  <a:lnTo>
                    <a:pt x="8340" y="6497"/>
                  </a:lnTo>
                  <a:lnTo>
                    <a:pt x="8365" y="6611"/>
                  </a:lnTo>
                  <a:lnTo>
                    <a:pt x="8383" y="6717"/>
                  </a:lnTo>
                  <a:lnTo>
                    <a:pt x="8393" y="6813"/>
                  </a:lnTo>
                  <a:lnTo>
                    <a:pt x="8399" y="6900"/>
                  </a:lnTo>
                  <a:lnTo>
                    <a:pt x="8401" y="6979"/>
                  </a:lnTo>
                  <a:lnTo>
                    <a:pt x="8399" y="7048"/>
                  </a:lnTo>
                  <a:lnTo>
                    <a:pt x="8395" y="7109"/>
                  </a:lnTo>
                  <a:lnTo>
                    <a:pt x="8388" y="7161"/>
                  </a:lnTo>
                  <a:lnTo>
                    <a:pt x="8380" y="7205"/>
                  </a:lnTo>
                  <a:lnTo>
                    <a:pt x="8372" y="7241"/>
                  </a:lnTo>
                  <a:lnTo>
                    <a:pt x="8364" y="7269"/>
                  </a:lnTo>
                  <a:lnTo>
                    <a:pt x="8357" y="7289"/>
                  </a:lnTo>
                  <a:lnTo>
                    <a:pt x="8352" y="7301"/>
                  </a:lnTo>
                  <a:lnTo>
                    <a:pt x="8351" y="7306"/>
                  </a:lnTo>
                  <a:lnTo>
                    <a:pt x="8349" y="7308"/>
                  </a:lnTo>
                  <a:lnTo>
                    <a:pt x="8348" y="7310"/>
                  </a:lnTo>
                  <a:lnTo>
                    <a:pt x="8347" y="7314"/>
                  </a:lnTo>
                  <a:lnTo>
                    <a:pt x="8346" y="7317"/>
                  </a:lnTo>
                  <a:lnTo>
                    <a:pt x="8346" y="7319"/>
                  </a:lnTo>
                  <a:lnTo>
                    <a:pt x="8345" y="7322"/>
                  </a:lnTo>
                  <a:lnTo>
                    <a:pt x="8344" y="7324"/>
                  </a:lnTo>
                  <a:lnTo>
                    <a:pt x="8343" y="7327"/>
                  </a:lnTo>
                  <a:lnTo>
                    <a:pt x="8343" y="7330"/>
                  </a:lnTo>
                  <a:lnTo>
                    <a:pt x="8341" y="7332"/>
                  </a:lnTo>
                  <a:lnTo>
                    <a:pt x="8341" y="7336"/>
                  </a:lnTo>
                  <a:lnTo>
                    <a:pt x="8340" y="7339"/>
                  </a:lnTo>
                  <a:lnTo>
                    <a:pt x="8340" y="7342"/>
                  </a:lnTo>
                  <a:lnTo>
                    <a:pt x="8340" y="7344"/>
                  </a:lnTo>
                  <a:lnTo>
                    <a:pt x="8340" y="7347"/>
                  </a:lnTo>
                  <a:lnTo>
                    <a:pt x="8340" y="7350"/>
                  </a:lnTo>
                  <a:lnTo>
                    <a:pt x="8335" y="7354"/>
                  </a:lnTo>
                  <a:lnTo>
                    <a:pt x="8329" y="7360"/>
                  </a:lnTo>
                  <a:lnTo>
                    <a:pt x="8321" y="7365"/>
                  </a:lnTo>
                  <a:lnTo>
                    <a:pt x="8312" y="7372"/>
                  </a:lnTo>
                  <a:lnTo>
                    <a:pt x="8299" y="7381"/>
                  </a:lnTo>
                  <a:lnTo>
                    <a:pt x="8285" y="7389"/>
                  </a:lnTo>
                  <a:lnTo>
                    <a:pt x="8268" y="7400"/>
                  </a:lnTo>
                  <a:lnTo>
                    <a:pt x="8248" y="7410"/>
                  </a:lnTo>
                  <a:lnTo>
                    <a:pt x="8226" y="7422"/>
                  </a:lnTo>
                  <a:lnTo>
                    <a:pt x="8199" y="7434"/>
                  </a:lnTo>
                  <a:lnTo>
                    <a:pt x="8170" y="7447"/>
                  </a:lnTo>
                  <a:lnTo>
                    <a:pt x="8137" y="7461"/>
                  </a:lnTo>
                  <a:lnTo>
                    <a:pt x="8100" y="7476"/>
                  </a:lnTo>
                  <a:lnTo>
                    <a:pt x="8060" y="7491"/>
                  </a:lnTo>
                  <a:lnTo>
                    <a:pt x="8015" y="7508"/>
                  </a:lnTo>
                  <a:lnTo>
                    <a:pt x="7967" y="7524"/>
                  </a:lnTo>
                  <a:lnTo>
                    <a:pt x="7919" y="7539"/>
                  </a:lnTo>
                  <a:lnTo>
                    <a:pt x="7875" y="7553"/>
                  </a:lnTo>
                  <a:lnTo>
                    <a:pt x="7835" y="7564"/>
                  </a:lnTo>
                  <a:lnTo>
                    <a:pt x="7798" y="7574"/>
                  </a:lnTo>
                  <a:lnTo>
                    <a:pt x="7764" y="7582"/>
                  </a:lnTo>
                  <a:lnTo>
                    <a:pt x="7733" y="7589"/>
                  </a:lnTo>
                  <a:lnTo>
                    <a:pt x="7706" y="7595"/>
                  </a:lnTo>
                  <a:lnTo>
                    <a:pt x="7680" y="7600"/>
                  </a:lnTo>
                  <a:lnTo>
                    <a:pt x="7658" y="7603"/>
                  </a:lnTo>
                  <a:lnTo>
                    <a:pt x="7638" y="7605"/>
                  </a:lnTo>
                  <a:lnTo>
                    <a:pt x="7621" y="7607"/>
                  </a:lnTo>
                  <a:lnTo>
                    <a:pt x="7607" y="7608"/>
                  </a:lnTo>
                  <a:lnTo>
                    <a:pt x="7594" y="7608"/>
                  </a:lnTo>
                  <a:lnTo>
                    <a:pt x="7582" y="7608"/>
                  </a:lnTo>
                  <a:lnTo>
                    <a:pt x="7574" y="7607"/>
                  </a:lnTo>
                  <a:lnTo>
                    <a:pt x="7568" y="7607"/>
                  </a:lnTo>
                  <a:lnTo>
                    <a:pt x="7561" y="7606"/>
                  </a:lnTo>
                  <a:lnTo>
                    <a:pt x="7555" y="7606"/>
                  </a:lnTo>
                  <a:lnTo>
                    <a:pt x="7550" y="7606"/>
                  </a:lnTo>
                  <a:lnTo>
                    <a:pt x="7543" y="7606"/>
                  </a:lnTo>
                  <a:lnTo>
                    <a:pt x="7537" y="7607"/>
                  </a:lnTo>
                  <a:lnTo>
                    <a:pt x="7532" y="7608"/>
                  </a:lnTo>
                  <a:lnTo>
                    <a:pt x="7525" y="7609"/>
                  </a:lnTo>
                  <a:lnTo>
                    <a:pt x="7520" y="7611"/>
                  </a:lnTo>
                  <a:lnTo>
                    <a:pt x="7515" y="7613"/>
                  </a:lnTo>
                  <a:lnTo>
                    <a:pt x="7510" y="7616"/>
                  </a:lnTo>
                  <a:lnTo>
                    <a:pt x="7503" y="7618"/>
                  </a:lnTo>
                  <a:lnTo>
                    <a:pt x="7499" y="7621"/>
                  </a:lnTo>
                  <a:lnTo>
                    <a:pt x="7494" y="7624"/>
                  </a:lnTo>
                  <a:lnTo>
                    <a:pt x="7489" y="7627"/>
                  </a:lnTo>
                  <a:lnTo>
                    <a:pt x="7484" y="7631"/>
                  </a:lnTo>
                  <a:lnTo>
                    <a:pt x="7480" y="7635"/>
                  </a:lnTo>
                  <a:lnTo>
                    <a:pt x="7476" y="7639"/>
                  </a:lnTo>
                  <a:lnTo>
                    <a:pt x="7472" y="7643"/>
                  </a:lnTo>
                  <a:lnTo>
                    <a:pt x="7469" y="7647"/>
                  </a:lnTo>
                  <a:lnTo>
                    <a:pt x="7465" y="7651"/>
                  </a:lnTo>
                  <a:lnTo>
                    <a:pt x="7462" y="7655"/>
                  </a:lnTo>
                  <a:lnTo>
                    <a:pt x="7460" y="7661"/>
                  </a:lnTo>
                  <a:lnTo>
                    <a:pt x="7458" y="7665"/>
                  </a:lnTo>
                  <a:lnTo>
                    <a:pt x="7456" y="7670"/>
                  </a:lnTo>
                  <a:lnTo>
                    <a:pt x="7454" y="7675"/>
                  </a:lnTo>
                  <a:lnTo>
                    <a:pt x="7452" y="7681"/>
                  </a:lnTo>
                  <a:lnTo>
                    <a:pt x="7451" y="7686"/>
                  </a:lnTo>
                  <a:lnTo>
                    <a:pt x="7450" y="7691"/>
                  </a:lnTo>
                  <a:lnTo>
                    <a:pt x="7449" y="7696"/>
                  </a:lnTo>
                  <a:lnTo>
                    <a:pt x="7448" y="7702"/>
                  </a:lnTo>
                  <a:lnTo>
                    <a:pt x="7448" y="7707"/>
                  </a:lnTo>
                  <a:lnTo>
                    <a:pt x="7448" y="7713"/>
                  </a:lnTo>
                  <a:lnTo>
                    <a:pt x="7447" y="7713"/>
                  </a:lnTo>
                  <a:lnTo>
                    <a:pt x="7445" y="7715"/>
                  </a:lnTo>
                  <a:lnTo>
                    <a:pt x="7443" y="7716"/>
                  </a:lnTo>
                  <a:lnTo>
                    <a:pt x="7442" y="7717"/>
                  </a:lnTo>
                  <a:lnTo>
                    <a:pt x="7440" y="7718"/>
                  </a:lnTo>
                  <a:lnTo>
                    <a:pt x="7438" y="7719"/>
                  </a:lnTo>
                  <a:lnTo>
                    <a:pt x="7437" y="7720"/>
                  </a:lnTo>
                  <a:lnTo>
                    <a:pt x="7435" y="7721"/>
                  </a:lnTo>
                  <a:lnTo>
                    <a:pt x="7433" y="7723"/>
                  </a:lnTo>
                  <a:lnTo>
                    <a:pt x="7430" y="7724"/>
                  </a:lnTo>
                  <a:lnTo>
                    <a:pt x="7428" y="7725"/>
                  </a:lnTo>
                  <a:lnTo>
                    <a:pt x="7425" y="7726"/>
                  </a:lnTo>
                  <a:lnTo>
                    <a:pt x="7423" y="7727"/>
                  </a:lnTo>
                  <a:lnTo>
                    <a:pt x="7421" y="7728"/>
                  </a:lnTo>
                  <a:lnTo>
                    <a:pt x="7419" y="7729"/>
                  </a:lnTo>
                  <a:lnTo>
                    <a:pt x="7417" y="7730"/>
                  </a:lnTo>
                  <a:lnTo>
                    <a:pt x="7415" y="7730"/>
                  </a:lnTo>
                  <a:lnTo>
                    <a:pt x="7413" y="7731"/>
                  </a:lnTo>
                  <a:lnTo>
                    <a:pt x="7411" y="7731"/>
                  </a:lnTo>
                  <a:lnTo>
                    <a:pt x="7409" y="7732"/>
                  </a:lnTo>
                  <a:lnTo>
                    <a:pt x="7408" y="7733"/>
                  </a:lnTo>
                  <a:lnTo>
                    <a:pt x="7405" y="7734"/>
                  </a:lnTo>
                  <a:lnTo>
                    <a:pt x="7403" y="7735"/>
                  </a:lnTo>
                  <a:lnTo>
                    <a:pt x="7401" y="7735"/>
                  </a:lnTo>
                  <a:lnTo>
                    <a:pt x="7399" y="7736"/>
                  </a:lnTo>
                  <a:lnTo>
                    <a:pt x="7397" y="7737"/>
                  </a:lnTo>
                  <a:lnTo>
                    <a:pt x="7395" y="7738"/>
                  </a:lnTo>
                  <a:lnTo>
                    <a:pt x="7394" y="7739"/>
                  </a:lnTo>
                  <a:lnTo>
                    <a:pt x="7392" y="7740"/>
                  </a:lnTo>
                  <a:lnTo>
                    <a:pt x="7390" y="7741"/>
                  </a:lnTo>
                  <a:lnTo>
                    <a:pt x="7388" y="7742"/>
                  </a:lnTo>
                  <a:lnTo>
                    <a:pt x="7386" y="7745"/>
                  </a:lnTo>
                  <a:lnTo>
                    <a:pt x="7381" y="7748"/>
                  </a:lnTo>
                  <a:lnTo>
                    <a:pt x="7375" y="7752"/>
                  </a:lnTo>
                  <a:lnTo>
                    <a:pt x="7368" y="7756"/>
                  </a:lnTo>
                  <a:lnTo>
                    <a:pt x="7360" y="7761"/>
                  </a:lnTo>
                  <a:lnTo>
                    <a:pt x="7351" y="7767"/>
                  </a:lnTo>
                  <a:lnTo>
                    <a:pt x="7341" y="7772"/>
                  </a:lnTo>
                  <a:lnTo>
                    <a:pt x="7331" y="7777"/>
                  </a:lnTo>
                  <a:lnTo>
                    <a:pt x="7320" y="7783"/>
                  </a:lnTo>
                  <a:lnTo>
                    <a:pt x="7309" y="7790"/>
                  </a:lnTo>
                  <a:lnTo>
                    <a:pt x="7298" y="7795"/>
                  </a:lnTo>
                  <a:lnTo>
                    <a:pt x="7285" y="7800"/>
                  </a:lnTo>
                  <a:lnTo>
                    <a:pt x="7274" y="7805"/>
                  </a:lnTo>
                  <a:lnTo>
                    <a:pt x="7262" y="7811"/>
                  </a:lnTo>
                  <a:lnTo>
                    <a:pt x="7250" y="7815"/>
                  </a:lnTo>
                  <a:lnTo>
                    <a:pt x="7238" y="7819"/>
                  </a:lnTo>
                  <a:lnTo>
                    <a:pt x="7228" y="7823"/>
                  </a:lnTo>
                  <a:lnTo>
                    <a:pt x="7220" y="7825"/>
                  </a:lnTo>
                  <a:lnTo>
                    <a:pt x="7214" y="7827"/>
                  </a:lnTo>
                  <a:lnTo>
                    <a:pt x="7208" y="7831"/>
                  </a:lnTo>
                  <a:lnTo>
                    <a:pt x="7201" y="7834"/>
                  </a:lnTo>
                  <a:lnTo>
                    <a:pt x="7195" y="7838"/>
                  </a:lnTo>
                  <a:lnTo>
                    <a:pt x="7190" y="7842"/>
                  </a:lnTo>
                  <a:lnTo>
                    <a:pt x="7184" y="7846"/>
                  </a:lnTo>
                  <a:lnTo>
                    <a:pt x="7179" y="7852"/>
                  </a:lnTo>
                  <a:lnTo>
                    <a:pt x="7175" y="7857"/>
                  </a:lnTo>
                  <a:lnTo>
                    <a:pt x="7171" y="7862"/>
                  </a:lnTo>
                  <a:lnTo>
                    <a:pt x="7166" y="7867"/>
                  </a:lnTo>
                  <a:lnTo>
                    <a:pt x="7162" y="7874"/>
                  </a:lnTo>
                  <a:lnTo>
                    <a:pt x="7159" y="7880"/>
                  </a:lnTo>
                  <a:lnTo>
                    <a:pt x="7157" y="7886"/>
                  </a:lnTo>
                  <a:lnTo>
                    <a:pt x="7154" y="7892"/>
                  </a:lnTo>
                  <a:lnTo>
                    <a:pt x="7153" y="7900"/>
                  </a:lnTo>
                  <a:lnTo>
                    <a:pt x="7152" y="7900"/>
                  </a:lnTo>
                  <a:lnTo>
                    <a:pt x="7152" y="7901"/>
                  </a:lnTo>
                  <a:lnTo>
                    <a:pt x="7152" y="7902"/>
                  </a:lnTo>
                  <a:lnTo>
                    <a:pt x="7117" y="7921"/>
                  </a:lnTo>
                  <a:lnTo>
                    <a:pt x="7081" y="7941"/>
                  </a:lnTo>
                  <a:lnTo>
                    <a:pt x="7044" y="7961"/>
                  </a:lnTo>
                  <a:lnTo>
                    <a:pt x="7006" y="7981"/>
                  </a:lnTo>
                  <a:lnTo>
                    <a:pt x="6968" y="8000"/>
                  </a:lnTo>
                  <a:lnTo>
                    <a:pt x="6930" y="8019"/>
                  </a:lnTo>
                  <a:lnTo>
                    <a:pt x="6890" y="8037"/>
                  </a:lnTo>
                  <a:lnTo>
                    <a:pt x="6850" y="8055"/>
                  </a:lnTo>
                  <a:lnTo>
                    <a:pt x="6810" y="8071"/>
                  </a:lnTo>
                  <a:lnTo>
                    <a:pt x="6769" y="8085"/>
                  </a:lnTo>
                  <a:lnTo>
                    <a:pt x="6728" y="8099"/>
                  </a:lnTo>
                  <a:lnTo>
                    <a:pt x="6688" y="8111"/>
                  </a:lnTo>
                  <a:lnTo>
                    <a:pt x="6648" y="8121"/>
                  </a:lnTo>
                  <a:lnTo>
                    <a:pt x="6608" y="8128"/>
                  </a:lnTo>
                  <a:lnTo>
                    <a:pt x="6569" y="8135"/>
                  </a:lnTo>
                  <a:lnTo>
                    <a:pt x="6532" y="8139"/>
                  </a:lnTo>
                  <a:lnTo>
                    <a:pt x="6524" y="8139"/>
                  </a:lnTo>
                  <a:lnTo>
                    <a:pt x="6517" y="8140"/>
                  </a:lnTo>
                  <a:lnTo>
                    <a:pt x="6509" y="8142"/>
                  </a:lnTo>
                  <a:lnTo>
                    <a:pt x="6503" y="8144"/>
                  </a:lnTo>
                  <a:lnTo>
                    <a:pt x="6496" y="8146"/>
                  </a:lnTo>
                  <a:lnTo>
                    <a:pt x="6489" y="8149"/>
                  </a:lnTo>
                  <a:lnTo>
                    <a:pt x="6483" y="8153"/>
                  </a:lnTo>
                  <a:lnTo>
                    <a:pt x="6478" y="8157"/>
                  </a:lnTo>
                  <a:lnTo>
                    <a:pt x="6472" y="8161"/>
                  </a:lnTo>
                  <a:lnTo>
                    <a:pt x="6466" y="8165"/>
                  </a:lnTo>
                  <a:lnTo>
                    <a:pt x="6461" y="8170"/>
                  </a:lnTo>
                  <a:lnTo>
                    <a:pt x="6457" y="8176"/>
                  </a:lnTo>
                  <a:lnTo>
                    <a:pt x="6453" y="8181"/>
                  </a:lnTo>
                  <a:lnTo>
                    <a:pt x="6448" y="8187"/>
                  </a:lnTo>
                  <a:lnTo>
                    <a:pt x="6445" y="8192"/>
                  </a:lnTo>
                  <a:lnTo>
                    <a:pt x="6442" y="8200"/>
                  </a:lnTo>
                  <a:lnTo>
                    <a:pt x="6439" y="8206"/>
                  </a:lnTo>
                  <a:lnTo>
                    <a:pt x="6436" y="8212"/>
                  </a:lnTo>
                  <a:lnTo>
                    <a:pt x="6435" y="8220"/>
                  </a:lnTo>
                  <a:lnTo>
                    <a:pt x="6433" y="8227"/>
                  </a:lnTo>
                  <a:lnTo>
                    <a:pt x="6432" y="8233"/>
                  </a:lnTo>
                  <a:lnTo>
                    <a:pt x="6432" y="8241"/>
                  </a:lnTo>
                  <a:lnTo>
                    <a:pt x="6432" y="8248"/>
                  </a:lnTo>
                  <a:lnTo>
                    <a:pt x="6432" y="8255"/>
                  </a:lnTo>
                  <a:lnTo>
                    <a:pt x="6433" y="8262"/>
                  </a:lnTo>
                  <a:lnTo>
                    <a:pt x="6434" y="8269"/>
                  </a:lnTo>
                  <a:lnTo>
                    <a:pt x="6436" y="8275"/>
                  </a:lnTo>
                  <a:lnTo>
                    <a:pt x="6438" y="8283"/>
                  </a:lnTo>
                  <a:lnTo>
                    <a:pt x="6441" y="8289"/>
                  </a:lnTo>
                  <a:lnTo>
                    <a:pt x="6444" y="8295"/>
                  </a:lnTo>
                  <a:lnTo>
                    <a:pt x="6448" y="8301"/>
                  </a:lnTo>
                  <a:lnTo>
                    <a:pt x="6453" y="8308"/>
                  </a:lnTo>
                  <a:lnTo>
                    <a:pt x="6455" y="8311"/>
                  </a:lnTo>
                  <a:lnTo>
                    <a:pt x="5601" y="8824"/>
                  </a:lnTo>
                  <a:lnTo>
                    <a:pt x="5593" y="8828"/>
                  </a:lnTo>
                  <a:lnTo>
                    <a:pt x="5587" y="8832"/>
                  </a:lnTo>
                  <a:lnTo>
                    <a:pt x="5581" y="8837"/>
                  </a:lnTo>
                  <a:lnTo>
                    <a:pt x="5576" y="8844"/>
                  </a:lnTo>
                  <a:lnTo>
                    <a:pt x="5570" y="8850"/>
                  </a:lnTo>
                  <a:lnTo>
                    <a:pt x="5566" y="8856"/>
                  </a:lnTo>
                  <a:lnTo>
                    <a:pt x="5562" y="8863"/>
                  </a:lnTo>
                  <a:lnTo>
                    <a:pt x="5558" y="8870"/>
                  </a:lnTo>
                  <a:lnTo>
                    <a:pt x="5554" y="8877"/>
                  </a:lnTo>
                  <a:lnTo>
                    <a:pt x="5552" y="8885"/>
                  </a:lnTo>
                  <a:lnTo>
                    <a:pt x="5550" y="8893"/>
                  </a:lnTo>
                  <a:lnTo>
                    <a:pt x="5549" y="8900"/>
                  </a:lnTo>
                  <a:lnTo>
                    <a:pt x="5548" y="8909"/>
                  </a:lnTo>
                  <a:lnTo>
                    <a:pt x="5548" y="8917"/>
                  </a:lnTo>
                  <a:lnTo>
                    <a:pt x="5548" y="8925"/>
                  </a:lnTo>
                  <a:lnTo>
                    <a:pt x="5550" y="8934"/>
                  </a:lnTo>
                  <a:lnTo>
                    <a:pt x="5551" y="8941"/>
                  </a:lnTo>
                  <a:lnTo>
                    <a:pt x="5554" y="8949"/>
                  </a:lnTo>
                  <a:lnTo>
                    <a:pt x="5557" y="8957"/>
                  </a:lnTo>
                  <a:lnTo>
                    <a:pt x="5561" y="8963"/>
                  </a:lnTo>
                  <a:lnTo>
                    <a:pt x="5565" y="8971"/>
                  </a:lnTo>
                  <a:lnTo>
                    <a:pt x="5569" y="8977"/>
                  </a:lnTo>
                  <a:lnTo>
                    <a:pt x="5574" y="8983"/>
                  </a:lnTo>
                  <a:lnTo>
                    <a:pt x="5580" y="8988"/>
                  </a:lnTo>
                  <a:lnTo>
                    <a:pt x="5585" y="8994"/>
                  </a:lnTo>
                  <a:lnTo>
                    <a:pt x="5591" y="8999"/>
                  </a:lnTo>
                  <a:lnTo>
                    <a:pt x="5598" y="9003"/>
                  </a:lnTo>
                  <a:lnTo>
                    <a:pt x="5605" y="9007"/>
                  </a:lnTo>
                  <a:lnTo>
                    <a:pt x="5611" y="9011"/>
                  </a:lnTo>
                  <a:lnTo>
                    <a:pt x="5620" y="9014"/>
                  </a:lnTo>
                  <a:lnTo>
                    <a:pt x="5627" y="9017"/>
                  </a:lnTo>
                  <a:lnTo>
                    <a:pt x="5636" y="9019"/>
                  </a:lnTo>
                  <a:lnTo>
                    <a:pt x="6048" y="9099"/>
                  </a:lnTo>
                  <a:lnTo>
                    <a:pt x="6050" y="9101"/>
                  </a:lnTo>
                  <a:lnTo>
                    <a:pt x="6052" y="9103"/>
                  </a:lnTo>
                  <a:lnTo>
                    <a:pt x="6055" y="9106"/>
                  </a:lnTo>
                  <a:lnTo>
                    <a:pt x="6058" y="9108"/>
                  </a:lnTo>
                  <a:lnTo>
                    <a:pt x="6061" y="9111"/>
                  </a:lnTo>
                  <a:lnTo>
                    <a:pt x="6064" y="9114"/>
                  </a:lnTo>
                  <a:lnTo>
                    <a:pt x="6066" y="9117"/>
                  </a:lnTo>
                  <a:lnTo>
                    <a:pt x="6070" y="9122"/>
                  </a:lnTo>
                  <a:lnTo>
                    <a:pt x="6074" y="9125"/>
                  </a:lnTo>
                  <a:lnTo>
                    <a:pt x="6077" y="9129"/>
                  </a:lnTo>
                  <a:lnTo>
                    <a:pt x="6080" y="9132"/>
                  </a:lnTo>
                  <a:lnTo>
                    <a:pt x="6084" y="9136"/>
                  </a:lnTo>
                  <a:lnTo>
                    <a:pt x="6087" y="9140"/>
                  </a:lnTo>
                  <a:lnTo>
                    <a:pt x="6090" y="9145"/>
                  </a:lnTo>
                  <a:lnTo>
                    <a:pt x="6095" y="9150"/>
                  </a:lnTo>
                  <a:lnTo>
                    <a:pt x="6099" y="9155"/>
                  </a:lnTo>
                  <a:lnTo>
                    <a:pt x="6104" y="9160"/>
                  </a:lnTo>
                  <a:lnTo>
                    <a:pt x="6109" y="9167"/>
                  </a:lnTo>
                  <a:lnTo>
                    <a:pt x="6116" y="9172"/>
                  </a:lnTo>
                  <a:lnTo>
                    <a:pt x="6123" y="9176"/>
                  </a:lnTo>
                  <a:lnTo>
                    <a:pt x="6129" y="9180"/>
                  </a:lnTo>
                  <a:lnTo>
                    <a:pt x="6137" y="9185"/>
                  </a:lnTo>
                  <a:lnTo>
                    <a:pt x="6144" y="9188"/>
                  </a:lnTo>
                  <a:lnTo>
                    <a:pt x="6151" y="9190"/>
                  </a:lnTo>
                  <a:lnTo>
                    <a:pt x="6160" y="9192"/>
                  </a:lnTo>
                  <a:lnTo>
                    <a:pt x="6167" y="9193"/>
                  </a:lnTo>
                  <a:lnTo>
                    <a:pt x="6176" y="9194"/>
                  </a:lnTo>
                  <a:lnTo>
                    <a:pt x="6184" y="9194"/>
                  </a:lnTo>
                  <a:lnTo>
                    <a:pt x="6191" y="9194"/>
                  </a:lnTo>
                  <a:lnTo>
                    <a:pt x="6200" y="9193"/>
                  </a:lnTo>
                  <a:lnTo>
                    <a:pt x="6208" y="9192"/>
                  </a:lnTo>
                  <a:lnTo>
                    <a:pt x="6217" y="9190"/>
                  </a:lnTo>
                  <a:lnTo>
                    <a:pt x="7650" y="8719"/>
                  </a:lnTo>
                  <a:lnTo>
                    <a:pt x="8754" y="8719"/>
                  </a:lnTo>
                  <a:lnTo>
                    <a:pt x="8765" y="8718"/>
                  </a:lnTo>
                  <a:lnTo>
                    <a:pt x="8775" y="8716"/>
                  </a:lnTo>
                  <a:lnTo>
                    <a:pt x="8786" y="8714"/>
                  </a:lnTo>
                  <a:lnTo>
                    <a:pt x="8795" y="8710"/>
                  </a:lnTo>
                  <a:lnTo>
                    <a:pt x="8805" y="8705"/>
                  </a:lnTo>
                  <a:lnTo>
                    <a:pt x="8813" y="8700"/>
                  </a:lnTo>
                  <a:lnTo>
                    <a:pt x="8822" y="8694"/>
                  </a:lnTo>
                  <a:lnTo>
                    <a:pt x="8830" y="8687"/>
                  </a:lnTo>
                  <a:lnTo>
                    <a:pt x="8836" y="8680"/>
                  </a:lnTo>
                  <a:lnTo>
                    <a:pt x="8843" y="8672"/>
                  </a:lnTo>
                  <a:lnTo>
                    <a:pt x="8848" y="8662"/>
                  </a:lnTo>
                  <a:lnTo>
                    <a:pt x="8852" y="8653"/>
                  </a:lnTo>
                  <a:lnTo>
                    <a:pt x="8856" y="8643"/>
                  </a:lnTo>
                  <a:lnTo>
                    <a:pt x="8858" y="8633"/>
                  </a:lnTo>
                  <a:lnTo>
                    <a:pt x="8861" y="8622"/>
                  </a:lnTo>
                  <a:lnTo>
                    <a:pt x="8862" y="8612"/>
                  </a:lnTo>
                  <a:lnTo>
                    <a:pt x="8862" y="7621"/>
                  </a:lnTo>
                  <a:lnTo>
                    <a:pt x="11258" y="7413"/>
                  </a:lnTo>
                  <a:lnTo>
                    <a:pt x="11267" y="7411"/>
                  </a:lnTo>
                  <a:lnTo>
                    <a:pt x="11278" y="7409"/>
                  </a:lnTo>
                  <a:lnTo>
                    <a:pt x="11287" y="7406"/>
                  </a:lnTo>
                  <a:lnTo>
                    <a:pt x="11296" y="7402"/>
                  </a:lnTo>
                  <a:lnTo>
                    <a:pt x="11305" y="7396"/>
                  </a:lnTo>
                  <a:lnTo>
                    <a:pt x="11313" y="7391"/>
                  </a:lnTo>
                  <a:lnTo>
                    <a:pt x="11320" y="7385"/>
                  </a:lnTo>
                  <a:lnTo>
                    <a:pt x="11328" y="7379"/>
                  </a:lnTo>
                  <a:lnTo>
                    <a:pt x="11334" y="7371"/>
                  </a:lnTo>
                  <a:lnTo>
                    <a:pt x="11339" y="7363"/>
                  </a:lnTo>
                  <a:lnTo>
                    <a:pt x="11344" y="7354"/>
                  </a:lnTo>
                  <a:lnTo>
                    <a:pt x="11348" y="7346"/>
                  </a:lnTo>
                  <a:lnTo>
                    <a:pt x="11351" y="7337"/>
                  </a:lnTo>
                  <a:lnTo>
                    <a:pt x="11354" y="7327"/>
                  </a:lnTo>
                  <a:lnTo>
                    <a:pt x="11355" y="7317"/>
                  </a:lnTo>
                  <a:lnTo>
                    <a:pt x="11356" y="7307"/>
                  </a:lnTo>
                  <a:lnTo>
                    <a:pt x="11356" y="7089"/>
                  </a:lnTo>
                  <a:lnTo>
                    <a:pt x="11355" y="7078"/>
                  </a:lnTo>
                  <a:lnTo>
                    <a:pt x="11354" y="7067"/>
                  </a:lnTo>
                  <a:lnTo>
                    <a:pt x="11351" y="7058"/>
                  </a:lnTo>
                  <a:lnTo>
                    <a:pt x="11348" y="7048"/>
                  </a:lnTo>
                  <a:lnTo>
                    <a:pt x="11343" y="7039"/>
                  </a:lnTo>
                  <a:lnTo>
                    <a:pt x="11338" y="7030"/>
                  </a:lnTo>
                  <a:lnTo>
                    <a:pt x="11332" y="7022"/>
                  </a:lnTo>
                  <a:lnTo>
                    <a:pt x="11325" y="7015"/>
                  </a:lnTo>
                  <a:lnTo>
                    <a:pt x="11317" y="7007"/>
                  </a:lnTo>
                  <a:lnTo>
                    <a:pt x="11310" y="7001"/>
                  </a:lnTo>
                  <a:lnTo>
                    <a:pt x="11301" y="6996"/>
                  </a:lnTo>
                  <a:lnTo>
                    <a:pt x="11292" y="6992"/>
                  </a:lnTo>
                  <a:lnTo>
                    <a:pt x="11282" y="6987"/>
                  </a:lnTo>
                  <a:lnTo>
                    <a:pt x="11272" y="6984"/>
                  </a:lnTo>
                  <a:lnTo>
                    <a:pt x="11261" y="6982"/>
                  </a:lnTo>
                  <a:lnTo>
                    <a:pt x="11251" y="6982"/>
                  </a:lnTo>
                  <a:lnTo>
                    <a:pt x="8862" y="6935"/>
                  </a:lnTo>
                  <a:lnTo>
                    <a:pt x="8862" y="1094"/>
                  </a:lnTo>
                  <a:lnTo>
                    <a:pt x="14809" y="976"/>
                  </a:lnTo>
                  <a:lnTo>
                    <a:pt x="15307" y="1150"/>
                  </a:lnTo>
                  <a:lnTo>
                    <a:pt x="15433" y="1506"/>
                  </a:lnTo>
                  <a:lnTo>
                    <a:pt x="15435" y="1512"/>
                  </a:lnTo>
                  <a:lnTo>
                    <a:pt x="15437" y="1518"/>
                  </a:lnTo>
                  <a:lnTo>
                    <a:pt x="15440" y="1524"/>
                  </a:lnTo>
                  <a:lnTo>
                    <a:pt x="15443" y="1530"/>
                  </a:lnTo>
                  <a:lnTo>
                    <a:pt x="15448" y="1535"/>
                  </a:lnTo>
                  <a:lnTo>
                    <a:pt x="15452" y="1540"/>
                  </a:lnTo>
                  <a:lnTo>
                    <a:pt x="15456" y="1544"/>
                  </a:lnTo>
                  <a:lnTo>
                    <a:pt x="15460" y="1549"/>
                  </a:lnTo>
                  <a:lnTo>
                    <a:pt x="15465" y="1554"/>
                  </a:lnTo>
                  <a:lnTo>
                    <a:pt x="15471" y="1557"/>
                  </a:lnTo>
                  <a:lnTo>
                    <a:pt x="15476" y="1561"/>
                  </a:lnTo>
                  <a:lnTo>
                    <a:pt x="15481" y="1564"/>
                  </a:lnTo>
                  <a:lnTo>
                    <a:pt x="15488" y="1567"/>
                  </a:lnTo>
                  <a:lnTo>
                    <a:pt x="15493" y="1569"/>
                  </a:lnTo>
                  <a:lnTo>
                    <a:pt x="15499" y="1573"/>
                  </a:lnTo>
                  <a:lnTo>
                    <a:pt x="15506" y="1575"/>
                  </a:lnTo>
                  <a:lnTo>
                    <a:pt x="16299" y="1796"/>
                  </a:lnTo>
                  <a:lnTo>
                    <a:pt x="16299" y="6121"/>
                  </a:lnTo>
                  <a:lnTo>
                    <a:pt x="15493" y="6460"/>
                  </a:lnTo>
                  <a:lnTo>
                    <a:pt x="15488" y="6462"/>
                  </a:lnTo>
                  <a:lnTo>
                    <a:pt x="15482" y="6464"/>
                  </a:lnTo>
                  <a:lnTo>
                    <a:pt x="15477" y="6467"/>
                  </a:lnTo>
                  <a:lnTo>
                    <a:pt x="15473" y="6470"/>
                  </a:lnTo>
                  <a:lnTo>
                    <a:pt x="15468" y="6473"/>
                  </a:lnTo>
                  <a:lnTo>
                    <a:pt x="15463" y="6477"/>
                  </a:lnTo>
                  <a:lnTo>
                    <a:pt x="15459" y="6481"/>
                  </a:lnTo>
                  <a:lnTo>
                    <a:pt x="15456" y="6485"/>
                  </a:lnTo>
                  <a:lnTo>
                    <a:pt x="15452" y="6488"/>
                  </a:lnTo>
                  <a:lnTo>
                    <a:pt x="15449" y="6493"/>
                  </a:lnTo>
                  <a:lnTo>
                    <a:pt x="15445" y="6498"/>
                  </a:lnTo>
                  <a:lnTo>
                    <a:pt x="15442" y="6502"/>
                  </a:lnTo>
                  <a:lnTo>
                    <a:pt x="15439" y="6507"/>
                  </a:lnTo>
                  <a:lnTo>
                    <a:pt x="15437" y="6512"/>
                  </a:lnTo>
                  <a:lnTo>
                    <a:pt x="15434" y="6516"/>
                  </a:lnTo>
                  <a:lnTo>
                    <a:pt x="15433" y="6523"/>
                  </a:lnTo>
                  <a:lnTo>
                    <a:pt x="15307" y="6879"/>
                  </a:lnTo>
                  <a:lnTo>
                    <a:pt x="14809" y="7053"/>
                  </a:lnTo>
                  <a:lnTo>
                    <a:pt x="14511" y="7047"/>
                  </a:lnTo>
                  <a:lnTo>
                    <a:pt x="14505" y="7047"/>
                  </a:lnTo>
                  <a:lnTo>
                    <a:pt x="14500" y="7047"/>
                  </a:lnTo>
                  <a:lnTo>
                    <a:pt x="14495" y="7048"/>
                  </a:lnTo>
                  <a:lnTo>
                    <a:pt x="14489" y="7048"/>
                  </a:lnTo>
                  <a:lnTo>
                    <a:pt x="14484" y="7049"/>
                  </a:lnTo>
                  <a:lnTo>
                    <a:pt x="14480" y="7051"/>
                  </a:lnTo>
                  <a:lnTo>
                    <a:pt x="14475" y="7052"/>
                  </a:lnTo>
                  <a:lnTo>
                    <a:pt x="14469" y="7054"/>
                  </a:lnTo>
                  <a:lnTo>
                    <a:pt x="14464" y="7057"/>
                  </a:lnTo>
                  <a:lnTo>
                    <a:pt x="14460" y="7059"/>
                  </a:lnTo>
                  <a:lnTo>
                    <a:pt x="14455" y="7061"/>
                  </a:lnTo>
                  <a:lnTo>
                    <a:pt x="14450" y="7064"/>
                  </a:lnTo>
                  <a:lnTo>
                    <a:pt x="14446" y="7067"/>
                  </a:lnTo>
                  <a:lnTo>
                    <a:pt x="14442" y="7070"/>
                  </a:lnTo>
                  <a:lnTo>
                    <a:pt x="14438" y="7073"/>
                  </a:lnTo>
                  <a:lnTo>
                    <a:pt x="14435" y="7078"/>
                  </a:lnTo>
                  <a:lnTo>
                    <a:pt x="14430" y="7081"/>
                  </a:lnTo>
                  <a:lnTo>
                    <a:pt x="14426" y="7085"/>
                  </a:lnTo>
                  <a:lnTo>
                    <a:pt x="14423" y="7089"/>
                  </a:lnTo>
                  <a:lnTo>
                    <a:pt x="14420" y="7093"/>
                  </a:lnTo>
                  <a:lnTo>
                    <a:pt x="14417" y="7097"/>
                  </a:lnTo>
                  <a:lnTo>
                    <a:pt x="14415" y="7103"/>
                  </a:lnTo>
                  <a:lnTo>
                    <a:pt x="14412" y="7107"/>
                  </a:lnTo>
                  <a:lnTo>
                    <a:pt x="14410" y="7112"/>
                  </a:lnTo>
                  <a:lnTo>
                    <a:pt x="14408" y="7116"/>
                  </a:lnTo>
                  <a:lnTo>
                    <a:pt x="14406" y="7122"/>
                  </a:lnTo>
                  <a:lnTo>
                    <a:pt x="14405" y="7127"/>
                  </a:lnTo>
                  <a:lnTo>
                    <a:pt x="14404" y="7132"/>
                  </a:lnTo>
                  <a:lnTo>
                    <a:pt x="14403" y="7137"/>
                  </a:lnTo>
                  <a:lnTo>
                    <a:pt x="14402" y="7143"/>
                  </a:lnTo>
                  <a:lnTo>
                    <a:pt x="14402" y="7148"/>
                  </a:lnTo>
                  <a:lnTo>
                    <a:pt x="14402" y="7154"/>
                  </a:lnTo>
                  <a:lnTo>
                    <a:pt x="14402" y="7281"/>
                  </a:lnTo>
                  <a:lnTo>
                    <a:pt x="14402" y="7291"/>
                  </a:lnTo>
                  <a:lnTo>
                    <a:pt x="14404" y="7302"/>
                  </a:lnTo>
                  <a:lnTo>
                    <a:pt x="14406" y="7312"/>
                  </a:lnTo>
                  <a:lnTo>
                    <a:pt x="14410" y="7322"/>
                  </a:lnTo>
                  <a:lnTo>
                    <a:pt x="14415" y="7331"/>
                  </a:lnTo>
                  <a:lnTo>
                    <a:pt x="14420" y="7340"/>
                  </a:lnTo>
                  <a:lnTo>
                    <a:pt x="14426" y="7348"/>
                  </a:lnTo>
                  <a:lnTo>
                    <a:pt x="14434" y="7355"/>
                  </a:lnTo>
                  <a:lnTo>
                    <a:pt x="14441" y="7363"/>
                  </a:lnTo>
                  <a:lnTo>
                    <a:pt x="14449" y="7368"/>
                  </a:lnTo>
                  <a:lnTo>
                    <a:pt x="14458" y="7373"/>
                  </a:lnTo>
                  <a:lnTo>
                    <a:pt x="14467" y="7379"/>
                  </a:lnTo>
                  <a:lnTo>
                    <a:pt x="14477" y="7382"/>
                  </a:lnTo>
                  <a:lnTo>
                    <a:pt x="14487" y="7384"/>
                  </a:lnTo>
                  <a:lnTo>
                    <a:pt x="14498" y="7386"/>
                  </a:lnTo>
                  <a:lnTo>
                    <a:pt x="14509" y="7387"/>
                  </a:lnTo>
                  <a:lnTo>
                    <a:pt x="16541" y="7387"/>
                  </a:lnTo>
                  <a:lnTo>
                    <a:pt x="16541" y="8898"/>
                  </a:lnTo>
                  <a:lnTo>
                    <a:pt x="14812" y="9472"/>
                  </a:lnTo>
                  <a:lnTo>
                    <a:pt x="13844" y="9434"/>
                  </a:lnTo>
                  <a:lnTo>
                    <a:pt x="13838" y="9433"/>
                  </a:lnTo>
                  <a:lnTo>
                    <a:pt x="13832" y="9434"/>
                  </a:lnTo>
                  <a:lnTo>
                    <a:pt x="13827" y="9434"/>
                  </a:lnTo>
                  <a:lnTo>
                    <a:pt x="13822" y="9435"/>
                  </a:lnTo>
                  <a:lnTo>
                    <a:pt x="13817" y="9436"/>
                  </a:lnTo>
                  <a:lnTo>
                    <a:pt x="13811" y="9437"/>
                  </a:lnTo>
                  <a:lnTo>
                    <a:pt x="13806" y="9438"/>
                  </a:lnTo>
                  <a:lnTo>
                    <a:pt x="13801" y="9440"/>
                  </a:lnTo>
                  <a:lnTo>
                    <a:pt x="13797" y="9443"/>
                  </a:lnTo>
                  <a:lnTo>
                    <a:pt x="13791" y="9445"/>
                  </a:lnTo>
                  <a:lnTo>
                    <a:pt x="13787" y="9447"/>
                  </a:lnTo>
                  <a:lnTo>
                    <a:pt x="13782" y="9450"/>
                  </a:lnTo>
                  <a:lnTo>
                    <a:pt x="13778" y="9453"/>
                  </a:lnTo>
                  <a:lnTo>
                    <a:pt x="13773" y="9456"/>
                  </a:lnTo>
                  <a:lnTo>
                    <a:pt x="13768" y="9459"/>
                  </a:lnTo>
                  <a:lnTo>
                    <a:pt x="13765" y="9463"/>
                  </a:lnTo>
                  <a:lnTo>
                    <a:pt x="13763" y="9465"/>
                  </a:lnTo>
                  <a:lnTo>
                    <a:pt x="13762" y="9466"/>
                  </a:lnTo>
                  <a:lnTo>
                    <a:pt x="13761" y="9467"/>
                  </a:lnTo>
                  <a:lnTo>
                    <a:pt x="13760" y="9468"/>
                  </a:lnTo>
                  <a:lnTo>
                    <a:pt x="13759" y="9469"/>
                  </a:lnTo>
                  <a:lnTo>
                    <a:pt x="13758" y="9471"/>
                  </a:lnTo>
                  <a:lnTo>
                    <a:pt x="13758" y="9472"/>
                  </a:lnTo>
                  <a:lnTo>
                    <a:pt x="13757" y="9473"/>
                  </a:lnTo>
                  <a:lnTo>
                    <a:pt x="13755" y="9474"/>
                  </a:lnTo>
                  <a:lnTo>
                    <a:pt x="13754" y="9476"/>
                  </a:lnTo>
                  <a:lnTo>
                    <a:pt x="13753" y="9477"/>
                  </a:lnTo>
                  <a:lnTo>
                    <a:pt x="13753" y="9478"/>
                  </a:lnTo>
                  <a:lnTo>
                    <a:pt x="13752" y="9480"/>
                  </a:lnTo>
                  <a:lnTo>
                    <a:pt x="13751" y="9481"/>
                  </a:lnTo>
                  <a:lnTo>
                    <a:pt x="13750" y="9482"/>
                  </a:lnTo>
                  <a:lnTo>
                    <a:pt x="13750" y="9484"/>
                  </a:lnTo>
                  <a:lnTo>
                    <a:pt x="10519" y="9957"/>
                  </a:lnTo>
                  <a:lnTo>
                    <a:pt x="3568" y="9957"/>
                  </a:lnTo>
                  <a:lnTo>
                    <a:pt x="3556" y="9957"/>
                  </a:lnTo>
                  <a:lnTo>
                    <a:pt x="3546" y="9960"/>
                  </a:lnTo>
                  <a:lnTo>
                    <a:pt x="3535" y="9962"/>
                  </a:lnTo>
                  <a:lnTo>
                    <a:pt x="3526" y="9965"/>
                  </a:lnTo>
                  <a:lnTo>
                    <a:pt x="3516" y="9970"/>
                  </a:lnTo>
                  <a:lnTo>
                    <a:pt x="3508" y="9975"/>
                  </a:lnTo>
                  <a:lnTo>
                    <a:pt x="3499" y="9981"/>
                  </a:lnTo>
                  <a:lnTo>
                    <a:pt x="3492" y="9988"/>
                  </a:lnTo>
                  <a:lnTo>
                    <a:pt x="3484" y="9995"/>
                  </a:lnTo>
                  <a:lnTo>
                    <a:pt x="3478" y="10004"/>
                  </a:lnTo>
                  <a:lnTo>
                    <a:pt x="3473" y="10012"/>
                  </a:lnTo>
                  <a:lnTo>
                    <a:pt x="3469" y="10021"/>
                  </a:lnTo>
                  <a:lnTo>
                    <a:pt x="3464" y="10031"/>
                  </a:lnTo>
                  <a:lnTo>
                    <a:pt x="3462" y="10041"/>
                  </a:lnTo>
                  <a:lnTo>
                    <a:pt x="3460" y="10052"/>
                  </a:lnTo>
                  <a:lnTo>
                    <a:pt x="3460" y="10063"/>
                  </a:lnTo>
                  <a:lnTo>
                    <a:pt x="3460" y="10074"/>
                  </a:lnTo>
                  <a:lnTo>
                    <a:pt x="3462" y="10084"/>
                  </a:lnTo>
                  <a:lnTo>
                    <a:pt x="3464" y="10095"/>
                  </a:lnTo>
                  <a:lnTo>
                    <a:pt x="3469" y="10104"/>
                  </a:lnTo>
                  <a:lnTo>
                    <a:pt x="3473" y="10114"/>
                  </a:lnTo>
                  <a:lnTo>
                    <a:pt x="3478" y="10122"/>
                  </a:lnTo>
                  <a:lnTo>
                    <a:pt x="3484" y="10131"/>
                  </a:lnTo>
                  <a:lnTo>
                    <a:pt x="3492" y="10139"/>
                  </a:lnTo>
                  <a:lnTo>
                    <a:pt x="3499" y="10145"/>
                  </a:lnTo>
                  <a:lnTo>
                    <a:pt x="3508" y="10151"/>
                  </a:lnTo>
                  <a:lnTo>
                    <a:pt x="3516" y="10157"/>
                  </a:lnTo>
                  <a:lnTo>
                    <a:pt x="3526" y="10161"/>
                  </a:lnTo>
                  <a:lnTo>
                    <a:pt x="3535" y="10165"/>
                  </a:lnTo>
                  <a:lnTo>
                    <a:pt x="3546" y="10167"/>
                  </a:lnTo>
                  <a:lnTo>
                    <a:pt x="3556" y="10169"/>
                  </a:lnTo>
                  <a:lnTo>
                    <a:pt x="3568" y="10170"/>
                  </a:lnTo>
                  <a:lnTo>
                    <a:pt x="10526" y="10170"/>
                  </a:lnTo>
                  <a:lnTo>
                    <a:pt x="10526" y="10169"/>
                  </a:lnTo>
                  <a:lnTo>
                    <a:pt x="10527" y="10169"/>
                  </a:lnTo>
                  <a:lnTo>
                    <a:pt x="10528" y="10169"/>
                  </a:lnTo>
                  <a:lnTo>
                    <a:pt x="10529" y="10169"/>
                  </a:lnTo>
                  <a:lnTo>
                    <a:pt x="10530" y="10169"/>
                  </a:lnTo>
                  <a:lnTo>
                    <a:pt x="10532" y="10169"/>
                  </a:lnTo>
                  <a:lnTo>
                    <a:pt x="10533" y="10169"/>
                  </a:lnTo>
                  <a:lnTo>
                    <a:pt x="10534" y="10169"/>
                  </a:lnTo>
                  <a:lnTo>
                    <a:pt x="10535" y="10169"/>
                  </a:lnTo>
                  <a:lnTo>
                    <a:pt x="10536" y="10169"/>
                  </a:lnTo>
                  <a:lnTo>
                    <a:pt x="10537" y="10169"/>
                  </a:lnTo>
                  <a:lnTo>
                    <a:pt x="10538" y="10169"/>
                  </a:lnTo>
                  <a:lnTo>
                    <a:pt x="10539" y="10169"/>
                  </a:lnTo>
                  <a:lnTo>
                    <a:pt x="10540" y="10169"/>
                  </a:lnTo>
                  <a:lnTo>
                    <a:pt x="10541" y="10169"/>
                  </a:lnTo>
                  <a:lnTo>
                    <a:pt x="10542" y="10169"/>
                  </a:lnTo>
                  <a:lnTo>
                    <a:pt x="13856" y="9686"/>
                  </a:lnTo>
                  <a:lnTo>
                    <a:pt x="13860" y="9685"/>
                  </a:lnTo>
                  <a:lnTo>
                    <a:pt x="13864" y="9684"/>
                  </a:lnTo>
                  <a:lnTo>
                    <a:pt x="13869" y="9682"/>
                  </a:lnTo>
                  <a:lnTo>
                    <a:pt x="13873" y="9681"/>
                  </a:lnTo>
                  <a:lnTo>
                    <a:pt x="13878" y="9678"/>
                  </a:lnTo>
                  <a:lnTo>
                    <a:pt x="13882" y="9677"/>
                  </a:lnTo>
                  <a:lnTo>
                    <a:pt x="13886" y="9675"/>
                  </a:lnTo>
                  <a:lnTo>
                    <a:pt x="13890" y="9673"/>
                  </a:lnTo>
                  <a:lnTo>
                    <a:pt x="13894" y="9671"/>
                  </a:lnTo>
                  <a:lnTo>
                    <a:pt x="13898" y="9668"/>
                  </a:lnTo>
                  <a:lnTo>
                    <a:pt x="13902" y="9666"/>
                  </a:lnTo>
                  <a:lnTo>
                    <a:pt x="13906" y="9663"/>
                  </a:lnTo>
                  <a:lnTo>
                    <a:pt x="13909" y="9660"/>
                  </a:lnTo>
                  <a:lnTo>
                    <a:pt x="13912" y="9656"/>
                  </a:lnTo>
                  <a:lnTo>
                    <a:pt x="13916" y="9653"/>
                  </a:lnTo>
                  <a:lnTo>
                    <a:pt x="13920" y="9650"/>
                  </a:lnTo>
                  <a:lnTo>
                    <a:pt x="14822" y="9687"/>
                  </a:lnTo>
                  <a:lnTo>
                    <a:pt x="14824" y="9687"/>
                  </a:lnTo>
                  <a:lnTo>
                    <a:pt x="14826" y="9687"/>
                  </a:lnTo>
                  <a:lnTo>
                    <a:pt x="14828" y="9687"/>
                  </a:lnTo>
                  <a:lnTo>
                    <a:pt x="14832" y="9687"/>
                  </a:lnTo>
                  <a:lnTo>
                    <a:pt x="14834" y="9687"/>
                  </a:lnTo>
                  <a:lnTo>
                    <a:pt x="14836" y="9686"/>
                  </a:lnTo>
                  <a:lnTo>
                    <a:pt x="14839" y="9686"/>
                  </a:lnTo>
                  <a:lnTo>
                    <a:pt x="14841" y="9686"/>
                  </a:lnTo>
                  <a:lnTo>
                    <a:pt x="14843" y="9686"/>
                  </a:lnTo>
                  <a:lnTo>
                    <a:pt x="14845" y="9685"/>
                  </a:lnTo>
                  <a:lnTo>
                    <a:pt x="14848" y="9685"/>
                  </a:lnTo>
                  <a:lnTo>
                    <a:pt x="14851" y="9684"/>
                  </a:lnTo>
                  <a:lnTo>
                    <a:pt x="14853" y="9684"/>
                  </a:lnTo>
                  <a:lnTo>
                    <a:pt x="14855" y="9683"/>
                  </a:lnTo>
                  <a:lnTo>
                    <a:pt x="14857" y="9682"/>
                  </a:lnTo>
                  <a:lnTo>
                    <a:pt x="14860" y="9682"/>
                  </a:lnTo>
                  <a:lnTo>
                    <a:pt x="16683" y="9075"/>
                  </a:lnTo>
                  <a:lnTo>
                    <a:pt x="16690" y="9072"/>
                  </a:lnTo>
                  <a:lnTo>
                    <a:pt x="16698" y="9068"/>
                  </a:lnTo>
                  <a:lnTo>
                    <a:pt x="16706" y="9064"/>
                  </a:lnTo>
                  <a:lnTo>
                    <a:pt x="16712" y="9060"/>
                  </a:lnTo>
                  <a:lnTo>
                    <a:pt x="16718" y="9054"/>
                  </a:lnTo>
                  <a:lnTo>
                    <a:pt x="16725" y="9049"/>
                  </a:lnTo>
                  <a:lnTo>
                    <a:pt x="16730" y="9043"/>
                  </a:lnTo>
                  <a:lnTo>
                    <a:pt x="16735" y="9037"/>
                  </a:lnTo>
                  <a:lnTo>
                    <a:pt x="16740" y="9029"/>
                  </a:lnTo>
                  <a:lnTo>
                    <a:pt x="16744" y="9023"/>
                  </a:lnTo>
                  <a:lnTo>
                    <a:pt x="16748" y="9015"/>
                  </a:lnTo>
                  <a:lnTo>
                    <a:pt x="16750" y="9007"/>
                  </a:lnTo>
                  <a:lnTo>
                    <a:pt x="16753" y="8999"/>
                  </a:lnTo>
                  <a:lnTo>
                    <a:pt x="16754" y="8992"/>
                  </a:lnTo>
                  <a:lnTo>
                    <a:pt x="16755" y="8983"/>
                  </a:lnTo>
                  <a:lnTo>
                    <a:pt x="16756" y="8975"/>
                  </a:lnTo>
                  <a:lnTo>
                    <a:pt x="16756" y="7281"/>
                  </a:lnTo>
                  <a:lnTo>
                    <a:pt x="16755" y="7269"/>
                  </a:lnTo>
                  <a:lnTo>
                    <a:pt x="16753" y="7259"/>
                  </a:lnTo>
                  <a:lnTo>
                    <a:pt x="16751" y="7248"/>
                  </a:lnTo>
                  <a:lnTo>
                    <a:pt x="16747" y="7239"/>
                  </a:lnTo>
                  <a:lnTo>
                    <a:pt x="16743" y="7230"/>
                  </a:lnTo>
                  <a:lnTo>
                    <a:pt x="16737" y="7221"/>
                  </a:lnTo>
                  <a:lnTo>
                    <a:pt x="16731" y="7213"/>
                  </a:lnTo>
                  <a:lnTo>
                    <a:pt x="16724" y="7205"/>
                  </a:lnTo>
                  <a:lnTo>
                    <a:pt x="16716" y="7198"/>
                  </a:lnTo>
                  <a:lnTo>
                    <a:pt x="16708" y="7192"/>
                  </a:lnTo>
                  <a:lnTo>
                    <a:pt x="16699" y="7187"/>
                  </a:lnTo>
                  <a:lnTo>
                    <a:pt x="16690" y="7182"/>
                  </a:lnTo>
                  <a:lnTo>
                    <a:pt x="16679" y="7178"/>
                  </a:lnTo>
                  <a:lnTo>
                    <a:pt x="16669" y="7176"/>
                  </a:lnTo>
                  <a:lnTo>
                    <a:pt x="16658" y="7174"/>
                  </a:lnTo>
                  <a:lnTo>
                    <a:pt x="16648" y="71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01" name="右矢印 300"/>
          <p:cNvSpPr/>
          <p:nvPr/>
        </p:nvSpPr>
        <p:spPr>
          <a:xfrm>
            <a:off x="208996" y="6032245"/>
            <a:ext cx="987643" cy="57240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2" name="テキスト ボックス 301"/>
          <p:cNvSpPr txBox="1"/>
          <p:nvPr/>
        </p:nvSpPr>
        <p:spPr>
          <a:xfrm>
            <a:off x="1112025" y="5172138"/>
            <a:ext cx="5301960" cy="1323439"/>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1600" b="1" dirty="0"/>
              <a:t>2000 </a:t>
            </a:r>
            <a:r>
              <a:rPr kumimoji="1" lang="ja-JP" altLang="en-US" sz="1600" b="1" dirty="0"/>
              <a:t>年代くらいまでは、様々な大学や企業では、このような正統派インチキ・サーバー実験スペースの維持に理解がある管理者が、各組織に存在していた。</a:t>
            </a:r>
            <a:endParaRPr kumimoji="1" lang="en-US" altLang="ja-JP" sz="1600" b="1" dirty="0"/>
          </a:p>
          <a:p>
            <a:pPr marL="285750" indent="-285750">
              <a:buFont typeface="Arial" panose="020B0604020202020204" pitchFamily="34" charset="0"/>
              <a:buChar char="•"/>
            </a:pPr>
            <a:r>
              <a:rPr lang="ja-JP" altLang="en-US" sz="1600" b="1" dirty="0"/>
              <a:t>管理者たちは、国全体の </a:t>
            </a:r>
            <a:r>
              <a:rPr lang="en-US" altLang="ja-JP" sz="1600" b="1" dirty="0"/>
              <a:t>ICT </a:t>
            </a:r>
            <a:r>
              <a:rPr lang="ja-JP" altLang="en-US" sz="1600" b="1" dirty="0"/>
              <a:t>技術・人材の育成のため、このような環境を維持することの責任を負っていたのであるる</a:t>
            </a:r>
            <a:endParaRPr kumimoji="1" lang="ja-JP" altLang="en-US" sz="1600" b="1" dirty="0"/>
          </a:p>
        </p:txBody>
      </p:sp>
      <p:sp>
        <p:nvSpPr>
          <p:cNvPr id="303" name="右矢印 302"/>
          <p:cNvSpPr/>
          <p:nvPr/>
        </p:nvSpPr>
        <p:spPr>
          <a:xfrm>
            <a:off x="6304595" y="5010721"/>
            <a:ext cx="987643" cy="57240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4" name="テキスト ボックス 303"/>
          <p:cNvSpPr txBox="1"/>
          <p:nvPr/>
        </p:nvSpPr>
        <p:spPr>
          <a:xfrm>
            <a:off x="7349139" y="4956046"/>
            <a:ext cx="2724619" cy="1169551"/>
          </a:xfrm>
          <a:prstGeom prst="rect">
            <a:avLst/>
          </a:prstGeom>
          <a:noFill/>
        </p:spPr>
        <p:txBody>
          <a:bodyPr wrap="square" rtlCol="0">
            <a:spAutoFit/>
          </a:bodyPr>
          <a:lstStyle/>
          <a:p>
            <a:r>
              <a:rPr lang="ja-JP" altLang="en-US" sz="1400" b="1" dirty="0"/>
              <a:t>現在の日本の </a:t>
            </a:r>
            <a:r>
              <a:rPr lang="en-US" altLang="ja-JP" sz="1400" b="1" dirty="0"/>
              <a:t>ICT </a:t>
            </a:r>
            <a:r>
              <a:rPr lang="ja-JP" altLang="en-US" sz="1400" b="1" dirty="0"/>
              <a:t>は、</a:t>
            </a:r>
            <a:r>
              <a:rPr kumimoji="1" lang="ja-JP" altLang="en-US" sz="1400" b="1" dirty="0"/>
              <a:t>このような責任を果たした当時の管理者たちのおかげで </a:t>
            </a:r>
            <a:r>
              <a:rPr kumimoji="1" lang="en-US" altLang="ja-JP" sz="1400" b="1" dirty="0"/>
              <a:t>2000</a:t>
            </a:r>
            <a:r>
              <a:rPr kumimoji="1" lang="ja-JP" altLang="en-US" sz="1400" b="1" dirty="0"/>
              <a:t> 年代までに育成された</a:t>
            </a:r>
            <a:r>
              <a:rPr lang="ja-JP" altLang="en-US" sz="1400" b="1" dirty="0"/>
              <a:t>高度な </a:t>
            </a:r>
            <a:r>
              <a:rPr lang="en-US" altLang="ja-JP" sz="1400" b="1" dirty="0"/>
              <a:t>ICT </a:t>
            </a:r>
            <a:r>
              <a:rPr lang="ja-JP" altLang="en-US" sz="1400" b="1" dirty="0"/>
              <a:t>人材により</a:t>
            </a:r>
            <a:r>
              <a:rPr kumimoji="1" lang="ja-JP" altLang="en-US" sz="1400" b="1" dirty="0"/>
              <a:t>成り立ってきた。</a:t>
            </a:r>
          </a:p>
        </p:txBody>
      </p:sp>
      <p:sp>
        <p:nvSpPr>
          <p:cNvPr id="305" name="テキスト ボックス 304"/>
          <p:cNvSpPr txBox="1"/>
          <p:nvPr/>
        </p:nvSpPr>
        <p:spPr>
          <a:xfrm>
            <a:off x="8132768" y="3168136"/>
            <a:ext cx="3908595" cy="1015663"/>
          </a:xfrm>
          <a:prstGeom prst="rect">
            <a:avLst/>
          </a:prstGeom>
          <a:solidFill>
            <a:schemeClr val="bg1"/>
          </a:solidFill>
          <a:ln w="28575">
            <a:solidFill>
              <a:schemeClr val="tx1"/>
            </a:solidFill>
          </a:ln>
        </p:spPr>
        <p:txBody>
          <a:bodyPr wrap="square" rtlCol="0">
            <a:spAutoFit/>
          </a:bodyPr>
          <a:lstStyle/>
          <a:p>
            <a:r>
              <a:rPr kumimoji="1" lang="en-US" altLang="ja-JP" sz="2000" b="1" dirty="0"/>
              <a:t>1980 </a:t>
            </a:r>
            <a:r>
              <a:rPr kumimoji="1" lang="ja-JP" altLang="en-US" sz="2000" b="1" dirty="0"/>
              <a:t>年～</a:t>
            </a:r>
            <a:r>
              <a:rPr kumimoji="1" lang="en-US" altLang="ja-JP" sz="2000" b="1" dirty="0"/>
              <a:t>2000 </a:t>
            </a:r>
            <a:r>
              <a:rPr kumimoji="1" lang="ja-JP" altLang="en-US" sz="2000" b="1" dirty="0"/>
              <a:t>代の大学や研究所は、どこにでも超正統派インチキサーバー置き場があった。</a:t>
            </a:r>
          </a:p>
        </p:txBody>
      </p:sp>
      <p:sp>
        <p:nvSpPr>
          <p:cNvPr id="307" name="テキスト ボックス 306"/>
          <p:cNvSpPr txBox="1"/>
          <p:nvPr/>
        </p:nvSpPr>
        <p:spPr>
          <a:xfrm>
            <a:off x="8147898" y="4161699"/>
            <a:ext cx="3908595" cy="707886"/>
          </a:xfrm>
          <a:prstGeom prst="rect">
            <a:avLst/>
          </a:prstGeom>
          <a:solidFill>
            <a:schemeClr val="accent2">
              <a:lumMod val="20000"/>
              <a:lumOff val="80000"/>
            </a:schemeClr>
          </a:solidFill>
          <a:ln w="28575">
            <a:solidFill>
              <a:schemeClr val="tx1"/>
            </a:solidFill>
          </a:ln>
        </p:spPr>
        <p:txBody>
          <a:bodyPr wrap="square" rtlCol="0">
            <a:spAutoFit/>
          </a:bodyPr>
          <a:lstStyle/>
          <a:p>
            <a:r>
              <a:rPr kumimoji="1" lang="ja-JP" altLang="en-US" sz="2000" b="1" dirty="0"/>
              <a:t>高度 </a:t>
            </a:r>
            <a:r>
              <a:rPr kumimoji="1" lang="en-US" altLang="ja-JP" sz="2000" b="1" dirty="0"/>
              <a:t>ICT </a:t>
            </a:r>
            <a:r>
              <a:rPr kumimoji="1" lang="ja-JP" altLang="en-US" sz="2000" b="1" dirty="0"/>
              <a:t>人材・技術の育成インフラを支えていた。</a:t>
            </a:r>
          </a:p>
        </p:txBody>
      </p:sp>
      <p:pic>
        <p:nvPicPr>
          <p:cNvPr id="308" name="図 307"/>
          <p:cNvPicPr>
            <a:picLocks noChangeAspect="1"/>
          </p:cNvPicPr>
          <p:nvPr/>
        </p:nvPicPr>
        <p:blipFill>
          <a:blip r:embed="rId10"/>
          <a:stretch>
            <a:fillRect/>
          </a:stretch>
        </p:blipFill>
        <p:spPr>
          <a:xfrm>
            <a:off x="10475251" y="1718944"/>
            <a:ext cx="1448293" cy="775349"/>
          </a:xfrm>
          <a:prstGeom prst="rect">
            <a:avLst/>
          </a:prstGeom>
        </p:spPr>
      </p:pic>
      <p:pic>
        <p:nvPicPr>
          <p:cNvPr id="310" name="図 30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61318" y="6158684"/>
            <a:ext cx="574492" cy="830926"/>
          </a:xfrm>
          <a:prstGeom prst="rect">
            <a:avLst/>
          </a:prstGeom>
        </p:spPr>
      </p:pic>
      <p:pic>
        <p:nvPicPr>
          <p:cNvPr id="313" name="図 3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126" y="1835854"/>
            <a:ext cx="929447" cy="929447"/>
          </a:xfrm>
          <a:prstGeom prst="rect">
            <a:avLst/>
          </a:prstGeom>
        </p:spPr>
      </p:pic>
      <p:sp>
        <p:nvSpPr>
          <p:cNvPr id="2" name="角丸四角形 1"/>
          <p:cNvSpPr/>
          <p:nvPr/>
        </p:nvSpPr>
        <p:spPr>
          <a:xfrm>
            <a:off x="126465" y="59185"/>
            <a:ext cx="7358819" cy="360948"/>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t>背景 － 日本における超正統派コンピューティング人材育成スペースの歴史</a:t>
            </a:r>
          </a:p>
        </p:txBody>
      </p:sp>
    </p:spTree>
    <p:extLst>
      <p:ext uri="{BB962C8B-B14F-4D97-AF65-F5344CB8AC3E}">
        <p14:creationId xmlns:p14="http://schemas.microsoft.com/office/powerpoint/2010/main" val="2574019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63DCA85F-F225-44A4-AEA8-9083CAE61796}" type="slidenum">
              <a:rPr kumimoji="1" lang="ja-JP" altLang="en-US" smtClean="0"/>
              <a:t>16</a:t>
            </a:fld>
            <a:endParaRPr kumimoji="1" lang="ja-JP" altLang="en-US" dirty="0"/>
          </a:p>
        </p:txBody>
      </p:sp>
      <p:sp>
        <p:nvSpPr>
          <p:cNvPr id="4" name="タイトル 3"/>
          <p:cNvSpPr>
            <a:spLocks noGrp="1"/>
          </p:cNvSpPr>
          <p:nvPr>
            <p:ph type="title"/>
          </p:nvPr>
        </p:nvSpPr>
        <p:spPr>
          <a:xfrm>
            <a:off x="279436" y="-104959"/>
            <a:ext cx="9806940" cy="1325563"/>
          </a:xfrm>
        </p:spPr>
        <p:txBody>
          <a:bodyPr>
            <a:noAutofit/>
          </a:bodyPr>
          <a:lstStyle/>
          <a:p>
            <a:r>
              <a:rPr lang="ja-JP" altLang="en-US" sz="1800" b="1" dirty="0">
                <a:solidFill>
                  <a:srgbClr val="FF0000"/>
                </a:solidFill>
              </a:rPr>
              <a:t>ところが！！ </a:t>
            </a:r>
            <a:r>
              <a:rPr lang="en-US" altLang="ja-JP" sz="1800" b="1" dirty="0"/>
              <a:t>2010 </a:t>
            </a:r>
            <a:r>
              <a:rPr lang="ja-JP" altLang="en-US" sz="1800" b="1" dirty="0"/>
              <a:t>年代以降、世代交代が進み、大学・研究所・民間企業から、</a:t>
            </a:r>
            <a:r>
              <a:rPr lang="en-US" altLang="ja-JP" sz="1800" b="1" dirty="0"/>
              <a:t>ICT </a:t>
            </a:r>
            <a:r>
              <a:rPr lang="ja-JP" altLang="en-US" sz="1800" b="1" dirty="0"/>
              <a:t>人材・技術育成環境維持の責任を引受ける管理者がいなくなった。</a:t>
            </a:r>
            <a:r>
              <a:rPr lang="en-US" altLang="ja-JP" sz="1800" b="1" dirty="0"/>
              <a:t>(</a:t>
            </a:r>
            <a:r>
              <a:rPr lang="ja-JP" altLang="en-US" sz="1800" b="1" dirty="0"/>
              <a:t>つまり、重要性は理解していても、このようなスライドを書いて説明する人がいなくなった。</a:t>
            </a:r>
            <a:r>
              <a:rPr lang="en-US" altLang="ja-JP" sz="1800" b="1" dirty="0"/>
              <a:t>) </a:t>
            </a:r>
            <a:r>
              <a:rPr lang="ja-JP" altLang="en-US" sz="1800" b="1" dirty="0"/>
              <a:t>その結果、日本から、超正統派コンピュータ・ネットワーク試行錯誤スペースはほとんど消滅してしまった。</a:t>
            </a:r>
            <a:endParaRPr kumimoji="1" lang="ja-JP" altLang="en-US" sz="1800" b="1" dirty="0"/>
          </a:p>
        </p:txBody>
      </p:sp>
      <p:pic>
        <p:nvPicPr>
          <p:cNvPr id="8" name="図 7"/>
          <p:cNvPicPr>
            <a:picLocks noChangeAspect="1"/>
          </p:cNvPicPr>
          <p:nvPr/>
        </p:nvPicPr>
        <p:blipFill>
          <a:blip r:embed="rId2"/>
          <a:stretch>
            <a:fillRect/>
          </a:stretch>
        </p:blipFill>
        <p:spPr>
          <a:xfrm>
            <a:off x="243930" y="1131576"/>
            <a:ext cx="2016616" cy="26888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テキスト ボックス 11"/>
          <p:cNvSpPr txBox="1"/>
          <p:nvPr/>
        </p:nvSpPr>
        <p:spPr>
          <a:xfrm>
            <a:off x="2735318" y="1011484"/>
            <a:ext cx="8789276" cy="954107"/>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kumimoji="1" lang="en-US" altLang="ja-JP" sz="1400" dirty="0"/>
              <a:t>2000 </a:t>
            </a:r>
            <a:r>
              <a:rPr kumimoji="1" lang="ja-JP" altLang="en-US" sz="1400" dirty="0"/>
              <a:t>年代以降は、</a:t>
            </a:r>
            <a:r>
              <a:rPr kumimoji="1" lang="ja-JP" altLang="en-US" sz="1400" b="1" u="sng" dirty="0">
                <a:solidFill>
                  <a:schemeClr val="accent6">
                    <a:lumMod val="75000"/>
                  </a:schemeClr>
                </a:solidFill>
              </a:rPr>
              <a:t>インターネットやシステムソフトウェアやクラウドサービス</a:t>
            </a:r>
            <a:r>
              <a:rPr kumimoji="1" lang="ja-JP" altLang="en-US" sz="1400" dirty="0"/>
              <a:t>の進歩により、これらのインフラの上で動作するアプリケーションが研究やビジネスの対象として面白くなった。</a:t>
            </a:r>
            <a:endParaRPr kumimoji="1" lang="en-US" altLang="ja-JP" sz="1400" dirty="0"/>
          </a:p>
          <a:p>
            <a:pPr marL="285750" indent="-285750">
              <a:buFont typeface="Arial" panose="020B0604020202020204" pitchFamily="34" charset="0"/>
              <a:buChar char="•"/>
            </a:pPr>
            <a:r>
              <a:rPr kumimoji="1" lang="ja-JP" altLang="en-US" sz="1400" dirty="0"/>
              <a:t>優秀な人材は高レイヤに集中してしまい、クラウド、</a:t>
            </a:r>
            <a:r>
              <a:rPr kumimoji="1" lang="en-US" altLang="ja-JP" sz="1400" dirty="0"/>
              <a:t>OS</a:t>
            </a:r>
            <a:r>
              <a:rPr kumimoji="1" lang="ja-JP" altLang="en-US" sz="1400" dirty="0" err="1"/>
              <a:t>、</a:t>
            </a:r>
            <a:r>
              <a:rPr kumimoji="1" lang="ja-JP" altLang="en-US" sz="1400" dirty="0"/>
              <a:t>セキュリティ、通信システム</a:t>
            </a:r>
            <a:r>
              <a:rPr lang="ja-JP" altLang="en-US" sz="1400" dirty="0"/>
              <a:t>等の低レイヤの技術開発の重要性</a:t>
            </a:r>
            <a:r>
              <a:rPr kumimoji="1" lang="ja-JP" altLang="en-US" sz="1400" dirty="0"/>
              <a:t>と面白さがわかる人材は、現代日本の各組織では、稀になった。</a:t>
            </a:r>
          </a:p>
        </p:txBody>
      </p:sp>
      <p:sp>
        <p:nvSpPr>
          <p:cNvPr id="306" name="右矢印 305"/>
          <p:cNvSpPr/>
          <p:nvPr/>
        </p:nvSpPr>
        <p:spPr>
          <a:xfrm>
            <a:off x="2788846" y="2187567"/>
            <a:ext cx="987643" cy="572405"/>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7" name="テキスト ボックス 306"/>
          <p:cNvSpPr txBox="1"/>
          <p:nvPr/>
        </p:nvSpPr>
        <p:spPr>
          <a:xfrm>
            <a:off x="3817326" y="2174484"/>
            <a:ext cx="8047514" cy="1169551"/>
          </a:xfrm>
          <a:prstGeom prst="rect">
            <a:avLst/>
          </a:prstGeom>
          <a:solidFill>
            <a:srgbClr val="FFFFCC"/>
          </a:solidFill>
        </p:spPr>
        <p:txBody>
          <a:bodyPr wrap="square" rtlCol="0">
            <a:spAutoFit/>
          </a:bodyPr>
          <a:lstStyle/>
          <a:p>
            <a:pPr marL="285750" indent="-285750">
              <a:buFont typeface="Arial" panose="020B0604020202020204" pitchFamily="34" charset="0"/>
              <a:buChar char="•"/>
            </a:pPr>
            <a:r>
              <a:rPr kumimoji="1" lang="ja-JP" altLang="en-US" sz="1400" dirty="0"/>
              <a:t>大学・企業・研究所</a:t>
            </a:r>
            <a:r>
              <a:rPr lang="ja-JP" altLang="en-US" sz="1400" dirty="0"/>
              <a:t>で超正統派コンピュータ・ネットワーク試行錯誤スペースの</a:t>
            </a:r>
            <a:r>
              <a:rPr kumimoji="1" lang="ja-JP" altLang="en-US" sz="1400" dirty="0"/>
              <a:t>面白さを理解し、これらを日本で維持する責任感とモチベーションがある人が少なくなった。</a:t>
            </a:r>
          </a:p>
          <a:p>
            <a:pPr marL="285750" indent="-285750">
              <a:buFont typeface="Arial" panose="020B0604020202020204" pitchFamily="34" charset="0"/>
              <a:buChar char="•"/>
            </a:pPr>
            <a:r>
              <a:rPr kumimoji="1" lang="ja-JP" altLang="en-US" sz="1400" dirty="0"/>
              <a:t>各組織からこのような公共スペースが </a:t>
            </a:r>
            <a:r>
              <a:rPr kumimoji="1" lang="en-US" altLang="ja-JP" sz="1400" dirty="0"/>
              <a:t>2010 </a:t>
            </a:r>
            <a:r>
              <a:rPr kumimoji="1" lang="ja-JP" altLang="en-US" sz="1400" dirty="0"/>
              <a:t>年頃までに日本から自然消滅した。</a:t>
            </a:r>
            <a:endParaRPr kumimoji="1" lang="en-US" altLang="ja-JP" sz="1400" dirty="0"/>
          </a:p>
          <a:p>
            <a:pPr marL="285750" indent="-285750">
              <a:buFont typeface="Arial" panose="020B0604020202020204" pitchFamily="34" charset="0"/>
              <a:buChar char="•"/>
            </a:pPr>
            <a:r>
              <a:rPr kumimoji="1" lang="ja-JP" altLang="en-US" sz="1400" dirty="0"/>
              <a:t>すると、若い世代が、低レイヤーサイバー技術の面白さを知る機会が減るので、ますます理解がある </a:t>
            </a:r>
            <a:r>
              <a:rPr kumimoji="1" lang="en-US" altLang="ja-JP" sz="1400" dirty="0"/>
              <a:t>(</a:t>
            </a:r>
            <a:r>
              <a:rPr kumimoji="1" lang="ja-JP" altLang="en-US" sz="1400" dirty="0"/>
              <a:t>将来の</a:t>
            </a:r>
            <a:r>
              <a:rPr kumimoji="1" lang="en-US" altLang="ja-JP" sz="1400" dirty="0"/>
              <a:t>) </a:t>
            </a:r>
            <a:r>
              <a:rPr kumimoji="1" lang="ja-JP" altLang="en-US" sz="1400" dirty="0"/>
              <a:t>管理者が減り、日本の </a:t>
            </a:r>
            <a:r>
              <a:rPr kumimoji="1" lang="en-US" altLang="ja-JP" sz="1400" dirty="0"/>
              <a:t>ICT </a:t>
            </a:r>
            <a:r>
              <a:rPr kumimoji="1" lang="ja-JP" altLang="en-US" sz="1400" dirty="0" err="1"/>
              <a:t>は負の</a:t>
            </a:r>
            <a:r>
              <a:rPr kumimoji="1" lang="ja-JP" altLang="en-US" sz="1400" dirty="0"/>
              <a:t>スパイラルに陥っている。</a:t>
            </a:r>
          </a:p>
        </p:txBody>
      </p:sp>
      <p:sp>
        <p:nvSpPr>
          <p:cNvPr id="308" name="右矢印 307"/>
          <p:cNvSpPr/>
          <p:nvPr/>
        </p:nvSpPr>
        <p:spPr>
          <a:xfrm>
            <a:off x="3625713" y="3758415"/>
            <a:ext cx="987643" cy="57240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9" name="テキスト ボックス 308"/>
          <p:cNvSpPr txBox="1"/>
          <p:nvPr/>
        </p:nvSpPr>
        <p:spPr>
          <a:xfrm>
            <a:off x="4838201" y="3507847"/>
            <a:ext cx="6992008" cy="2062103"/>
          </a:xfrm>
          <a:prstGeom prst="rect">
            <a:avLst/>
          </a:prstGeom>
          <a:solidFill>
            <a:schemeClr val="accent2">
              <a:lumMod val="40000"/>
              <a:lumOff val="60000"/>
            </a:schemeClr>
          </a:solidFill>
        </p:spPr>
        <p:txBody>
          <a:bodyPr wrap="square" rtlCol="0">
            <a:spAutoFit/>
          </a:bodyPr>
          <a:lstStyle/>
          <a:p>
            <a:pPr marL="285750" indent="-285750">
              <a:buFont typeface="Arial" panose="020B0604020202020204" pitchFamily="34" charset="0"/>
              <a:buChar char="•"/>
            </a:pPr>
            <a:r>
              <a:rPr kumimoji="1" lang="ja-JP" altLang="en-US" sz="1600" dirty="0"/>
              <a:t>そもそも、</a:t>
            </a:r>
            <a:r>
              <a:rPr kumimoji="1" lang="ja-JP" altLang="en-US" sz="1600" b="1" u="sng" dirty="0">
                <a:solidFill>
                  <a:schemeClr val="accent6">
                    <a:lumMod val="75000"/>
                  </a:schemeClr>
                </a:solidFill>
              </a:rPr>
              <a:t>「</a:t>
            </a:r>
            <a:r>
              <a:rPr kumimoji="1" lang="en-US" altLang="ja-JP" sz="1600" b="1" u="sng" dirty="0">
                <a:solidFill>
                  <a:schemeClr val="accent6">
                    <a:lumMod val="75000"/>
                  </a:schemeClr>
                </a:solidFill>
              </a:rPr>
              <a:t>OS</a:t>
            </a:r>
            <a:r>
              <a:rPr kumimoji="1" lang="ja-JP" altLang="en-US" sz="1600" b="1" u="sng" dirty="0">
                <a:solidFill>
                  <a:schemeClr val="accent6">
                    <a:lumMod val="75000"/>
                  </a:schemeClr>
                </a:solidFill>
              </a:rPr>
              <a:t>、インターネット、システムソフトウェア、クラウドサービス」を今後も生み出すには</a:t>
            </a:r>
            <a:r>
              <a:rPr kumimoji="1" lang="ja-JP" altLang="en-US" sz="1600" dirty="0"/>
              <a:t>、</a:t>
            </a:r>
            <a:r>
              <a:rPr lang="ja-JP" altLang="en-US" sz="1600" dirty="0"/>
              <a:t>大学・企業・研究所の人材が利用できる「超正統派コンピュータ・ネットワーク試行錯誤スペース」が、少なくとも東京 </a:t>
            </a:r>
            <a:r>
              <a:rPr lang="en-US" altLang="ja-JP" sz="1600" dirty="0"/>
              <a:t>(</a:t>
            </a:r>
            <a:r>
              <a:rPr lang="ja-JP" altLang="en-US" sz="1600" dirty="0"/>
              <a:t>できれば、各地域</a:t>
            </a:r>
            <a:r>
              <a:rPr lang="en-US" altLang="ja-JP" sz="1600" dirty="0"/>
              <a:t>) </a:t>
            </a:r>
            <a:r>
              <a:rPr lang="ja-JP" altLang="en-US" sz="1600" dirty="0"/>
              <a:t>に１箇所存在しなければならない。</a:t>
            </a:r>
            <a:endParaRPr lang="en-US" altLang="ja-JP" sz="1600" dirty="0"/>
          </a:p>
          <a:p>
            <a:pPr marL="285750" indent="-285750">
              <a:buFont typeface="Arial" panose="020B0604020202020204" pitchFamily="34" charset="0"/>
              <a:buChar char="•"/>
            </a:pPr>
            <a:r>
              <a:rPr kumimoji="1" lang="ja-JP" altLang="en-US" sz="1600" dirty="0"/>
              <a:t>現在</a:t>
            </a:r>
            <a:r>
              <a:rPr lang="ja-JP" altLang="en-US" sz="1600" dirty="0"/>
              <a:t>「超正統派コンピュータ・ネットワーク試行錯誤スペース」</a:t>
            </a:r>
            <a:r>
              <a:rPr kumimoji="1" lang="ja-JP" altLang="en-US" sz="1600" dirty="0"/>
              <a:t>が消滅した状態がこれ以上徒過すると、次世代の</a:t>
            </a:r>
            <a:r>
              <a:rPr lang="ja-JP" altLang="en-US" sz="1600" dirty="0"/>
              <a:t>「インターネットやシステムソフトウェアやクラウドサービス」を維持・発展するための能力を身に付ける環境が消滅し、日本の </a:t>
            </a:r>
            <a:r>
              <a:rPr lang="en-US" altLang="ja-JP" sz="1600" dirty="0"/>
              <a:t>ICT </a:t>
            </a:r>
            <a:r>
              <a:rPr lang="ja-JP" altLang="en-US" sz="1600" dirty="0"/>
              <a:t>は崩壊をする。</a:t>
            </a:r>
            <a:endParaRPr kumimoji="1" lang="ja-JP" altLang="en-US" sz="1600" dirty="0"/>
          </a:p>
        </p:txBody>
      </p:sp>
      <p:pic>
        <p:nvPicPr>
          <p:cNvPr id="13" name="図 12"/>
          <p:cNvPicPr>
            <a:picLocks noChangeAspect="1"/>
          </p:cNvPicPr>
          <p:nvPr/>
        </p:nvPicPr>
        <p:blipFill>
          <a:blip r:embed="rId3"/>
          <a:stretch>
            <a:fillRect/>
          </a:stretch>
        </p:blipFill>
        <p:spPr>
          <a:xfrm>
            <a:off x="468481" y="3416350"/>
            <a:ext cx="2203422" cy="14412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12" name="右矢印 311"/>
          <p:cNvSpPr/>
          <p:nvPr/>
        </p:nvSpPr>
        <p:spPr>
          <a:xfrm>
            <a:off x="42054" y="5649168"/>
            <a:ext cx="472478" cy="34777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9" name="テキスト ボックス 298"/>
          <p:cNvSpPr txBox="1"/>
          <p:nvPr/>
        </p:nvSpPr>
        <p:spPr>
          <a:xfrm>
            <a:off x="622143" y="5569950"/>
            <a:ext cx="3485037" cy="1323439"/>
          </a:xfrm>
          <a:prstGeom prst="rect">
            <a:avLst/>
          </a:prstGeom>
          <a:solidFill>
            <a:schemeClr val="accent2">
              <a:lumMod val="20000"/>
              <a:lumOff val="80000"/>
            </a:schemeClr>
          </a:solidFill>
        </p:spPr>
        <p:txBody>
          <a:bodyPr wrap="square" rtlCol="0">
            <a:spAutoFit/>
          </a:bodyPr>
          <a:lstStyle/>
          <a:p>
            <a:r>
              <a:rPr lang="ja-JP" altLang="en-US" sz="1600" b="1" dirty="0"/>
              <a:t>超正統派コンピュータ・ネットワーク試行錯誤スペース</a:t>
            </a:r>
            <a:r>
              <a:rPr kumimoji="1" lang="ja-JP" altLang="en-US" sz="1600" b="1" dirty="0"/>
              <a:t>が、</a:t>
            </a:r>
            <a:r>
              <a:rPr kumimoji="1" lang="en-US" altLang="ja-JP" sz="1600" b="1" dirty="0"/>
              <a:t>2010 </a:t>
            </a:r>
            <a:r>
              <a:rPr kumimoji="1" lang="ja-JP" altLang="en-US" sz="1600" b="1" dirty="0"/>
              <a:t>年以降、もはや日本に存在しない。「商用データセンタ」は、これの代替にはならない。現在の日本の </a:t>
            </a:r>
            <a:r>
              <a:rPr kumimoji="1" lang="en-US" altLang="ja-JP" sz="1600" b="1" dirty="0"/>
              <a:t>ICT </a:t>
            </a:r>
            <a:r>
              <a:rPr kumimoji="1" lang="ja-JP" altLang="en-US" sz="1600" b="1" dirty="0"/>
              <a:t>は、危機的な状況である。</a:t>
            </a:r>
          </a:p>
        </p:txBody>
      </p:sp>
      <p:pic>
        <p:nvPicPr>
          <p:cNvPr id="314" name="図 3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0549" y="3208859"/>
            <a:ext cx="1092739" cy="1795826"/>
          </a:xfrm>
          <a:prstGeom prst="rect">
            <a:avLst/>
          </a:prstGeom>
        </p:spPr>
      </p:pic>
      <p:pic>
        <p:nvPicPr>
          <p:cNvPr id="315" name="図 3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1516" y="4309627"/>
            <a:ext cx="1212488" cy="1012631"/>
          </a:xfrm>
          <a:prstGeom prst="rect">
            <a:avLst/>
          </a:prstGeom>
        </p:spPr>
      </p:pic>
      <p:pic>
        <p:nvPicPr>
          <p:cNvPr id="316" name="図 3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47619" y="5193270"/>
            <a:ext cx="502327" cy="1248169"/>
          </a:xfrm>
          <a:prstGeom prst="rect">
            <a:avLst/>
          </a:prstGeom>
        </p:spPr>
      </p:pic>
      <p:pic>
        <p:nvPicPr>
          <p:cNvPr id="21" name="図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00142" y="541739"/>
            <a:ext cx="789150" cy="504150"/>
          </a:xfrm>
          <a:prstGeom prst="rect">
            <a:avLst/>
          </a:prstGeom>
        </p:spPr>
      </p:pic>
      <p:sp>
        <p:nvSpPr>
          <p:cNvPr id="25" name="WordArt 4">
            <a:extLst>
              <a:ext uri="{FF2B5EF4-FFF2-40B4-BE49-F238E27FC236}">
                <a16:creationId xmlns:a16="http://schemas.microsoft.com/office/drawing/2014/main" id="{42B74D57-21A9-47B7-8A5C-67ADDDDF6546}"/>
              </a:ext>
            </a:extLst>
          </p:cNvPr>
          <p:cNvSpPr>
            <a:spLocks noChangeArrowheads="1" noChangeShapeType="1" noTextEdit="1"/>
          </p:cNvSpPr>
          <p:nvPr/>
        </p:nvSpPr>
        <p:spPr bwMode="auto">
          <a:xfrm>
            <a:off x="5643900" y="5773838"/>
            <a:ext cx="5880693" cy="969484"/>
          </a:xfrm>
          <a:prstGeom prst="rect">
            <a:avLst/>
          </a:prstGeom>
          <a:solidFill>
            <a:schemeClr val="bg1"/>
          </a:solidFill>
        </p:spPr>
        <p:txBody>
          <a:bodyPr wrap="none" fromWordArt="1">
            <a:prstTxWarp prst="textPlain">
              <a:avLst>
                <a:gd name="adj" fmla="val 50000"/>
              </a:avLst>
            </a:prstTxWarp>
          </a:bodyPr>
          <a:lstStyle/>
          <a:p>
            <a:pPr rtl="0">
              <a:buNone/>
            </a:pPr>
            <a:r>
              <a:rPr lang="en-US" altLang="ja-JP" sz="3600" b="1" kern="10" spc="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mj-ea"/>
                <a:ea typeface="+mj-ea"/>
              </a:rPr>
              <a:t>2020</a:t>
            </a:r>
            <a:r>
              <a:rPr lang="ja-JP" altLang="en-US" sz="3600" b="1" kern="10" spc="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mj-ea"/>
                <a:ea typeface="+mj-ea"/>
              </a:rPr>
              <a:t>年代版の超正統派コンピューティング</a:t>
            </a:r>
            <a:endParaRPr lang="en-US" altLang="ja-JP" sz="3600" b="1" kern="10" spc="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mj-ea"/>
              <a:ea typeface="+mj-ea"/>
            </a:endParaRPr>
          </a:p>
          <a:p>
            <a:pPr rtl="0">
              <a:buNone/>
            </a:pPr>
            <a:r>
              <a:rPr lang="ja-JP" altLang="en-US" sz="3600" b="1" kern="10" spc="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mj-ea"/>
                <a:ea typeface="+mj-ea"/>
              </a:rPr>
              <a:t>人材育成環境を復活させよう</a:t>
            </a:r>
          </a:p>
        </p:txBody>
      </p:sp>
      <p:sp>
        <p:nvSpPr>
          <p:cNvPr id="26" name="右矢印 311">
            <a:extLst>
              <a:ext uri="{FF2B5EF4-FFF2-40B4-BE49-F238E27FC236}">
                <a16:creationId xmlns:a16="http://schemas.microsoft.com/office/drawing/2014/main" id="{87075325-C7C8-4AE4-ABCE-A3AFCCBB0664}"/>
              </a:ext>
            </a:extLst>
          </p:cNvPr>
          <p:cNvSpPr/>
          <p:nvPr/>
        </p:nvSpPr>
        <p:spPr>
          <a:xfrm>
            <a:off x="4613356" y="6225993"/>
            <a:ext cx="952486" cy="495819"/>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E053AC03-06F6-4E98-9E51-033432DB6B99}"/>
              </a:ext>
            </a:extLst>
          </p:cNvPr>
          <p:cNvSpPr txBox="1"/>
          <p:nvPr/>
        </p:nvSpPr>
        <p:spPr>
          <a:xfrm>
            <a:off x="4430907" y="6019686"/>
            <a:ext cx="1968579" cy="369332"/>
          </a:xfrm>
          <a:prstGeom prst="rect">
            <a:avLst/>
          </a:prstGeom>
          <a:noFill/>
        </p:spPr>
        <p:txBody>
          <a:bodyPr wrap="square" rtlCol="0">
            <a:spAutoFit/>
          </a:bodyPr>
          <a:lstStyle/>
          <a:p>
            <a:r>
              <a:rPr kumimoji="1" lang="ja-JP" altLang="en-US" b="1" dirty="0">
                <a:solidFill>
                  <a:srgbClr val="7030A0"/>
                </a:solidFill>
              </a:rPr>
              <a:t>そこで！</a:t>
            </a:r>
          </a:p>
        </p:txBody>
      </p:sp>
      <p:pic>
        <p:nvPicPr>
          <p:cNvPr id="313" name="図 3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42864" y="5576537"/>
            <a:ext cx="894860" cy="660691"/>
          </a:xfrm>
          <a:prstGeom prst="rect">
            <a:avLst/>
          </a:prstGeom>
        </p:spPr>
      </p:pic>
    </p:spTree>
    <p:extLst>
      <p:ext uri="{BB962C8B-B14F-4D97-AF65-F5344CB8AC3E}">
        <p14:creationId xmlns:p14="http://schemas.microsoft.com/office/powerpoint/2010/main" val="30667181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FB7F300-7230-4BC2-9CB8-CB5005669110}"/>
              </a:ext>
            </a:extLst>
          </p:cNvPr>
          <p:cNvSpPr>
            <a:spLocks noGrp="1"/>
          </p:cNvSpPr>
          <p:nvPr>
            <p:ph type="sldNum" sz="quarter" idx="12"/>
          </p:nvPr>
        </p:nvSpPr>
        <p:spPr/>
        <p:txBody>
          <a:bodyPr/>
          <a:lstStyle/>
          <a:p>
            <a:fld id="{63DCA85F-F225-44A4-AEA8-9083CAE61796}" type="slidenum">
              <a:rPr kumimoji="1" lang="ja-JP" altLang="en-US" smtClean="0"/>
              <a:t>17</a:t>
            </a:fld>
            <a:endParaRPr kumimoji="1" lang="ja-JP" altLang="en-US" dirty="0"/>
          </a:p>
        </p:txBody>
      </p:sp>
      <p:pic>
        <p:nvPicPr>
          <p:cNvPr id="3" name="図 2">
            <a:extLst>
              <a:ext uri="{FF2B5EF4-FFF2-40B4-BE49-F238E27FC236}">
                <a16:creationId xmlns:a16="http://schemas.microsoft.com/office/drawing/2014/main" id="{C001A95F-5A06-4FB4-99B4-47C9E4D3589A}"/>
              </a:ext>
            </a:extLst>
          </p:cNvPr>
          <p:cNvPicPr>
            <a:picLocks noChangeAspect="1"/>
          </p:cNvPicPr>
          <p:nvPr/>
        </p:nvPicPr>
        <p:blipFill>
          <a:blip r:embed="rId2"/>
          <a:stretch>
            <a:fillRect/>
          </a:stretch>
        </p:blipFill>
        <p:spPr>
          <a:xfrm>
            <a:off x="3988844" y="1143323"/>
            <a:ext cx="2963085" cy="2222315"/>
          </a:xfrm>
          <a:prstGeom prst="rect">
            <a:avLst/>
          </a:prstGeom>
          <a:ln>
            <a:noFill/>
          </a:ln>
          <a:effectLst>
            <a:outerShdw blurRad="292100" dist="139700" dir="2700000" algn="tl" rotWithShape="0">
              <a:srgbClr val="333333">
                <a:alpha val="65000"/>
              </a:srgbClr>
            </a:outerShdw>
          </a:effectLst>
        </p:spPr>
      </p:pic>
      <p:pic>
        <p:nvPicPr>
          <p:cNvPr id="4" name="図 3">
            <a:extLst>
              <a:ext uri="{FF2B5EF4-FFF2-40B4-BE49-F238E27FC236}">
                <a16:creationId xmlns:a16="http://schemas.microsoft.com/office/drawing/2014/main" id="{9A42D2D2-B8D2-41CB-8AD0-40C123386D2E}"/>
              </a:ext>
            </a:extLst>
          </p:cNvPr>
          <p:cNvPicPr>
            <a:picLocks noChangeAspect="1"/>
          </p:cNvPicPr>
          <p:nvPr/>
        </p:nvPicPr>
        <p:blipFill>
          <a:blip r:embed="rId3"/>
          <a:stretch>
            <a:fillRect/>
          </a:stretch>
        </p:blipFill>
        <p:spPr>
          <a:xfrm>
            <a:off x="429194" y="3342847"/>
            <a:ext cx="2807434" cy="2105576"/>
          </a:xfrm>
          <a:prstGeom prst="rect">
            <a:avLst/>
          </a:prstGeom>
          <a:ln>
            <a:noFill/>
          </a:ln>
          <a:effectLst>
            <a:outerShdw blurRad="292100" dist="139700" dir="2700000" algn="tl" rotWithShape="0">
              <a:srgbClr val="333333">
                <a:alpha val="65000"/>
              </a:srgbClr>
            </a:outerShdw>
          </a:effectLst>
        </p:spPr>
      </p:pic>
      <p:pic>
        <p:nvPicPr>
          <p:cNvPr id="5" name="図 4">
            <a:extLst>
              <a:ext uri="{FF2B5EF4-FFF2-40B4-BE49-F238E27FC236}">
                <a16:creationId xmlns:a16="http://schemas.microsoft.com/office/drawing/2014/main" id="{17A07B0F-D057-40C3-9676-851875CE9B1D}"/>
              </a:ext>
            </a:extLst>
          </p:cNvPr>
          <p:cNvPicPr>
            <a:picLocks noChangeAspect="1"/>
          </p:cNvPicPr>
          <p:nvPr/>
        </p:nvPicPr>
        <p:blipFill>
          <a:blip r:embed="rId4"/>
          <a:stretch>
            <a:fillRect/>
          </a:stretch>
        </p:blipFill>
        <p:spPr>
          <a:xfrm>
            <a:off x="8507373" y="1502001"/>
            <a:ext cx="3255433" cy="2441575"/>
          </a:xfrm>
          <a:prstGeom prst="rect">
            <a:avLst/>
          </a:prstGeom>
          <a:ln>
            <a:noFill/>
          </a:ln>
          <a:effectLst>
            <a:outerShdw blurRad="292100" dist="139700" dir="2700000" algn="tl" rotWithShape="0">
              <a:srgbClr val="333333">
                <a:alpha val="65000"/>
              </a:srgbClr>
            </a:outerShdw>
          </a:effectLst>
        </p:spPr>
      </p:pic>
      <p:pic>
        <p:nvPicPr>
          <p:cNvPr id="6" name="図 5">
            <a:extLst>
              <a:ext uri="{FF2B5EF4-FFF2-40B4-BE49-F238E27FC236}">
                <a16:creationId xmlns:a16="http://schemas.microsoft.com/office/drawing/2014/main" id="{9545824C-8EDA-48E6-86DC-8ACA01C50F2A}"/>
              </a:ext>
            </a:extLst>
          </p:cNvPr>
          <p:cNvPicPr>
            <a:picLocks noChangeAspect="1"/>
          </p:cNvPicPr>
          <p:nvPr/>
        </p:nvPicPr>
        <p:blipFill>
          <a:blip r:embed="rId5"/>
          <a:stretch>
            <a:fillRect/>
          </a:stretch>
        </p:blipFill>
        <p:spPr>
          <a:xfrm>
            <a:off x="429194" y="682625"/>
            <a:ext cx="3311171" cy="2483379"/>
          </a:xfrm>
          <a:prstGeom prst="rect">
            <a:avLst/>
          </a:prstGeom>
          <a:ln>
            <a:noFill/>
          </a:ln>
          <a:effectLst>
            <a:outerShdw blurRad="292100" dist="139700" dir="2700000" algn="tl" rotWithShape="0">
              <a:srgbClr val="333333">
                <a:alpha val="65000"/>
              </a:srgbClr>
            </a:outerShdw>
          </a:effectLst>
        </p:spPr>
      </p:pic>
      <p:pic>
        <p:nvPicPr>
          <p:cNvPr id="10" name="図 9">
            <a:extLst>
              <a:ext uri="{FF2B5EF4-FFF2-40B4-BE49-F238E27FC236}">
                <a16:creationId xmlns:a16="http://schemas.microsoft.com/office/drawing/2014/main" id="{E93BC76A-495E-4740-A5A6-F3646D82F441}"/>
              </a:ext>
            </a:extLst>
          </p:cNvPr>
          <p:cNvPicPr>
            <a:picLocks noChangeAspect="1"/>
          </p:cNvPicPr>
          <p:nvPr/>
        </p:nvPicPr>
        <p:blipFill>
          <a:blip r:embed="rId6"/>
          <a:stretch>
            <a:fillRect/>
          </a:stretch>
        </p:blipFill>
        <p:spPr>
          <a:xfrm>
            <a:off x="3071610" y="4142602"/>
            <a:ext cx="3084323" cy="2313242"/>
          </a:xfrm>
          <a:prstGeom prst="rect">
            <a:avLst/>
          </a:prstGeom>
          <a:ln>
            <a:noFill/>
          </a:ln>
          <a:effectLst>
            <a:outerShdw blurRad="292100" dist="139700" dir="2700000" algn="tl" rotWithShape="0">
              <a:srgbClr val="333333">
                <a:alpha val="65000"/>
              </a:srgbClr>
            </a:outerShdw>
          </a:effectLst>
        </p:spPr>
      </p:pic>
      <p:sp>
        <p:nvSpPr>
          <p:cNvPr id="11" name="WordArt 4">
            <a:extLst>
              <a:ext uri="{FF2B5EF4-FFF2-40B4-BE49-F238E27FC236}">
                <a16:creationId xmlns:a16="http://schemas.microsoft.com/office/drawing/2014/main" id="{804EF4B8-72CB-4D1D-8D31-1F2B7E26868B}"/>
              </a:ext>
            </a:extLst>
          </p:cNvPr>
          <p:cNvSpPr>
            <a:spLocks noChangeArrowheads="1" noChangeShapeType="1" noTextEdit="1"/>
          </p:cNvSpPr>
          <p:nvPr/>
        </p:nvSpPr>
        <p:spPr bwMode="auto">
          <a:xfrm>
            <a:off x="2391232" y="154514"/>
            <a:ext cx="9371574" cy="733609"/>
          </a:xfrm>
          <a:prstGeom prst="rect">
            <a:avLst/>
          </a:prstGeom>
        </p:spPr>
        <p:txBody>
          <a:bodyPr wrap="none" fromWordArt="1">
            <a:prstTxWarp prst="textPlain">
              <a:avLst>
                <a:gd name="adj" fmla="val 50000"/>
              </a:avLst>
            </a:prstTxWarp>
          </a:bodyPr>
          <a:lstStyle/>
          <a:p>
            <a:pPr algn="ctr" rtl="0">
              <a:buNone/>
            </a:pPr>
            <a:r>
              <a:rPr lang="en-US" altLang="ja-JP" sz="3600" b="1" kern="10" spc="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小塚ゴシック Pr6N B" panose="020B0800000000000000" pitchFamily="34" charset="-128"/>
                <a:ea typeface="小塚ゴシック Pr6N B" panose="020B0800000000000000" pitchFamily="34" charset="-128"/>
              </a:rPr>
              <a:t>2000 </a:t>
            </a:r>
            <a:r>
              <a:rPr lang="ja-JP" altLang="en-US" sz="3600" b="1" kern="10" spc="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小塚ゴシック Pr6N B" panose="020B0800000000000000" pitchFamily="34" charset="-128"/>
                <a:ea typeface="小塚ゴシック Pr6N B" panose="020B0800000000000000" pitchFamily="34" charset="-128"/>
              </a:rPr>
              <a:t>年代の超正統派コンピューティング環境の復活</a:t>
            </a:r>
          </a:p>
        </p:txBody>
      </p:sp>
      <p:pic>
        <p:nvPicPr>
          <p:cNvPr id="13" name="図 12">
            <a:extLst>
              <a:ext uri="{FF2B5EF4-FFF2-40B4-BE49-F238E27FC236}">
                <a16:creationId xmlns:a16="http://schemas.microsoft.com/office/drawing/2014/main" id="{0BB9C3DA-E107-4522-8FE2-4FF3E102759C}"/>
              </a:ext>
            </a:extLst>
          </p:cNvPr>
          <p:cNvPicPr>
            <a:picLocks noChangeAspect="1"/>
          </p:cNvPicPr>
          <p:nvPr/>
        </p:nvPicPr>
        <p:blipFill>
          <a:blip r:embed="rId7"/>
          <a:stretch>
            <a:fillRect/>
          </a:stretch>
        </p:blipFill>
        <p:spPr>
          <a:xfrm>
            <a:off x="7970506" y="3961804"/>
            <a:ext cx="2705100" cy="2026622"/>
          </a:xfrm>
          <a:prstGeom prst="rect">
            <a:avLst/>
          </a:prstGeom>
          <a:ln>
            <a:noFill/>
          </a:ln>
          <a:effectLst>
            <a:outerShdw blurRad="292100" dist="139700" dir="2700000" algn="tl" rotWithShape="0">
              <a:srgbClr val="333333">
                <a:alpha val="65000"/>
              </a:srgbClr>
            </a:outerShdw>
          </a:effectLst>
        </p:spPr>
      </p:pic>
      <p:pic>
        <p:nvPicPr>
          <p:cNvPr id="15" name="図 14">
            <a:extLst>
              <a:ext uri="{FF2B5EF4-FFF2-40B4-BE49-F238E27FC236}">
                <a16:creationId xmlns:a16="http://schemas.microsoft.com/office/drawing/2014/main" id="{46426759-0098-4910-B3D5-8E6977B4341E}"/>
              </a:ext>
            </a:extLst>
          </p:cNvPr>
          <p:cNvPicPr>
            <a:picLocks noChangeAspect="1"/>
          </p:cNvPicPr>
          <p:nvPr/>
        </p:nvPicPr>
        <p:blipFill>
          <a:blip r:embed="rId8"/>
          <a:stretch>
            <a:fillRect/>
          </a:stretch>
        </p:blipFill>
        <p:spPr>
          <a:xfrm>
            <a:off x="5937881" y="4622201"/>
            <a:ext cx="2238698" cy="1947886"/>
          </a:xfrm>
          <a:prstGeom prst="rect">
            <a:avLst/>
          </a:prstGeom>
          <a:ln>
            <a:noFill/>
          </a:ln>
          <a:effectLst>
            <a:outerShdw blurRad="292100" dist="139700" dir="2700000" algn="tl" rotWithShape="0">
              <a:srgbClr val="333333">
                <a:alpha val="65000"/>
              </a:srgbClr>
            </a:outerShdw>
          </a:effectLst>
        </p:spPr>
      </p:pic>
      <p:sp>
        <p:nvSpPr>
          <p:cNvPr id="16" name="テキスト ボックス 15">
            <a:extLst>
              <a:ext uri="{FF2B5EF4-FFF2-40B4-BE49-F238E27FC236}">
                <a16:creationId xmlns:a16="http://schemas.microsoft.com/office/drawing/2014/main" id="{A89CA20D-4F57-4A2E-9CE5-10C4BA6E7D91}"/>
              </a:ext>
            </a:extLst>
          </p:cNvPr>
          <p:cNvSpPr txBox="1"/>
          <p:nvPr/>
        </p:nvSpPr>
        <p:spPr>
          <a:xfrm>
            <a:off x="2159216" y="2906948"/>
            <a:ext cx="1581149" cy="338554"/>
          </a:xfrm>
          <a:prstGeom prst="rect">
            <a:avLst/>
          </a:prstGeom>
          <a:noFill/>
        </p:spPr>
        <p:txBody>
          <a:bodyPr wrap="square" rtlCol="0">
            <a:spAutoFit/>
          </a:bodyPr>
          <a:lstStyle/>
          <a:p>
            <a:r>
              <a:rPr kumimoji="1" lang="en-US" altLang="ja-JP" sz="1600" dirty="0">
                <a:highlight>
                  <a:srgbClr val="FFFFCC"/>
                </a:highlight>
              </a:rPr>
              <a:t>3E303, 2004 </a:t>
            </a:r>
            <a:r>
              <a:rPr kumimoji="1" lang="ja-JP" altLang="en-US" sz="1600" dirty="0">
                <a:highlight>
                  <a:srgbClr val="FFFFCC"/>
                </a:highlight>
              </a:rPr>
              <a:t>年</a:t>
            </a:r>
          </a:p>
        </p:txBody>
      </p:sp>
      <p:sp>
        <p:nvSpPr>
          <p:cNvPr id="17" name="テキスト ボックス 16">
            <a:extLst>
              <a:ext uri="{FF2B5EF4-FFF2-40B4-BE49-F238E27FC236}">
                <a16:creationId xmlns:a16="http://schemas.microsoft.com/office/drawing/2014/main" id="{1C2EEFAB-DDA4-4674-BCF0-55E8E2D88B92}"/>
              </a:ext>
            </a:extLst>
          </p:cNvPr>
          <p:cNvSpPr txBox="1"/>
          <p:nvPr/>
        </p:nvSpPr>
        <p:spPr>
          <a:xfrm>
            <a:off x="4167670" y="3027084"/>
            <a:ext cx="1581149" cy="338554"/>
          </a:xfrm>
          <a:prstGeom prst="rect">
            <a:avLst/>
          </a:prstGeom>
          <a:noFill/>
        </p:spPr>
        <p:txBody>
          <a:bodyPr wrap="square" rtlCol="0">
            <a:spAutoFit/>
          </a:bodyPr>
          <a:lstStyle/>
          <a:p>
            <a:r>
              <a:rPr kumimoji="1" lang="en-US" altLang="ja-JP" sz="1600" dirty="0">
                <a:highlight>
                  <a:srgbClr val="99FFCC"/>
                </a:highlight>
              </a:rPr>
              <a:t>WORD, 1999 </a:t>
            </a:r>
            <a:r>
              <a:rPr kumimoji="1" lang="ja-JP" altLang="en-US" sz="1600" dirty="0">
                <a:highlight>
                  <a:srgbClr val="99FFCC"/>
                </a:highlight>
              </a:rPr>
              <a:t>年</a:t>
            </a:r>
          </a:p>
        </p:txBody>
      </p:sp>
      <p:sp>
        <p:nvSpPr>
          <p:cNvPr id="18" name="テキスト ボックス 17">
            <a:extLst>
              <a:ext uri="{FF2B5EF4-FFF2-40B4-BE49-F238E27FC236}">
                <a16:creationId xmlns:a16="http://schemas.microsoft.com/office/drawing/2014/main" id="{A363E39D-0FDB-44D9-9081-C4EADFF73F31}"/>
              </a:ext>
            </a:extLst>
          </p:cNvPr>
          <p:cNvSpPr txBox="1"/>
          <p:nvPr/>
        </p:nvSpPr>
        <p:spPr>
          <a:xfrm>
            <a:off x="8507373" y="3468262"/>
            <a:ext cx="1581149" cy="338554"/>
          </a:xfrm>
          <a:prstGeom prst="rect">
            <a:avLst/>
          </a:prstGeom>
          <a:noFill/>
        </p:spPr>
        <p:txBody>
          <a:bodyPr wrap="square" rtlCol="0">
            <a:spAutoFit/>
          </a:bodyPr>
          <a:lstStyle/>
          <a:p>
            <a:r>
              <a:rPr kumimoji="1" lang="en-US" altLang="ja-JP" sz="1600" dirty="0">
                <a:highlight>
                  <a:srgbClr val="FFFF00"/>
                </a:highlight>
              </a:rPr>
              <a:t>WORD, 2003 </a:t>
            </a:r>
            <a:r>
              <a:rPr kumimoji="1" lang="ja-JP" altLang="en-US" sz="1600" dirty="0">
                <a:highlight>
                  <a:srgbClr val="FFFF00"/>
                </a:highlight>
              </a:rPr>
              <a:t>年</a:t>
            </a:r>
          </a:p>
        </p:txBody>
      </p:sp>
      <p:sp>
        <p:nvSpPr>
          <p:cNvPr id="19" name="テキスト ボックス 18">
            <a:extLst>
              <a:ext uri="{FF2B5EF4-FFF2-40B4-BE49-F238E27FC236}">
                <a16:creationId xmlns:a16="http://schemas.microsoft.com/office/drawing/2014/main" id="{389BF974-AD2E-4281-B227-305AD99B7BD1}"/>
              </a:ext>
            </a:extLst>
          </p:cNvPr>
          <p:cNvSpPr txBox="1"/>
          <p:nvPr/>
        </p:nvSpPr>
        <p:spPr>
          <a:xfrm>
            <a:off x="792859" y="5035913"/>
            <a:ext cx="2292955" cy="338554"/>
          </a:xfrm>
          <a:prstGeom prst="rect">
            <a:avLst/>
          </a:prstGeom>
          <a:noFill/>
        </p:spPr>
        <p:txBody>
          <a:bodyPr wrap="square" rtlCol="0">
            <a:spAutoFit/>
          </a:bodyPr>
          <a:lstStyle/>
          <a:p>
            <a:r>
              <a:rPr kumimoji="1" lang="en-US" altLang="ja-JP" sz="1600" dirty="0">
                <a:highlight>
                  <a:srgbClr val="66FFFF"/>
                </a:highlight>
              </a:rPr>
              <a:t>coins</a:t>
            </a:r>
            <a:r>
              <a:rPr kumimoji="1" lang="ja-JP" altLang="en-US" sz="1600" dirty="0">
                <a:highlight>
                  <a:srgbClr val="66FFFF"/>
                </a:highlight>
              </a:rPr>
              <a:t> サーバー室</a:t>
            </a:r>
            <a:r>
              <a:rPr kumimoji="1" lang="en-US" altLang="ja-JP" sz="1600" dirty="0">
                <a:highlight>
                  <a:srgbClr val="66FFFF"/>
                </a:highlight>
              </a:rPr>
              <a:t>, 2003 </a:t>
            </a:r>
            <a:r>
              <a:rPr kumimoji="1" lang="ja-JP" altLang="en-US" sz="1600" dirty="0">
                <a:highlight>
                  <a:srgbClr val="66FFFF"/>
                </a:highlight>
              </a:rPr>
              <a:t>年</a:t>
            </a:r>
          </a:p>
        </p:txBody>
      </p:sp>
      <p:sp>
        <p:nvSpPr>
          <p:cNvPr id="20" name="テキスト ボックス 19">
            <a:extLst>
              <a:ext uri="{FF2B5EF4-FFF2-40B4-BE49-F238E27FC236}">
                <a16:creationId xmlns:a16="http://schemas.microsoft.com/office/drawing/2014/main" id="{410F1B62-DC3B-4158-88F3-ADC381B6A99D}"/>
              </a:ext>
            </a:extLst>
          </p:cNvPr>
          <p:cNvSpPr txBox="1"/>
          <p:nvPr/>
        </p:nvSpPr>
        <p:spPr>
          <a:xfrm>
            <a:off x="3511917" y="5966134"/>
            <a:ext cx="2140554" cy="584775"/>
          </a:xfrm>
          <a:prstGeom prst="rect">
            <a:avLst/>
          </a:prstGeom>
          <a:noFill/>
        </p:spPr>
        <p:txBody>
          <a:bodyPr wrap="square" rtlCol="0">
            <a:spAutoFit/>
          </a:bodyPr>
          <a:lstStyle/>
          <a:p>
            <a:r>
              <a:rPr kumimoji="1" lang="en-US" altLang="ja-JP" sz="1600" dirty="0">
                <a:highlight>
                  <a:srgbClr val="FFCCFF"/>
                </a:highlight>
              </a:rPr>
              <a:t>WORD</a:t>
            </a:r>
            <a:r>
              <a:rPr kumimoji="1" lang="ja-JP" altLang="en-US" sz="1600" dirty="0">
                <a:highlight>
                  <a:srgbClr val="FFCCFF"/>
                </a:highlight>
              </a:rPr>
              <a:t> 部屋基幹ＮＷ</a:t>
            </a:r>
            <a:r>
              <a:rPr kumimoji="1" lang="en-US" altLang="ja-JP" sz="1600" dirty="0">
                <a:highlight>
                  <a:srgbClr val="FFCCFF"/>
                </a:highlight>
              </a:rPr>
              <a:t>, 2004 </a:t>
            </a:r>
            <a:r>
              <a:rPr kumimoji="1" lang="ja-JP" altLang="en-US" sz="1600" dirty="0">
                <a:highlight>
                  <a:srgbClr val="FFCCFF"/>
                </a:highlight>
              </a:rPr>
              <a:t>年</a:t>
            </a:r>
          </a:p>
        </p:txBody>
      </p:sp>
      <p:sp>
        <p:nvSpPr>
          <p:cNvPr id="21" name="テキスト ボックス 20">
            <a:extLst>
              <a:ext uri="{FF2B5EF4-FFF2-40B4-BE49-F238E27FC236}">
                <a16:creationId xmlns:a16="http://schemas.microsoft.com/office/drawing/2014/main" id="{8A5EFBB3-87AB-4DDD-A618-A8FE80171AAC}"/>
              </a:ext>
            </a:extLst>
          </p:cNvPr>
          <p:cNvSpPr txBox="1"/>
          <p:nvPr/>
        </p:nvSpPr>
        <p:spPr>
          <a:xfrm>
            <a:off x="6135794" y="6228225"/>
            <a:ext cx="2140554" cy="584775"/>
          </a:xfrm>
          <a:prstGeom prst="rect">
            <a:avLst/>
          </a:prstGeom>
          <a:noFill/>
        </p:spPr>
        <p:txBody>
          <a:bodyPr wrap="square" rtlCol="0">
            <a:spAutoFit/>
          </a:bodyPr>
          <a:lstStyle/>
          <a:p>
            <a:r>
              <a:rPr lang="en-US" altLang="ja-JP" sz="1600" dirty="0">
                <a:highlight>
                  <a:srgbClr val="FFFFCC"/>
                </a:highlight>
              </a:rPr>
              <a:t>open-coins </a:t>
            </a:r>
            <a:r>
              <a:rPr lang="ja-JP" altLang="en-US" sz="1600" dirty="0">
                <a:highlight>
                  <a:srgbClr val="FFFFCC"/>
                </a:highlight>
              </a:rPr>
              <a:t>サーバー、</a:t>
            </a:r>
          </a:p>
          <a:p>
            <a:r>
              <a:rPr kumimoji="1" lang="en-US" altLang="ja-JP" sz="1600" dirty="0">
                <a:highlight>
                  <a:srgbClr val="FFFFCC"/>
                </a:highlight>
              </a:rPr>
              <a:t>2003</a:t>
            </a:r>
            <a:r>
              <a:rPr kumimoji="1" lang="ja-JP" altLang="en-US" sz="1600" dirty="0">
                <a:highlight>
                  <a:srgbClr val="FFFFCC"/>
                </a:highlight>
              </a:rPr>
              <a:t> 年</a:t>
            </a:r>
          </a:p>
        </p:txBody>
      </p:sp>
      <p:pic>
        <p:nvPicPr>
          <p:cNvPr id="23" name="図 22">
            <a:extLst>
              <a:ext uri="{FF2B5EF4-FFF2-40B4-BE49-F238E27FC236}">
                <a16:creationId xmlns:a16="http://schemas.microsoft.com/office/drawing/2014/main" id="{EAEF0785-E50D-49AA-A4EE-8ABA35190121}"/>
              </a:ext>
            </a:extLst>
          </p:cNvPr>
          <p:cNvPicPr>
            <a:picLocks noChangeAspect="1"/>
          </p:cNvPicPr>
          <p:nvPr/>
        </p:nvPicPr>
        <p:blipFill>
          <a:blip r:embed="rId9"/>
          <a:stretch>
            <a:fillRect/>
          </a:stretch>
        </p:blipFill>
        <p:spPr>
          <a:xfrm>
            <a:off x="9563870" y="5029453"/>
            <a:ext cx="2159797" cy="1619848"/>
          </a:xfrm>
          <a:prstGeom prst="rect">
            <a:avLst/>
          </a:prstGeom>
          <a:ln>
            <a:noFill/>
          </a:ln>
          <a:effectLst>
            <a:outerShdw blurRad="292100" dist="139700" dir="2700000" algn="tl" rotWithShape="0">
              <a:srgbClr val="333333">
                <a:alpha val="65000"/>
              </a:srgbClr>
            </a:outerShdw>
          </a:effectLst>
        </p:spPr>
      </p:pic>
      <p:pic>
        <p:nvPicPr>
          <p:cNvPr id="25" name="図 24">
            <a:extLst>
              <a:ext uri="{FF2B5EF4-FFF2-40B4-BE49-F238E27FC236}">
                <a16:creationId xmlns:a16="http://schemas.microsoft.com/office/drawing/2014/main" id="{36844091-D73C-466F-8027-DD0CE57206D7}"/>
              </a:ext>
            </a:extLst>
          </p:cNvPr>
          <p:cNvPicPr>
            <a:picLocks noChangeAspect="1"/>
          </p:cNvPicPr>
          <p:nvPr/>
        </p:nvPicPr>
        <p:blipFill>
          <a:blip r:embed="rId10"/>
          <a:stretch>
            <a:fillRect/>
          </a:stretch>
        </p:blipFill>
        <p:spPr>
          <a:xfrm>
            <a:off x="863197" y="5358526"/>
            <a:ext cx="1939299" cy="1454474"/>
          </a:xfrm>
          <a:prstGeom prst="rect">
            <a:avLst/>
          </a:prstGeom>
          <a:ln>
            <a:noFill/>
          </a:ln>
          <a:effectLst>
            <a:outerShdw blurRad="292100" dist="139700" dir="2700000" algn="tl" rotWithShape="0">
              <a:srgbClr val="333333">
                <a:alpha val="65000"/>
              </a:srgbClr>
            </a:outerShdw>
          </a:effectLst>
        </p:spPr>
      </p:pic>
      <p:sp>
        <p:nvSpPr>
          <p:cNvPr id="26" name="テキスト ボックス 25">
            <a:extLst>
              <a:ext uri="{FF2B5EF4-FFF2-40B4-BE49-F238E27FC236}">
                <a16:creationId xmlns:a16="http://schemas.microsoft.com/office/drawing/2014/main" id="{57D03CCD-5173-4B55-B7D5-E059E8241376}"/>
              </a:ext>
            </a:extLst>
          </p:cNvPr>
          <p:cNvSpPr txBox="1"/>
          <p:nvPr/>
        </p:nvSpPr>
        <p:spPr>
          <a:xfrm>
            <a:off x="906139" y="6166379"/>
            <a:ext cx="2292955" cy="338554"/>
          </a:xfrm>
          <a:prstGeom prst="rect">
            <a:avLst/>
          </a:prstGeom>
          <a:noFill/>
        </p:spPr>
        <p:txBody>
          <a:bodyPr wrap="square" rtlCol="0">
            <a:spAutoFit/>
          </a:bodyPr>
          <a:lstStyle/>
          <a:p>
            <a:r>
              <a:rPr kumimoji="1" lang="en-US" altLang="ja-JP" sz="1600" dirty="0">
                <a:highlight>
                  <a:srgbClr val="99FFCC"/>
                </a:highlight>
              </a:rPr>
              <a:t>orchid-serv, 2005 </a:t>
            </a:r>
            <a:r>
              <a:rPr kumimoji="1" lang="ja-JP" altLang="en-US" sz="1600" dirty="0">
                <a:highlight>
                  <a:srgbClr val="99FFCC"/>
                </a:highlight>
              </a:rPr>
              <a:t>年</a:t>
            </a:r>
          </a:p>
        </p:txBody>
      </p:sp>
      <p:sp>
        <p:nvSpPr>
          <p:cNvPr id="27" name="テキスト ボックス 26">
            <a:extLst>
              <a:ext uri="{FF2B5EF4-FFF2-40B4-BE49-F238E27FC236}">
                <a16:creationId xmlns:a16="http://schemas.microsoft.com/office/drawing/2014/main" id="{A19D73FF-4765-4CA2-ABEF-841D83CB925B}"/>
              </a:ext>
            </a:extLst>
          </p:cNvPr>
          <p:cNvSpPr txBox="1"/>
          <p:nvPr/>
        </p:nvSpPr>
        <p:spPr>
          <a:xfrm>
            <a:off x="8151469" y="3985584"/>
            <a:ext cx="2524137" cy="338554"/>
          </a:xfrm>
          <a:prstGeom prst="rect">
            <a:avLst/>
          </a:prstGeom>
          <a:noFill/>
        </p:spPr>
        <p:txBody>
          <a:bodyPr wrap="square" rtlCol="0">
            <a:spAutoFit/>
          </a:bodyPr>
          <a:lstStyle/>
          <a:p>
            <a:r>
              <a:rPr kumimoji="1" lang="ja-JP" altLang="en-US" sz="1600" dirty="0">
                <a:highlight>
                  <a:srgbClr val="00FFFF"/>
                </a:highlight>
              </a:rPr>
              <a:t>情報学生ラウンジ</a:t>
            </a:r>
            <a:r>
              <a:rPr kumimoji="1" lang="en-US" altLang="ja-JP" sz="1600" dirty="0">
                <a:highlight>
                  <a:srgbClr val="00FFFF"/>
                </a:highlight>
              </a:rPr>
              <a:t>, 2004 </a:t>
            </a:r>
            <a:r>
              <a:rPr kumimoji="1" lang="ja-JP" altLang="en-US" sz="1600" dirty="0">
                <a:highlight>
                  <a:srgbClr val="00FFFF"/>
                </a:highlight>
              </a:rPr>
              <a:t>年</a:t>
            </a:r>
          </a:p>
        </p:txBody>
      </p:sp>
      <p:sp>
        <p:nvSpPr>
          <p:cNvPr id="28" name="テキスト ボックス 27">
            <a:extLst>
              <a:ext uri="{FF2B5EF4-FFF2-40B4-BE49-F238E27FC236}">
                <a16:creationId xmlns:a16="http://schemas.microsoft.com/office/drawing/2014/main" id="{798BF34E-2544-4954-935F-2EE255442C6A}"/>
              </a:ext>
            </a:extLst>
          </p:cNvPr>
          <p:cNvSpPr txBox="1"/>
          <p:nvPr/>
        </p:nvSpPr>
        <p:spPr>
          <a:xfrm>
            <a:off x="9563870" y="6166379"/>
            <a:ext cx="2524137" cy="584775"/>
          </a:xfrm>
          <a:prstGeom prst="rect">
            <a:avLst/>
          </a:prstGeom>
          <a:noFill/>
        </p:spPr>
        <p:txBody>
          <a:bodyPr wrap="square" rtlCol="0">
            <a:spAutoFit/>
          </a:bodyPr>
          <a:lstStyle/>
          <a:p>
            <a:r>
              <a:rPr kumimoji="1" lang="en-US" altLang="ja-JP" sz="1600" dirty="0">
                <a:highlight>
                  <a:srgbClr val="FFFFCC"/>
                </a:highlight>
              </a:rPr>
              <a:t>CS </a:t>
            </a:r>
            <a:r>
              <a:rPr kumimoji="1" lang="ja-JP" altLang="en-US" sz="1600" dirty="0">
                <a:highlight>
                  <a:srgbClr val="FFFFCC"/>
                </a:highlight>
              </a:rPr>
              <a:t>専攻の古いサーバー</a:t>
            </a:r>
            <a:r>
              <a:rPr kumimoji="1" lang="en-US" altLang="ja-JP" sz="1600" dirty="0">
                <a:highlight>
                  <a:srgbClr val="FFFFCC"/>
                </a:highlight>
              </a:rPr>
              <a:t>,</a:t>
            </a:r>
          </a:p>
          <a:p>
            <a:r>
              <a:rPr lang="en-US" altLang="ja-JP" sz="1600" dirty="0">
                <a:highlight>
                  <a:srgbClr val="FFFFCC"/>
                </a:highlight>
              </a:rPr>
              <a:t>2003 </a:t>
            </a:r>
            <a:r>
              <a:rPr lang="ja-JP" altLang="en-US" sz="1600" dirty="0">
                <a:highlight>
                  <a:srgbClr val="FFFFCC"/>
                </a:highlight>
              </a:rPr>
              <a:t>年</a:t>
            </a:r>
            <a:endParaRPr kumimoji="1" lang="ja-JP" altLang="en-US" sz="1600" dirty="0">
              <a:highlight>
                <a:srgbClr val="FFFFCC"/>
              </a:highlight>
            </a:endParaRPr>
          </a:p>
        </p:txBody>
      </p:sp>
      <p:pic>
        <p:nvPicPr>
          <p:cNvPr id="30" name="図 29">
            <a:extLst>
              <a:ext uri="{FF2B5EF4-FFF2-40B4-BE49-F238E27FC236}">
                <a16:creationId xmlns:a16="http://schemas.microsoft.com/office/drawing/2014/main" id="{14A32FC2-B291-4CD1-8D7E-FCCDFCC75ADE}"/>
              </a:ext>
            </a:extLst>
          </p:cNvPr>
          <p:cNvPicPr>
            <a:picLocks noChangeAspect="1"/>
          </p:cNvPicPr>
          <p:nvPr/>
        </p:nvPicPr>
        <p:blipFill>
          <a:blip r:embed="rId11"/>
          <a:stretch>
            <a:fillRect/>
          </a:stretch>
        </p:blipFill>
        <p:spPr>
          <a:xfrm>
            <a:off x="5722145" y="2407242"/>
            <a:ext cx="2248361" cy="1686271"/>
          </a:xfrm>
          <a:prstGeom prst="rect">
            <a:avLst/>
          </a:prstGeom>
          <a:ln>
            <a:noFill/>
          </a:ln>
          <a:effectLst>
            <a:outerShdw blurRad="292100" dist="139700" dir="2700000" algn="tl" rotWithShape="0">
              <a:srgbClr val="333333">
                <a:alpha val="65000"/>
              </a:srgbClr>
            </a:outerShdw>
          </a:effectLst>
        </p:spPr>
      </p:pic>
      <p:sp>
        <p:nvSpPr>
          <p:cNvPr id="31" name="テキスト ボックス 30">
            <a:extLst>
              <a:ext uri="{FF2B5EF4-FFF2-40B4-BE49-F238E27FC236}">
                <a16:creationId xmlns:a16="http://schemas.microsoft.com/office/drawing/2014/main" id="{251C59EE-DC19-43AB-A100-62A9E8137F8E}"/>
              </a:ext>
            </a:extLst>
          </p:cNvPr>
          <p:cNvSpPr txBox="1"/>
          <p:nvPr/>
        </p:nvSpPr>
        <p:spPr>
          <a:xfrm>
            <a:off x="6150935" y="3345324"/>
            <a:ext cx="1771142" cy="738664"/>
          </a:xfrm>
          <a:prstGeom prst="rect">
            <a:avLst/>
          </a:prstGeom>
          <a:noFill/>
        </p:spPr>
        <p:txBody>
          <a:bodyPr wrap="square" rtlCol="0">
            <a:spAutoFit/>
          </a:bodyPr>
          <a:lstStyle/>
          <a:p>
            <a:r>
              <a:rPr kumimoji="1" lang="en-US" altLang="ja-JP" sz="1400" dirty="0">
                <a:highlight>
                  <a:srgbClr val="FFFF00"/>
                </a:highlight>
              </a:rPr>
              <a:t>3C205 </a:t>
            </a:r>
            <a:r>
              <a:rPr kumimoji="1" lang="ja-JP" altLang="en-US" sz="1400" dirty="0">
                <a:highlight>
                  <a:srgbClr val="FFFF00"/>
                </a:highlight>
              </a:rPr>
              <a:t>で </a:t>
            </a:r>
            <a:r>
              <a:rPr kumimoji="1" lang="en-US" altLang="ja-JP" sz="1400" dirty="0" err="1">
                <a:highlight>
                  <a:srgbClr val="FFFF00"/>
                </a:highlight>
              </a:rPr>
              <a:t>Winny</a:t>
            </a:r>
            <a:r>
              <a:rPr kumimoji="1" lang="en-US" altLang="ja-JP" sz="1400" dirty="0">
                <a:highlight>
                  <a:srgbClr val="FFFF00"/>
                </a:highlight>
              </a:rPr>
              <a:t> </a:t>
            </a:r>
            <a:r>
              <a:rPr kumimoji="1" lang="ja-JP" altLang="en-US" sz="1400" dirty="0">
                <a:highlight>
                  <a:srgbClr val="FFFF00"/>
                </a:highlight>
              </a:rPr>
              <a:t>が帯域占有していた </a:t>
            </a:r>
            <a:r>
              <a:rPr kumimoji="1" lang="en-US" altLang="ja-JP" sz="1400" dirty="0">
                <a:highlight>
                  <a:srgbClr val="FFFF00"/>
                </a:highlight>
              </a:rPr>
              <a:t>L3SW (Summit48i), 2003 </a:t>
            </a:r>
            <a:r>
              <a:rPr kumimoji="1" lang="ja-JP" altLang="en-US" sz="1400" dirty="0">
                <a:highlight>
                  <a:srgbClr val="FFFF00"/>
                </a:highlight>
              </a:rPr>
              <a:t>年</a:t>
            </a:r>
          </a:p>
        </p:txBody>
      </p:sp>
      <p:pic>
        <p:nvPicPr>
          <p:cNvPr id="33" name="図 32">
            <a:extLst>
              <a:ext uri="{FF2B5EF4-FFF2-40B4-BE49-F238E27FC236}">
                <a16:creationId xmlns:a16="http://schemas.microsoft.com/office/drawing/2014/main" id="{12EB73D2-1E8E-47A4-BE22-469ED4CE224E}"/>
              </a:ext>
            </a:extLst>
          </p:cNvPr>
          <p:cNvPicPr>
            <a:picLocks noChangeAspect="1"/>
          </p:cNvPicPr>
          <p:nvPr/>
        </p:nvPicPr>
        <p:blipFill>
          <a:blip r:embed="rId12"/>
          <a:stretch>
            <a:fillRect/>
          </a:stretch>
        </p:blipFill>
        <p:spPr>
          <a:xfrm>
            <a:off x="6964957" y="1268110"/>
            <a:ext cx="1771142" cy="1329134"/>
          </a:xfrm>
          <a:prstGeom prst="rect">
            <a:avLst/>
          </a:prstGeom>
          <a:ln>
            <a:noFill/>
          </a:ln>
          <a:effectLst>
            <a:outerShdw blurRad="292100" dist="139700" dir="2700000" algn="tl" rotWithShape="0">
              <a:srgbClr val="333333">
                <a:alpha val="65000"/>
              </a:srgbClr>
            </a:outerShdw>
          </a:effectLst>
        </p:spPr>
      </p:pic>
      <p:sp>
        <p:nvSpPr>
          <p:cNvPr id="34" name="テキスト ボックス 33">
            <a:extLst>
              <a:ext uri="{FF2B5EF4-FFF2-40B4-BE49-F238E27FC236}">
                <a16:creationId xmlns:a16="http://schemas.microsoft.com/office/drawing/2014/main" id="{28EBF04C-9B8B-4E33-BA1F-0D54C409380D}"/>
              </a:ext>
            </a:extLst>
          </p:cNvPr>
          <p:cNvSpPr txBox="1"/>
          <p:nvPr/>
        </p:nvSpPr>
        <p:spPr>
          <a:xfrm>
            <a:off x="6856336" y="1368215"/>
            <a:ext cx="1581149" cy="584775"/>
          </a:xfrm>
          <a:prstGeom prst="rect">
            <a:avLst/>
          </a:prstGeom>
          <a:noFill/>
        </p:spPr>
        <p:txBody>
          <a:bodyPr wrap="square" rtlCol="0">
            <a:spAutoFit/>
          </a:bodyPr>
          <a:lstStyle/>
          <a:p>
            <a:r>
              <a:rPr kumimoji="1" lang="ja-JP" altLang="en-US" sz="1600" dirty="0">
                <a:highlight>
                  <a:srgbClr val="99FFCC"/>
                </a:highlight>
              </a:rPr>
              <a:t>学情センター</a:t>
            </a:r>
            <a:r>
              <a:rPr kumimoji="1" lang="en-US" altLang="ja-JP" sz="1600" dirty="0">
                <a:highlight>
                  <a:srgbClr val="99FFCC"/>
                </a:highlight>
              </a:rPr>
              <a:t>,</a:t>
            </a:r>
          </a:p>
          <a:p>
            <a:r>
              <a:rPr lang="en-US" altLang="ja-JP" sz="1600" dirty="0">
                <a:highlight>
                  <a:srgbClr val="99FFCC"/>
                </a:highlight>
              </a:rPr>
              <a:t>2006</a:t>
            </a:r>
            <a:endParaRPr kumimoji="1" lang="ja-JP" altLang="en-US" sz="1600" dirty="0">
              <a:highlight>
                <a:srgbClr val="99FFCC"/>
              </a:highlight>
            </a:endParaRPr>
          </a:p>
        </p:txBody>
      </p:sp>
      <p:pic>
        <p:nvPicPr>
          <p:cNvPr id="36" name="図 35">
            <a:extLst>
              <a:ext uri="{FF2B5EF4-FFF2-40B4-BE49-F238E27FC236}">
                <a16:creationId xmlns:a16="http://schemas.microsoft.com/office/drawing/2014/main" id="{7231F2B1-2FA7-482D-BB74-74BED6A65D96}"/>
              </a:ext>
            </a:extLst>
          </p:cNvPr>
          <p:cNvPicPr>
            <a:picLocks noChangeAspect="1"/>
          </p:cNvPicPr>
          <p:nvPr/>
        </p:nvPicPr>
        <p:blipFill>
          <a:blip r:embed="rId13"/>
          <a:stretch>
            <a:fillRect/>
          </a:stretch>
        </p:blipFill>
        <p:spPr>
          <a:xfrm>
            <a:off x="9586057" y="1324048"/>
            <a:ext cx="2246637" cy="760893"/>
          </a:xfrm>
          <a:prstGeom prst="rect">
            <a:avLst/>
          </a:prstGeom>
        </p:spPr>
      </p:pic>
      <p:sp>
        <p:nvSpPr>
          <p:cNvPr id="7" name="テキスト ボックス 6">
            <a:extLst>
              <a:ext uri="{FF2B5EF4-FFF2-40B4-BE49-F238E27FC236}">
                <a16:creationId xmlns:a16="http://schemas.microsoft.com/office/drawing/2014/main" id="{8CECA93A-715D-4196-92F8-A1A1111035E1}"/>
              </a:ext>
            </a:extLst>
          </p:cNvPr>
          <p:cNvSpPr txBox="1"/>
          <p:nvPr/>
        </p:nvSpPr>
        <p:spPr>
          <a:xfrm>
            <a:off x="0" y="109375"/>
            <a:ext cx="2523106" cy="707886"/>
          </a:xfrm>
          <a:prstGeom prst="rect">
            <a:avLst/>
          </a:prstGeom>
          <a:noFill/>
        </p:spPr>
        <p:txBody>
          <a:bodyPr wrap="square" rtlCol="0">
            <a:spAutoFit/>
          </a:bodyPr>
          <a:lstStyle/>
          <a:p>
            <a:r>
              <a:rPr kumimoji="1" lang="ja-JP" altLang="en-US" sz="2000" b="1" dirty="0">
                <a:highlight>
                  <a:srgbClr val="FFFF00"/>
                </a:highlight>
              </a:rPr>
              <a:t>日本の </a:t>
            </a:r>
            <a:r>
              <a:rPr kumimoji="1" lang="en-US" altLang="ja-JP" sz="2000" b="1" dirty="0">
                <a:highlight>
                  <a:srgbClr val="FFFF00"/>
                </a:highlight>
              </a:rPr>
              <a:t>ICT </a:t>
            </a:r>
            <a:r>
              <a:rPr kumimoji="1" lang="ja-JP" altLang="en-US" sz="2000" b="1" dirty="0">
                <a:highlight>
                  <a:srgbClr val="FFFF00"/>
                </a:highlight>
              </a:rPr>
              <a:t>技術力の復活のためには</a:t>
            </a:r>
          </a:p>
        </p:txBody>
      </p:sp>
      <p:sp>
        <p:nvSpPr>
          <p:cNvPr id="29" name="テキスト ボックス 28">
            <a:extLst>
              <a:ext uri="{FF2B5EF4-FFF2-40B4-BE49-F238E27FC236}">
                <a16:creationId xmlns:a16="http://schemas.microsoft.com/office/drawing/2014/main" id="{EF35612A-8B2A-49BE-B810-AF957C2BFAD5}"/>
              </a:ext>
            </a:extLst>
          </p:cNvPr>
          <p:cNvSpPr txBox="1"/>
          <p:nvPr/>
        </p:nvSpPr>
        <p:spPr>
          <a:xfrm>
            <a:off x="9513384" y="985536"/>
            <a:ext cx="2523106" cy="461665"/>
          </a:xfrm>
          <a:prstGeom prst="rect">
            <a:avLst/>
          </a:prstGeom>
          <a:noFill/>
        </p:spPr>
        <p:txBody>
          <a:bodyPr wrap="square" rtlCol="0">
            <a:spAutoFit/>
          </a:bodyPr>
          <a:lstStyle/>
          <a:p>
            <a:pPr algn="r"/>
            <a:r>
              <a:rPr kumimoji="1" lang="ja-JP" altLang="en-US" sz="2400" b="1" dirty="0">
                <a:highlight>
                  <a:srgbClr val="FFFF00"/>
                </a:highlight>
              </a:rPr>
              <a:t>が必要。</a:t>
            </a:r>
          </a:p>
        </p:txBody>
      </p:sp>
      <p:sp>
        <p:nvSpPr>
          <p:cNvPr id="32" name="テキスト ボックス 31">
            <a:extLst>
              <a:ext uri="{FF2B5EF4-FFF2-40B4-BE49-F238E27FC236}">
                <a16:creationId xmlns:a16="http://schemas.microsoft.com/office/drawing/2014/main" id="{140954BE-EF58-4757-A115-CA376AF0C61A}"/>
              </a:ext>
            </a:extLst>
          </p:cNvPr>
          <p:cNvSpPr txBox="1"/>
          <p:nvPr/>
        </p:nvSpPr>
        <p:spPr>
          <a:xfrm>
            <a:off x="3399750" y="4302543"/>
            <a:ext cx="4407633" cy="307777"/>
          </a:xfrm>
          <a:prstGeom prst="rect">
            <a:avLst/>
          </a:prstGeom>
          <a:solidFill>
            <a:schemeClr val="bg1"/>
          </a:solidFill>
        </p:spPr>
        <p:txBody>
          <a:bodyPr wrap="square" rtlCol="0">
            <a:spAutoFit/>
          </a:bodyPr>
          <a:lstStyle/>
          <a:p>
            <a:r>
              <a:rPr kumimoji="1" lang="en-US" altLang="ja-JP" sz="1400" b="1" dirty="0">
                <a:solidFill>
                  <a:schemeClr val="accent6">
                    <a:lumMod val="50000"/>
                  </a:schemeClr>
                </a:solidFill>
              </a:rPr>
              <a:t>Revival of the Ultra-Orthodox Computing &amp; Networking</a:t>
            </a:r>
            <a:endParaRPr kumimoji="1" lang="ja-JP" altLang="en-US" sz="1400" b="1" dirty="0">
              <a:solidFill>
                <a:schemeClr val="accent6">
                  <a:lumMod val="50000"/>
                </a:schemeClr>
              </a:solidFill>
            </a:endParaRPr>
          </a:p>
        </p:txBody>
      </p:sp>
      <p:sp>
        <p:nvSpPr>
          <p:cNvPr id="35" name="テキスト ボックス 34">
            <a:extLst>
              <a:ext uri="{FF2B5EF4-FFF2-40B4-BE49-F238E27FC236}">
                <a16:creationId xmlns:a16="http://schemas.microsoft.com/office/drawing/2014/main" id="{A62EE3E0-80DF-4332-BABB-EF1A24B87784}"/>
              </a:ext>
            </a:extLst>
          </p:cNvPr>
          <p:cNvSpPr txBox="1"/>
          <p:nvPr/>
        </p:nvSpPr>
        <p:spPr>
          <a:xfrm>
            <a:off x="3399749" y="3999817"/>
            <a:ext cx="4522327" cy="400110"/>
          </a:xfrm>
          <a:prstGeom prst="rect">
            <a:avLst/>
          </a:prstGeom>
          <a:noFill/>
        </p:spPr>
        <p:txBody>
          <a:bodyPr wrap="square" rtlCol="0">
            <a:spAutoFit/>
          </a:bodyPr>
          <a:lstStyle/>
          <a:p>
            <a:r>
              <a:rPr kumimoji="1" lang="ja-JP" altLang="en-US" sz="2000" b="1" dirty="0">
                <a:highlight>
                  <a:srgbClr val="00FF00"/>
                </a:highlight>
              </a:rPr>
              <a:t>超正統派コンピュータ</a:t>
            </a:r>
            <a:r>
              <a:rPr kumimoji="1" lang="en-US" altLang="ja-JP" sz="2000" b="1" dirty="0">
                <a:highlight>
                  <a:srgbClr val="00FF00"/>
                </a:highlight>
              </a:rPr>
              <a:t>&amp;</a:t>
            </a:r>
            <a:r>
              <a:rPr kumimoji="1" lang="ja-JP" altLang="en-US" sz="2000" b="1" dirty="0">
                <a:highlight>
                  <a:srgbClr val="00FF00"/>
                </a:highlight>
              </a:rPr>
              <a:t>ネットワーク環境</a:t>
            </a:r>
          </a:p>
        </p:txBody>
      </p:sp>
      <p:sp>
        <p:nvSpPr>
          <p:cNvPr id="37" name="テキスト ボックス 36">
            <a:extLst>
              <a:ext uri="{FF2B5EF4-FFF2-40B4-BE49-F238E27FC236}">
                <a16:creationId xmlns:a16="http://schemas.microsoft.com/office/drawing/2014/main" id="{142E2A8C-B7DF-4D53-B61B-A78390DFE313}"/>
              </a:ext>
            </a:extLst>
          </p:cNvPr>
          <p:cNvSpPr txBox="1"/>
          <p:nvPr/>
        </p:nvSpPr>
        <p:spPr>
          <a:xfrm>
            <a:off x="3319223" y="3513450"/>
            <a:ext cx="2429596" cy="338554"/>
          </a:xfrm>
          <a:prstGeom prst="rect">
            <a:avLst/>
          </a:prstGeom>
          <a:noFill/>
        </p:spPr>
        <p:txBody>
          <a:bodyPr wrap="square" rtlCol="0">
            <a:spAutoFit/>
          </a:bodyPr>
          <a:lstStyle/>
          <a:p>
            <a:r>
              <a:rPr kumimoji="1" lang="ja-JP" altLang="en-US" sz="1600" b="1" dirty="0">
                <a:solidFill>
                  <a:schemeClr val="accent6">
                    <a:lumMod val="50000"/>
                  </a:schemeClr>
                </a:solidFill>
                <a:highlight>
                  <a:srgbClr val="FFFFCC"/>
                </a:highlight>
              </a:rPr>
              <a:t>失われた</a:t>
            </a:r>
          </a:p>
        </p:txBody>
      </p:sp>
      <p:sp>
        <p:nvSpPr>
          <p:cNvPr id="38" name="テキスト ボックス 37">
            <a:extLst>
              <a:ext uri="{FF2B5EF4-FFF2-40B4-BE49-F238E27FC236}">
                <a16:creationId xmlns:a16="http://schemas.microsoft.com/office/drawing/2014/main" id="{5B401C51-9238-4372-98F8-087503C7943A}"/>
              </a:ext>
            </a:extLst>
          </p:cNvPr>
          <p:cNvSpPr txBox="1"/>
          <p:nvPr/>
        </p:nvSpPr>
        <p:spPr>
          <a:xfrm>
            <a:off x="3332793" y="3798792"/>
            <a:ext cx="2429596" cy="276999"/>
          </a:xfrm>
          <a:prstGeom prst="rect">
            <a:avLst/>
          </a:prstGeom>
          <a:noFill/>
        </p:spPr>
        <p:txBody>
          <a:bodyPr wrap="square" rtlCol="0">
            <a:spAutoFit/>
          </a:bodyPr>
          <a:lstStyle/>
          <a:p>
            <a:r>
              <a:rPr kumimoji="1" lang="en-US" altLang="ja-JP" sz="1200" b="1" dirty="0">
                <a:solidFill>
                  <a:schemeClr val="accent6">
                    <a:lumMod val="50000"/>
                  </a:schemeClr>
                </a:solidFill>
                <a:highlight>
                  <a:srgbClr val="00FF00"/>
                </a:highlight>
              </a:rPr>
              <a:t>(</a:t>
            </a:r>
            <a:r>
              <a:rPr kumimoji="1" lang="ja-JP" altLang="en-US" sz="1200" b="1" dirty="0">
                <a:solidFill>
                  <a:schemeClr val="accent6">
                    <a:lumMod val="50000"/>
                  </a:schemeClr>
                </a:solidFill>
                <a:highlight>
                  <a:srgbClr val="00FF00"/>
                </a:highlight>
              </a:rPr>
              <a:t>インチキ</a:t>
            </a:r>
            <a:r>
              <a:rPr kumimoji="1" lang="en-US" altLang="ja-JP" sz="1200" b="1" dirty="0">
                <a:solidFill>
                  <a:schemeClr val="accent6">
                    <a:lumMod val="50000"/>
                  </a:schemeClr>
                </a:solidFill>
                <a:highlight>
                  <a:srgbClr val="00FF00"/>
                </a:highlight>
              </a:rPr>
              <a:t>)</a:t>
            </a:r>
            <a:endParaRPr kumimoji="1" lang="ja-JP" altLang="en-US" sz="1200" b="1" dirty="0">
              <a:solidFill>
                <a:schemeClr val="accent6">
                  <a:lumMod val="50000"/>
                </a:schemeClr>
              </a:solidFill>
              <a:highlight>
                <a:srgbClr val="00FF00"/>
              </a:highlight>
            </a:endParaRPr>
          </a:p>
        </p:txBody>
      </p:sp>
      <p:sp>
        <p:nvSpPr>
          <p:cNvPr id="39" name="テキスト ボックス 38">
            <a:extLst>
              <a:ext uri="{FF2B5EF4-FFF2-40B4-BE49-F238E27FC236}">
                <a16:creationId xmlns:a16="http://schemas.microsoft.com/office/drawing/2014/main" id="{96BC220B-79A1-41FC-AB79-06E012B339C4}"/>
              </a:ext>
            </a:extLst>
          </p:cNvPr>
          <p:cNvSpPr txBox="1"/>
          <p:nvPr/>
        </p:nvSpPr>
        <p:spPr>
          <a:xfrm>
            <a:off x="7550502" y="4111741"/>
            <a:ext cx="906271" cy="338554"/>
          </a:xfrm>
          <a:prstGeom prst="rect">
            <a:avLst/>
          </a:prstGeom>
          <a:noFill/>
        </p:spPr>
        <p:txBody>
          <a:bodyPr wrap="square" rtlCol="0">
            <a:spAutoFit/>
          </a:bodyPr>
          <a:lstStyle/>
          <a:p>
            <a:r>
              <a:rPr kumimoji="1" lang="ja-JP" altLang="en-US" sz="1600" b="1" dirty="0">
                <a:solidFill>
                  <a:schemeClr val="accent6">
                    <a:lumMod val="50000"/>
                  </a:schemeClr>
                </a:solidFill>
                <a:highlight>
                  <a:srgbClr val="FFFFCC"/>
                </a:highlight>
              </a:rPr>
              <a:t>の復活</a:t>
            </a:r>
          </a:p>
        </p:txBody>
      </p:sp>
      <p:sp>
        <p:nvSpPr>
          <p:cNvPr id="8" name="テキスト ボックス 7">
            <a:extLst>
              <a:ext uri="{FF2B5EF4-FFF2-40B4-BE49-F238E27FC236}">
                <a16:creationId xmlns:a16="http://schemas.microsoft.com/office/drawing/2014/main" id="{DA02FB2C-F342-4C29-A5A5-63FB78207BE0}"/>
              </a:ext>
            </a:extLst>
          </p:cNvPr>
          <p:cNvSpPr txBox="1"/>
          <p:nvPr/>
        </p:nvSpPr>
        <p:spPr>
          <a:xfrm>
            <a:off x="3829629" y="974205"/>
            <a:ext cx="3414967" cy="923330"/>
          </a:xfrm>
          <a:prstGeom prst="rect">
            <a:avLst/>
          </a:prstGeom>
          <a:noFill/>
        </p:spPr>
        <p:txBody>
          <a:bodyPr wrap="square" rtlCol="0">
            <a:spAutoFit/>
          </a:bodyPr>
          <a:lstStyle/>
          <a:p>
            <a:r>
              <a:rPr kumimoji="1" lang="ja-JP" altLang="en-US" b="1" u="sng" dirty="0">
                <a:solidFill>
                  <a:srgbClr val="0000FF"/>
                </a:solidFill>
                <a:highlight>
                  <a:srgbClr val="FFFFCC"/>
                </a:highlight>
              </a:rPr>
              <a:t>↓例</a:t>
            </a:r>
            <a:r>
              <a:rPr kumimoji="1" lang="en-US" altLang="ja-JP" b="1" u="sng" dirty="0">
                <a:solidFill>
                  <a:srgbClr val="0000FF"/>
                </a:solidFill>
                <a:highlight>
                  <a:srgbClr val="FFFFCC"/>
                </a:highlight>
              </a:rPr>
              <a:t>: </a:t>
            </a:r>
            <a:r>
              <a:rPr kumimoji="1" lang="ja-JP" altLang="en-US" b="1" u="sng" dirty="0">
                <a:solidFill>
                  <a:srgbClr val="0000FF"/>
                </a:solidFill>
                <a:highlight>
                  <a:srgbClr val="FFFFCC"/>
                </a:highlight>
              </a:rPr>
              <a:t>筑波大にあったインチキ環境 </a:t>
            </a:r>
            <a:r>
              <a:rPr lang="en-US" altLang="ja-JP" b="1" dirty="0">
                <a:highlight>
                  <a:srgbClr val="FFFFCC"/>
                </a:highlight>
              </a:rPr>
              <a:t>(</a:t>
            </a:r>
            <a:r>
              <a:rPr lang="ja-JP" altLang="en-US" b="1" dirty="0">
                <a:highlight>
                  <a:srgbClr val="FFFFCC"/>
                </a:highlight>
              </a:rPr>
              <a:t>他の大学にも大概同じようなものがあった</a:t>
            </a:r>
            <a:r>
              <a:rPr lang="en-US" altLang="ja-JP" b="1" dirty="0">
                <a:highlight>
                  <a:srgbClr val="FFFFCC"/>
                </a:highlight>
              </a:rPr>
              <a:t>)</a:t>
            </a:r>
            <a:endParaRPr kumimoji="1" lang="ja-JP" altLang="en-US" b="1" dirty="0">
              <a:highlight>
                <a:srgbClr val="FFFFCC"/>
              </a:highlight>
            </a:endParaRPr>
          </a:p>
        </p:txBody>
      </p:sp>
    </p:spTree>
    <p:extLst>
      <p:ext uri="{BB962C8B-B14F-4D97-AF65-F5344CB8AC3E}">
        <p14:creationId xmlns:p14="http://schemas.microsoft.com/office/powerpoint/2010/main" val="1724286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矢印: 右 344">
            <a:extLst>
              <a:ext uri="{FF2B5EF4-FFF2-40B4-BE49-F238E27FC236}">
                <a16:creationId xmlns:a16="http://schemas.microsoft.com/office/drawing/2014/main" id="{3C95C973-01D2-4C6A-8162-23467F3D82DA}"/>
              </a:ext>
            </a:extLst>
          </p:cNvPr>
          <p:cNvSpPr/>
          <p:nvPr/>
        </p:nvSpPr>
        <p:spPr>
          <a:xfrm>
            <a:off x="4665356" y="1558792"/>
            <a:ext cx="1894664" cy="1453041"/>
          </a:xfrm>
          <a:prstGeom prst="rightArrow">
            <a:avLst/>
          </a:prstGeom>
          <a:solidFill>
            <a:srgbClr val="FFCC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N_TB_Shinbun_Mincho_Std_L" panose="02000503000000000000" pitchFamily="2" charset="-128"/>
              <a:ea typeface="DN_TB_Shinbun_Mincho_Std_L" panose="02000503000000000000" pitchFamily="2" charset="-128"/>
            </a:endParaRPr>
          </a:p>
        </p:txBody>
      </p:sp>
      <p:sp>
        <p:nvSpPr>
          <p:cNvPr id="198" name="楕円 197">
            <a:extLst>
              <a:ext uri="{FF2B5EF4-FFF2-40B4-BE49-F238E27FC236}">
                <a16:creationId xmlns:a16="http://schemas.microsoft.com/office/drawing/2014/main" id="{1C54EAF2-2B79-4AA4-8686-503EBA3CB3B3}"/>
              </a:ext>
            </a:extLst>
          </p:cNvPr>
          <p:cNvSpPr/>
          <p:nvPr/>
        </p:nvSpPr>
        <p:spPr>
          <a:xfrm>
            <a:off x="643782" y="1808994"/>
            <a:ext cx="3788654" cy="1921758"/>
          </a:xfrm>
          <a:prstGeom prst="ellipse">
            <a:avLst/>
          </a:prstGeom>
          <a:solidFill>
            <a:schemeClr val="accent1">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4" name="直線コネクタ 203">
            <a:extLst>
              <a:ext uri="{FF2B5EF4-FFF2-40B4-BE49-F238E27FC236}">
                <a16:creationId xmlns:a16="http://schemas.microsoft.com/office/drawing/2014/main" id="{7352D3B6-7A98-4722-A5A1-0F5F9E29442A}"/>
              </a:ext>
            </a:extLst>
          </p:cNvPr>
          <p:cNvCxnSpPr>
            <a:cxnSpLocks/>
          </p:cNvCxnSpPr>
          <p:nvPr/>
        </p:nvCxnSpPr>
        <p:spPr>
          <a:xfrm flipV="1">
            <a:off x="1727927" y="2471093"/>
            <a:ext cx="0" cy="1733561"/>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4" name="図 3" descr="[無料イラスト] オフィスビル - パブリックドメインQ：著作権 ...">
            <a:extLst>
              <a:ext uri="{FF2B5EF4-FFF2-40B4-BE49-F238E27FC236}">
                <a16:creationId xmlns:a16="http://schemas.microsoft.com/office/drawing/2014/main" id="{5530CFEA-FB45-4031-A0D3-E2884C9BA4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53515" y="222914"/>
            <a:ext cx="635734" cy="871322"/>
          </a:xfrm>
          <a:prstGeom prst="rect">
            <a:avLst/>
          </a:prstGeom>
        </p:spPr>
      </p:pic>
      <p:pic>
        <p:nvPicPr>
          <p:cNvPr id="6" name="図 5">
            <a:extLst>
              <a:ext uri="{FF2B5EF4-FFF2-40B4-BE49-F238E27FC236}">
                <a16:creationId xmlns:a16="http://schemas.microsoft.com/office/drawing/2014/main" id="{1C03EC02-3B53-43A2-AB24-FA521FEE6B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1708" y="1489226"/>
            <a:ext cx="1281552" cy="857653"/>
          </a:xfrm>
          <a:prstGeom prst="rect">
            <a:avLst/>
          </a:prstGeom>
        </p:spPr>
      </p:pic>
      <p:pic>
        <p:nvPicPr>
          <p:cNvPr id="8" name="Picture 937">
            <a:extLst>
              <a:ext uri="{FF2B5EF4-FFF2-40B4-BE49-F238E27FC236}">
                <a16:creationId xmlns:a16="http://schemas.microsoft.com/office/drawing/2014/main" id="{50F4AB14-34E3-46D6-B8FB-8049A51FCDEA}"/>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1128" y="1487233"/>
            <a:ext cx="2287096" cy="937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直線コネクタ 10">
            <a:extLst>
              <a:ext uri="{FF2B5EF4-FFF2-40B4-BE49-F238E27FC236}">
                <a16:creationId xmlns:a16="http://schemas.microsoft.com/office/drawing/2014/main" id="{E2A70AD5-CAA0-45B6-89B5-DCBCD24A1935}"/>
              </a:ext>
            </a:extLst>
          </p:cNvPr>
          <p:cNvCxnSpPr>
            <a:cxnSpLocks/>
          </p:cNvCxnSpPr>
          <p:nvPr/>
        </p:nvCxnSpPr>
        <p:spPr>
          <a:xfrm flipH="1" flipV="1">
            <a:off x="5330872" y="1030378"/>
            <a:ext cx="1530255" cy="7430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FD4B3D1F-1E59-46DD-951B-1B4C01715B7A}"/>
              </a:ext>
            </a:extLst>
          </p:cNvPr>
          <p:cNvSpPr txBox="1"/>
          <p:nvPr/>
        </p:nvSpPr>
        <p:spPr>
          <a:xfrm>
            <a:off x="829680" y="597875"/>
            <a:ext cx="3612705" cy="830997"/>
          </a:xfrm>
          <a:prstGeom prst="rect">
            <a:avLst/>
          </a:prstGeom>
          <a:noFill/>
        </p:spPr>
        <p:txBody>
          <a:bodyPr wrap="square" rtlCol="0">
            <a:spAutoFit/>
          </a:bodyPr>
          <a:lstStyle/>
          <a:p>
            <a:pPr marL="342900" indent="-342900">
              <a:buAutoNum type="alphaUcParenBoth"/>
            </a:pPr>
            <a:r>
              <a:rPr kumimoji="1" lang="ja-JP" altLang="en-US" dirty="0">
                <a:latin typeface="DN_TB_Shinbun_Gothic_Std_M" panose="02000503000000000000" pitchFamily="2" charset="-128"/>
                <a:ea typeface="DN_TB_Shinbun_Gothic_Std_M" panose="02000503000000000000" pitchFamily="2" charset="-128"/>
              </a:rPr>
              <a:t>技術研究的な性質</a:t>
            </a:r>
            <a:endParaRPr kumimoji="1" lang="en-US" altLang="ja-JP" dirty="0">
              <a:latin typeface="DN_TB_Shinbun_Gothic_Std_M" panose="02000503000000000000" pitchFamily="2" charset="-128"/>
              <a:ea typeface="DN_TB_Shinbun_Gothic_Std_M" panose="02000503000000000000" pitchFamily="2" charset="-128"/>
            </a:endParaRPr>
          </a:p>
          <a:p>
            <a:r>
              <a:rPr kumimoji="1" lang="ja-JP" altLang="en-US" sz="1200" dirty="0">
                <a:latin typeface="DN_TB_Shinbun_Gothic_Std_M" panose="02000503000000000000" pitchFamily="2" charset="-128"/>
                <a:ea typeface="DN_TB_Shinbun_Gothic_Std_M" panose="02000503000000000000" pitchFamily="2" charset="-128"/>
              </a:rPr>
              <a:t>    </a:t>
            </a:r>
            <a:r>
              <a:rPr kumimoji="1" lang="ja-JP" altLang="en-US" sz="1200" dirty="0">
                <a:highlight>
                  <a:srgbClr val="99FFCC"/>
                </a:highlight>
                <a:latin typeface="DN_TB_Shinbun_Gothic_Std_M" panose="02000503000000000000" pitchFamily="2" charset="-128"/>
                <a:ea typeface="DN_TB_Shinbun_Gothic_Std_M" panose="02000503000000000000" pitchFamily="2" charset="-128"/>
              </a:rPr>
              <a:t>自分の責任で頭脳をはたらかせることができる。</a:t>
            </a:r>
            <a:endParaRPr kumimoji="1" lang="en-US" altLang="ja-JP" sz="1200" dirty="0">
              <a:highlight>
                <a:srgbClr val="99FFCC"/>
              </a:highlight>
              <a:latin typeface="DN_TB_Shinbun_Gothic_Std_M" panose="02000503000000000000" pitchFamily="2" charset="-128"/>
              <a:ea typeface="DN_TB_Shinbun_Gothic_Std_M" panose="02000503000000000000" pitchFamily="2" charset="-128"/>
            </a:endParaRPr>
          </a:p>
          <a:p>
            <a:r>
              <a:rPr kumimoji="1" lang="ja-JP" altLang="en-US" b="1" dirty="0">
                <a:latin typeface="DN_TB_Shinbun_Mincho_Std_L" panose="02000503000000000000" pitchFamily="2" charset="-128"/>
                <a:ea typeface="DN_TB_Shinbun_Mincho_Std_L" panose="02000503000000000000" pitchFamily="2" charset="-128"/>
              </a:rPr>
              <a:t>試行錯誤・業務革新を担う</a:t>
            </a:r>
          </a:p>
        </p:txBody>
      </p:sp>
      <p:sp>
        <p:nvSpPr>
          <p:cNvPr id="13" name="テキスト ボックス 12">
            <a:extLst>
              <a:ext uri="{FF2B5EF4-FFF2-40B4-BE49-F238E27FC236}">
                <a16:creationId xmlns:a16="http://schemas.microsoft.com/office/drawing/2014/main" id="{73CA3A3B-AEAA-40D9-A8C3-07ED1C0A085D}"/>
              </a:ext>
            </a:extLst>
          </p:cNvPr>
          <p:cNvSpPr txBox="1"/>
          <p:nvPr/>
        </p:nvSpPr>
        <p:spPr>
          <a:xfrm>
            <a:off x="6481871" y="701357"/>
            <a:ext cx="5035313" cy="861774"/>
          </a:xfrm>
          <a:prstGeom prst="rect">
            <a:avLst/>
          </a:prstGeom>
          <a:noFill/>
        </p:spPr>
        <p:txBody>
          <a:bodyPr wrap="square" rtlCol="0">
            <a:spAutoFit/>
          </a:bodyPr>
          <a:lstStyle/>
          <a:p>
            <a:r>
              <a:rPr kumimoji="1" lang="en-US" altLang="ja-JP" dirty="0">
                <a:latin typeface="DN_TB_Shinbun_Gothic_Std_M" panose="02000503000000000000" pitchFamily="2" charset="-128"/>
                <a:ea typeface="DN_TB_Shinbun_Gothic_Std_M" panose="02000503000000000000" pitchFamily="2" charset="-128"/>
              </a:rPr>
              <a:t>(B) </a:t>
            </a:r>
            <a:r>
              <a:rPr kumimoji="1" lang="ja-JP" altLang="en-US" dirty="0">
                <a:latin typeface="DN_TB_Shinbun_Gothic_Std_M" panose="02000503000000000000" pitchFamily="2" charset="-128"/>
                <a:ea typeface="DN_TB_Shinbun_Gothic_Std_M" panose="02000503000000000000" pitchFamily="2" charset="-128"/>
              </a:rPr>
              <a:t>経営事務的な性質</a:t>
            </a:r>
            <a:endParaRPr kumimoji="1" lang="en-US" altLang="ja-JP" dirty="0">
              <a:latin typeface="DN_TB_Shinbun_Gothic_Std_M" panose="02000503000000000000" pitchFamily="2" charset="-128"/>
              <a:ea typeface="DN_TB_Shinbun_Gothic_Std_M" panose="02000503000000000000" pitchFamily="2" charset="-128"/>
            </a:endParaRPr>
          </a:p>
          <a:p>
            <a:r>
              <a:rPr lang="en-US" altLang="ja-JP" sz="1200" dirty="0">
                <a:latin typeface="DN_TB_Shinbun_Gothic_Std_M" panose="02000503000000000000" pitchFamily="2" charset="-128"/>
                <a:ea typeface="DN_TB_Shinbun_Gothic_Std_M" panose="02000503000000000000" pitchFamily="2" charset="-128"/>
              </a:rPr>
              <a:t>        </a:t>
            </a:r>
            <a:r>
              <a:rPr lang="ja-JP" altLang="en-US" sz="1200" dirty="0">
                <a:highlight>
                  <a:srgbClr val="FFFF00"/>
                </a:highlight>
                <a:latin typeface="DN_TB_Shinbun_Gothic_Std_M" panose="02000503000000000000" pitchFamily="2" charset="-128"/>
                <a:ea typeface="DN_TB_Shinbun_Gothic_Std_M" panose="02000503000000000000" pitchFamily="2" charset="-128"/>
              </a:rPr>
              <a:t>組織的な集団思考と決定に頼って仕事をする。</a:t>
            </a:r>
            <a:endParaRPr kumimoji="1" lang="en-US" altLang="ja-JP" sz="1200" dirty="0">
              <a:highlight>
                <a:srgbClr val="FFFF00"/>
              </a:highlight>
              <a:latin typeface="DN_TB_Shinbun_Gothic_Std_M" panose="02000503000000000000" pitchFamily="2" charset="-128"/>
              <a:ea typeface="DN_TB_Shinbun_Gothic_Std_M" panose="02000503000000000000" pitchFamily="2" charset="-128"/>
            </a:endParaRPr>
          </a:p>
          <a:p>
            <a:r>
              <a:rPr kumimoji="1" lang="ja-JP" altLang="en-US" b="1" dirty="0">
                <a:latin typeface="DN_TB_Shinbun_Mincho_Std_L" panose="02000503000000000000" pitchFamily="2" charset="-128"/>
                <a:ea typeface="DN_TB_Shinbun_Mincho_Std_L" panose="02000503000000000000" pitchFamily="2" charset="-128"/>
              </a:rPr>
              <a:t>大規模化・組織化・運用を担う</a:t>
            </a:r>
          </a:p>
        </p:txBody>
      </p:sp>
      <p:cxnSp>
        <p:nvCxnSpPr>
          <p:cNvPr id="14" name="直線コネクタ 13">
            <a:extLst>
              <a:ext uri="{FF2B5EF4-FFF2-40B4-BE49-F238E27FC236}">
                <a16:creationId xmlns:a16="http://schemas.microsoft.com/office/drawing/2014/main" id="{72726BF7-2A11-4563-9A75-E749AD2DC5DE}"/>
              </a:ext>
            </a:extLst>
          </p:cNvPr>
          <p:cNvCxnSpPr>
            <a:cxnSpLocks/>
          </p:cNvCxnSpPr>
          <p:nvPr/>
        </p:nvCxnSpPr>
        <p:spPr>
          <a:xfrm flipV="1">
            <a:off x="7966585" y="2434195"/>
            <a:ext cx="0" cy="4004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64E57302-50B3-4F38-8A15-3693AD4D261D}"/>
              </a:ext>
            </a:extLst>
          </p:cNvPr>
          <p:cNvCxnSpPr>
            <a:cxnSpLocks/>
          </p:cNvCxnSpPr>
          <p:nvPr/>
        </p:nvCxnSpPr>
        <p:spPr>
          <a:xfrm flipH="1">
            <a:off x="6480048" y="2834636"/>
            <a:ext cx="31305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D5B8BCE0-2746-4EFC-8BCB-57B850082EEB}"/>
              </a:ext>
            </a:extLst>
          </p:cNvPr>
          <p:cNvCxnSpPr>
            <a:cxnSpLocks/>
          </p:cNvCxnSpPr>
          <p:nvPr/>
        </p:nvCxnSpPr>
        <p:spPr>
          <a:xfrm flipV="1">
            <a:off x="9610598" y="2834636"/>
            <a:ext cx="0" cy="4004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1901A1DE-37EE-426A-873B-B1E16EB6CFF6}"/>
              </a:ext>
            </a:extLst>
          </p:cNvPr>
          <p:cNvCxnSpPr>
            <a:cxnSpLocks/>
          </p:cNvCxnSpPr>
          <p:nvPr/>
        </p:nvCxnSpPr>
        <p:spPr>
          <a:xfrm flipV="1">
            <a:off x="7966585" y="2834638"/>
            <a:ext cx="0" cy="4004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B9297221-FD66-4BDF-9550-F9AC89C19171}"/>
              </a:ext>
            </a:extLst>
          </p:cNvPr>
          <p:cNvCxnSpPr>
            <a:cxnSpLocks/>
          </p:cNvCxnSpPr>
          <p:nvPr/>
        </p:nvCxnSpPr>
        <p:spPr>
          <a:xfrm flipV="1">
            <a:off x="6480047" y="2834636"/>
            <a:ext cx="0" cy="4004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6B81F413-343E-4C0E-A5AA-EE78BC5C45F6}"/>
              </a:ext>
            </a:extLst>
          </p:cNvPr>
          <p:cNvCxnSpPr>
            <a:cxnSpLocks/>
          </p:cNvCxnSpPr>
          <p:nvPr/>
        </p:nvCxnSpPr>
        <p:spPr>
          <a:xfrm>
            <a:off x="5772372" y="4798268"/>
            <a:ext cx="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9A0DFCB8-9CF5-4BB8-9C39-75A3243683BC}"/>
              </a:ext>
            </a:extLst>
          </p:cNvPr>
          <p:cNvCxnSpPr>
            <a:cxnSpLocks/>
          </p:cNvCxnSpPr>
          <p:nvPr/>
        </p:nvCxnSpPr>
        <p:spPr>
          <a:xfrm flipV="1">
            <a:off x="5910130" y="4157662"/>
            <a:ext cx="0" cy="1977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96160939-9DF2-4A81-93A8-9A2F656A83A4}"/>
              </a:ext>
            </a:extLst>
          </p:cNvPr>
          <p:cNvCxnSpPr>
            <a:cxnSpLocks/>
          </p:cNvCxnSpPr>
          <p:nvPr/>
        </p:nvCxnSpPr>
        <p:spPr>
          <a:xfrm flipV="1">
            <a:off x="6729280" y="4157662"/>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3B35CCA5-14F6-4317-8AC0-B3E6F7C0358B}"/>
              </a:ext>
            </a:extLst>
          </p:cNvPr>
          <p:cNvCxnSpPr>
            <a:cxnSpLocks/>
          </p:cNvCxnSpPr>
          <p:nvPr/>
        </p:nvCxnSpPr>
        <p:spPr>
          <a:xfrm flipH="1">
            <a:off x="5910130" y="4157662"/>
            <a:ext cx="8191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2684A56B-3E9D-414D-888D-B415BC1DC9FD}"/>
              </a:ext>
            </a:extLst>
          </p:cNvPr>
          <p:cNvCxnSpPr>
            <a:cxnSpLocks/>
          </p:cNvCxnSpPr>
          <p:nvPr/>
        </p:nvCxnSpPr>
        <p:spPr>
          <a:xfrm flipV="1">
            <a:off x="6341136" y="3966250"/>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A237DA30-5643-46E3-B848-5AE3857F4207}"/>
              </a:ext>
            </a:extLst>
          </p:cNvPr>
          <p:cNvCxnSpPr>
            <a:cxnSpLocks/>
          </p:cNvCxnSpPr>
          <p:nvPr/>
        </p:nvCxnSpPr>
        <p:spPr>
          <a:xfrm flipH="1">
            <a:off x="5652515" y="4891185"/>
            <a:ext cx="5259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397F138C-5231-404C-87B4-59922570EB3C}"/>
              </a:ext>
            </a:extLst>
          </p:cNvPr>
          <p:cNvCxnSpPr>
            <a:cxnSpLocks/>
          </p:cNvCxnSpPr>
          <p:nvPr/>
        </p:nvCxnSpPr>
        <p:spPr>
          <a:xfrm flipV="1">
            <a:off x="5910130" y="4697343"/>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C56118E7-B5E0-4A0B-BF31-C950B81D095A}"/>
              </a:ext>
            </a:extLst>
          </p:cNvPr>
          <p:cNvCxnSpPr>
            <a:cxnSpLocks/>
          </p:cNvCxnSpPr>
          <p:nvPr/>
        </p:nvCxnSpPr>
        <p:spPr>
          <a:xfrm flipV="1">
            <a:off x="5652515" y="489118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D9E3C828-378F-4AE8-9587-DEEC82354062}"/>
              </a:ext>
            </a:extLst>
          </p:cNvPr>
          <p:cNvCxnSpPr>
            <a:cxnSpLocks/>
          </p:cNvCxnSpPr>
          <p:nvPr/>
        </p:nvCxnSpPr>
        <p:spPr>
          <a:xfrm flipV="1">
            <a:off x="5836813" y="488875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8F6EADCF-D2BB-4056-A3B8-1465F3A634CB}"/>
              </a:ext>
            </a:extLst>
          </p:cNvPr>
          <p:cNvCxnSpPr>
            <a:cxnSpLocks/>
          </p:cNvCxnSpPr>
          <p:nvPr/>
        </p:nvCxnSpPr>
        <p:spPr>
          <a:xfrm flipV="1">
            <a:off x="6008263" y="489118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46C947F9-E6EE-4A55-964C-3BFE235FD4AD}"/>
              </a:ext>
            </a:extLst>
          </p:cNvPr>
          <p:cNvCxnSpPr>
            <a:cxnSpLocks/>
          </p:cNvCxnSpPr>
          <p:nvPr/>
        </p:nvCxnSpPr>
        <p:spPr>
          <a:xfrm flipV="1">
            <a:off x="6178417" y="488875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9" name="Picture 937">
            <a:extLst>
              <a:ext uri="{FF2B5EF4-FFF2-40B4-BE49-F238E27FC236}">
                <a16:creationId xmlns:a16="http://schemas.microsoft.com/office/drawing/2014/main" id="{5CC9D49C-ECFE-4D88-84E4-0DB099413642}"/>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4230" y="4296278"/>
            <a:ext cx="565054" cy="409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937">
            <a:extLst>
              <a:ext uri="{FF2B5EF4-FFF2-40B4-BE49-F238E27FC236}">
                <a16:creationId xmlns:a16="http://schemas.microsoft.com/office/drawing/2014/main" id="{2674C901-6011-4C49-9898-7012C9C664EE}"/>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2613" y="4296278"/>
            <a:ext cx="565054" cy="409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 name="Picture 23">
            <a:extLst>
              <a:ext uri="{FF2B5EF4-FFF2-40B4-BE49-F238E27FC236}">
                <a16:creationId xmlns:a16="http://schemas.microsoft.com/office/drawing/2014/main" id="{0F432A1C-5ECA-4D8D-8448-6D19FEDD70AE}"/>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9329" y="5084564"/>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 name="Picture 24">
            <a:extLst>
              <a:ext uri="{FF2B5EF4-FFF2-40B4-BE49-F238E27FC236}">
                <a16:creationId xmlns:a16="http://schemas.microsoft.com/office/drawing/2014/main" id="{0904C1F8-B6D3-44B4-B310-37BD0603AA43}"/>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71641" y="5080168"/>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 name="Picture 23">
            <a:extLst>
              <a:ext uri="{FF2B5EF4-FFF2-40B4-BE49-F238E27FC236}">
                <a16:creationId xmlns:a16="http://schemas.microsoft.com/office/drawing/2014/main" id="{FCD14508-31CA-460F-9006-3DF921E5DC49}"/>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3636" y="5080168"/>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 name="Picture 24">
            <a:extLst>
              <a:ext uri="{FF2B5EF4-FFF2-40B4-BE49-F238E27FC236}">
                <a16:creationId xmlns:a16="http://schemas.microsoft.com/office/drawing/2014/main" id="{9D13DF49-06BA-462E-843C-DA8F2C19CAF7}"/>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35948" y="5075772"/>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1" name="直線コネクタ 90">
            <a:extLst>
              <a:ext uri="{FF2B5EF4-FFF2-40B4-BE49-F238E27FC236}">
                <a16:creationId xmlns:a16="http://schemas.microsoft.com/office/drawing/2014/main" id="{91EBFA36-CEA2-425F-90A8-C3BC66F05B69}"/>
              </a:ext>
            </a:extLst>
          </p:cNvPr>
          <p:cNvCxnSpPr>
            <a:cxnSpLocks/>
          </p:cNvCxnSpPr>
          <p:nvPr/>
        </p:nvCxnSpPr>
        <p:spPr>
          <a:xfrm>
            <a:off x="6591522" y="4798268"/>
            <a:ext cx="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C7FFA284-492A-40BF-B8BF-5C0239D704B7}"/>
              </a:ext>
            </a:extLst>
          </p:cNvPr>
          <p:cNvCxnSpPr>
            <a:cxnSpLocks/>
          </p:cNvCxnSpPr>
          <p:nvPr/>
        </p:nvCxnSpPr>
        <p:spPr>
          <a:xfrm flipH="1">
            <a:off x="6471665" y="4891185"/>
            <a:ext cx="5259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C6BAA8CF-D284-4599-9EA5-43AE2989223F}"/>
              </a:ext>
            </a:extLst>
          </p:cNvPr>
          <p:cNvCxnSpPr>
            <a:cxnSpLocks/>
          </p:cNvCxnSpPr>
          <p:nvPr/>
        </p:nvCxnSpPr>
        <p:spPr>
          <a:xfrm flipV="1">
            <a:off x="6729280" y="4697343"/>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795E15F4-2A71-4F6B-9B45-6D2EB7D6EA30}"/>
              </a:ext>
            </a:extLst>
          </p:cNvPr>
          <p:cNvCxnSpPr>
            <a:cxnSpLocks/>
          </p:cNvCxnSpPr>
          <p:nvPr/>
        </p:nvCxnSpPr>
        <p:spPr>
          <a:xfrm flipV="1">
            <a:off x="6471665" y="489118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直線コネクタ 94">
            <a:extLst>
              <a:ext uri="{FF2B5EF4-FFF2-40B4-BE49-F238E27FC236}">
                <a16:creationId xmlns:a16="http://schemas.microsoft.com/office/drawing/2014/main" id="{6C46358C-B2E9-44A4-B197-549A4AF44E6F}"/>
              </a:ext>
            </a:extLst>
          </p:cNvPr>
          <p:cNvCxnSpPr>
            <a:cxnSpLocks/>
          </p:cNvCxnSpPr>
          <p:nvPr/>
        </p:nvCxnSpPr>
        <p:spPr>
          <a:xfrm flipV="1">
            <a:off x="6655963" y="488875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9E0EB9BD-3311-4199-89DE-2D2D9556C287}"/>
              </a:ext>
            </a:extLst>
          </p:cNvPr>
          <p:cNvCxnSpPr>
            <a:cxnSpLocks/>
          </p:cNvCxnSpPr>
          <p:nvPr/>
        </p:nvCxnSpPr>
        <p:spPr>
          <a:xfrm flipV="1">
            <a:off x="6827413" y="489118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直線コネクタ 96">
            <a:extLst>
              <a:ext uri="{FF2B5EF4-FFF2-40B4-BE49-F238E27FC236}">
                <a16:creationId xmlns:a16="http://schemas.microsoft.com/office/drawing/2014/main" id="{D3851F59-CF6E-4BD8-997E-AD1562DD8076}"/>
              </a:ext>
            </a:extLst>
          </p:cNvPr>
          <p:cNvCxnSpPr>
            <a:cxnSpLocks/>
          </p:cNvCxnSpPr>
          <p:nvPr/>
        </p:nvCxnSpPr>
        <p:spPr>
          <a:xfrm flipV="1">
            <a:off x="6997567" y="488875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98" name="Picture 23">
            <a:extLst>
              <a:ext uri="{FF2B5EF4-FFF2-40B4-BE49-F238E27FC236}">
                <a16:creationId xmlns:a16="http://schemas.microsoft.com/office/drawing/2014/main" id="{E41D3672-B619-4283-97A5-18B58F06BA1E}"/>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98479" y="5084564"/>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24">
            <a:extLst>
              <a:ext uri="{FF2B5EF4-FFF2-40B4-BE49-F238E27FC236}">
                <a16:creationId xmlns:a16="http://schemas.microsoft.com/office/drawing/2014/main" id="{DA062B18-B053-49BB-9034-1514B9088561}"/>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90791" y="5080168"/>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 name="Picture 23">
            <a:extLst>
              <a:ext uri="{FF2B5EF4-FFF2-40B4-BE49-F238E27FC236}">
                <a16:creationId xmlns:a16="http://schemas.microsoft.com/office/drawing/2014/main" id="{41D4EA8D-0060-416A-AEE1-34BBCEA9CE17}"/>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62786" y="5080168"/>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 name="Picture 24">
            <a:extLst>
              <a:ext uri="{FF2B5EF4-FFF2-40B4-BE49-F238E27FC236}">
                <a16:creationId xmlns:a16="http://schemas.microsoft.com/office/drawing/2014/main" id="{CB27AC3A-E89D-4FD4-8D8D-25C2E8000EFB}"/>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55098" y="5075772"/>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2" name="直線コネクタ 131">
            <a:extLst>
              <a:ext uri="{FF2B5EF4-FFF2-40B4-BE49-F238E27FC236}">
                <a16:creationId xmlns:a16="http://schemas.microsoft.com/office/drawing/2014/main" id="{DC9556C0-0A88-4236-8935-C081DF77BC37}"/>
              </a:ext>
            </a:extLst>
          </p:cNvPr>
          <p:cNvCxnSpPr>
            <a:cxnSpLocks/>
          </p:cNvCxnSpPr>
          <p:nvPr/>
        </p:nvCxnSpPr>
        <p:spPr>
          <a:xfrm>
            <a:off x="7374438" y="4798268"/>
            <a:ext cx="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直線コネクタ 132">
            <a:extLst>
              <a:ext uri="{FF2B5EF4-FFF2-40B4-BE49-F238E27FC236}">
                <a16:creationId xmlns:a16="http://schemas.microsoft.com/office/drawing/2014/main" id="{84CAF623-CFFC-4C1F-BD4A-B4ED9CE5026D}"/>
              </a:ext>
            </a:extLst>
          </p:cNvPr>
          <p:cNvCxnSpPr>
            <a:cxnSpLocks/>
          </p:cNvCxnSpPr>
          <p:nvPr/>
        </p:nvCxnSpPr>
        <p:spPr>
          <a:xfrm flipV="1">
            <a:off x="7512196" y="4157662"/>
            <a:ext cx="0" cy="1977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直線コネクタ 133">
            <a:extLst>
              <a:ext uri="{FF2B5EF4-FFF2-40B4-BE49-F238E27FC236}">
                <a16:creationId xmlns:a16="http://schemas.microsoft.com/office/drawing/2014/main" id="{90CB824C-FA8F-440C-B16B-D1655D3AFF29}"/>
              </a:ext>
            </a:extLst>
          </p:cNvPr>
          <p:cNvCxnSpPr>
            <a:cxnSpLocks/>
          </p:cNvCxnSpPr>
          <p:nvPr/>
        </p:nvCxnSpPr>
        <p:spPr>
          <a:xfrm flipV="1">
            <a:off x="8331346" y="4157662"/>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直線コネクタ 134">
            <a:extLst>
              <a:ext uri="{FF2B5EF4-FFF2-40B4-BE49-F238E27FC236}">
                <a16:creationId xmlns:a16="http://schemas.microsoft.com/office/drawing/2014/main" id="{54933E3B-E7BB-459F-AF3F-CD5686E8D7F5}"/>
              </a:ext>
            </a:extLst>
          </p:cNvPr>
          <p:cNvCxnSpPr>
            <a:cxnSpLocks/>
          </p:cNvCxnSpPr>
          <p:nvPr/>
        </p:nvCxnSpPr>
        <p:spPr>
          <a:xfrm flipH="1">
            <a:off x="7512196" y="4157662"/>
            <a:ext cx="8191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直線コネクタ 135">
            <a:extLst>
              <a:ext uri="{FF2B5EF4-FFF2-40B4-BE49-F238E27FC236}">
                <a16:creationId xmlns:a16="http://schemas.microsoft.com/office/drawing/2014/main" id="{D61983C1-BCA7-4723-B32F-3911B275CF64}"/>
              </a:ext>
            </a:extLst>
          </p:cNvPr>
          <p:cNvCxnSpPr>
            <a:cxnSpLocks/>
          </p:cNvCxnSpPr>
          <p:nvPr/>
        </p:nvCxnSpPr>
        <p:spPr>
          <a:xfrm flipV="1">
            <a:off x="7943202" y="3966250"/>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直線コネクタ 136">
            <a:extLst>
              <a:ext uri="{FF2B5EF4-FFF2-40B4-BE49-F238E27FC236}">
                <a16:creationId xmlns:a16="http://schemas.microsoft.com/office/drawing/2014/main" id="{C44FE33A-B444-49C2-8DF3-8E07231E2708}"/>
              </a:ext>
            </a:extLst>
          </p:cNvPr>
          <p:cNvCxnSpPr>
            <a:cxnSpLocks/>
          </p:cNvCxnSpPr>
          <p:nvPr/>
        </p:nvCxnSpPr>
        <p:spPr>
          <a:xfrm flipH="1">
            <a:off x="7254581" y="4891185"/>
            <a:ext cx="5259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直線コネクタ 137">
            <a:extLst>
              <a:ext uri="{FF2B5EF4-FFF2-40B4-BE49-F238E27FC236}">
                <a16:creationId xmlns:a16="http://schemas.microsoft.com/office/drawing/2014/main" id="{C2B66057-F6A0-4FF5-9654-EC50A3BD6D5E}"/>
              </a:ext>
            </a:extLst>
          </p:cNvPr>
          <p:cNvCxnSpPr>
            <a:cxnSpLocks/>
          </p:cNvCxnSpPr>
          <p:nvPr/>
        </p:nvCxnSpPr>
        <p:spPr>
          <a:xfrm flipV="1">
            <a:off x="7512196" y="4697343"/>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直線コネクタ 138">
            <a:extLst>
              <a:ext uri="{FF2B5EF4-FFF2-40B4-BE49-F238E27FC236}">
                <a16:creationId xmlns:a16="http://schemas.microsoft.com/office/drawing/2014/main" id="{A8D105F1-B9E3-45EB-A0B8-58B725E19ED3}"/>
              </a:ext>
            </a:extLst>
          </p:cNvPr>
          <p:cNvCxnSpPr>
            <a:cxnSpLocks/>
          </p:cNvCxnSpPr>
          <p:nvPr/>
        </p:nvCxnSpPr>
        <p:spPr>
          <a:xfrm flipV="1">
            <a:off x="7254581" y="489118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直線コネクタ 139">
            <a:extLst>
              <a:ext uri="{FF2B5EF4-FFF2-40B4-BE49-F238E27FC236}">
                <a16:creationId xmlns:a16="http://schemas.microsoft.com/office/drawing/2014/main" id="{591C7565-AEEF-4854-9341-43F3B05830BA}"/>
              </a:ext>
            </a:extLst>
          </p:cNvPr>
          <p:cNvCxnSpPr>
            <a:cxnSpLocks/>
          </p:cNvCxnSpPr>
          <p:nvPr/>
        </p:nvCxnSpPr>
        <p:spPr>
          <a:xfrm flipV="1">
            <a:off x="7438879" y="488875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直線コネクタ 140">
            <a:extLst>
              <a:ext uri="{FF2B5EF4-FFF2-40B4-BE49-F238E27FC236}">
                <a16:creationId xmlns:a16="http://schemas.microsoft.com/office/drawing/2014/main" id="{EAD9D0F1-B74C-45F9-9387-5FC235899232}"/>
              </a:ext>
            </a:extLst>
          </p:cNvPr>
          <p:cNvCxnSpPr>
            <a:cxnSpLocks/>
          </p:cNvCxnSpPr>
          <p:nvPr/>
        </p:nvCxnSpPr>
        <p:spPr>
          <a:xfrm flipV="1">
            <a:off x="7610329" y="489118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直線コネクタ 141">
            <a:extLst>
              <a:ext uri="{FF2B5EF4-FFF2-40B4-BE49-F238E27FC236}">
                <a16:creationId xmlns:a16="http://schemas.microsoft.com/office/drawing/2014/main" id="{C2398534-46AB-4E9C-B06B-343A86A40A83}"/>
              </a:ext>
            </a:extLst>
          </p:cNvPr>
          <p:cNvCxnSpPr>
            <a:cxnSpLocks/>
          </p:cNvCxnSpPr>
          <p:nvPr/>
        </p:nvCxnSpPr>
        <p:spPr>
          <a:xfrm flipV="1">
            <a:off x="7780483" y="488875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43" name="Picture 937">
            <a:extLst>
              <a:ext uri="{FF2B5EF4-FFF2-40B4-BE49-F238E27FC236}">
                <a16:creationId xmlns:a16="http://schemas.microsoft.com/office/drawing/2014/main" id="{3DDCEB7C-57DF-40DB-B5A6-A0079A583419}"/>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6296" y="4296278"/>
            <a:ext cx="565054" cy="409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 name="Picture 937">
            <a:extLst>
              <a:ext uri="{FF2B5EF4-FFF2-40B4-BE49-F238E27FC236}">
                <a16:creationId xmlns:a16="http://schemas.microsoft.com/office/drawing/2014/main" id="{8E595922-BF03-484E-A6EF-710AB0C3EC7F}"/>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64679" y="4296278"/>
            <a:ext cx="565054" cy="409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5" name="Picture 23">
            <a:extLst>
              <a:ext uri="{FF2B5EF4-FFF2-40B4-BE49-F238E27FC236}">
                <a16:creationId xmlns:a16="http://schemas.microsoft.com/office/drawing/2014/main" id="{574E37DF-0BED-4175-A325-C3D4B2E79E3E}"/>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81395" y="5084564"/>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6" name="Picture 24">
            <a:extLst>
              <a:ext uri="{FF2B5EF4-FFF2-40B4-BE49-F238E27FC236}">
                <a16:creationId xmlns:a16="http://schemas.microsoft.com/office/drawing/2014/main" id="{A0C4B045-D70D-45FC-913E-C99A2450AFE3}"/>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73707" y="5080168"/>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7" name="Picture 23">
            <a:extLst>
              <a:ext uri="{FF2B5EF4-FFF2-40B4-BE49-F238E27FC236}">
                <a16:creationId xmlns:a16="http://schemas.microsoft.com/office/drawing/2014/main" id="{3FD4FD40-D8AE-49AB-A4A5-F35641D1030C}"/>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5702" y="5080168"/>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8" name="Picture 24">
            <a:extLst>
              <a:ext uri="{FF2B5EF4-FFF2-40B4-BE49-F238E27FC236}">
                <a16:creationId xmlns:a16="http://schemas.microsoft.com/office/drawing/2014/main" id="{BB453C46-2714-4D65-A4E2-7D53D6C743B8}"/>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38014" y="5075772"/>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9" name="直線コネクタ 148">
            <a:extLst>
              <a:ext uri="{FF2B5EF4-FFF2-40B4-BE49-F238E27FC236}">
                <a16:creationId xmlns:a16="http://schemas.microsoft.com/office/drawing/2014/main" id="{FEAB50AF-1EB2-4711-B7C9-1E64ABFC4B78}"/>
              </a:ext>
            </a:extLst>
          </p:cNvPr>
          <p:cNvCxnSpPr>
            <a:cxnSpLocks/>
          </p:cNvCxnSpPr>
          <p:nvPr/>
        </p:nvCxnSpPr>
        <p:spPr>
          <a:xfrm>
            <a:off x="8193588" y="4798268"/>
            <a:ext cx="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直線コネクタ 149">
            <a:extLst>
              <a:ext uri="{FF2B5EF4-FFF2-40B4-BE49-F238E27FC236}">
                <a16:creationId xmlns:a16="http://schemas.microsoft.com/office/drawing/2014/main" id="{442D1E9A-7345-45C0-85BE-C826025767F2}"/>
              </a:ext>
            </a:extLst>
          </p:cNvPr>
          <p:cNvCxnSpPr>
            <a:cxnSpLocks/>
          </p:cNvCxnSpPr>
          <p:nvPr/>
        </p:nvCxnSpPr>
        <p:spPr>
          <a:xfrm flipH="1">
            <a:off x="8073731" y="4891185"/>
            <a:ext cx="5259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直線コネクタ 150">
            <a:extLst>
              <a:ext uri="{FF2B5EF4-FFF2-40B4-BE49-F238E27FC236}">
                <a16:creationId xmlns:a16="http://schemas.microsoft.com/office/drawing/2014/main" id="{714A0228-E335-41EC-A206-6111DB707178}"/>
              </a:ext>
            </a:extLst>
          </p:cNvPr>
          <p:cNvCxnSpPr>
            <a:cxnSpLocks/>
          </p:cNvCxnSpPr>
          <p:nvPr/>
        </p:nvCxnSpPr>
        <p:spPr>
          <a:xfrm flipV="1">
            <a:off x="8331346" y="4697343"/>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直線コネクタ 151">
            <a:extLst>
              <a:ext uri="{FF2B5EF4-FFF2-40B4-BE49-F238E27FC236}">
                <a16:creationId xmlns:a16="http://schemas.microsoft.com/office/drawing/2014/main" id="{53CAE915-E82E-4B83-80FD-196D91F5D5D8}"/>
              </a:ext>
            </a:extLst>
          </p:cNvPr>
          <p:cNvCxnSpPr>
            <a:cxnSpLocks/>
          </p:cNvCxnSpPr>
          <p:nvPr/>
        </p:nvCxnSpPr>
        <p:spPr>
          <a:xfrm flipV="1">
            <a:off x="8073731" y="489118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直線コネクタ 152">
            <a:extLst>
              <a:ext uri="{FF2B5EF4-FFF2-40B4-BE49-F238E27FC236}">
                <a16:creationId xmlns:a16="http://schemas.microsoft.com/office/drawing/2014/main" id="{38485B78-C4A9-4BE5-8451-B0A7150A1C1A}"/>
              </a:ext>
            </a:extLst>
          </p:cNvPr>
          <p:cNvCxnSpPr>
            <a:cxnSpLocks/>
          </p:cNvCxnSpPr>
          <p:nvPr/>
        </p:nvCxnSpPr>
        <p:spPr>
          <a:xfrm flipV="1">
            <a:off x="8258029" y="488875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直線コネクタ 153">
            <a:extLst>
              <a:ext uri="{FF2B5EF4-FFF2-40B4-BE49-F238E27FC236}">
                <a16:creationId xmlns:a16="http://schemas.microsoft.com/office/drawing/2014/main" id="{942F5B28-8A8D-4AA5-86B2-E42EAEF77DE5}"/>
              </a:ext>
            </a:extLst>
          </p:cNvPr>
          <p:cNvCxnSpPr>
            <a:cxnSpLocks/>
          </p:cNvCxnSpPr>
          <p:nvPr/>
        </p:nvCxnSpPr>
        <p:spPr>
          <a:xfrm flipV="1">
            <a:off x="8429479" y="489118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直線コネクタ 154">
            <a:extLst>
              <a:ext uri="{FF2B5EF4-FFF2-40B4-BE49-F238E27FC236}">
                <a16:creationId xmlns:a16="http://schemas.microsoft.com/office/drawing/2014/main" id="{BB453E73-3FBA-45B4-911F-23E8B5A28A20}"/>
              </a:ext>
            </a:extLst>
          </p:cNvPr>
          <p:cNvCxnSpPr>
            <a:cxnSpLocks/>
          </p:cNvCxnSpPr>
          <p:nvPr/>
        </p:nvCxnSpPr>
        <p:spPr>
          <a:xfrm flipV="1">
            <a:off x="8599633" y="488875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56" name="Picture 23">
            <a:extLst>
              <a:ext uri="{FF2B5EF4-FFF2-40B4-BE49-F238E27FC236}">
                <a16:creationId xmlns:a16="http://schemas.microsoft.com/office/drawing/2014/main" id="{38C938C7-CE3D-4D46-9758-A9C4B6CAEBE5}"/>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00545" y="5084564"/>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7" name="Picture 24">
            <a:extLst>
              <a:ext uri="{FF2B5EF4-FFF2-40B4-BE49-F238E27FC236}">
                <a16:creationId xmlns:a16="http://schemas.microsoft.com/office/drawing/2014/main" id="{7178EABD-E784-4527-9627-2B0716247EDD}"/>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92857" y="5080168"/>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8" name="Picture 23">
            <a:extLst>
              <a:ext uri="{FF2B5EF4-FFF2-40B4-BE49-F238E27FC236}">
                <a16:creationId xmlns:a16="http://schemas.microsoft.com/office/drawing/2014/main" id="{128883DD-CD04-4CDE-B033-A0F4A78772FB}"/>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4852" y="5080168"/>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9" name="Picture 24">
            <a:extLst>
              <a:ext uri="{FF2B5EF4-FFF2-40B4-BE49-F238E27FC236}">
                <a16:creationId xmlns:a16="http://schemas.microsoft.com/office/drawing/2014/main" id="{DC2871A6-C08D-44AD-BED8-761C9491CBDA}"/>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57164" y="5075772"/>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0" name="直線コネクタ 159">
            <a:extLst>
              <a:ext uri="{FF2B5EF4-FFF2-40B4-BE49-F238E27FC236}">
                <a16:creationId xmlns:a16="http://schemas.microsoft.com/office/drawing/2014/main" id="{E46BFB6C-E937-465B-A43E-72E8A7D2D5D5}"/>
              </a:ext>
            </a:extLst>
          </p:cNvPr>
          <p:cNvCxnSpPr>
            <a:cxnSpLocks/>
          </p:cNvCxnSpPr>
          <p:nvPr/>
        </p:nvCxnSpPr>
        <p:spPr>
          <a:xfrm>
            <a:off x="9022900" y="4797780"/>
            <a:ext cx="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直線コネクタ 160">
            <a:extLst>
              <a:ext uri="{FF2B5EF4-FFF2-40B4-BE49-F238E27FC236}">
                <a16:creationId xmlns:a16="http://schemas.microsoft.com/office/drawing/2014/main" id="{7528E8D3-F809-4836-8193-9997BCA6B31D}"/>
              </a:ext>
            </a:extLst>
          </p:cNvPr>
          <p:cNvCxnSpPr>
            <a:cxnSpLocks/>
          </p:cNvCxnSpPr>
          <p:nvPr/>
        </p:nvCxnSpPr>
        <p:spPr>
          <a:xfrm flipV="1">
            <a:off x="9160658" y="4157174"/>
            <a:ext cx="0" cy="1977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直線コネクタ 161">
            <a:extLst>
              <a:ext uri="{FF2B5EF4-FFF2-40B4-BE49-F238E27FC236}">
                <a16:creationId xmlns:a16="http://schemas.microsoft.com/office/drawing/2014/main" id="{643B6167-D6AC-49A5-8C69-9B89B75396CB}"/>
              </a:ext>
            </a:extLst>
          </p:cNvPr>
          <p:cNvCxnSpPr>
            <a:cxnSpLocks/>
          </p:cNvCxnSpPr>
          <p:nvPr/>
        </p:nvCxnSpPr>
        <p:spPr>
          <a:xfrm flipV="1">
            <a:off x="9979808" y="4157174"/>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直線コネクタ 162">
            <a:extLst>
              <a:ext uri="{FF2B5EF4-FFF2-40B4-BE49-F238E27FC236}">
                <a16:creationId xmlns:a16="http://schemas.microsoft.com/office/drawing/2014/main" id="{5EEEF3EC-B3DB-4FC3-B729-2F39F859AE18}"/>
              </a:ext>
            </a:extLst>
          </p:cNvPr>
          <p:cNvCxnSpPr>
            <a:cxnSpLocks/>
          </p:cNvCxnSpPr>
          <p:nvPr/>
        </p:nvCxnSpPr>
        <p:spPr>
          <a:xfrm flipH="1">
            <a:off x="9160658" y="4157174"/>
            <a:ext cx="8191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直線コネクタ 163">
            <a:extLst>
              <a:ext uri="{FF2B5EF4-FFF2-40B4-BE49-F238E27FC236}">
                <a16:creationId xmlns:a16="http://schemas.microsoft.com/office/drawing/2014/main" id="{34DF0806-08A1-46A6-964B-53E70147F3C8}"/>
              </a:ext>
            </a:extLst>
          </p:cNvPr>
          <p:cNvCxnSpPr>
            <a:cxnSpLocks/>
          </p:cNvCxnSpPr>
          <p:nvPr/>
        </p:nvCxnSpPr>
        <p:spPr>
          <a:xfrm flipV="1">
            <a:off x="9591664" y="3954980"/>
            <a:ext cx="0" cy="2021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コネクタ 164">
            <a:extLst>
              <a:ext uri="{FF2B5EF4-FFF2-40B4-BE49-F238E27FC236}">
                <a16:creationId xmlns:a16="http://schemas.microsoft.com/office/drawing/2014/main" id="{12EA78AC-9EF1-4C2E-A26D-4CA7829E66B4}"/>
              </a:ext>
            </a:extLst>
          </p:cNvPr>
          <p:cNvCxnSpPr>
            <a:cxnSpLocks/>
          </p:cNvCxnSpPr>
          <p:nvPr/>
        </p:nvCxnSpPr>
        <p:spPr>
          <a:xfrm flipH="1">
            <a:off x="8903043" y="4890697"/>
            <a:ext cx="5259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直線コネクタ 165">
            <a:extLst>
              <a:ext uri="{FF2B5EF4-FFF2-40B4-BE49-F238E27FC236}">
                <a16:creationId xmlns:a16="http://schemas.microsoft.com/office/drawing/2014/main" id="{C2EC09D8-9D12-4D6D-8870-0194880A90BB}"/>
              </a:ext>
            </a:extLst>
          </p:cNvPr>
          <p:cNvCxnSpPr>
            <a:cxnSpLocks/>
          </p:cNvCxnSpPr>
          <p:nvPr/>
        </p:nvCxnSpPr>
        <p:spPr>
          <a:xfrm flipV="1">
            <a:off x="9160658" y="469685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直線コネクタ 166">
            <a:extLst>
              <a:ext uri="{FF2B5EF4-FFF2-40B4-BE49-F238E27FC236}">
                <a16:creationId xmlns:a16="http://schemas.microsoft.com/office/drawing/2014/main" id="{30AC9D82-B1F2-49DD-807D-444F249B6A9B}"/>
              </a:ext>
            </a:extLst>
          </p:cNvPr>
          <p:cNvCxnSpPr>
            <a:cxnSpLocks/>
          </p:cNvCxnSpPr>
          <p:nvPr/>
        </p:nvCxnSpPr>
        <p:spPr>
          <a:xfrm flipV="1">
            <a:off x="8903043" y="4890697"/>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直線コネクタ 167">
            <a:extLst>
              <a:ext uri="{FF2B5EF4-FFF2-40B4-BE49-F238E27FC236}">
                <a16:creationId xmlns:a16="http://schemas.microsoft.com/office/drawing/2014/main" id="{7230844F-FAAE-4EB1-B8FC-3B4F06977713}"/>
              </a:ext>
            </a:extLst>
          </p:cNvPr>
          <p:cNvCxnSpPr>
            <a:cxnSpLocks/>
          </p:cNvCxnSpPr>
          <p:nvPr/>
        </p:nvCxnSpPr>
        <p:spPr>
          <a:xfrm flipV="1">
            <a:off x="9087341" y="4888267"/>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直線コネクタ 168">
            <a:extLst>
              <a:ext uri="{FF2B5EF4-FFF2-40B4-BE49-F238E27FC236}">
                <a16:creationId xmlns:a16="http://schemas.microsoft.com/office/drawing/2014/main" id="{E5ABDA15-B208-4C7D-8384-FD1F1DC86C07}"/>
              </a:ext>
            </a:extLst>
          </p:cNvPr>
          <p:cNvCxnSpPr>
            <a:cxnSpLocks/>
          </p:cNvCxnSpPr>
          <p:nvPr/>
        </p:nvCxnSpPr>
        <p:spPr>
          <a:xfrm flipV="1">
            <a:off x="9258791" y="4890697"/>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直線コネクタ 169">
            <a:extLst>
              <a:ext uri="{FF2B5EF4-FFF2-40B4-BE49-F238E27FC236}">
                <a16:creationId xmlns:a16="http://schemas.microsoft.com/office/drawing/2014/main" id="{210D9EC7-3591-4E05-846C-91E7DA81DDA3}"/>
              </a:ext>
            </a:extLst>
          </p:cNvPr>
          <p:cNvCxnSpPr>
            <a:cxnSpLocks/>
          </p:cNvCxnSpPr>
          <p:nvPr/>
        </p:nvCxnSpPr>
        <p:spPr>
          <a:xfrm flipV="1">
            <a:off x="9428945" y="4888267"/>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71" name="Picture 937">
            <a:extLst>
              <a:ext uri="{FF2B5EF4-FFF2-40B4-BE49-F238E27FC236}">
                <a16:creationId xmlns:a16="http://schemas.microsoft.com/office/drawing/2014/main" id="{1E382326-051D-40E3-A5F8-4A51F565220E}"/>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04758" y="4295790"/>
            <a:ext cx="565054" cy="409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2" name="Picture 937">
            <a:extLst>
              <a:ext uri="{FF2B5EF4-FFF2-40B4-BE49-F238E27FC236}">
                <a16:creationId xmlns:a16="http://schemas.microsoft.com/office/drawing/2014/main" id="{E8C178C5-5530-4431-93CF-65E5A8198D71}"/>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3141" y="4295790"/>
            <a:ext cx="565054" cy="409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3" name="Picture 23">
            <a:extLst>
              <a:ext uri="{FF2B5EF4-FFF2-40B4-BE49-F238E27FC236}">
                <a16:creationId xmlns:a16="http://schemas.microsoft.com/office/drawing/2014/main" id="{AEA5E5DF-2D81-4F4E-9D71-5F083E352540}"/>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29857" y="5084076"/>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 name="Picture 24">
            <a:extLst>
              <a:ext uri="{FF2B5EF4-FFF2-40B4-BE49-F238E27FC236}">
                <a16:creationId xmlns:a16="http://schemas.microsoft.com/office/drawing/2014/main" id="{F0742CBC-B245-4ACF-B994-4F597D86FE34}"/>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22169" y="5079680"/>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5" name="Picture 23">
            <a:extLst>
              <a:ext uri="{FF2B5EF4-FFF2-40B4-BE49-F238E27FC236}">
                <a16:creationId xmlns:a16="http://schemas.microsoft.com/office/drawing/2014/main" id="{90D560B7-2763-434C-9AD6-2180B12337BD}"/>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94164" y="5079680"/>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6" name="Picture 24">
            <a:extLst>
              <a:ext uri="{FF2B5EF4-FFF2-40B4-BE49-F238E27FC236}">
                <a16:creationId xmlns:a16="http://schemas.microsoft.com/office/drawing/2014/main" id="{364E6702-AF8C-433E-9D6F-CD5DD1ACA77D}"/>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86476" y="5075284"/>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7" name="直線コネクタ 176">
            <a:extLst>
              <a:ext uri="{FF2B5EF4-FFF2-40B4-BE49-F238E27FC236}">
                <a16:creationId xmlns:a16="http://schemas.microsoft.com/office/drawing/2014/main" id="{BD9DE198-2936-45D8-B5B5-454C42B50668}"/>
              </a:ext>
            </a:extLst>
          </p:cNvPr>
          <p:cNvCxnSpPr>
            <a:cxnSpLocks/>
          </p:cNvCxnSpPr>
          <p:nvPr/>
        </p:nvCxnSpPr>
        <p:spPr>
          <a:xfrm>
            <a:off x="9842050" y="4797780"/>
            <a:ext cx="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直線コネクタ 177">
            <a:extLst>
              <a:ext uri="{FF2B5EF4-FFF2-40B4-BE49-F238E27FC236}">
                <a16:creationId xmlns:a16="http://schemas.microsoft.com/office/drawing/2014/main" id="{262D72C8-B1A7-49F3-9408-C2E2131791FC}"/>
              </a:ext>
            </a:extLst>
          </p:cNvPr>
          <p:cNvCxnSpPr>
            <a:cxnSpLocks/>
          </p:cNvCxnSpPr>
          <p:nvPr/>
        </p:nvCxnSpPr>
        <p:spPr>
          <a:xfrm flipH="1">
            <a:off x="9722193" y="4890697"/>
            <a:ext cx="5259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直線コネクタ 178">
            <a:extLst>
              <a:ext uri="{FF2B5EF4-FFF2-40B4-BE49-F238E27FC236}">
                <a16:creationId xmlns:a16="http://schemas.microsoft.com/office/drawing/2014/main" id="{EBBE2040-68D2-41D7-8DB2-C3CFDD6DE8FE}"/>
              </a:ext>
            </a:extLst>
          </p:cNvPr>
          <p:cNvCxnSpPr>
            <a:cxnSpLocks/>
          </p:cNvCxnSpPr>
          <p:nvPr/>
        </p:nvCxnSpPr>
        <p:spPr>
          <a:xfrm flipV="1">
            <a:off x="9979808" y="469685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直線コネクタ 179">
            <a:extLst>
              <a:ext uri="{FF2B5EF4-FFF2-40B4-BE49-F238E27FC236}">
                <a16:creationId xmlns:a16="http://schemas.microsoft.com/office/drawing/2014/main" id="{100CE7F2-E5D9-4FC4-955C-939D46380E2C}"/>
              </a:ext>
            </a:extLst>
          </p:cNvPr>
          <p:cNvCxnSpPr>
            <a:cxnSpLocks/>
          </p:cNvCxnSpPr>
          <p:nvPr/>
        </p:nvCxnSpPr>
        <p:spPr>
          <a:xfrm flipV="1">
            <a:off x="9722193" y="4890697"/>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直線コネクタ 180">
            <a:extLst>
              <a:ext uri="{FF2B5EF4-FFF2-40B4-BE49-F238E27FC236}">
                <a16:creationId xmlns:a16="http://schemas.microsoft.com/office/drawing/2014/main" id="{4AA344A2-AF81-44D9-B4EB-008EAE8BD677}"/>
              </a:ext>
            </a:extLst>
          </p:cNvPr>
          <p:cNvCxnSpPr>
            <a:cxnSpLocks/>
          </p:cNvCxnSpPr>
          <p:nvPr/>
        </p:nvCxnSpPr>
        <p:spPr>
          <a:xfrm flipV="1">
            <a:off x="9906491" y="4888267"/>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直線コネクタ 181">
            <a:extLst>
              <a:ext uri="{FF2B5EF4-FFF2-40B4-BE49-F238E27FC236}">
                <a16:creationId xmlns:a16="http://schemas.microsoft.com/office/drawing/2014/main" id="{A55D471B-2B2E-403A-BA76-FAD593EC42F9}"/>
              </a:ext>
            </a:extLst>
          </p:cNvPr>
          <p:cNvCxnSpPr>
            <a:cxnSpLocks/>
          </p:cNvCxnSpPr>
          <p:nvPr/>
        </p:nvCxnSpPr>
        <p:spPr>
          <a:xfrm flipV="1">
            <a:off x="10077941" y="4890697"/>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直線コネクタ 182">
            <a:extLst>
              <a:ext uri="{FF2B5EF4-FFF2-40B4-BE49-F238E27FC236}">
                <a16:creationId xmlns:a16="http://schemas.microsoft.com/office/drawing/2014/main" id="{A03E8BB2-E716-448B-AAE3-1A1B03750BAB}"/>
              </a:ext>
            </a:extLst>
          </p:cNvPr>
          <p:cNvCxnSpPr>
            <a:cxnSpLocks/>
          </p:cNvCxnSpPr>
          <p:nvPr/>
        </p:nvCxnSpPr>
        <p:spPr>
          <a:xfrm flipV="1">
            <a:off x="10248095" y="4888267"/>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84" name="Picture 23">
            <a:extLst>
              <a:ext uri="{FF2B5EF4-FFF2-40B4-BE49-F238E27FC236}">
                <a16:creationId xmlns:a16="http://schemas.microsoft.com/office/drawing/2014/main" id="{8DD1CEB3-92AD-4D46-8A21-8C9D990E815C}"/>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49007" y="5084076"/>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5" name="Picture 24">
            <a:extLst>
              <a:ext uri="{FF2B5EF4-FFF2-40B4-BE49-F238E27FC236}">
                <a16:creationId xmlns:a16="http://schemas.microsoft.com/office/drawing/2014/main" id="{6F3B807E-5388-4984-9CC3-DDE2D5C10540}"/>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1319" y="5079680"/>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6" name="Picture 23">
            <a:extLst>
              <a:ext uri="{FF2B5EF4-FFF2-40B4-BE49-F238E27FC236}">
                <a16:creationId xmlns:a16="http://schemas.microsoft.com/office/drawing/2014/main" id="{44D394C7-0AA9-4B9A-9555-4EC78AE4C9F2}"/>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13314" y="5079680"/>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7" name="Picture 24">
            <a:extLst>
              <a:ext uri="{FF2B5EF4-FFF2-40B4-BE49-F238E27FC236}">
                <a16:creationId xmlns:a16="http://schemas.microsoft.com/office/drawing/2014/main" id="{189C3479-BCB1-4192-90CA-0E51F6F05014}"/>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05626" y="5075284"/>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937">
            <a:extLst>
              <a:ext uri="{FF2B5EF4-FFF2-40B4-BE49-F238E27FC236}">
                <a16:creationId xmlns:a16="http://schemas.microsoft.com/office/drawing/2014/main" id="{6977C92A-E3C0-4F46-AB67-D4D15D4C99B2}"/>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3023" y="3235078"/>
            <a:ext cx="1034048" cy="748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937">
            <a:extLst>
              <a:ext uri="{FF2B5EF4-FFF2-40B4-BE49-F238E27FC236}">
                <a16:creationId xmlns:a16="http://schemas.microsoft.com/office/drawing/2014/main" id="{ADED2F86-23B2-49E3-AD13-83A9262379D4}"/>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9561" y="3235078"/>
            <a:ext cx="1034048" cy="748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937">
            <a:extLst>
              <a:ext uri="{FF2B5EF4-FFF2-40B4-BE49-F238E27FC236}">
                <a16:creationId xmlns:a16="http://schemas.microsoft.com/office/drawing/2014/main" id="{DB13FEED-3057-48F1-B2EF-B6415F034EC4}"/>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93574" y="3206222"/>
            <a:ext cx="1034048" cy="748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9" name="図 188">
            <a:extLst>
              <a:ext uri="{FF2B5EF4-FFF2-40B4-BE49-F238E27FC236}">
                <a16:creationId xmlns:a16="http://schemas.microsoft.com/office/drawing/2014/main" id="{8817D924-1479-4021-869C-64D5F05731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6156" y="2691188"/>
            <a:ext cx="1336654" cy="1372536"/>
          </a:xfrm>
          <a:prstGeom prst="rect">
            <a:avLst/>
          </a:prstGeom>
        </p:spPr>
      </p:pic>
      <p:pic>
        <p:nvPicPr>
          <p:cNvPr id="191" name="図 190">
            <a:extLst>
              <a:ext uri="{FF2B5EF4-FFF2-40B4-BE49-F238E27FC236}">
                <a16:creationId xmlns:a16="http://schemas.microsoft.com/office/drawing/2014/main" id="{15846144-908F-4B07-A05B-E78B94F8E8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64851" y="2702187"/>
            <a:ext cx="1336654" cy="1372536"/>
          </a:xfrm>
          <a:prstGeom prst="rect">
            <a:avLst/>
          </a:prstGeom>
        </p:spPr>
      </p:pic>
      <p:pic>
        <p:nvPicPr>
          <p:cNvPr id="192" name="図 191">
            <a:extLst>
              <a:ext uri="{FF2B5EF4-FFF2-40B4-BE49-F238E27FC236}">
                <a16:creationId xmlns:a16="http://schemas.microsoft.com/office/drawing/2014/main" id="{CF09C5F5-F3E4-46FB-8585-687BBED996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78912" y="2691188"/>
            <a:ext cx="1336654" cy="1372536"/>
          </a:xfrm>
          <a:prstGeom prst="rect">
            <a:avLst/>
          </a:prstGeom>
        </p:spPr>
      </p:pic>
      <p:pic>
        <p:nvPicPr>
          <p:cNvPr id="193" name="図 192">
            <a:extLst>
              <a:ext uri="{FF2B5EF4-FFF2-40B4-BE49-F238E27FC236}">
                <a16:creationId xmlns:a16="http://schemas.microsoft.com/office/drawing/2014/main" id="{21CD213A-A3E8-4942-91F3-4E39CC2F10C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7436" y="2455943"/>
            <a:ext cx="709382" cy="1140378"/>
          </a:xfrm>
          <a:prstGeom prst="rect">
            <a:avLst/>
          </a:prstGeom>
        </p:spPr>
      </p:pic>
      <p:pic>
        <p:nvPicPr>
          <p:cNvPr id="194" name="図 193">
            <a:extLst>
              <a:ext uri="{FF2B5EF4-FFF2-40B4-BE49-F238E27FC236}">
                <a16:creationId xmlns:a16="http://schemas.microsoft.com/office/drawing/2014/main" id="{2CFA172B-AF30-4376-B84D-EDEE090C57E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27916" y="2568398"/>
            <a:ext cx="709382" cy="1140378"/>
          </a:xfrm>
          <a:prstGeom prst="rect">
            <a:avLst/>
          </a:prstGeom>
        </p:spPr>
      </p:pic>
      <p:pic>
        <p:nvPicPr>
          <p:cNvPr id="195" name="図 194">
            <a:extLst>
              <a:ext uri="{FF2B5EF4-FFF2-40B4-BE49-F238E27FC236}">
                <a16:creationId xmlns:a16="http://schemas.microsoft.com/office/drawing/2014/main" id="{BFF92877-2739-4420-BC40-D3B359EB09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31887" y="2534488"/>
            <a:ext cx="709382" cy="1140378"/>
          </a:xfrm>
          <a:prstGeom prst="rect">
            <a:avLst/>
          </a:prstGeom>
        </p:spPr>
      </p:pic>
      <p:cxnSp>
        <p:nvCxnSpPr>
          <p:cNvPr id="206" name="直線コネクタ 205">
            <a:extLst>
              <a:ext uri="{FF2B5EF4-FFF2-40B4-BE49-F238E27FC236}">
                <a16:creationId xmlns:a16="http://schemas.microsoft.com/office/drawing/2014/main" id="{7CBF2C82-58F8-40D5-B965-8D257C03534D}"/>
              </a:ext>
            </a:extLst>
          </p:cNvPr>
          <p:cNvCxnSpPr>
            <a:cxnSpLocks/>
          </p:cNvCxnSpPr>
          <p:nvPr/>
        </p:nvCxnSpPr>
        <p:spPr>
          <a:xfrm flipV="1">
            <a:off x="3235735" y="2455943"/>
            <a:ext cx="0" cy="1733561"/>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10" name="直線コネクタ 209">
            <a:extLst>
              <a:ext uri="{FF2B5EF4-FFF2-40B4-BE49-F238E27FC236}">
                <a16:creationId xmlns:a16="http://schemas.microsoft.com/office/drawing/2014/main" id="{F03EF9D2-3340-474E-9798-C5F02B03A05A}"/>
              </a:ext>
            </a:extLst>
          </p:cNvPr>
          <p:cNvCxnSpPr>
            <a:cxnSpLocks/>
          </p:cNvCxnSpPr>
          <p:nvPr/>
        </p:nvCxnSpPr>
        <p:spPr>
          <a:xfrm flipV="1">
            <a:off x="3218325" y="997959"/>
            <a:ext cx="1530255" cy="7430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1" name="矢印: 上カーブ 210">
            <a:extLst>
              <a:ext uri="{FF2B5EF4-FFF2-40B4-BE49-F238E27FC236}">
                <a16:creationId xmlns:a16="http://schemas.microsoft.com/office/drawing/2014/main" id="{FF82DA6D-FA07-45CC-94CD-97D495474B27}"/>
              </a:ext>
            </a:extLst>
          </p:cNvPr>
          <p:cNvSpPr/>
          <p:nvPr/>
        </p:nvSpPr>
        <p:spPr>
          <a:xfrm flipH="1">
            <a:off x="4243018" y="2428652"/>
            <a:ext cx="2446802" cy="478981"/>
          </a:xfrm>
          <a:prstGeom prst="curvedUpArrow">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DN_TB_Shinbun_Mincho_Std_L" panose="02000503000000000000" pitchFamily="2" charset="-128"/>
              <a:ea typeface="DN_TB_Shinbun_Mincho_Std_L" panose="02000503000000000000" pitchFamily="2" charset="-128"/>
            </a:endParaRPr>
          </a:p>
        </p:txBody>
      </p:sp>
      <p:sp>
        <p:nvSpPr>
          <p:cNvPr id="212" name="テキスト ボックス 211">
            <a:extLst>
              <a:ext uri="{FF2B5EF4-FFF2-40B4-BE49-F238E27FC236}">
                <a16:creationId xmlns:a16="http://schemas.microsoft.com/office/drawing/2014/main" id="{6DC67EEE-ED5D-4EC5-8781-558D74A694B4}"/>
              </a:ext>
            </a:extLst>
          </p:cNvPr>
          <p:cNvSpPr txBox="1"/>
          <p:nvPr/>
        </p:nvSpPr>
        <p:spPr>
          <a:xfrm>
            <a:off x="4554544" y="2007444"/>
            <a:ext cx="1983140" cy="646331"/>
          </a:xfrm>
          <a:prstGeom prst="rect">
            <a:avLst/>
          </a:prstGeom>
          <a:noFill/>
        </p:spPr>
        <p:txBody>
          <a:bodyPr wrap="square" rtlCol="0">
            <a:spAutoFit/>
          </a:bodyPr>
          <a:lstStyle/>
          <a:p>
            <a:pPr algn="ctr"/>
            <a:r>
              <a:rPr kumimoji="1" lang="ja-JP" altLang="en-US" dirty="0">
                <a:latin typeface="DN_TB_Shinbun_Gothic_Std_M" panose="02000503000000000000" pitchFamily="2" charset="-128"/>
                <a:ea typeface="DN_TB_Shinbun_Gothic_Std_M" panose="02000503000000000000" pitchFamily="2" charset="-128"/>
              </a:rPr>
              <a:t>業務革新技術</a:t>
            </a:r>
            <a:endParaRPr kumimoji="1" lang="en-US" altLang="ja-JP" dirty="0">
              <a:latin typeface="DN_TB_Shinbun_Gothic_Std_M" panose="02000503000000000000" pitchFamily="2" charset="-128"/>
              <a:ea typeface="DN_TB_Shinbun_Gothic_Std_M" panose="02000503000000000000" pitchFamily="2" charset="-128"/>
            </a:endParaRPr>
          </a:p>
          <a:p>
            <a:pPr algn="ctr"/>
            <a:r>
              <a:rPr kumimoji="1" lang="ja-JP" altLang="en-US" dirty="0">
                <a:latin typeface="DN_TB_Shinbun_Gothic_Std_M" panose="02000503000000000000" pitchFamily="2" charset="-128"/>
                <a:ea typeface="DN_TB_Shinbun_Gothic_Std_M" panose="02000503000000000000" pitchFamily="2" charset="-128"/>
              </a:rPr>
              <a:t>の提供</a:t>
            </a:r>
            <a:endParaRPr kumimoji="1" lang="en-US" altLang="ja-JP" dirty="0">
              <a:latin typeface="DN_TB_Shinbun_Gothic_Std_M" panose="02000503000000000000" pitchFamily="2" charset="-128"/>
              <a:ea typeface="DN_TB_Shinbun_Gothic_Std_M" panose="02000503000000000000" pitchFamily="2" charset="-128"/>
            </a:endParaRPr>
          </a:p>
        </p:txBody>
      </p:sp>
      <p:sp>
        <p:nvSpPr>
          <p:cNvPr id="213" name="テキスト ボックス 212">
            <a:extLst>
              <a:ext uri="{FF2B5EF4-FFF2-40B4-BE49-F238E27FC236}">
                <a16:creationId xmlns:a16="http://schemas.microsoft.com/office/drawing/2014/main" id="{9034D879-81E3-4313-ACCF-9134A7139D80}"/>
              </a:ext>
            </a:extLst>
          </p:cNvPr>
          <p:cNvSpPr txBox="1"/>
          <p:nvPr/>
        </p:nvSpPr>
        <p:spPr>
          <a:xfrm>
            <a:off x="4797859" y="2909330"/>
            <a:ext cx="1924258" cy="523220"/>
          </a:xfrm>
          <a:prstGeom prst="rect">
            <a:avLst/>
          </a:prstGeom>
          <a:noFill/>
        </p:spPr>
        <p:txBody>
          <a:bodyPr wrap="square" rtlCol="0">
            <a:spAutoFit/>
          </a:bodyPr>
          <a:lstStyle/>
          <a:p>
            <a:r>
              <a:rPr kumimoji="1" lang="ja-JP" altLang="en-US" sz="1400" dirty="0">
                <a:latin typeface="DN_TB_Shinbun_Gothic_Std_M" panose="02000503000000000000" pitchFamily="2" charset="-128"/>
                <a:ea typeface="DN_TB_Shinbun_Gothic_Std_M" panose="02000503000000000000" pitchFamily="2" charset="-128"/>
              </a:rPr>
              <a:t>共同試験運用、</a:t>
            </a:r>
            <a:endParaRPr kumimoji="1" lang="en-US" altLang="ja-JP" sz="1400" dirty="0">
              <a:latin typeface="DN_TB_Shinbun_Gothic_Std_M" panose="02000503000000000000" pitchFamily="2" charset="-128"/>
              <a:ea typeface="DN_TB_Shinbun_Gothic_Std_M" panose="02000503000000000000" pitchFamily="2" charset="-128"/>
            </a:endParaRPr>
          </a:p>
          <a:p>
            <a:r>
              <a:rPr kumimoji="1" lang="ja-JP" altLang="en-US" sz="1400" dirty="0">
                <a:latin typeface="DN_TB_Shinbun_Gothic_Std_M" panose="02000503000000000000" pitchFamily="2" charset="-128"/>
                <a:ea typeface="DN_TB_Shinbun_Gothic_Std_M" panose="02000503000000000000" pitchFamily="2" charset="-128"/>
              </a:rPr>
              <a:t>フィードバック</a:t>
            </a:r>
            <a:endParaRPr kumimoji="1" lang="en-US" altLang="ja-JP" sz="1400" dirty="0">
              <a:latin typeface="DN_TB_Shinbun_Gothic_Std_M" panose="02000503000000000000" pitchFamily="2" charset="-128"/>
              <a:ea typeface="DN_TB_Shinbun_Gothic_Std_M" panose="02000503000000000000" pitchFamily="2" charset="-128"/>
            </a:endParaRPr>
          </a:p>
        </p:txBody>
      </p:sp>
      <p:sp>
        <p:nvSpPr>
          <p:cNvPr id="214" name="矢印: 上カーブ 213">
            <a:extLst>
              <a:ext uri="{FF2B5EF4-FFF2-40B4-BE49-F238E27FC236}">
                <a16:creationId xmlns:a16="http://schemas.microsoft.com/office/drawing/2014/main" id="{044A1342-24D8-488A-BAD4-0537CF5C2357}"/>
              </a:ext>
            </a:extLst>
          </p:cNvPr>
          <p:cNvSpPr/>
          <p:nvPr/>
        </p:nvSpPr>
        <p:spPr>
          <a:xfrm rot="10800000" flipH="1">
            <a:off x="4286186" y="1609004"/>
            <a:ext cx="2446802" cy="704681"/>
          </a:xfrm>
          <a:prstGeom prst="curvedUp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DN_TB_Shinbun_Mincho_Std_L" panose="02000503000000000000" pitchFamily="2" charset="-128"/>
              <a:ea typeface="DN_TB_Shinbun_Mincho_Std_L" panose="02000503000000000000" pitchFamily="2" charset="-128"/>
            </a:endParaRPr>
          </a:p>
        </p:txBody>
      </p:sp>
      <p:pic>
        <p:nvPicPr>
          <p:cNvPr id="215" name="図 214">
            <a:extLst>
              <a:ext uri="{FF2B5EF4-FFF2-40B4-BE49-F238E27FC236}">
                <a16:creationId xmlns:a16="http://schemas.microsoft.com/office/drawing/2014/main" id="{95358D95-67CB-4764-8BBF-5C77BD9C4F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94986" y="1587113"/>
            <a:ext cx="476655" cy="466928"/>
          </a:xfrm>
          <a:prstGeom prst="rect">
            <a:avLst/>
          </a:prstGeom>
        </p:spPr>
      </p:pic>
      <p:pic>
        <p:nvPicPr>
          <p:cNvPr id="217" name="図 216">
            <a:extLst>
              <a:ext uri="{FF2B5EF4-FFF2-40B4-BE49-F238E27FC236}">
                <a16:creationId xmlns:a16="http://schemas.microsoft.com/office/drawing/2014/main" id="{E03EC02A-B65A-4ECB-8EEF-290874C1D6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823" y="3771674"/>
            <a:ext cx="476655" cy="466928"/>
          </a:xfrm>
          <a:prstGeom prst="rect">
            <a:avLst/>
          </a:prstGeom>
        </p:spPr>
      </p:pic>
      <p:pic>
        <p:nvPicPr>
          <p:cNvPr id="218" name="図 217">
            <a:extLst>
              <a:ext uri="{FF2B5EF4-FFF2-40B4-BE49-F238E27FC236}">
                <a16:creationId xmlns:a16="http://schemas.microsoft.com/office/drawing/2014/main" id="{2FE30EEF-D607-4AC0-AC10-8F4585BEC9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81470" y="3798728"/>
            <a:ext cx="476655" cy="466928"/>
          </a:xfrm>
          <a:prstGeom prst="rect">
            <a:avLst/>
          </a:prstGeom>
        </p:spPr>
      </p:pic>
      <p:pic>
        <p:nvPicPr>
          <p:cNvPr id="219" name="図 218">
            <a:extLst>
              <a:ext uri="{FF2B5EF4-FFF2-40B4-BE49-F238E27FC236}">
                <a16:creationId xmlns:a16="http://schemas.microsoft.com/office/drawing/2014/main" id="{54519469-D8A1-4A23-AD77-A6D346C089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34169" y="3780596"/>
            <a:ext cx="476655" cy="466928"/>
          </a:xfrm>
          <a:prstGeom prst="rect">
            <a:avLst/>
          </a:prstGeom>
        </p:spPr>
      </p:pic>
      <p:sp>
        <p:nvSpPr>
          <p:cNvPr id="220" name="矢印: 左右 219">
            <a:extLst>
              <a:ext uri="{FF2B5EF4-FFF2-40B4-BE49-F238E27FC236}">
                <a16:creationId xmlns:a16="http://schemas.microsoft.com/office/drawing/2014/main" id="{B5CB32F5-1A3C-470A-8273-3DEC9374614E}"/>
              </a:ext>
            </a:extLst>
          </p:cNvPr>
          <p:cNvSpPr/>
          <p:nvPr/>
        </p:nvSpPr>
        <p:spPr>
          <a:xfrm>
            <a:off x="1430747" y="3035843"/>
            <a:ext cx="628181" cy="385759"/>
          </a:xfrm>
          <a:prstGeom prst="lef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1" name="テキスト ボックス 220">
            <a:extLst>
              <a:ext uri="{FF2B5EF4-FFF2-40B4-BE49-F238E27FC236}">
                <a16:creationId xmlns:a16="http://schemas.microsoft.com/office/drawing/2014/main" id="{461943C2-3669-4855-AD44-A32A7B7C4944}"/>
              </a:ext>
            </a:extLst>
          </p:cNvPr>
          <p:cNvSpPr txBox="1"/>
          <p:nvPr/>
        </p:nvSpPr>
        <p:spPr>
          <a:xfrm>
            <a:off x="1458292" y="3069679"/>
            <a:ext cx="590099" cy="307777"/>
          </a:xfrm>
          <a:prstGeom prst="rect">
            <a:avLst/>
          </a:prstGeom>
          <a:noFill/>
        </p:spPr>
        <p:txBody>
          <a:bodyPr wrap="square" rtlCol="0">
            <a:spAutoFit/>
          </a:bodyPr>
          <a:lstStyle/>
          <a:p>
            <a:r>
              <a:rPr kumimoji="1" lang="ja-JP" altLang="en-US" sz="1400" dirty="0">
                <a:latin typeface="DN_TB_Shinbun_Gothic_Std_M" panose="02000503000000000000" pitchFamily="2" charset="-128"/>
                <a:ea typeface="DN_TB_Shinbun_Gothic_Std_M" panose="02000503000000000000" pitchFamily="2" charset="-128"/>
              </a:rPr>
              <a:t>独立</a:t>
            </a:r>
            <a:endParaRPr kumimoji="1" lang="en-US" altLang="ja-JP" sz="1400" dirty="0">
              <a:latin typeface="DN_TB_Shinbun_Gothic_Std_M" panose="02000503000000000000" pitchFamily="2" charset="-128"/>
              <a:ea typeface="DN_TB_Shinbun_Gothic_Std_M" panose="02000503000000000000" pitchFamily="2" charset="-128"/>
            </a:endParaRPr>
          </a:p>
        </p:txBody>
      </p:sp>
      <p:sp>
        <p:nvSpPr>
          <p:cNvPr id="222" name="矢印: 左右 221">
            <a:extLst>
              <a:ext uri="{FF2B5EF4-FFF2-40B4-BE49-F238E27FC236}">
                <a16:creationId xmlns:a16="http://schemas.microsoft.com/office/drawing/2014/main" id="{B7DB9DB1-00F7-427E-BA16-A3823B822B34}"/>
              </a:ext>
            </a:extLst>
          </p:cNvPr>
          <p:cNvSpPr/>
          <p:nvPr/>
        </p:nvSpPr>
        <p:spPr>
          <a:xfrm>
            <a:off x="2960744" y="3018497"/>
            <a:ext cx="628181" cy="385759"/>
          </a:xfrm>
          <a:prstGeom prst="lef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3" name="テキスト ボックス 222">
            <a:extLst>
              <a:ext uri="{FF2B5EF4-FFF2-40B4-BE49-F238E27FC236}">
                <a16:creationId xmlns:a16="http://schemas.microsoft.com/office/drawing/2014/main" id="{D20B1907-DDF5-4CDE-8D59-818E43E3C93A}"/>
              </a:ext>
            </a:extLst>
          </p:cNvPr>
          <p:cNvSpPr txBox="1"/>
          <p:nvPr/>
        </p:nvSpPr>
        <p:spPr>
          <a:xfrm>
            <a:off x="2988289" y="3052333"/>
            <a:ext cx="590099" cy="307777"/>
          </a:xfrm>
          <a:prstGeom prst="rect">
            <a:avLst/>
          </a:prstGeom>
          <a:noFill/>
        </p:spPr>
        <p:txBody>
          <a:bodyPr wrap="square" rtlCol="0">
            <a:spAutoFit/>
          </a:bodyPr>
          <a:lstStyle/>
          <a:p>
            <a:r>
              <a:rPr kumimoji="1" lang="ja-JP" altLang="en-US" sz="1400" dirty="0">
                <a:latin typeface="DN_TB_Shinbun_Gothic_Std_M" panose="02000503000000000000" pitchFamily="2" charset="-128"/>
                <a:ea typeface="DN_TB_Shinbun_Gothic_Std_M" panose="02000503000000000000" pitchFamily="2" charset="-128"/>
              </a:rPr>
              <a:t>独立</a:t>
            </a:r>
            <a:endParaRPr kumimoji="1" lang="en-US" altLang="ja-JP" sz="1400" dirty="0">
              <a:latin typeface="DN_TB_Shinbun_Gothic_Std_M" panose="02000503000000000000" pitchFamily="2" charset="-128"/>
              <a:ea typeface="DN_TB_Shinbun_Gothic_Std_M" panose="02000503000000000000" pitchFamily="2" charset="-128"/>
            </a:endParaRPr>
          </a:p>
        </p:txBody>
      </p:sp>
      <p:sp>
        <p:nvSpPr>
          <p:cNvPr id="249" name="テキスト ボックス 248">
            <a:extLst>
              <a:ext uri="{FF2B5EF4-FFF2-40B4-BE49-F238E27FC236}">
                <a16:creationId xmlns:a16="http://schemas.microsoft.com/office/drawing/2014/main" id="{6F456FBF-3584-4678-B70D-8AACDF93194B}"/>
              </a:ext>
            </a:extLst>
          </p:cNvPr>
          <p:cNvSpPr txBox="1"/>
          <p:nvPr/>
        </p:nvSpPr>
        <p:spPr>
          <a:xfrm>
            <a:off x="3512654" y="4691431"/>
            <a:ext cx="1927182" cy="923330"/>
          </a:xfrm>
          <a:prstGeom prst="rect">
            <a:avLst/>
          </a:prstGeom>
          <a:noFill/>
        </p:spPr>
        <p:txBody>
          <a:bodyPr wrap="square" rtlCol="0">
            <a:spAutoFit/>
          </a:bodyPr>
          <a:lstStyle/>
          <a:p>
            <a:r>
              <a:rPr lang="en-US" altLang="ja-JP" dirty="0">
                <a:latin typeface="DN_TB_Shinbun_Gothic_Std_M" panose="02000503000000000000" pitchFamily="2" charset="-128"/>
                <a:ea typeface="DN_TB_Shinbun_Gothic_Std_M" panose="02000503000000000000" pitchFamily="2" charset="-128"/>
              </a:rPr>
              <a:t>(X)</a:t>
            </a:r>
            <a:r>
              <a:rPr lang="ja-JP" altLang="en-US" dirty="0">
                <a:latin typeface="DN_TB_Shinbun_Gothic_Std_M" panose="02000503000000000000" pitchFamily="2" charset="-128"/>
                <a:ea typeface="DN_TB_Shinbun_Gothic_Std_M" panose="02000503000000000000" pitchFamily="2" charset="-128"/>
              </a:rPr>
              <a:t> </a:t>
            </a:r>
            <a:r>
              <a:rPr lang="en-US" altLang="ja-JP" dirty="0">
                <a:latin typeface="DN_TB_Shinbun_Gothic_Std_M" panose="02000503000000000000" pitchFamily="2" charset="-128"/>
                <a:ea typeface="DN_TB_Shinbun_Gothic_Std_M" panose="02000503000000000000" pitchFamily="2" charset="-128"/>
              </a:rPr>
              <a:t>A</a:t>
            </a:r>
            <a:r>
              <a:rPr lang="ja-JP" altLang="en-US" dirty="0">
                <a:latin typeface="DN_TB_Shinbun_Gothic_Std_M" panose="02000503000000000000" pitchFamily="2" charset="-128"/>
                <a:ea typeface="DN_TB_Shinbun_Gothic_Std_M" panose="02000503000000000000" pitchFamily="2" charset="-128"/>
              </a:rPr>
              <a:t>と</a:t>
            </a:r>
            <a:r>
              <a:rPr lang="en-US" altLang="ja-JP" dirty="0">
                <a:latin typeface="DN_TB_Shinbun_Gothic_Std_M" panose="02000503000000000000" pitchFamily="2" charset="-128"/>
                <a:ea typeface="DN_TB_Shinbun_Gothic_Std_M" panose="02000503000000000000" pitchFamily="2" charset="-128"/>
              </a:rPr>
              <a:t>B</a:t>
            </a:r>
            <a:r>
              <a:rPr lang="ja-JP" altLang="en-US" dirty="0">
                <a:latin typeface="DN_TB_Shinbun_Gothic_Std_M" panose="02000503000000000000" pitchFamily="2" charset="-128"/>
                <a:ea typeface="DN_TB_Shinbun_Gothic_Std_M" panose="02000503000000000000" pitchFamily="2" charset="-128"/>
              </a:rPr>
              <a:t>の</a:t>
            </a:r>
            <a:endParaRPr lang="en-US" altLang="ja-JP" dirty="0">
              <a:latin typeface="DN_TB_Shinbun_Gothic_Std_M" panose="02000503000000000000" pitchFamily="2" charset="-128"/>
              <a:ea typeface="DN_TB_Shinbun_Gothic_Std_M" panose="02000503000000000000" pitchFamily="2" charset="-128"/>
            </a:endParaRPr>
          </a:p>
          <a:p>
            <a:r>
              <a:rPr lang="en-US" altLang="ja-JP" dirty="0">
                <a:latin typeface="DN_TB_Shinbun_Gothic_Std_M" panose="02000503000000000000" pitchFamily="2" charset="-128"/>
                <a:ea typeface="DN_TB_Shinbun_Gothic_Std_M" panose="02000503000000000000" pitchFamily="2" charset="-128"/>
              </a:rPr>
              <a:t>  </a:t>
            </a:r>
            <a:r>
              <a:rPr lang="ja-JP" altLang="en-US" dirty="0">
                <a:latin typeface="DN_TB_Shinbun_Gothic_Std_M" panose="02000503000000000000" pitchFamily="2" charset="-128"/>
                <a:ea typeface="DN_TB_Shinbun_Gothic_Std_M" panose="02000503000000000000" pitchFamily="2" charset="-128"/>
              </a:rPr>
              <a:t>融合領域</a:t>
            </a:r>
            <a:endParaRPr lang="en-US" altLang="ja-JP" dirty="0">
              <a:latin typeface="DN_TB_Shinbun_Gothic_Std_M" panose="02000503000000000000" pitchFamily="2" charset="-128"/>
              <a:ea typeface="DN_TB_Shinbun_Gothic_Std_M" panose="02000503000000000000" pitchFamily="2" charset="-128"/>
            </a:endParaRPr>
          </a:p>
          <a:p>
            <a:r>
              <a:rPr kumimoji="1" lang="ja-JP" altLang="en-US" dirty="0">
                <a:latin typeface="DN_TB_Shinbun_Gothic_Std_M" panose="02000503000000000000" pitchFamily="2" charset="-128"/>
                <a:ea typeface="DN_TB_Shinbun_Gothic_Std_M" panose="02000503000000000000" pitchFamily="2" charset="-128"/>
              </a:rPr>
              <a:t>　 </a:t>
            </a:r>
            <a:r>
              <a:rPr kumimoji="1" lang="en-US" altLang="ja-JP" dirty="0">
                <a:latin typeface="DN_TB_Shinbun_Gothic_Std_M" panose="02000503000000000000" pitchFamily="2" charset="-128"/>
                <a:ea typeface="DN_TB_Shinbun_Gothic_Std_M" panose="02000503000000000000" pitchFamily="2" charset="-128"/>
              </a:rPr>
              <a:t>(</a:t>
            </a:r>
            <a:r>
              <a:rPr kumimoji="1" lang="ja-JP" altLang="en-US" dirty="0">
                <a:latin typeface="DN_TB_Shinbun_Gothic_Std_M" panose="02000503000000000000" pitchFamily="2" charset="-128"/>
                <a:ea typeface="DN_TB_Shinbun_Gothic_Std_M" panose="02000503000000000000" pitchFamily="2" charset="-128"/>
              </a:rPr>
              <a:t>特殊な領域</a:t>
            </a:r>
            <a:r>
              <a:rPr kumimoji="1" lang="en-US" altLang="ja-JP" dirty="0">
                <a:latin typeface="DN_TB_Shinbun_Gothic_Std_M" panose="02000503000000000000" pitchFamily="2" charset="-128"/>
                <a:ea typeface="DN_TB_Shinbun_Gothic_Std_M" panose="02000503000000000000" pitchFamily="2" charset="-128"/>
              </a:rPr>
              <a:t>)</a:t>
            </a:r>
          </a:p>
        </p:txBody>
      </p:sp>
      <p:cxnSp>
        <p:nvCxnSpPr>
          <p:cNvPr id="250" name="直線コネクタ 249">
            <a:extLst>
              <a:ext uri="{FF2B5EF4-FFF2-40B4-BE49-F238E27FC236}">
                <a16:creationId xmlns:a16="http://schemas.microsoft.com/office/drawing/2014/main" id="{9DF58B13-2D7D-4D38-A982-D35F5B5C5346}"/>
              </a:ext>
            </a:extLst>
          </p:cNvPr>
          <p:cNvCxnSpPr>
            <a:cxnSpLocks/>
          </p:cNvCxnSpPr>
          <p:nvPr/>
        </p:nvCxnSpPr>
        <p:spPr>
          <a:xfrm>
            <a:off x="3390082" y="5381625"/>
            <a:ext cx="581808" cy="262213"/>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2" name="直線コネクタ 251">
            <a:extLst>
              <a:ext uri="{FF2B5EF4-FFF2-40B4-BE49-F238E27FC236}">
                <a16:creationId xmlns:a16="http://schemas.microsoft.com/office/drawing/2014/main" id="{CB3B67DB-77AC-404F-8D1B-97E904CAA638}"/>
              </a:ext>
            </a:extLst>
          </p:cNvPr>
          <p:cNvCxnSpPr>
            <a:cxnSpLocks/>
          </p:cNvCxnSpPr>
          <p:nvPr/>
        </p:nvCxnSpPr>
        <p:spPr>
          <a:xfrm>
            <a:off x="3420586" y="4772320"/>
            <a:ext cx="0" cy="60619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4" name="直線コネクタ 253">
            <a:extLst>
              <a:ext uri="{FF2B5EF4-FFF2-40B4-BE49-F238E27FC236}">
                <a16:creationId xmlns:a16="http://schemas.microsoft.com/office/drawing/2014/main" id="{F917F6FF-C372-4859-832F-BEC47737E344}"/>
              </a:ext>
            </a:extLst>
          </p:cNvPr>
          <p:cNvCxnSpPr>
            <a:cxnSpLocks/>
          </p:cNvCxnSpPr>
          <p:nvPr/>
        </p:nvCxnSpPr>
        <p:spPr>
          <a:xfrm>
            <a:off x="5415576" y="5540906"/>
            <a:ext cx="867399" cy="7750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7" name="直線コネクタ 256">
            <a:extLst>
              <a:ext uri="{FF2B5EF4-FFF2-40B4-BE49-F238E27FC236}">
                <a16:creationId xmlns:a16="http://schemas.microsoft.com/office/drawing/2014/main" id="{F24C1026-081E-4E18-B8A4-57E3C74D9499}"/>
              </a:ext>
            </a:extLst>
          </p:cNvPr>
          <p:cNvCxnSpPr>
            <a:cxnSpLocks/>
          </p:cNvCxnSpPr>
          <p:nvPr/>
        </p:nvCxnSpPr>
        <p:spPr>
          <a:xfrm>
            <a:off x="5415576" y="4772320"/>
            <a:ext cx="20972" cy="76858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9" name="四角形: 角を丸くする 258">
            <a:extLst>
              <a:ext uri="{FF2B5EF4-FFF2-40B4-BE49-F238E27FC236}">
                <a16:creationId xmlns:a16="http://schemas.microsoft.com/office/drawing/2014/main" id="{C5FB58DE-BB91-49E7-B926-F725AA8B5F59}"/>
              </a:ext>
            </a:extLst>
          </p:cNvPr>
          <p:cNvSpPr/>
          <p:nvPr/>
        </p:nvSpPr>
        <p:spPr>
          <a:xfrm>
            <a:off x="9386476" y="1535655"/>
            <a:ext cx="1226907" cy="1120861"/>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DN_TB_Shinbun_Gothic_Std_M" panose="02000503000000000000" pitchFamily="2" charset="-128"/>
                <a:ea typeface="DN_TB_Shinbun_Gothic_Std_M" panose="02000503000000000000" pitchFamily="2" charset="-128"/>
              </a:rPr>
              <a:t>官僚制</a:t>
            </a:r>
            <a:endParaRPr kumimoji="1" lang="en-US" altLang="ja-JP" dirty="0">
              <a:latin typeface="DN_TB_Shinbun_Gothic_Std_M" panose="02000503000000000000" pitchFamily="2" charset="-128"/>
              <a:ea typeface="DN_TB_Shinbun_Gothic_Std_M" panose="02000503000000000000" pitchFamily="2" charset="-128"/>
            </a:endParaRPr>
          </a:p>
          <a:p>
            <a:pPr algn="ctr"/>
            <a:r>
              <a:rPr kumimoji="1" lang="ja-JP" altLang="en-US" dirty="0">
                <a:latin typeface="DN_TB_Shinbun_Gothic_Std_M" panose="02000503000000000000" pitchFamily="2" charset="-128"/>
                <a:ea typeface="DN_TB_Shinbun_Gothic_Std_M" panose="02000503000000000000" pitchFamily="2" charset="-128"/>
              </a:rPr>
              <a:t>指揮命令</a:t>
            </a:r>
            <a:endParaRPr kumimoji="1" lang="en-US" altLang="ja-JP" dirty="0">
              <a:latin typeface="DN_TB_Shinbun_Gothic_Std_M" panose="02000503000000000000" pitchFamily="2" charset="-128"/>
              <a:ea typeface="DN_TB_Shinbun_Gothic_Std_M" panose="02000503000000000000" pitchFamily="2" charset="-128"/>
            </a:endParaRPr>
          </a:p>
          <a:p>
            <a:pPr algn="ctr"/>
            <a:r>
              <a:rPr kumimoji="1" lang="ja-JP" altLang="en-US" dirty="0">
                <a:latin typeface="DN_TB_Shinbun_Gothic_Std_M" panose="02000503000000000000" pitchFamily="2" charset="-128"/>
                <a:ea typeface="DN_TB_Shinbun_Gothic_Std_M" panose="02000503000000000000" pitchFamily="2" charset="-128"/>
              </a:rPr>
              <a:t>上意下達</a:t>
            </a:r>
            <a:endParaRPr kumimoji="1" lang="en-US" altLang="ja-JP" dirty="0">
              <a:latin typeface="DN_TB_Shinbun_Gothic_Std_M" panose="02000503000000000000" pitchFamily="2" charset="-128"/>
              <a:ea typeface="DN_TB_Shinbun_Gothic_Std_M" panose="02000503000000000000" pitchFamily="2" charset="-128"/>
            </a:endParaRPr>
          </a:p>
          <a:p>
            <a:pPr algn="ctr"/>
            <a:r>
              <a:rPr kumimoji="1" lang="ja-JP" altLang="en-US" dirty="0">
                <a:latin typeface="DN_TB_Shinbun_Gothic_Std_M" panose="02000503000000000000" pitchFamily="2" charset="-128"/>
                <a:ea typeface="DN_TB_Shinbun_Gothic_Std_M" panose="02000503000000000000" pitchFamily="2" charset="-128"/>
              </a:rPr>
              <a:t>計画主義</a:t>
            </a:r>
          </a:p>
        </p:txBody>
      </p:sp>
      <p:sp>
        <p:nvSpPr>
          <p:cNvPr id="260" name="四角形: 角を丸くする 259">
            <a:extLst>
              <a:ext uri="{FF2B5EF4-FFF2-40B4-BE49-F238E27FC236}">
                <a16:creationId xmlns:a16="http://schemas.microsoft.com/office/drawing/2014/main" id="{F8095447-0B86-4632-8775-695C59240C86}"/>
              </a:ext>
            </a:extLst>
          </p:cNvPr>
          <p:cNvSpPr/>
          <p:nvPr/>
        </p:nvSpPr>
        <p:spPr>
          <a:xfrm>
            <a:off x="131031" y="1694086"/>
            <a:ext cx="1805742" cy="790908"/>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latin typeface="DN_TB_Shinbun_Gothic_Std_M" panose="02000503000000000000" pitchFamily="2" charset="-128"/>
                <a:ea typeface="DN_TB_Shinbun_Gothic_Std_M" panose="02000503000000000000" pitchFamily="2" charset="-128"/>
              </a:rPr>
              <a:t>創造主義</a:t>
            </a:r>
            <a:endParaRPr kumimoji="1" lang="en-US" altLang="ja-JP" sz="1600" dirty="0">
              <a:latin typeface="DN_TB_Shinbun_Gothic_Std_M" panose="02000503000000000000" pitchFamily="2" charset="-128"/>
              <a:ea typeface="DN_TB_Shinbun_Gothic_Std_M" panose="02000503000000000000" pitchFamily="2" charset="-128"/>
            </a:endParaRPr>
          </a:p>
          <a:p>
            <a:pPr algn="ctr"/>
            <a:r>
              <a:rPr kumimoji="1" lang="ja-JP" altLang="en-US" sz="1600" dirty="0">
                <a:latin typeface="DN_TB_Shinbun_Gothic_Std_M" panose="02000503000000000000" pitchFamily="2" charset="-128"/>
                <a:ea typeface="DN_TB_Shinbun_Gothic_Std_M" panose="02000503000000000000" pitchFamily="2" charset="-128"/>
              </a:rPr>
              <a:t>専門性重視</a:t>
            </a:r>
            <a:endParaRPr kumimoji="1" lang="en-US" altLang="ja-JP" sz="1600" dirty="0">
              <a:latin typeface="DN_TB_Shinbun_Gothic_Std_M" panose="02000503000000000000" pitchFamily="2" charset="-128"/>
              <a:ea typeface="DN_TB_Shinbun_Gothic_Std_M" panose="02000503000000000000" pitchFamily="2" charset="-128"/>
            </a:endParaRPr>
          </a:p>
          <a:p>
            <a:pPr algn="ctr"/>
            <a:r>
              <a:rPr kumimoji="1" lang="ja-JP" altLang="en-US" sz="1600" dirty="0">
                <a:latin typeface="DN_TB_Shinbun_Gothic_Std_M" panose="02000503000000000000" pitchFamily="2" charset="-128"/>
                <a:ea typeface="DN_TB_Shinbun_Gothic_Std_M" panose="02000503000000000000" pitchFamily="2" charset="-128"/>
              </a:rPr>
              <a:t>試行錯誤主義</a:t>
            </a:r>
            <a:endParaRPr kumimoji="1" lang="en-US" altLang="ja-JP" sz="1600" dirty="0">
              <a:latin typeface="DN_TB_Shinbun_Gothic_Std_M" panose="02000503000000000000" pitchFamily="2" charset="-128"/>
              <a:ea typeface="DN_TB_Shinbun_Gothic_Std_M" panose="02000503000000000000" pitchFamily="2" charset="-128"/>
            </a:endParaRPr>
          </a:p>
        </p:txBody>
      </p:sp>
      <p:sp>
        <p:nvSpPr>
          <p:cNvPr id="261" name="テキスト ボックス 260">
            <a:extLst>
              <a:ext uri="{FF2B5EF4-FFF2-40B4-BE49-F238E27FC236}">
                <a16:creationId xmlns:a16="http://schemas.microsoft.com/office/drawing/2014/main" id="{DC9F7940-A351-4F44-B1AF-89A25B8D03DC}"/>
              </a:ext>
            </a:extLst>
          </p:cNvPr>
          <p:cNvSpPr txBox="1"/>
          <p:nvPr/>
        </p:nvSpPr>
        <p:spPr>
          <a:xfrm>
            <a:off x="8421035" y="2373541"/>
            <a:ext cx="847307" cy="369332"/>
          </a:xfrm>
          <a:prstGeom prst="rect">
            <a:avLst/>
          </a:prstGeom>
          <a:noFill/>
        </p:spPr>
        <p:txBody>
          <a:bodyPr wrap="square" rtlCol="0">
            <a:spAutoFit/>
          </a:bodyPr>
          <a:lstStyle/>
          <a:p>
            <a:r>
              <a:rPr kumimoji="1" lang="ja-JP" altLang="en-US" dirty="0">
                <a:latin typeface="DN_TB_Shinbun_Gothic_Std_M" panose="02000503000000000000" pitchFamily="2" charset="-128"/>
                <a:ea typeface="DN_TB_Shinbun_Gothic_Std_M" panose="02000503000000000000" pitchFamily="2" charset="-128"/>
              </a:rPr>
              <a:t>局</a:t>
            </a:r>
            <a:endParaRPr kumimoji="1" lang="en-US" altLang="ja-JP" dirty="0">
              <a:latin typeface="DN_TB_Shinbun_Gothic_Std_M" panose="02000503000000000000" pitchFamily="2" charset="-128"/>
              <a:ea typeface="DN_TB_Shinbun_Gothic_Std_M" panose="02000503000000000000" pitchFamily="2" charset="-128"/>
            </a:endParaRPr>
          </a:p>
        </p:txBody>
      </p:sp>
      <p:sp>
        <p:nvSpPr>
          <p:cNvPr id="262" name="テキスト ボックス 261">
            <a:extLst>
              <a:ext uri="{FF2B5EF4-FFF2-40B4-BE49-F238E27FC236}">
                <a16:creationId xmlns:a16="http://schemas.microsoft.com/office/drawing/2014/main" id="{A751A7B0-1547-4122-BC2B-3842BFB12987}"/>
              </a:ext>
            </a:extLst>
          </p:cNvPr>
          <p:cNvSpPr txBox="1"/>
          <p:nvPr/>
        </p:nvSpPr>
        <p:spPr>
          <a:xfrm>
            <a:off x="10086500" y="3559651"/>
            <a:ext cx="636755" cy="369332"/>
          </a:xfrm>
          <a:prstGeom prst="rect">
            <a:avLst/>
          </a:prstGeom>
          <a:noFill/>
        </p:spPr>
        <p:txBody>
          <a:bodyPr wrap="square" rtlCol="0">
            <a:spAutoFit/>
          </a:bodyPr>
          <a:lstStyle/>
          <a:p>
            <a:r>
              <a:rPr kumimoji="1" lang="ja-JP" altLang="en-US" dirty="0">
                <a:latin typeface="DN_TB_Shinbun_Gothic_Std_M" panose="02000503000000000000" pitchFamily="2" charset="-128"/>
                <a:ea typeface="DN_TB_Shinbun_Gothic_Std_M" panose="02000503000000000000" pitchFamily="2" charset="-128"/>
              </a:rPr>
              <a:t>部</a:t>
            </a:r>
            <a:endParaRPr kumimoji="1" lang="en-US" altLang="ja-JP" dirty="0">
              <a:latin typeface="DN_TB_Shinbun_Gothic_Std_M" panose="02000503000000000000" pitchFamily="2" charset="-128"/>
              <a:ea typeface="DN_TB_Shinbun_Gothic_Std_M" panose="02000503000000000000" pitchFamily="2" charset="-128"/>
            </a:endParaRPr>
          </a:p>
        </p:txBody>
      </p:sp>
      <p:sp>
        <p:nvSpPr>
          <p:cNvPr id="263" name="テキスト ボックス 262">
            <a:extLst>
              <a:ext uri="{FF2B5EF4-FFF2-40B4-BE49-F238E27FC236}">
                <a16:creationId xmlns:a16="http://schemas.microsoft.com/office/drawing/2014/main" id="{B5A133FE-DEE4-4235-98C7-ABEA83E6F392}"/>
              </a:ext>
            </a:extLst>
          </p:cNvPr>
          <p:cNvSpPr txBox="1"/>
          <p:nvPr/>
        </p:nvSpPr>
        <p:spPr>
          <a:xfrm>
            <a:off x="10295005" y="4265656"/>
            <a:ext cx="636755" cy="369332"/>
          </a:xfrm>
          <a:prstGeom prst="rect">
            <a:avLst/>
          </a:prstGeom>
          <a:noFill/>
        </p:spPr>
        <p:txBody>
          <a:bodyPr wrap="square" rtlCol="0">
            <a:spAutoFit/>
          </a:bodyPr>
          <a:lstStyle/>
          <a:p>
            <a:r>
              <a:rPr kumimoji="1" lang="ja-JP" altLang="en-US" dirty="0">
                <a:latin typeface="DN_TB_Shinbun_Gothic_Std_M" panose="02000503000000000000" pitchFamily="2" charset="-128"/>
                <a:ea typeface="DN_TB_Shinbun_Gothic_Std_M" panose="02000503000000000000" pitchFamily="2" charset="-128"/>
              </a:rPr>
              <a:t>課</a:t>
            </a:r>
            <a:endParaRPr kumimoji="1" lang="en-US" altLang="ja-JP" dirty="0">
              <a:latin typeface="DN_TB_Shinbun_Gothic_Std_M" panose="02000503000000000000" pitchFamily="2" charset="-128"/>
              <a:ea typeface="DN_TB_Shinbun_Gothic_Std_M" panose="02000503000000000000" pitchFamily="2" charset="-128"/>
            </a:endParaRPr>
          </a:p>
        </p:txBody>
      </p:sp>
      <p:sp>
        <p:nvSpPr>
          <p:cNvPr id="264" name="テキスト ボックス 263">
            <a:extLst>
              <a:ext uri="{FF2B5EF4-FFF2-40B4-BE49-F238E27FC236}">
                <a16:creationId xmlns:a16="http://schemas.microsoft.com/office/drawing/2014/main" id="{BD6F5A6D-AC14-4C26-A1FB-6230F496C235}"/>
              </a:ext>
            </a:extLst>
          </p:cNvPr>
          <p:cNvSpPr txBox="1"/>
          <p:nvPr/>
        </p:nvSpPr>
        <p:spPr>
          <a:xfrm>
            <a:off x="10387420" y="4907513"/>
            <a:ext cx="636755" cy="369332"/>
          </a:xfrm>
          <a:prstGeom prst="rect">
            <a:avLst/>
          </a:prstGeom>
          <a:noFill/>
        </p:spPr>
        <p:txBody>
          <a:bodyPr wrap="square" rtlCol="0">
            <a:spAutoFit/>
          </a:bodyPr>
          <a:lstStyle/>
          <a:p>
            <a:r>
              <a:rPr kumimoji="1" lang="ja-JP" altLang="en-US" dirty="0">
                <a:latin typeface="DN_TB_Shinbun_Gothic_Std_M" panose="02000503000000000000" pitchFamily="2" charset="-128"/>
                <a:ea typeface="DN_TB_Shinbun_Gothic_Std_M" panose="02000503000000000000" pitchFamily="2" charset="-128"/>
              </a:rPr>
              <a:t>係</a:t>
            </a:r>
            <a:endParaRPr kumimoji="1" lang="en-US" altLang="ja-JP" dirty="0">
              <a:latin typeface="DN_TB_Shinbun_Gothic_Std_M" panose="02000503000000000000" pitchFamily="2" charset="-128"/>
              <a:ea typeface="DN_TB_Shinbun_Gothic_Std_M" panose="02000503000000000000" pitchFamily="2" charset="-128"/>
            </a:endParaRPr>
          </a:p>
        </p:txBody>
      </p:sp>
      <p:sp>
        <p:nvSpPr>
          <p:cNvPr id="267" name="矢印: 右 266">
            <a:extLst>
              <a:ext uri="{FF2B5EF4-FFF2-40B4-BE49-F238E27FC236}">
                <a16:creationId xmlns:a16="http://schemas.microsoft.com/office/drawing/2014/main" id="{6C5642D0-AA48-4497-A5D8-0B7F641C86B1}"/>
              </a:ext>
            </a:extLst>
          </p:cNvPr>
          <p:cNvSpPr/>
          <p:nvPr/>
        </p:nvSpPr>
        <p:spPr>
          <a:xfrm>
            <a:off x="10162358" y="2327555"/>
            <a:ext cx="1407384" cy="1453041"/>
          </a:xfrm>
          <a:prstGeom prst="rightArrow">
            <a:avLst/>
          </a:prstGeom>
          <a:solidFill>
            <a:srgbClr val="FFCC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N_TB_Shinbun_Mincho_Std_L" panose="02000503000000000000" pitchFamily="2" charset="-128"/>
              <a:ea typeface="DN_TB_Shinbun_Mincho_Std_L" panose="02000503000000000000" pitchFamily="2" charset="-128"/>
            </a:endParaRPr>
          </a:p>
        </p:txBody>
      </p:sp>
      <p:sp>
        <p:nvSpPr>
          <p:cNvPr id="268" name="テキスト ボックス 267">
            <a:extLst>
              <a:ext uri="{FF2B5EF4-FFF2-40B4-BE49-F238E27FC236}">
                <a16:creationId xmlns:a16="http://schemas.microsoft.com/office/drawing/2014/main" id="{70568F1F-76C7-4B52-9656-32B639B914F8}"/>
              </a:ext>
            </a:extLst>
          </p:cNvPr>
          <p:cNvSpPr txBox="1"/>
          <p:nvPr/>
        </p:nvSpPr>
        <p:spPr>
          <a:xfrm>
            <a:off x="11070177" y="3443030"/>
            <a:ext cx="848131" cy="738664"/>
          </a:xfrm>
          <a:prstGeom prst="rect">
            <a:avLst/>
          </a:prstGeom>
          <a:noFill/>
        </p:spPr>
        <p:txBody>
          <a:bodyPr wrap="square" rtlCol="0">
            <a:spAutoFit/>
          </a:bodyPr>
          <a:lstStyle/>
          <a:p>
            <a:r>
              <a:rPr kumimoji="1" lang="ja-JP" altLang="en-US" sz="1400" dirty="0">
                <a:latin typeface="DN_TB_Shinbun_Gothic_Std_M" panose="02000503000000000000" pitchFamily="2" charset="-128"/>
                <a:ea typeface="DN_TB_Shinbun_Gothic_Std_M" panose="02000503000000000000" pitchFamily="2" charset="-128"/>
              </a:rPr>
              <a:t>日常的大規模</a:t>
            </a:r>
            <a:endParaRPr kumimoji="1" lang="en-US" altLang="ja-JP" sz="1400" dirty="0">
              <a:latin typeface="DN_TB_Shinbun_Gothic_Std_M" panose="02000503000000000000" pitchFamily="2" charset="-128"/>
              <a:ea typeface="DN_TB_Shinbun_Gothic_Std_M" panose="02000503000000000000" pitchFamily="2" charset="-128"/>
            </a:endParaRPr>
          </a:p>
          <a:p>
            <a:r>
              <a:rPr kumimoji="1" lang="ja-JP" altLang="en-US" sz="1400" dirty="0">
                <a:latin typeface="DN_TB_Shinbun_Gothic_Std_M" panose="02000503000000000000" pitchFamily="2" charset="-128"/>
                <a:ea typeface="DN_TB_Shinbun_Gothic_Std_M" panose="02000503000000000000" pitchFamily="2" charset="-128"/>
              </a:rPr>
              <a:t>運用</a:t>
            </a:r>
            <a:endParaRPr kumimoji="1" lang="en-US" altLang="ja-JP" sz="1400" dirty="0">
              <a:latin typeface="DN_TB_Shinbun_Gothic_Std_M" panose="02000503000000000000" pitchFamily="2" charset="-128"/>
              <a:ea typeface="DN_TB_Shinbun_Gothic_Std_M" panose="02000503000000000000" pitchFamily="2" charset="-128"/>
            </a:endParaRPr>
          </a:p>
        </p:txBody>
      </p:sp>
      <p:pic>
        <p:nvPicPr>
          <p:cNvPr id="271" name="図 270">
            <a:extLst>
              <a:ext uri="{FF2B5EF4-FFF2-40B4-BE49-F238E27FC236}">
                <a16:creationId xmlns:a16="http://schemas.microsoft.com/office/drawing/2014/main" id="{85FA9071-2D35-46D8-94D8-275BB2F05A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52584" y="2641657"/>
            <a:ext cx="305902" cy="299660"/>
          </a:xfrm>
          <a:prstGeom prst="rect">
            <a:avLst/>
          </a:prstGeom>
        </p:spPr>
      </p:pic>
      <p:grpSp>
        <p:nvGrpSpPr>
          <p:cNvPr id="368" name="Group 152">
            <a:extLst>
              <a:ext uri="{FF2B5EF4-FFF2-40B4-BE49-F238E27FC236}">
                <a16:creationId xmlns:a16="http://schemas.microsoft.com/office/drawing/2014/main" id="{81E948E4-93D5-4F44-9A2D-CB0B66B1DB73}"/>
              </a:ext>
            </a:extLst>
          </p:cNvPr>
          <p:cNvGrpSpPr>
            <a:grpSpLocks noChangeAspect="1"/>
          </p:cNvGrpSpPr>
          <p:nvPr/>
        </p:nvGrpSpPr>
        <p:grpSpPr bwMode="auto">
          <a:xfrm>
            <a:off x="8576551" y="2941692"/>
            <a:ext cx="544343" cy="729479"/>
            <a:chOff x="4482" y="782"/>
            <a:chExt cx="738" cy="989"/>
          </a:xfrm>
        </p:grpSpPr>
        <p:sp>
          <p:nvSpPr>
            <p:cNvPr id="369" name="AutoShape 151">
              <a:extLst>
                <a:ext uri="{FF2B5EF4-FFF2-40B4-BE49-F238E27FC236}">
                  <a16:creationId xmlns:a16="http://schemas.microsoft.com/office/drawing/2014/main" id="{FA93302F-B2EE-4659-8CE6-40E966EFD5B0}"/>
                </a:ext>
              </a:extLst>
            </p:cNvPr>
            <p:cNvSpPr>
              <a:spLocks noChangeAspect="1" noChangeArrowheads="1" noTextEdit="1"/>
            </p:cNvSpPr>
            <p:nvPr/>
          </p:nvSpPr>
          <p:spPr bwMode="auto">
            <a:xfrm>
              <a:off x="4482" y="782"/>
              <a:ext cx="738"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70" name="Rectangle 153">
              <a:extLst>
                <a:ext uri="{FF2B5EF4-FFF2-40B4-BE49-F238E27FC236}">
                  <a16:creationId xmlns:a16="http://schemas.microsoft.com/office/drawing/2014/main" id="{618D8CBD-95CB-4FD5-9CB0-A56E2791E03A}"/>
                </a:ext>
              </a:extLst>
            </p:cNvPr>
            <p:cNvSpPr>
              <a:spLocks noChangeArrowheads="1"/>
            </p:cNvSpPr>
            <p:nvPr/>
          </p:nvSpPr>
          <p:spPr bwMode="auto">
            <a:xfrm>
              <a:off x="4552" y="849"/>
              <a:ext cx="645" cy="904"/>
            </a:xfrm>
            <a:prstGeom prst="rect">
              <a:avLst/>
            </a:prstGeom>
            <a:solidFill>
              <a:srgbClr val="FFFFFF"/>
            </a:solidFill>
            <a:ln w="7938">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sp>
          <p:nvSpPr>
            <p:cNvPr id="371" name="Rectangle 154">
              <a:extLst>
                <a:ext uri="{FF2B5EF4-FFF2-40B4-BE49-F238E27FC236}">
                  <a16:creationId xmlns:a16="http://schemas.microsoft.com/office/drawing/2014/main" id="{1613AFF6-EA8E-4648-BB01-37BFA90F75BA}"/>
                </a:ext>
              </a:extLst>
            </p:cNvPr>
            <p:cNvSpPr>
              <a:spLocks noChangeArrowheads="1"/>
            </p:cNvSpPr>
            <p:nvPr/>
          </p:nvSpPr>
          <p:spPr bwMode="auto">
            <a:xfrm>
              <a:off x="4529" y="825"/>
              <a:ext cx="644" cy="904"/>
            </a:xfrm>
            <a:prstGeom prst="rect">
              <a:avLst/>
            </a:prstGeom>
            <a:solidFill>
              <a:srgbClr val="FFFFFF"/>
            </a:solidFill>
            <a:ln w="7938">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sp>
          <p:nvSpPr>
            <p:cNvPr id="372" name="Freeform 155">
              <a:extLst>
                <a:ext uri="{FF2B5EF4-FFF2-40B4-BE49-F238E27FC236}">
                  <a16:creationId xmlns:a16="http://schemas.microsoft.com/office/drawing/2014/main" id="{59ABBB49-9FEB-4711-BD21-FF67C827AA4F}"/>
                </a:ext>
              </a:extLst>
            </p:cNvPr>
            <p:cNvSpPr>
              <a:spLocks/>
            </p:cNvSpPr>
            <p:nvPr/>
          </p:nvSpPr>
          <p:spPr bwMode="auto">
            <a:xfrm>
              <a:off x="4505" y="800"/>
              <a:ext cx="644" cy="904"/>
            </a:xfrm>
            <a:custGeom>
              <a:avLst/>
              <a:gdLst>
                <a:gd name="T0" fmla="*/ 589 w 10958"/>
                <a:gd name="T1" fmla="*/ 903 h 15369"/>
                <a:gd name="T2" fmla="*/ 593 w 10958"/>
                <a:gd name="T3" fmla="*/ 894 h 15369"/>
                <a:gd name="T4" fmla="*/ 601 w 10958"/>
                <a:gd name="T5" fmla="*/ 875 h 15369"/>
                <a:gd name="T6" fmla="*/ 611 w 10958"/>
                <a:gd name="T7" fmla="*/ 847 h 15369"/>
                <a:gd name="T8" fmla="*/ 621 w 10958"/>
                <a:gd name="T9" fmla="*/ 810 h 15369"/>
                <a:gd name="T10" fmla="*/ 631 w 10958"/>
                <a:gd name="T11" fmla="*/ 761 h 15369"/>
                <a:gd name="T12" fmla="*/ 639 w 10958"/>
                <a:gd name="T13" fmla="*/ 703 h 15369"/>
                <a:gd name="T14" fmla="*/ 643 w 10958"/>
                <a:gd name="T15" fmla="*/ 633 h 15369"/>
                <a:gd name="T16" fmla="*/ 644 w 10958"/>
                <a:gd name="T17" fmla="*/ 552 h 15369"/>
                <a:gd name="T18" fmla="*/ 644 w 10958"/>
                <a:gd name="T19" fmla="*/ 459 h 15369"/>
                <a:gd name="T20" fmla="*/ 644 w 10958"/>
                <a:gd name="T21" fmla="*/ 361 h 15369"/>
                <a:gd name="T22" fmla="*/ 644 w 10958"/>
                <a:gd name="T23" fmla="*/ 263 h 15369"/>
                <a:gd name="T24" fmla="*/ 644 w 10958"/>
                <a:gd name="T25" fmla="*/ 172 h 15369"/>
                <a:gd name="T26" fmla="*/ 644 w 10958"/>
                <a:gd name="T27" fmla="*/ 94 h 15369"/>
                <a:gd name="T28" fmla="*/ 644 w 10958"/>
                <a:gd name="T29" fmla="*/ 36 h 15369"/>
                <a:gd name="T30" fmla="*/ 644 w 10958"/>
                <a:gd name="T31" fmla="*/ 4 h 15369"/>
                <a:gd name="T32" fmla="*/ 0 w 10958"/>
                <a:gd name="T33" fmla="*/ 0 h 15369"/>
                <a:gd name="T34" fmla="*/ 0 w 10958"/>
                <a:gd name="T35" fmla="*/ 10 h 15369"/>
                <a:gd name="T36" fmla="*/ 0 w 10958"/>
                <a:gd name="T37" fmla="*/ 38 h 15369"/>
                <a:gd name="T38" fmla="*/ 0 w 10958"/>
                <a:gd name="T39" fmla="*/ 80 h 15369"/>
                <a:gd name="T40" fmla="*/ 0 w 10958"/>
                <a:gd name="T41" fmla="*/ 133 h 15369"/>
                <a:gd name="T42" fmla="*/ 0 w 10958"/>
                <a:gd name="T43" fmla="*/ 194 h 15369"/>
                <a:gd name="T44" fmla="*/ 0 w 10958"/>
                <a:gd name="T45" fmla="*/ 260 h 15369"/>
                <a:gd name="T46" fmla="*/ 0 w 10958"/>
                <a:gd name="T47" fmla="*/ 328 h 15369"/>
                <a:gd name="T48" fmla="*/ 0 w 10958"/>
                <a:gd name="T49" fmla="*/ 393 h 15369"/>
                <a:gd name="T50" fmla="*/ 0 w 10958"/>
                <a:gd name="T51" fmla="*/ 463 h 15369"/>
                <a:gd name="T52" fmla="*/ 0 w 10958"/>
                <a:gd name="T53" fmla="*/ 544 h 15369"/>
                <a:gd name="T54" fmla="*/ 0 w 10958"/>
                <a:gd name="T55" fmla="*/ 629 h 15369"/>
                <a:gd name="T56" fmla="*/ 0 w 10958"/>
                <a:gd name="T57" fmla="*/ 712 h 15369"/>
                <a:gd name="T58" fmla="*/ 0 w 10958"/>
                <a:gd name="T59" fmla="*/ 787 h 15369"/>
                <a:gd name="T60" fmla="*/ 0 w 10958"/>
                <a:gd name="T61" fmla="*/ 848 h 15369"/>
                <a:gd name="T62" fmla="*/ 0 w 10958"/>
                <a:gd name="T63" fmla="*/ 889 h 15369"/>
                <a:gd name="T64" fmla="*/ 0 w 10958"/>
                <a:gd name="T65" fmla="*/ 904 h 1536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958" h="15369">
                  <a:moveTo>
                    <a:pt x="10008" y="15369"/>
                  </a:moveTo>
                  <a:lnTo>
                    <a:pt x="10018" y="15350"/>
                  </a:lnTo>
                  <a:lnTo>
                    <a:pt x="10049" y="15293"/>
                  </a:lnTo>
                  <a:lnTo>
                    <a:pt x="10095" y="15197"/>
                  </a:lnTo>
                  <a:lnTo>
                    <a:pt x="10156" y="15061"/>
                  </a:lnTo>
                  <a:lnTo>
                    <a:pt x="10227" y="14884"/>
                  </a:lnTo>
                  <a:lnTo>
                    <a:pt x="10308" y="14667"/>
                  </a:lnTo>
                  <a:lnTo>
                    <a:pt x="10394" y="14408"/>
                  </a:lnTo>
                  <a:lnTo>
                    <a:pt x="10483" y="14107"/>
                  </a:lnTo>
                  <a:lnTo>
                    <a:pt x="10571" y="13763"/>
                  </a:lnTo>
                  <a:lnTo>
                    <a:pt x="10657" y="13376"/>
                  </a:lnTo>
                  <a:lnTo>
                    <a:pt x="10738" y="12943"/>
                  </a:lnTo>
                  <a:lnTo>
                    <a:pt x="10809" y="12467"/>
                  </a:lnTo>
                  <a:lnTo>
                    <a:pt x="10871" y="11946"/>
                  </a:lnTo>
                  <a:lnTo>
                    <a:pt x="10916" y="11377"/>
                  </a:lnTo>
                  <a:lnTo>
                    <a:pt x="10947" y="10762"/>
                  </a:lnTo>
                  <a:lnTo>
                    <a:pt x="10958" y="10100"/>
                  </a:lnTo>
                  <a:lnTo>
                    <a:pt x="10958" y="9384"/>
                  </a:lnTo>
                  <a:lnTo>
                    <a:pt x="10958" y="8615"/>
                  </a:lnTo>
                  <a:lnTo>
                    <a:pt x="10958" y="7808"/>
                  </a:lnTo>
                  <a:lnTo>
                    <a:pt x="10958" y="6977"/>
                  </a:lnTo>
                  <a:lnTo>
                    <a:pt x="10958" y="6136"/>
                  </a:lnTo>
                  <a:lnTo>
                    <a:pt x="10958" y="5295"/>
                  </a:lnTo>
                  <a:lnTo>
                    <a:pt x="10958" y="4471"/>
                  </a:lnTo>
                  <a:lnTo>
                    <a:pt x="10958" y="3677"/>
                  </a:lnTo>
                  <a:lnTo>
                    <a:pt x="10958" y="2926"/>
                  </a:lnTo>
                  <a:lnTo>
                    <a:pt x="10958" y="2231"/>
                  </a:lnTo>
                  <a:lnTo>
                    <a:pt x="10958" y="1605"/>
                  </a:lnTo>
                  <a:lnTo>
                    <a:pt x="10958" y="1063"/>
                  </a:lnTo>
                  <a:lnTo>
                    <a:pt x="10958" y="617"/>
                  </a:lnTo>
                  <a:lnTo>
                    <a:pt x="10958" y="283"/>
                  </a:lnTo>
                  <a:lnTo>
                    <a:pt x="10958" y="72"/>
                  </a:lnTo>
                  <a:lnTo>
                    <a:pt x="10958" y="0"/>
                  </a:lnTo>
                  <a:lnTo>
                    <a:pt x="0" y="0"/>
                  </a:lnTo>
                  <a:lnTo>
                    <a:pt x="0" y="43"/>
                  </a:lnTo>
                  <a:lnTo>
                    <a:pt x="0" y="169"/>
                  </a:lnTo>
                  <a:lnTo>
                    <a:pt x="0" y="370"/>
                  </a:lnTo>
                  <a:lnTo>
                    <a:pt x="0" y="639"/>
                  </a:lnTo>
                  <a:lnTo>
                    <a:pt x="0" y="970"/>
                  </a:lnTo>
                  <a:lnTo>
                    <a:pt x="0" y="1355"/>
                  </a:lnTo>
                  <a:lnTo>
                    <a:pt x="0" y="1788"/>
                  </a:lnTo>
                  <a:lnTo>
                    <a:pt x="0" y="2262"/>
                  </a:lnTo>
                  <a:lnTo>
                    <a:pt x="0" y="2769"/>
                  </a:lnTo>
                  <a:lnTo>
                    <a:pt x="0" y="3303"/>
                  </a:lnTo>
                  <a:lnTo>
                    <a:pt x="0" y="3857"/>
                  </a:lnTo>
                  <a:lnTo>
                    <a:pt x="0" y="4424"/>
                  </a:lnTo>
                  <a:lnTo>
                    <a:pt x="0" y="4997"/>
                  </a:lnTo>
                  <a:lnTo>
                    <a:pt x="0" y="5568"/>
                  </a:lnTo>
                  <a:lnTo>
                    <a:pt x="0" y="6133"/>
                  </a:lnTo>
                  <a:lnTo>
                    <a:pt x="0" y="6682"/>
                  </a:lnTo>
                  <a:lnTo>
                    <a:pt x="0" y="7253"/>
                  </a:lnTo>
                  <a:lnTo>
                    <a:pt x="0" y="7880"/>
                  </a:lnTo>
                  <a:lnTo>
                    <a:pt x="0" y="8550"/>
                  </a:lnTo>
                  <a:lnTo>
                    <a:pt x="0" y="9252"/>
                  </a:lnTo>
                  <a:lnTo>
                    <a:pt x="0" y="9970"/>
                  </a:lnTo>
                  <a:lnTo>
                    <a:pt x="0" y="10694"/>
                  </a:lnTo>
                  <a:lnTo>
                    <a:pt x="0" y="11409"/>
                  </a:lnTo>
                  <a:lnTo>
                    <a:pt x="0" y="12103"/>
                  </a:lnTo>
                  <a:lnTo>
                    <a:pt x="0" y="12764"/>
                  </a:lnTo>
                  <a:lnTo>
                    <a:pt x="0" y="13378"/>
                  </a:lnTo>
                  <a:lnTo>
                    <a:pt x="0" y="13933"/>
                  </a:lnTo>
                  <a:lnTo>
                    <a:pt x="0" y="14415"/>
                  </a:lnTo>
                  <a:lnTo>
                    <a:pt x="0" y="14813"/>
                  </a:lnTo>
                  <a:lnTo>
                    <a:pt x="0" y="15114"/>
                  </a:lnTo>
                  <a:lnTo>
                    <a:pt x="0" y="15303"/>
                  </a:lnTo>
                  <a:lnTo>
                    <a:pt x="0" y="15369"/>
                  </a:lnTo>
                  <a:lnTo>
                    <a:pt x="10008" y="15369"/>
                  </a:lnTo>
                  <a:close/>
                </a:path>
              </a:pathLst>
            </a:custGeom>
            <a:solidFill>
              <a:srgbClr val="FFFFFF"/>
            </a:solidFill>
            <a:ln w="7938">
              <a:solidFill>
                <a:srgbClr val="000000"/>
              </a:solidFill>
              <a:prstDash val="solid"/>
              <a:round/>
              <a:headEnd/>
              <a:tailEnd/>
            </a:ln>
          </p:spPr>
          <p:txBody>
            <a:bodyPr/>
            <a:lstStyle/>
            <a:p>
              <a:endParaRPr lang="ja-JP" altLang="en-US"/>
            </a:p>
          </p:txBody>
        </p:sp>
        <p:sp>
          <p:nvSpPr>
            <p:cNvPr id="373" name="Freeform 156">
              <a:extLst>
                <a:ext uri="{FF2B5EF4-FFF2-40B4-BE49-F238E27FC236}">
                  <a16:creationId xmlns:a16="http://schemas.microsoft.com/office/drawing/2014/main" id="{D7E5DEA5-F034-4A21-9C71-5B691AB0BC71}"/>
                </a:ext>
              </a:extLst>
            </p:cNvPr>
            <p:cNvSpPr>
              <a:spLocks noEditPoints="1"/>
            </p:cNvSpPr>
            <p:nvPr/>
          </p:nvSpPr>
          <p:spPr bwMode="auto">
            <a:xfrm>
              <a:off x="4659" y="850"/>
              <a:ext cx="99" cy="96"/>
            </a:xfrm>
            <a:custGeom>
              <a:avLst/>
              <a:gdLst>
                <a:gd name="T0" fmla="*/ 64 w 1683"/>
                <a:gd name="T1" fmla="*/ 2 h 1634"/>
                <a:gd name="T2" fmla="*/ 64 w 1683"/>
                <a:gd name="T3" fmla="*/ 3 h 1634"/>
                <a:gd name="T4" fmla="*/ 62 w 1683"/>
                <a:gd name="T5" fmla="*/ 5 h 1634"/>
                <a:gd name="T6" fmla="*/ 80 w 1683"/>
                <a:gd name="T7" fmla="*/ 16 h 1634"/>
                <a:gd name="T8" fmla="*/ 81 w 1683"/>
                <a:gd name="T9" fmla="*/ 16 h 1634"/>
                <a:gd name="T10" fmla="*/ 82 w 1683"/>
                <a:gd name="T11" fmla="*/ 16 h 1634"/>
                <a:gd name="T12" fmla="*/ 89 w 1683"/>
                <a:gd name="T13" fmla="*/ 22 h 1634"/>
                <a:gd name="T14" fmla="*/ 89 w 1683"/>
                <a:gd name="T15" fmla="*/ 23 h 1634"/>
                <a:gd name="T16" fmla="*/ 89 w 1683"/>
                <a:gd name="T17" fmla="*/ 24 h 1634"/>
                <a:gd name="T18" fmla="*/ 86 w 1683"/>
                <a:gd name="T19" fmla="*/ 26 h 1634"/>
                <a:gd name="T20" fmla="*/ 90 w 1683"/>
                <a:gd name="T21" fmla="*/ 43 h 1634"/>
                <a:gd name="T22" fmla="*/ 91 w 1683"/>
                <a:gd name="T23" fmla="*/ 43 h 1634"/>
                <a:gd name="T24" fmla="*/ 92 w 1683"/>
                <a:gd name="T25" fmla="*/ 43 h 1634"/>
                <a:gd name="T26" fmla="*/ 98 w 1683"/>
                <a:gd name="T27" fmla="*/ 49 h 1634"/>
                <a:gd name="T28" fmla="*/ 99 w 1683"/>
                <a:gd name="T29" fmla="*/ 50 h 1634"/>
                <a:gd name="T30" fmla="*/ 98 w 1683"/>
                <a:gd name="T31" fmla="*/ 52 h 1634"/>
                <a:gd name="T32" fmla="*/ 60 w 1683"/>
                <a:gd name="T33" fmla="*/ 52 h 1634"/>
                <a:gd name="T34" fmla="*/ 59 w 1683"/>
                <a:gd name="T35" fmla="*/ 53 h 1634"/>
                <a:gd name="T36" fmla="*/ 68 w 1683"/>
                <a:gd name="T37" fmla="*/ 69 h 1634"/>
                <a:gd name="T38" fmla="*/ 94 w 1683"/>
                <a:gd name="T39" fmla="*/ 89 h 1634"/>
                <a:gd name="T40" fmla="*/ 93 w 1683"/>
                <a:gd name="T41" fmla="*/ 92 h 1634"/>
                <a:gd name="T42" fmla="*/ 82 w 1683"/>
                <a:gd name="T43" fmla="*/ 93 h 1634"/>
                <a:gd name="T44" fmla="*/ 63 w 1683"/>
                <a:gd name="T45" fmla="*/ 68 h 1634"/>
                <a:gd name="T46" fmla="*/ 53 w 1683"/>
                <a:gd name="T47" fmla="*/ 70 h 1634"/>
                <a:gd name="T48" fmla="*/ 24 w 1683"/>
                <a:gd name="T49" fmla="*/ 94 h 1634"/>
                <a:gd name="T50" fmla="*/ 40 w 1683"/>
                <a:gd name="T51" fmla="*/ 78 h 1634"/>
                <a:gd name="T52" fmla="*/ 25 w 1683"/>
                <a:gd name="T53" fmla="*/ 50 h 1634"/>
                <a:gd name="T54" fmla="*/ 51 w 1683"/>
                <a:gd name="T55" fmla="*/ 41 h 1634"/>
                <a:gd name="T56" fmla="*/ 34 w 1683"/>
                <a:gd name="T57" fmla="*/ 20 h 1634"/>
                <a:gd name="T58" fmla="*/ 60 w 1683"/>
                <a:gd name="T59" fmla="*/ 44 h 1634"/>
                <a:gd name="T60" fmla="*/ 60 w 1683"/>
                <a:gd name="T61" fmla="*/ 49 h 1634"/>
                <a:gd name="T62" fmla="*/ 17 w 1683"/>
                <a:gd name="T63" fmla="*/ 4 h 1634"/>
                <a:gd name="T64" fmla="*/ 27 w 1683"/>
                <a:gd name="T65" fmla="*/ 14 h 1634"/>
                <a:gd name="T66" fmla="*/ 26 w 1683"/>
                <a:gd name="T67" fmla="*/ 18 h 1634"/>
                <a:gd name="T68" fmla="*/ 21 w 1683"/>
                <a:gd name="T69" fmla="*/ 18 h 1634"/>
                <a:gd name="T70" fmla="*/ 14 w 1683"/>
                <a:gd name="T71" fmla="*/ 7 h 1634"/>
                <a:gd name="T72" fmla="*/ 8 w 1683"/>
                <a:gd name="T73" fmla="*/ 68 h 1634"/>
                <a:gd name="T74" fmla="*/ 18 w 1683"/>
                <a:gd name="T75" fmla="*/ 55 h 1634"/>
                <a:gd name="T76" fmla="*/ 26 w 1683"/>
                <a:gd name="T77" fmla="*/ 34 h 1634"/>
                <a:gd name="T78" fmla="*/ 31 w 1683"/>
                <a:gd name="T79" fmla="*/ 22 h 1634"/>
                <a:gd name="T80" fmla="*/ 22 w 1683"/>
                <a:gd name="T81" fmla="*/ 55 h 1634"/>
                <a:gd name="T82" fmla="*/ 17 w 1683"/>
                <a:gd name="T83" fmla="*/ 69 h 1634"/>
                <a:gd name="T84" fmla="*/ 16 w 1683"/>
                <a:gd name="T85" fmla="*/ 73 h 1634"/>
                <a:gd name="T86" fmla="*/ 17 w 1683"/>
                <a:gd name="T87" fmla="*/ 77 h 1634"/>
                <a:gd name="T88" fmla="*/ 19 w 1683"/>
                <a:gd name="T89" fmla="*/ 81 h 1634"/>
                <a:gd name="T90" fmla="*/ 20 w 1683"/>
                <a:gd name="T91" fmla="*/ 86 h 1634"/>
                <a:gd name="T92" fmla="*/ 18 w 1683"/>
                <a:gd name="T93" fmla="*/ 93 h 1634"/>
                <a:gd name="T94" fmla="*/ 13 w 1683"/>
                <a:gd name="T95" fmla="*/ 94 h 1634"/>
                <a:gd name="T96" fmla="*/ 10 w 1683"/>
                <a:gd name="T97" fmla="*/ 91 h 1634"/>
                <a:gd name="T98" fmla="*/ 10 w 1683"/>
                <a:gd name="T99" fmla="*/ 85 h 1634"/>
                <a:gd name="T100" fmla="*/ 10 w 1683"/>
                <a:gd name="T101" fmla="*/ 79 h 1634"/>
                <a:gd name="T102" fmla="*/ 7 w 1683"/>
                <a:gd name="T103" fmla="*/ 72 h 1634"/>
                <a:gd name="T104" fmla="*/ 3 w 1683"/>
                <a:gd name="T105" fmla="*/ 27 h 1634"/>
                <a:gd name="T106" fmla="*/ 16 w 1683"/>
                <a:gd name="T107" fmla="*/ 35 h 1634"/>
                <a:gd name="T108" fmla="*/ 17 w 1683"/>
                <a:gd name="T109" fmla="*/ 43 h 1634"/>
                <a:gd name="T110" fmla="*/ 14 w 1683"/>
                <a:gd name="T111" fmla="*/ 45 h 1634"/>
                <a:gd name="T112" fmla="*/ 8 w 1683"/>
                <a:gd name="T113" fmla="*/ 37 h 16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683" h="1634">
                  <a:moveTo>
                    <a:pt x="1063" y="20"/>
                  </a:moveTo>
                  <a:lnTo>
                    <a:pt x="1066" y="20"/>
                  </a:lnTo>
                  <a:lnTo>
                    <a:pt x="1069" y="20"/>
                  </a:lnTo>
                  <a:lnTo>
                    <a:pt x="1072" y="21"/>
                  </a:lnTo>
                  <a:lnTo>
                    <a:pt x="1075" y="22"/>
                  </a:lnTo>
                  <a:lnTo>
                    <a:pt x="1078" y="23"/>
                  </a:lnTo>
                  <a:lnTo>
                    <a:pt x="1081" y="24"/>
                  </a:lnTo>
                  <a:lnTo>
                    <a:pt x="1084" y="25"/>
                  </a:lnTo>
                  <a:lnTo>
                    <a:pt x="1086" y="27"/>
                  </a:lnTo>
                  <a:lnTo>
                    <a:pt x="1088" y="28"/>
                  </a:lnTo>
                  <a:lnTo>
                    <a:pt x="1090" y="30"/>
                  </a:lnTo>
                  <a:lnTo>
                    <a:pt x="1092" y="31"/>
                  </a:lnTo>
                  <a:lnTo>
                    <a:pt x="1094" y="33"/>
                  </a:lnTo>
                  <a:lnTo>
                    <a:pt x="1095" y="35"/>
                  </a:lnTo>
                  <a:lnTo>
                    <a:pt x="1096" y="38"/>
                  </a:lnTo>
                  <a:lnTo>
                    <a:pt x="1096" y="40"/>
                  </a:lnTo>
                  <a:lnTo>
                    <a:pt x="1097" y="43"/>
                  </a:lnTo>
                  <a:lnTo>
                    <a:pt x="1096" y="45"/>
                  </a:lnTo>
                  <a:lnTo>
                    <a:pt x="1096" y="47"/>
                  </a:lnTo>
                  <a:lnTo>
                    <a:pt x="1096" y="50"/>
                  </a:lnTo>
                  <a:lnTo>
                    <a:pt x="1095" y="53"/>
                  </a:lnTo>
                  <a:lnTo>
                    <a:pt x="1093" y="55"/>
                  </a:lnTo>
                  <a:lnTo>
                    <a:pt x="1091" y="58"/>
                  </a:lnTo>
                  <a:lnTo>
                    <a:pt x="1089" y="61"/>
                  </a:lnTo>
                  <a:lnTo>
                    <a:pt x="1086" y="65"/>
                  </a:lnTo>
                  <a:lnTo>
                    <a:pt x="1081" y="68"/>
                  </a:lnTo>
                  <a:lnTo>
                    <a:pt x="1076" y="71"/>
                  </a:lnTo>
                  <a:lnTo>
                    <a:pt x="1071" y="75"/>
                  </a:lnTo>
                  <a:lnTo>
                    <a:pt x="1064" y="79"/>
                  </a:lnTo>
                  <a:lnTo>
                    <a:pt x="1054" y="83"/>
                  </a:lnTo>
                  <a:lnTo>
                    <a:pt x="1045" y="87"/>
                  </a:lnTo>
                  <a:lnTo>
                    <a:pt x="1035" y="91"/>
                  </a:lnTo>
                  <a:lnTo>
                    <a:pt x="1023" y="96"/>
                  </a:lnTo>
                  <a:lnTo>
                    <a:pt x="1023" y="345"/>
                  </a:lnTo>
                  <a:lnTo>
                    <a:pt x="1299" y="345"/>
                  </a:lnTo>
                  <a:lnTo>
                    <a:pt x="1352" y="282"/>
                  </a:lnTo>
                  <a:lnTo>
                    <a:pt x="1354" y="279"/>
                  </a:lnTo>
                  <a:lnTo>
                    <a:pt x="1356" y="277"/>
                  </a:lnTo>
                  <a:lnTo>
                    <a:pt x="1358" y="275"/>
                  </a:lnTo>
                  <a:lnTo>
                    <a:pt x="1359" y="274"/>
                  </a:lnTo>
                  <a:lnTo>
                    <a:pt x="1361" y="272"/>
                  </a:lnTo>
                  <a:lnTo>
                    <a:pt x="1363" y="271"/>
                  </a:lnTo>
                  <a:lnTo>
                    <a:pt x="1365" y="269"/>
                  </a:lnTo>
                  <a:lnTo>
                    <a:pt x="1367" y="268"/>
                  </a:lnTo>
                  <a:lnTo>
                    <a:pt x="1369" y="267"/>
                  </a:lnTo>
                  <a:lnTo>
                    <a:pt x="1371" y="266"/>
                  </a:lnTo>
                  <a:lnTo>
                    <a:pt x="1373" y="265"/>
                  </a:lnTo>
                  <a:lnTo>
                    <a:pt x="1375" y="265"/>
                  </a:lnTo>
                  <a:lnTo>
                    <a:pt x="1377" y="264"/>
                  </a:lnTo>
                  <a:lnTo>
                    <a:pt x="1379" y="264"/>
                  </a:lnTo>
                  <a:lnTo>
                    <a:pt x="1381" y="264"/>
                  </a:lnTo>
                  <a:lnTo>
                    <a:pt x="1384" y="264"/>
                  </a:lnTo>
                  <a:lnTo>
                    <a:pt x="1386" y="264"/>
                  </a:lnTo>
                  <a:lnTo>
                    <a:pt x="1388" y="264"/>
                  </a:lnTo>
                  <a:lnTo>
                    <a:pt x="1390" y="264"/>
                  </a:lnTo>
                  <a:lnTo>
                    <a:pt x="1392" y="264"/>
                  </a:lnTo>
                  <a:lnTo>
                    <a:pt x="1394" y="265"/>
                  </a:lnTo>
                  <a:lnTo>
                    <a:pt x="1396" y="265"/>
                  </a:lnTo>
                  <a:lnTo>
                    <a:pt x="1398" y="266"/>
                  </a:lnTo>
                  <a:lnTo>
                    <a:pt x="1401" y="267"/>
                  </a:lnTo>
                  <a:lnTo>
                    <a:pt x="1403" y="268"/>
                  </a:lnTo>
                  <a:lnTo>
                    <a:pt x="1405" y="269"/>
                  </a:lnTo>
                  <a:lnTo>
                    <a:pt x="1407" y="271"/>
                  </a:lnTo>
                  <a:lnTo>
                    <a:pt x="1409" y="272"/>
                  </a:lnTo>
                  <a:lnTo>
                    <a:pt x="1411" y="274"/>
                  </a:lnTo>
                  <a:lnTo>
                    <a:pt x="1413" y="276"/>
                  </a:lnTo>
                  <a:lnTo>
                    <a:pt x="1415" y="278"/>
                  </a:lnTo>
                  <a:lnTo>
                    <a:pt x="1418" y="281"/>
                  </a:lnTo>
                  <a:lnTo>
                    <a:pt x="1507" y="377"/>
                  </a:lnTo>
                  <a:lnTo>
                    <a:pt x="1508" y="379"/>
                  </a:lnTo>
                  <a:lnTo>
                    <a:pt x="1510" y="380"/>
                  </a:lnTo>
                  <a:lnTo>
                    <a:pt x="1512" y="382"/>
                  </a:lnTo>
                  <a:lnTo>
                    <a:pt x="1513" y="385"/>
                  </a:lnTo>
                  <a:lnTo>
                    <a:pt x="1514" y="387"/>
                  </a:lnTo>
                  <a:lnTo>
                    <a:pt x="1515" y="388"/>
                  </a:lnTo>
                  <a:lnTo>
                    <a:pt x="1516" y="390"/>
                  </a:lnTo>
                  <a:lnTo>
                    <a:pt x="1516" y="391"/>
                  </a:lnTo>
                  <a:lnTo>
                    <a:pt x="1517" y="393"/>
                  </a:lnTo>
                  <a:lnTo>
                    <a:pt x="1517" y="394"/>
                  </a:lnTo>
                  <a:lnTo>
                    <a:pt x="1517" y="395"/>
                  </a:lnTo>
                  <a:lnTo>
                    <a:pt x="1517" y="396"/>
                  </a:lnTo>
                  <a:lnTo>
                    <a:pt x="1517" y="397"/>
                  </a:lnTo>
                  <a:lnTo>
                    <a:pt x="1517" y="399"/>
                  </a:lnTo>
                  <a:lnTo>
                    <a:pt x="1517" y="400"/>
                  </a:lnTo>
                  <a:lnTo>
                    <a:pt x="1518" y="401"/>
                  </a:lnTo>
                  <a:lnTo>
                    <a:pt x="1517" y="404"/>
                  </a:lnTo>
                  <a:lnTo>
                    <a:pt x="1517" y="406"/>
                  </a:lnTo>
                  <a:lnTo>
                    <a:pt x="1517" y="409"/>
                  </a:lnTo>
                  <a:lnTo>
                    <a:pt x="1517" y="411"/>
                  </a:lnTo>
                  <a:lnTo>
                    <a:pt x="1516" y="413"/>
                  </a:lnTo>
                  <a:lnTo>
                    <a:pt x="1514" y="416"/>
                  </a:lnTo>
                  <a:lnTo>
                    <a:pt x="1512" y="418"/>
                  </a:lnTo>
                  <a:lnTo>
                    <a:pt x="1510" y="420"/>
                  </a:lnTo>
                  <a:lnTo>
                    <a:pt x="1506" y="422"/>
                  </a:lnTo>
                  <a:lnTo>
                    <a:pt x="1502" y="424"/>
                  </a:lnTo>
                  <a:lnTo>
                    <a:pt x="1497" y="427"/>
                  </a:lnTo>
                  <a:lnTo>
                    <a:pt x="1490" y="431"/>
                  </a:lnTo>
                  <a:lnTo>
                    <a:pt x="1483" y="434"/>
                  </a:lnTo>
                  <a:lnTo>
                    <a:pt x="1474" y="438"/>
                  </a:lnTo>
                  <a:lnTo>
                    <a:pt x="1465" y="442"/>
                  </a:lnTo>
                  <a:lnTo>
                    <a:pt x="1454" y="447"/>
                  </a:lnTo>
                  <a:lnTo>
                    <a:pt x="1432" y="840"/>
                  </a:lnTo>
                  <a:lnTo>
                    <a:pt x="1454" y="840"/>
                  </a:lnTo>
                  <a:lnTo>
                    <a:pt x="1516" y="743"/>
                  </a:lnTo>
                  <a:lnTo>
                    <a:pt x="1518" y="739"/>
                  </a:lnTo>
                  <a:lnTo>
                    <a:pt x="1520" y="737"/>
                  </a:lnTo>
                  <a:lnTo>
                    <a:pt x="1522" y="734"/>
                  </a:lnTo>
                  <a:lnTo>
                    <a:pt x="1525" y="732"/>
                  </a:lnTo>
                  <a:lnTo>
                    <a:pt x="1527" y="730"/>
                  </a:lnTo>
                  <a:lnTo>
                    <a:pt x="1530" y="729"/>
                  </a:lnTo>
                  <a:lnTo>
                    <a:pt x="1532" y="727"/>
                  </a:lnTo>
                  <a:lnTo>
                    <a:pt x="1534" y="726"/>
                  </a:lnTo>
                  <a:lnTo>
                    <a:pt x="1536" y="725"/>
                  </a:lnTo>
                  <a:lnTo>
                    <a:pt x="1538" y="725"/>
                  </a:lnTo>
                  <a:lnTo>
                    <a:pt x="1540" y="724"/>
                  </a:lnTo>
                  <a:lnTo>
                    <a:pt x="1542" y="724"/>
                  </a:lnTo>
                  <a:lnTo>
                    <a:pt x="1544" y="724"/>
                  </a:lnTo>
                  <a:lnTo>
                    <a:pt x="1546" y="724"/>
                  </a:lnTo>
                  <a:lnTo>
                    <a:pt x="1547" y="724"/>
                  </a:lnTo>
                  <a:lnTo>
                    <a:pt x="1549" y="724"/>
                  </a:lnTo>
                  <a:lnTo>
                    <a:pt x="1551" y="724"/>
                  </a:lnTo>
                  <a:lnTo>
                    <a:pt x="1553" y="724"/>
                  </a:lnTo>
                  <a:lnTo>
                    <a:pt x="1555" y="724"/>
                  </a:lnTo>
                  <a:lnTo>
                    <a:pt x="1558" y="725"/>
                  </a:lnTo>
                  <a:lnTo>
                    <a:pt x="1560" y="726"/>
                  </a:lnTo>
                  <a:lnTo>
                    <a:pt x="1562" y="727"/>
                  </a:lnTo>
                  <a:lnTo>
                    <a:pt x="1564" y="728"/>
                  </a:lnTo>
                  <a:lnTo>
                    <a:pt x="1566" y="729"/>
                  </a:lnTo>
                  <a:lnTo>
                    <a:pt x="1568" y="731"/>
                  </a:lnTo>
                  <a:lnTo>
                    <a:pt x="1569" y="732"/>
                  </a:lnTo>
                  <a:lnTo>
                    <a:pt x="1571" y="734"/>
                  </a:lnTo>
                  <a:lnTo>
                    <a:pt x="1573" y="735"/>
                  </a:lnTo>
                  <a:lnTo>
                    <a:pt x="1575" y="737"/>
                  </a:lnTo>
                  <a:lnTo>
                    <a:pt x="1577" y="739"/>
                  </a:lnTo>
                  <a:lnTo>
                    <a:pt x="1579" y="741"/>
                  </a:lnTo>
                  <a:lnTo>
                    <a:pt x="1581" y="743"/>
                  </a:lnTo>
                  <a:lnTo>
                    <a:pt x="1662" y="826"/>
                  </a:lnTo>
                  <a:lnTo>
                    <a:pt x="1664" y="828"/>
                  </a:lnTo>
                  <a:lnTo>
                    <a:pt x="1666" y="830"/>
                  </a:lnTo>
                  <a:lnTo>
                    <a:pt x="1668" y="832"/>
                  </a:lnTo>
                  <a:lnTo>
                    <a:pt x="1669" y="834"/>
                  </a:lnTo>
                  <a:lnTo>
                    <a:pt x="1671" y="837"/>
                  </a:lnTo>
                  <a:lnTo>
                    <a:pt x="1673" y="839"/>
                  </a:lnTo>
                  <a:lnTo>
                    <a:pt x="1675" y="842"/>
                  </a:lnTo>
                  <a:lnTo>
                    <a:pt x="1676" y="845"/>
                  </a:lnTo>
                  <a:lnTo>
                    <a:pt x="1678" y="847"/>
                  </a:lnTo>
                  <a:lnTo>
                    <a:pt x="1679" y="849"/>
                  </a:lnTo>
                  <a:lnTo>
                    <a:pt x="1680" y="852"/>
                  </a:lnTo>
                  <a:lnTo>
                    <a:pt x="1681" y="854"/>
                  </a:lnTo>
                  <a:lnTo>
                    <a:pt x="1682" y="857"/>
                  </a:lnTo>
                  <a:lnTo>
                    <a:pt x="1682" y="860"/>
                  </a:lnTo>
                  <a:lnTo>
                    <a:pt x="1682" y="863"/>
                  </a:lnTo>
                  <a:lnTo>
                    <a:pt x="1683" y="866"/>
                  </a:lnTo>
                  <a:lnTo>
                    <a:pt x="1682" y="869"/>
                  </a:lnTo>
                  <a:lnTo>
                    <a:pt x="1682" y="872"/>
                  </a:lnTo>
                  <a:lnTo>
                    <a:pt x="1681" y="875"/>
                  </a:lnTo>
                  <a:lnTo>
                    <a:pt x="1680" y="877"/>
                  </a:lnTo>
                  <a:lnTo>
                    <a:pt x="1678" y="879"/>
                  </a:lnTo>
                  <a:lnTo>
                    <a:pt x="1676" y="881"/>
                  </a:lnTo>
                  <a:lnTo>
                    <a:pt x="1674" y="882"/>
                  </a:lnTo>
                  <a:lnTo>
                    <a:pt x="1672" y="883"/>
                  </a:lnTo>
                  <a:lnTo>
                    <a:pt x="1670" y="884"/>
                  </a:lnTo>
                  <a:lnTo>
                    <a:pt x="1667" y="884"/>
                  </a:lnTo>
                  <a:lnTo>
                    <a:pt x="1664" y="885"/>
                  </a:lnTo>
                  <a:lnTo>
                    <a:pt x="1661" y="885"/>
                  </a:lnTo>
                  <a:lnTo>
                    <a:pt x="1658" y="885"/>
                  </a:lnTo>
                  <a:lnTo>
                    <a:pt x="1655" y="885"/>
                  </a:lnTo>
                  <a:lnTo>
                    <a:pt x="1652" y="885"/>
                  </a:lnTo>
                  <a:lnTo>
                    <a:pt x="1649" y="886"/>
                  </a:lnTo>
                  <a:lnTo>
                    <a:pt x="1014" y="886"/>
                  </a:lnTo>
                  <a:lnTo>
                    <a:pt x="1013" y="890"/>
                  </a:lnTo>
                  <a:lnTo>
                    <a:pt x="1013" y="893"/>
                  </a:lnTo>
                  <a:lnTo>
                    <a:pt x="1013" y="895"/>
                  </a:lnTo>
                  <a:lnTo>
                    <a:pt x="1012" y="898"/>
                  </a:lnTo>
                  <a:lnTo>
                    <a:pt x="1012" y="900"/>
                  </a:lnTo>
                  <a:lnTo>
                    <a:pt x="1012" y="901"/>
                  </a:lnTo>
                  <a:lnTo>
                    <a:pt x="1012" y="903"/>
                  </a:lnTo>
                  <a:lnTo>
                    <a:pt x="1012" y="904"/>
                  </a:lnTo>
                  <a:lnTo>
                    <a:pt x="1011" y="905"/>
                  </a:lnTo>
                  <a:lnTo>
                    <a:pt x="1011" y="906"/>
                  </a:lnTo>
                  <a:lnTo>
                    <a:pt x="1011" y="907"/>
                  </a:lnTo>
                  <a:lnTo>
                    <a:pt x="1011" y="908"/>
                  </a:lnTo>
                  <a:lnTo>
                    <a:pt x="1009" y="909"/>
                  </a:lnTo>
                  <a:lnTo>
                    <a:pt x="1009" y="910"/>
                  </a:lnTo>
                  <a:lnTo>
                    <a:pt x="1009" y="912"/>
                  </a:lnTo>
                  <a:lnTo>
                    <a:pt x="1037" y="968"/>
                  </a:lnTo>
                  <a:lnTo>
                    <a:pt x="1067" y="1021"/>
                  </a:lnTo>
                  <a:lnTo>
                    <a:pt x="1096" y="1073"/>
                  </a:lnTo>
                  <a:lnTo>
                    <a:pt x="1128" y="1121"/>
                  </a:lnTo>
                  <a:lnTo>
                    <a:pt x="1162" y="1167"/>
                  </a:lnTo>
                  <a:lnTo>
                    <a:pt x="1196" y="1210"/>
                  </a:lnTo>
                  <a:lnTo>
                    <a:pt x="1232" y="1250"/>
                  </a:lnTo>
                  <a:lnTo>
                    <a:pt x="1271" y="1288"/>
                  </a:lnTo>
                  <a:lnTo>
                    <a:pt x="1311" y="1325"/>
                  </a:lnTo>
                  <a:lnTo>
                    <a:pt x="1354" y="1360"/>
                  </a:lnTo>
                  <a:lnTo>
                    <a:pt x="1397" y="1393"/>
                  </a:lnTo>
                  <a:lnTo>
                    <a:pt x="1445" y="1423"/>
                  </a:lnTo>
                  <a:lnTo>
                    <a:pt x="1494" y="1453"/>
                  </a:lnTo>
                  <a:lnTo>
                    <a:pt x="1548" y="1481"/>
                  </a:lnTo>
                  <a:lnTo>
                    <a:pt x="1603" y="1509"/>
                  </a:lnTo>
                  <a:lnTo>
                    <a:pt x="1662" y="1536"/>
                  </a:lnTo>
                  <a:lnTo>
                    <a:pt x="1662" y="1557"/>
                  </a:lnTo>
                  <a:lnTo>
                    <a:pt x="1648" y="1557"/>
                  </a:lnTo>
                  <a:lnTo>
                    <a:pt x="1634" y="1557"/>
                  </a:lnTo>
                  <a:lnTo>
                    <a:pt x="1623" y="1558"/>
                  </a:lnTo>
                  <a:lnTo>
                    <a:pt x="1612" y="1559"/>
                  </a:lnTo>
                  <a:lnTo>
                    <a:pt x="1602" y="1561"/>
                  </a:lnTo>
                  <a:lnTo>
                    <a:pt x="1592" y="1563"/>
                  </a:lnTo>
                  <a:lnTo>
                    <a:pt x="1583" y="1565"/>
                  </a:lnTo>
                  <a:lnTo>
                    <a:pt x="1574" y="1569"/>
                  </a:lnTo>
                  <a:lnTo>
                    <a:pt x="1565" y="1573"/>
                  </a:lnTo>
                  <a:lnTo>
                    <a:pt x="1556" y="1579"/>
                  </a:lnTo>
                  <a:lnTo>
                    <a:pt x="1547" y="1584"/>
                  </a:lnTo>
                  <a:lnTo>
                    <a:pt x="1536" y="1592"/>
                  </a:lnTo>
                  <a:lnTo>
                    <a:pt x="1525" y="1600"/>
                  </a:lnTo>
                  <a:lnTo>
                    <a:pt x="1513" y="1609"/>
                  </a:lnTo>
                  <a:lnTo>
                    <a:pt x="1501" y="1621"/>
                  </a:lnTo>
                  <a:lnTo>
                    <a:pt x="1486" y="1634"/>
                  </a:lnTo>
                  <a:lnTo>
                    <a:pt x="1440" y="1607"/>
                  </a:lnTo>
                  <a:lnTo>
                    <a:pt x="1396" y="1578"/>
                  </a:lnTo>
                  <a:lnTo>
                    <a:pt x="1356" y="1545"/>
                  </a:lnTo>
                  <a:lnTo>
                    <a:pt x="1316" y="1509"/>
                  </a:lnTo>
                  <a:lnTo>
                    <a:pt x="1278" y="1471"/>
                  </a:lnTo>
                  <a:lnTo>
                    <a:pt x="1243" y="1431"/>
                  </a:lnTo>
                  <a:lnTo>
                    <a:pt x="1210" y="1388"/>
                  </a:lnTo>
                  <a:lnTo>
                    <a:pt x="1178" y="1346"/>
                  </a:lnTo>
                  <a:lnTo>
                    <a:pt x="1148" y="1301"/>
                  </a:lnTo>
                  <a:lnTo>
                    <a:pt x="1121" y="1256"/>
                  </a:lnTo>
                  <a:lnTo>
                    <a:pt x="1095" y="1210"/>
                  </a:lnTo>
                  <a:lnTo>
                    <a:pt x="1072" y="1165"/>
                  </a:lnTo>
                  <a:lnTo>
                    <a:pt x="1050" y="1119"/>
                  </a:lnTo>
                  <a:lnTo>
                    <a:pt x="1031" y="1075"/>
                  </a:lnTo>
                  <a:lnTo>
                    <a:pt x="1013" y="1031"/>
                  </a:lnTo>
                  <a:lnTo>
                    <a:pt x="997" y="990"/>
                  </a:lnTo>
                  <a:lnTo>
                    <a:pt x="993" y="990"/>
                  </a:lnTo>
                  <a:lnTo>
                    <a:pt x="983" y="1019"/>
                  </a:lnTo>
                  <a:lnTo>
                    <a:pt x="970" y="1055"/>
                  </a:lnTo>
                  <a:lnTo>
                    <a:pt x="952" y="1095"/>
                  </a:lnTo>
                  <a:lnTo>
                    <a:pt x="930" y="1138"/>
                  </a:lnTo>
                  <a:lnTo>
                    <a:pt x="903" y="1184"/>
                  </a:lnTo>
                  <a:lnTo>
                    <a:pt x="873" y="1231"/>
                  </a:lnTo>
                  <a:lnTo>
                    <a:pt x="838" y="1280"/>
                  </a:lnTo>
                  <a:lnTo>
                    <a:pt x="798" y="1328"/>
                  </a:lnTo>
                  <a:lnTo>
                    <a:pt x="755" y="1376"/>
                  </a:lnTo>
                  <a:lnTo>
                    <a:pt x="707" y="1423"/>
                  </a:lnTo>
                  <a:lnTo>
                    <a:pt x="655" y="1467"/>
                  </a:lnTo>
                  <a:lnTo>
                    <a:pt x="598" y="1508"/>
                  </a:lnTo>
                  <a:lnTo>
                    <a:pt x="538" y="1545"/>
                  </a:lnTo>
                  <a:lnTo>
                    <a:pt x="472" y="1578"/>
                  </a:lnTo>
                  <a:lnTo>
                    <a:pt x="403" y="1604"/>
                  </a:lnTo>
                  <a:lnTo>
                    <a:pt x="331" y="1625"/>
                  </a:lnTo>
                  <a:lnTo>
                    <a:pt x="321" y="1608"/>
                  </a:lnTo>
                  <a:lnTo>
                    <a:pt x="373" y="1585"/>
                  </a:lnTo>
                  <a:lnTo>
                    <a:pt x="423" y="1558"/>
                  </a:lnTo>
                  <a:lnTo>
                    <a:pt x="472" y="1527"/>
                  </a:lnTo>
                  <a:lnTo>
                    <a:pt x="518" y="1493"/>
                  </a:lnTo>
                  <a:lnTo>
                    <a:pt x="563" y="1455"/>
                  </a:lnTo>
                  <a:lnTo>
                    <a:pt x="605" y="1413"/>
                  </a:lnTo>
                  <a:lnTo>
                    <a:pt x="644" y="1369"/>
                  </a:lnTo>
                  <a:lnTo>
                    <a:pt x="681" y="1322"/>
                  </a:lnTo>
                  <a:lnTo>
                    <a:pt x="715" y="1273"/>
                  </a:lnTo>
                  <a:lnTo>
                    <a:pt x="746" y="1222"/>
                  </a:lnTo>
                  <a:lnTo>
                    <a:pt x="774" y="1169"/>
                  </a:lnTo>
                  <a:lnTo>
                    <a:pt x="799" y="1114"/>
                  </a:lnTo>
                  <a:lnTo>
                    <a:pt x="820" y="1058"/>
                  </a:lnTo>
                  <a:lnTo>
                    <a:pt x="838" y="1002"/>
                  </a:lnTo>
                  <a:lnTo>
                    <a:pt x="852" y="944"/>
                  </a:lnTo>
                  <a:lnTo>
                    <a:pt x="862" y="886"/>
                  </a:lnTo>
                  <a:lnTo>
                    <a:pt x="458" y="886"/>
                  </a:lnTo>
                  <a:lnTo>
                    <a:pt x="423" y="843"/>
                  </a:lnTo>
                  <a:lnTo>
                    <a:pt x="866" y="843"/>
                  </a:lnTo>
                  <a:lnTo>
                    <a:pt x="867" y="825"/>
                  </a:lnTo>
                  <a:lnTo>
                    <a:pt x="868" y="810"/>
                  </a:lnTo>
                  <a:lnTo>
                    <a:pt x="869" y="793"/>
                  </a:lnTo>
                  <a:lnTo>
                    <a:pt x="870" y="778"/>
                  </a:lnTo>
                  <a:lnTo>
                    <a:pt x="870" y="764"/>
                  </a:lnTo>
                  <a:lnTo>
                    <a:pt x="871" y="748"/>
                  </a:lnTo>
                  <a:lnTo>
                    <a:pt x="871" y="734"/>
                  </a:lnTo>
                  <a:lnTo>
                    <a:pt x="872" y="720"/>
                  </a:lnTo>
                  <a:lnTo>
                    <a:pt x="872" y="706"/>
                  </a:lnTo>
                  <a:lnTo>
                    <a:pt x="872" y="690"/>
                  </a:lnTo>
                  <a:lnTo>
                    <a:pt x="872" y="676"/>
                  </a:lnTo>
                  <a:lnTo>
                    <a:pt x="872" y="662"/>
                  </a:lnTo>
                  <a:lnTo>
                    <a:pt x="872" y="646"/>
                  </a:lnTo>
                  <a:lnTo>
                    <a:pt x="872" y="631"/>
                  </a:lnTo>
                  <a:lnTo>
                    <a:pt x="872" y="615"/>
                  </a:lnTo>
                  <a:lnTo>
                    <a:pt x="873" y="599"/>
                  </a:lnTo>
                  <a:lnTo>
                    <a:pt x="873" y="389"/>
                  </a:lnTo>
                  <a:lnTo>
                    <a:pt x="606" y="389"/>
                  </a:lnTo>
                  <a:lnTo>
                    <a:pt x="573" y="345"/>
                  </a:lnTo>
                  <a:lnTo>
                    <a:pt x="873" y="345"/>
                  </a:lnTo>
                  <a:lnTo>
                    <a:pt x="873" y="0"/>
                  </a:lnTo>
                  <a:lnTo>
                    <a:pt x="1063" y="20"/>
                  </a:lnTo>
                  <a:close/>
                  <a:moveTo>
                    <a:pt x="1023" y="389"/>
                  </a:moveTo>
                  <a:lnTo>
                    <a:pt x="1023" y="685"/>
                  </a:lnTo>
                  <a:lnTo>
                    <a:pt x="1022" y="697"/>
                  </a:lnTo>
                  <a:lnTo>
                    <a:pt x="1022" y="710"/>
                  </a:lnTo>
                  <a:lnTo>
                    <a:pt x="1022" y="722"/>
                  </a:lnTo>
                  <a:lnTo>
                    <a:pt x="1022" y="732"/>
                  </a:lnTo>
                  <a:lnTo>
                    <a:pt x="1022" y="742"/>
                  </a:lnTo>
                  <a:lnTo>
                    <a:pt x="1022" y="752"/>
                  </a:lnTo>
                  <a:lnTo>
                    <a:pt x="1022" y="761"/>
                  </a:lnTo>
                  <a:lnTo>
                    <a:pt x="1022" y="769"/>
                  </a:lnTo>
                  <a:lnTo>
                    <a:pt x="1021" y="777"/>
                  </a:lnTo>
                  <a:lnTo>
                    <a:pt x="1021" y="786"/>
                  </a:lnTo>
                  <a:lnTo>
                    <a:pt x="1021" y="794"/>
                  </a:lnTo>
                  <a:lnTo>
                    <a:pt x="1020" y="804"/>
                  </a:lnTo>
                  <a:lnTo>
                    <a:pt x="1019" y="812"/>
                  </a:lnTo>
                  <a:lnTo>
                    <a:pt x="1018" y="821"/>
                  </a:lnTo>
                  <a:lnTo>
                    <a:pt x="1018" y="831"/>
                  </a:lnTo>
                  <a:lnTo>
                    <a:pt x="1017" y="843"/>
                  </a:lnTo>
                  <a:lnTo>
                    <a:pt x="1299" y="843"/>
                  </a:lnTo>
                  <a:lnTo>
                    <a:pt x="1315" y="389"/>
                  </a:lnTo>
                  <a:lnTo>
                    <a:pt x="1023" y="389"/>
                  </a:lnTo>
                  <a:close/>
                  <a:moveTo>
                    <a:pt x="140" y="18"/>
                  </a:moveTo>
                  <a:lnTo>
                    <a:pt x="169" y="25"/>
                  </a:lnTo>
                  <a:lnTo>
                    <a:pt x="199" y="33"/>
                  </a:lnTo>
                  <a:lnTo>
                    <a:pt x="228" y="43"/>
                  </a:lnTo>
                  <a:lnTo>
                    <a:pt x="257" y="54"/>
                  </a:lnTo>
                  <a:lnTo>
                    <a:pt x="286" y="67"/>
                  </a:lnTo>
                  <a:lnTo>
                    <a:pt x="312" y="80"/>
                  </a:lnTo>
                  <a:lnTo>
                    <a:pt x="338" y="95"/>
                  </a:lnTo>
                  <a:lnTo>
                    <a:pt x="361" y="111"/>
                  </a:lnTo>
                  <a:lnTo>
                    <a:pt x="383" y="126"/>
                  </a:lnTo>
                  <a:lnTo>
                    <a:pt x="403" y="143"/>
                  </a:lnTo>
                  <a:lnTo>
                    <a:pt x="420" y="161"/>
                  </a:lnTo>
                  <a:lnTo>
                    <a:pt x="435" y="178"/>
                  </a:lnTo>
                  <a:lnTo>
                    <a:pt x="447" y="196"/>
                  </a:lnTo>
                  <a:lnTo>
                    <a:pt x="455" y="216"/>
                  </a:lnTo>
                  <a:lnTo>
                    <a:pt x="461" y="234"/>
                  </a:lnTo>
                  <a:lnTo>
                    <a:pt x="463" y="254"/>
                  </a:lnTo>
                  <a:lnTo>
                    <a:pt x="462" y="261"/>
                  </a:lnTo>
                  <a:lnTo>
                    <a:pt x="461" y="268"/>
                  </a:lnTo>
                  <a:lnTo>
                    <a:pt x="460" y="274"/>
                  </a:lnTo>
                  <a:lnTo>
                    <a:pt x="458" y="281"/>
                  </a:lnTo>
                  <a:lnTo>
                    <a:pt x="455" y="287"/>
                  </a:lnTo>
                  <a:lnTo>
                    <a:pt x="452" y="293"/>
                  </a:lnTo>
                  <a:lnTo>
                    <a:pt x="449" y="298"/>
                  </a:lnTo>
                  <a:lnTo>
                    <a:pt x="445" y="303"/>
                  </a:lnTo>
                  <a:lnTo>
                    <a:pt x="440" y="307"/>
                  </a:lnTo>
                  <a:lnTo>
                    <a:pt x="435" y="311"/>
                  </a:lnTo>
                  <a:lnTo>
                    <a:pt x="430" y="315"/>
                  </a:lnTo>
                  <a:lnTo>
                    <a:pt x="424" y="317"/>
                  </a:lnTo>
                  <a:lnTo>
                    <a:pt x="418" y="320"/>
                  </a:lnTo>
                  <a:lnTo>
                    <a:pt x="411" y="321"/>
                  </a:lnTo>
                  <a:lnTo>
                    <a:pt x="404" y="322"/>
                  </a:lnTo>
                  <a:lnTo>
                    <a:pt x="398" y="323"/>
                  </a:lnTo>
                  <a:lnTo>
                    <a:pt x="381" y="321"/>
                  </a:lnTo>
                  <a:lnTo>
                    <a:pt x="367" y="316"/>
                  </a:lnTo>
                  <a:lnTo>
                    <a:pt x="356" y="308"/>
                  </a:lnTo>
                  <a:lnTo>
                    <a:pt x="348" y="297"/>
                  </a:lnTo>
                  <a:lnTo>
                    <a:pt x="341" y="283"/>
                  </a:lnTo>
                  <a:lnTo>
                    <a:pt x="334" y="267"/>
                  </a:lnTo>
                  <a:lnTo>
                    <a:pt x="326" y="250"/>
                  </a:lnTo>
                  <a:lnTo>
                    <a:pt x="319" y="230"/>
                  </a:lnTo>
                  <a:lnTo>
                    <a:pt x="309" y="209"/>
                  </a:lnTo>
                  <a:lnTo>
                    <a:pt x="298" y="185"/>
                  </a:lnTo>
                  <a:lnTo>
                    <a:pt x="283" y="162"/>
                  </a:lnTo>
                  <a:lnTo>
                    <a:pt x="264" y="137"/>
                  </a:lnTo>
                  <a:lnTo>
                    <a:pt x="241" y="112"/>
                  </a:lnTo>
                  <a:lnTo>
                    <a:pt x="212" y="86"/>
                  </a:lnTo>
                  <a:lnTo>
                    <a:pt x="177" y="60"/>
                  </a:lnTo>
                  <a:lnTo>
                    <a:pt x="137" y="36"/>
                  </a:lnTo>
                  <a:lnTo>
                    <a:pt x="140" y="18"/>
                  </a:lnTo>
                  <a:close/>
                  <a:moveTo>
                    <a:pt x="35" y="1167"/>
                  </a:moveTo>
                  <a:lnTo>
                    <a:pt x="60" y="1166"/>
                  </a:lnTo>
                  <a:lnTo>
                    <a:pt x="82" y="1166"/>
                  </a:lnTo>
                  <a:lnTo>
                    <a:pt x="104" y="1165"/>
                  </a:lnTo>
                  <a:lnTo>
                    <a:pt x="123" y="1161"/>
                  </a:lnTo>
                  <a:lnTo>
                    <a:pt x="142" y="1157"/>
                  </a:lnTo>
                  <a:lnTo>
                    <a:pt x="159" y="1152"/>
                  </a:lnTo>
                  <a:lnTo>
                    <a:pt x="175" y="1143"/>
                  </a:lnTo>
                  <a:lnTo>
                    <a:pt x="192" y="1132"/>
                  </a:lnTo>
                  <a:lnTo>
                    <a:pt x="207" y="1118"/>
                  </a:lnTo>
                  <a:lnTo>
                    <a:pt x="222" y="1100"/>
                  </a:lnTo>
                  <a:lnTo>
                    <a:pt x="238" y="1078"/>
                  </a:lnTo>
                  <a:lnTo>
                    <a:pt x="253" y="1052"/>
                  </a:lnTo>
                  <a:lnTo>
                    <a:pt x="269" y="1020"/>
                  </a:lnTo>
                  <a:lnTo>
                    <a:pt x="286" y="985"/>
                  </a:lnTo>
                  <a:lnTo>
                    <a:pt x="304" y="943"/>
                  </a:lnTo>
                  <a:lnTo>
                    <a:pt x="323" y="896"/>
                  </a:lnTo>
                  <a:lnTo>
                    <a:pt x="336" y="861"/>
                  </a:lnTo>
                  <a:lnTo>
                    <a:pt x="349" y="826"/>
                  </a:lnTo>
                  <a:lnTo>
                    <a:pt x="362" y="791"/>
                  </a:lnTo>
                  <a:lnTo>
                    <a:pt x="375" y="756"/>
                  </a:lnTo>
                  <a:lnTo>
                    <a:pt x="389" y="720"/>
                  </a:lnTo>
                  <a:lnTo>
                    <a:pt x="402" y="683"/>
                  </a:lnTo>
                  <a:lnTo>
                    <a:pt x="415" y="646"/>
                  </a:lnTo>
                  <a:lnTo>
                    <a:pt x="429" y="609"/>
                  </a:lnTo>
                  <a:lnTo>
                    <a:pt x="441" y="572"/>
                  </a:lnTo>
                  <a:lnTo>
                    <a:pt x="454" y="533"/>
                  </a:lnTo>
                  <a:lnTo>
                    <a:pt x="466" y="495"/>
                  </a:lnTo>
                  <a:lnTo>
                    <a:pt x="478" y="456"/>
                  </a:lnTo>
                  <a:lnTo>
                    <a:pt x="489" y="417"/>
                  </a:lnTo>
                  <a:lnTo>
                    <a:pt x="500" y="377"/>
                  </a:lnTo>
                  <a:lnTo>
                    <a:pt x="511" y="339"/>
                  </a:lnTo>
                  <a:lnTo>
                    <a:pt x="521" y="299"/>
                  </a:lnTo>
                  <a:lnTo>
                    <a:pt x="551" y="306"/>
                  </a:lnTo>
                  <a:lnTo>
                    <a:pt x="543" y="336"/>
                  </a:lnTo>
                  <a:lnTo>
                    <a:pt x="534" y="375"/>
                  </a:lnTo>
                  <a:lnTo>
                    <a:pt x="521" y="421"/>
                  </a:lnTo>
                  <a:lnTo>
                    <a:pt x="508" y="471"/>
                  </a:lnTo>
                  <a:lnTo>
                    <a:pt x="493" y="527"/>
                  </a:lnTo>
                  <a:lnTo>
                    <a:pt x="478" y="585"/>
                  </a:lnTo>
                  <a:lnTo>
                    <a:pt x="460" y="646"/>
                  </a:lnTo>
                  <a:lnTo>
                    <a:pt x="443" y="708"/>
                  </a:lnTo>
                  <a:lnTo>
                    <a:pt x="424" y="769"/>
                  </a:lnTo>
                  <a:lnTo>
                    <a:pt x="407" y="830"/>
                  </a:lnTo>
                  <a:lnTo>
                    <a:pt x="390" y="889"/>
                  </a:lnTo>
                  <a:lnTo>
                    <a:pt x="372" y="944"/>
                  </a:lnTo>
                  <a:lnTo>
                    <a:pt x="356" y="995"/>
                  </a:lnTo>
                  <a:lnTo>
                    <a:pt x="341" y="1041"/>
                  </a:lnTo>
                  <a:lnTo>
                    <a:pt x="327" y="1080"/>
                  </a:lnTo>
                  <a:lnTo>
                    <a:pt x="316" y="1112"/>
                  </a:lnTo>
                  <a:lnTo>
                    <a:pt x="311" y="1124"/>
                  </a:lnTo>
                  <a:lnTo>
                    <a:pt x="307" y="1134"/>
                  </a:lnTo>
                  <a:lnTo>
                    <a:pt x="302" y="1144"/>
                  </a:lnTo>
                  <a:lnTo>
                    <a:pt x="299" y="1154"/>
                  </a:lnTo>
                  <a:lnTo>
                    <a:pt x="295" y="1164"/>
                  </a:lnTo>
                  <a:lnTo>
                    <a:pt x="292" y="1173"/>
                  </a:lnTo>
                  <a:lnTo>
                    <a:pt x="288" y="1181"/>
                  </a:lnTo>
                  <a:lnTo>
                    <a:pt x="286" y="1189"/>
                  </a:lnTo>
                  <a:lnTo>
                    <a:pt x="283" y="1197"/>
                  </a:lnTo>
                  <a:lnTo>
                    <a:pt x="281" y="1204"/>
                  </a:lnTo>
                  <a:lnTo>
                    <a:pt x="278" y="1212"/>
                  </a:lnTo>
                  <a:lnTo>
                    <a:pt x="276" y="1218"/>
                  </a:lnTo>
                  <a:lnTo>
                    <a:pt x="275" y="1224"/>
                  </a:lnTo>
                  <a:lnTo>
                    <a:pt x="274" y="1229"/>
                  </a:lnTo>
                  <a:lnTo>
                    <a:pt x="274" y="1234"/>
                  </a:lnTo>
                  <a:lnTo>
                    <a:pt x="274" y="1239"/>
                  </a:lnTo>
                  <a:lnTo>
                    <a:pt x="274" y="1246"/>
                  </a:lnTo>
                  <a:lnTo>
                    <a:pt x="274" y="1254"/>
                  </a:lnTo>
                  <a:lnTo>
                    <a:pt x="275" y="1261"/>
                  </a:lnTo>
                  <a:lnTo>
                    <a:pt x="276" y="1267"/>
                  </a:lnTo>
                  <a:lnTo>
                    <a:pt x="278" y="1274"/>
                  </a:lnTo>
                  <a:lnTo>
                    <a:pt x="279" y="1281"/>
                  </a:lnTo>
                  <a:lnTo>
                    <a:pt x="282" y="1288"/>
                  </a:lnTo>
                  <a:lnTo>
                    <a:pt x="285" y="1295"/>
                  </a:lnTo>
                  <a:lnTo>
                    <a:pt x="287" y="1302"/>
                  </a:lnTo>
                  <a:lnTo>
                    <a:pt x="290" y="1309"/>
                  </a:lnTo>
                  <a:lnTo>
                    <a:pt x="292" y="1316"/>
                  </a:lnTo>
                  <a:lnTo>
                    <a:pt x="295" y="1323"/>
                  </a:lnTo>
                  <a:lnTo>
                    <a:pt x="298" y="1330"/>
                  </a:lnTo>
                  <a:lnTo>
                    <a:pt x="301" y="1337"/>
                  </a:lnTo>
                  <a:lnTo>
                    <a:pt x="304" y="1344"/>
                  </a:lnTo>
                  <a:lnTo>
                    <a:pt x="308" y="1353"/>
                  </a:lnTo>
                  <a:lnTo>
                    <a:pt x="311" y="1359"/>
                  </a:lnTo>
                  <a:lnTo>
                    <a:pt x="314" y="1367"/>
                  </a:lnTo>
                  <a:lnTo>
                    <a:pt x="317" y="1374"/>
                  </a:lnTo>
                  <a:lnTo>
                    <a:pt x="320" y="1381"/>
                  </a:lnTo>
                  <a:lnTo>
                    <a:pt x="323" y="1389"/>
                  </a:lnTo>
                  <a:lnTo>
                    <a:pt x="325" y="1398"/>
                  </a:lnTo>
                  <a:lnTo>
                    <a:pt x="328" y="1406"/>
                  </a:lnTo>
                  <a:lnTo>
                    <a:pt x="331" y="1414"/>
                  </a:lnTo>
                  <a:lnTo>
                    <a:pt x="334" y="1422"/>
                  </a:lnTo>
                  <a:lnTo>
                    <a:pt x="336" y="1431"/>
                  </a:lnTo>
                  <a:lnTo>
                    <a:pt x="337" y="1441"/>
                  </a:lnTo>
                  <a:lnTo>
                    <a:pt x="339" y="1450"/>
                  </a:lnTo>
                  <a:lnTo>
                    <a:pt x="340" y="1459"/>
                  </a:lnTo>
                  <a:lnTo>
                    <a:pt x="341" y="1468"/>
                  </a:lnTo>
                  <a:lnTo>
                    <a:pt x="341" y="1478"/>
                  </a:lnTo>
                  <a:lnTo>
                    <a:pt x="342" y="1490"/>
                  </a:lnTo>
                  <a:lnTo>
                    <a:pt x="341" y="1506"/>
                  </a:lnTo>
                  <a:lnTo>
                    <a:pt x="338" y="1522"/>
                  </a:lnTo>
                  <a:lnTo>
                    <a:pt x="335" y="1536"/>
                  </a:lnTo>
                  <a:lnTo>
                    <a:pt x="330" y="1548"/>
                  </a:lnTo>
                  <a:lnTo>
                    <a:pt x="324" y="1559"/>
                  </a:lnTo>
                  <a:lnTo>
                    <a:pt x="317" y="1568"/>
                  </a:lnTo>
                  <a:lnTo>
                    <a:pt x="310" y="1577"/>
                  </a:lnTo>
                  <a:lnTo>
                    <a:pt x="302" y="1583"/>
                  </a:lnTo>
                  <a:lnTo>
                    <a:pt x="294" y="1589"/>
                  </a:lnTo>
                  <a:lnTo>
                    <a:pt x="286" y="1593"/>
                  </a:lnTo>
                  <a:lnTo>
                    <a:pt x="276" y="1597"/>
                  </a:lnTo>
                  <a:lnTo>
                    <a:pt x="268" y="1599"/>
                  </a:lnTo>
                  <a:lnTo>
                    <a:pt x="260" y="1601"/>
                  </a:lnTo>
                  <a:lnTo>
                    <a:pt x="252" y="1603"/>
                  </a:lnTo>
                  <a:lnTo>
                    <a:pt x="245" y="1603"/>
                  </a:lnTo>
                  <a:lnTo>
                    <a:pt x="239" y="1604"/>
                  </a:lnTo>
                  <a:lnTo>
                    <a:pt x="228" y="1603"/>
                  </a:lnTo>
                  <a:lnTo>
                    <a:pt x="219" y="1602"/>
                  </a:lnTo>
                  <a:lnTo>
                    <a:pt x="211" y="1600"/>
                  </a:lnTo>
                  <a:lnTo>
                    <a:pt x="204" y="1597"/>
                  </a:lnTo>
                  <a:lnTo>
                    <a:pt x="197" y="1593"/>
                  </a:lnTo>
                  <a:lnTo>
                    <a:pt x="190" y="1588"/>
                  </a:lnTo>
                  <a:lnTo>
                    <a:pt x="185" y="1583"/>
                  </a:lnTo>
                  <a:lnTo>
                    <a:pt x="179" y="1577"/>
                  </a:lnTo>
                  <a:lnTo>
                    <a:pt x="174" y="1569"/>
                  </a:lnTo>
                  <a:lnTo>
                    <a:pt x="170" y="1562"/>
                  </a:lnTo>
                  <a:lnTo>
                    <a:pt x="167" y="1554"/>
                  </a:lnTo>
                  <a:lnTo>
                    <a:pt x="164" y="1546"/>
                  </a:lnTo>
                  <a:lnTo>
                    <a:pt x="162" y="1537"/>
                  </a:lnTo>
                  <a:lnTo>
                    <a:pt x="161" y="1526"/>
                  </a:lnTo>
                  <a:lnTo>
                    <a:pt x="160" y="1516"/>
                  </a:lnTo>
                  <a:lnTo>
                    <a:pt x="160" y="1506"/>
                  </a:lnTo>
                  <a:lnTo>
                    <a:pt x="160" y="1499"/>
                  </a:lnTo>
                  <a:lnTo>
                    <a:pt x="160" y="1491"/>
                  </a:lnTo>
                  <a:lnTo>
                    <a:pt x="161" y="1483"/>
                  </a:lnTo>
                  <a:lnTo>
                    <a:pt x="162" y="1473"/>
                  </a:lnTo>
                  <a:lnTo>
                    <a:pt x="164" y="1463"/>
                  </a:lnTo>
                  <a:lnTo>
                    <a:pt x="165" y="1453"/>
                  </a:lnTo>
                  <a:lnTo>
                    <a:pt x="167" y="1442"/>
                  </a:lnTo>
                  <a:lnTo>
                    <a:pt x="169" y="1430"/>
                  </a:lnTo>
                  <a:lnTo>
                    <a:pt x="170" y="1418"/>
                  </a:lnTo>
                  <a:lnTo>
                    <a:pt x="172" y="1407"/>
                  </a:lnTo>
                  <a:lnTo>
                    <a:pt x="173" y="1395"/>
                  </a:lnTo>
                  <a:lnTo>
                    <a:pt x="175" y="1383"/>
                  </a:lnTo>
                  <a:lnTo>
                    <a:pt x="176" y="1372"/>
                  </a:lnTo>
                  <a:lnTo>
                    <a:pt x="177" y="1361"/>
                  </a:lnTo>
                  <a:lnTo>
                    <a:pt x="177" y="1350"/>
                  </a:lnTo>
                  <a:lnTo>
                    <a:pt x="178" y="1340"/>
                  </a:lnTo>
                  <a:lnTo>
                    <a:pt x="177" y="1323"/>
                  </a:lnTo>
                  <a:lnTo>
                    <a:pt x="175" y="1308"/>
                  </a:lnTo>
                  <a:lnTo>
                    <a:pt x="173" y="1294"/>
                  </a:lnTo>
                  <a:lnTo>
                    <a:pt x="169" y="1282"/>
                  </a:lnTo>
                  <a:lnTo>
                    <a:pt x="164" y="1271"/>
                  </a:lnTo>
                  <a:lnTo>
                    <a:pt x="158" y="1261"/>
                  </a:lnTo>
                  <a:lnTo>
                    <a:pt x="151" y="1252"/>
                  </a:lnTo>
                  <a:lnTo>
                    <a:pt x="143" y="1244"/>
                  </a:lnTo>
                  <a:lnTo>
                    <a:pt x="133" y="1236"/>
                  </a:lnTo>
                  <a:lnTo>
                    <a:pt x="123" y="1230"/>
                  </a:lnTo>
                  <a:lnTo>
                    <a:pt x="111" y="1223"/>
                  </a:lnTo>
                  <a:lnTo>
                    <a:pt x="98" y="1217"/>
                  </a:lnTo>
                  <a:lnTo>
                    <a:pt x="84" y="1211"/>
                  </a:lnTo>
                  <a:lnTo>
                    <a:pt x="69" y="1204"/>
                  </a:lnTo>
                  <a:lnTo>
                    <a:pt x="53" y="1198"/>
                  </a:lnTo>
                  <a:lnTo>
                    <a:pt x="35" y="1192"/>
                  </a:lnTo>
                  <a:lnTo>
                    <a:pt x="35" y="1167"/>
                  </a:lnTo>
                  <a:close/>
                  <a:moveTo>
                    <a:pt x="5" y="449"/>
                  </a:moveTo>
                  <a:lnTo>
                    <a:pt x="30" y="454"/>
                  </a:lnTo>
                  <a:lnTo>
                    <a:pt x="58" y="461"/>
                  </a:lnTo>
                  <a:lnTo>
                    <a:pt x="83" y="470"/>
                  </a:lnTo>
                  <a:lnTo>
                    <a:pt x="110" y="480"/>
                  </a:lnTo>
                  <a:lnTo>
                    <a:pt x="136" y="491"/>
                  </a:lnTo>
                  <a:lnTo>
                    <a:pt x="160" y="503"/>
                  </a:lnTo>
                  <a:lnTo>
                    <a:pt x="182" y="517"/>
                  </a:lnTo>
                  <a:lnTo>
                    <a:pt x="205" y="532"/>
                  </a:lnTo>
                  <a:lnTo>
                    <a:pt x="225" y="547"/>
                  </a:lnTo>
                  <a:lnTo>
                    <a:pt x="243" y="563"/>
                  </a:lnTo>
                  <a:lnTo>
                    <a:pt x="259" y="582"/>
                  </a:lnTo>
                  <a:lnTo>
                    <a:pt x="273" y="600"/>
                  </a:lnTo>
                  <a:lnTo>
                    <a:pt x="285" y="619"/>
                  </a:lnTo>
                  <a:lnTo>
                    <a:pt x="293" y="639"/>
                  </a:lnTo>
                  <a:lnTo>
                    <a:pt x="298" y="660"/>
                  </a:lnTo>
                  <a:lnTo>
                    <a:pt x="300" y="682"/>
                  </a:lnTo>
                  <a:lnTo>
                    <a:pt x="299" y="691"/>
                  </a:lnTo>
                  <a:lnTo>
                    <a:pt x="298" y="700"/>
                  </a:lnTo>
                  <a:lnTo>
                    <a:pt x="296" y="709"/>
                  </a:lnTo>
                  <a:lnTo>
                    <a:pt x="293" y="717"/>
                  </a:lnTo>
                  <a:lnTo>
                    <a:pt x="290" y="724"/>
                  </a:lnTo>
                  <a:lnTo>
                    <a:pt x="286" y="730"/>
                  </a:lnTo>
                  <a:lnTo>
                    <a:pt x="282" y="735"/>
                  </a:lnTo>
                  <a:lnTo>
                    <a:pt x="276" y="740"/>
                  </a:lnTo>
                  <a:lnTo>
                    <a:pt x="271" y="745"/>
                  </a:lnTo>
                  <a:lnTo>
                    <a:pt x="266" y="748"/>
                  </a:lnTo>
                  <a:lnTo>
                    <a:pt x="260" y="753"/>
                  </a:lnTo>
                  <a:lnTo>
                    <a:pt x="255" y="755"/>
                  </a:lnTo>
                  <a:lnTo>
                    <a:pt x="249" y="757"/>
                  </a:lnTo>
                  <a:lnTo>
                    <a:pt x="243" y="758"/>
                  </a:lnTo>
                  <a:lnTo>
                    <a:pt x="237" y="759"/>
                  </a:lnTo>
                  <a:lnTo>
                    <a:pt x="231" y="760"/>
                  </a:lnTo>
                  <a:lnTo>
                    <a:pt x="211" y="758"/>
                  </a:lnTo>
                  <a:lnTo>
                    <a:pt x="197" y="754"/>
                  </a:lnTo>
                  <a:lnTo>
                    <a:pt x="186" y="746"/>
                  </a:lnTo>
                  <a:lnTo>
                    <a:pt x="177" y="736"/>
                  </a:lnTo>
                  <a:lnTo>
                    <a:pt x="171" y="724"/>
                  </a:lnTo>
                  <a:lnTo>
                    <a:pt x="166" y="710"/>
                  </a:lnTo>
                  <a:lnTo>
                    <a:pt x="162" y="693"/>
                  </a:lnTo>
                  <a:lnTo>
                    <a:pt x="157" y="674"/>
                  </a:lnTo>
                  <a:lnTo>
                    <a:pt x="151" y="652"/>
                  </a:lnTo>
                  <a:lnTo>
                    <a:pt x="143" y="630"/>
                  </a:lnTo>
                  <a:lnTo>
                    <a:pt x="131" y="605"/>
                  </a:lnTo>
                  <a:lnTo>
                    <a:pt x="116" y="579"/>
                  </a:lnTo>
                  <a:lnTo>
                    <a:pt x="96" y="551"/>
                  </a:lnTo>
                  <a:lnTo>
                    <a:pt x="70" y="522"/>
                  </a:lnTo>
                  <a:lnTo>
                    <a:pt x="39" y="491"/>
                  </a:lnTo>
                  <a:lnTo>
                    <a:pt x="0" y="460"/>
                  </a:lnTo>
                  <a:lnTo>
                    <a:pt x="5" y="4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4" name="Freeform 157">
              <a:extLst>
                <a:ext uri="{FF2B5EF4-FFF2-40B4-BE49-F238E27FC236}">
                  <a16:creationId xmlns:a16="http://schemas.microsoft.com/office/drawing/2014/main" id="{EF321973-1930-4D90-B62C-C1DBF5C1FECD}"/>
                </a:ext>
              </a:extLst>
            </p:cNvPr>
            <p:cNvSpPr>
              <a:spLocks noEditPoints="1"/>
            </p:cNvSpPr>
            <p:nvPr/>
          </p:nvSpPr>
          <p:spPr bwMode="auto">
            <a:xfrm>
              <a:off x="4773" y="849"/>
              <a:ext cx="101" cy="100"/>
            </a:xfrm>
            <a:custGeom>
              <a:avLst/>
              <a:gdLst>
                <a:gd name="T0" fmla="*/ 40 w 1709"/>
                <a:gd name="T1" fmla="*/ 1 h 1692"/>
                <a:gd name="T2" fmla="*/ 40 w 1709"/>
                <a:gd name="T3" fmla="*/ 3 h 1692"/>
                <a:gd name="T4" fmla="*/ 49 w 1709"/>
                <a:gd name="T5" fmla="*/ 10 h 1692"/>
                <a:gd name="T6" fmla="*/ 51 w 1709"/>
                <a:gd name="T7" fmla="*/ 10 h 1692"/>
                <a:gd name="T8" fmla="*/ 57 w 1709"/>
                <a:gd name="T9" fmla="*/ 14 h 1692"/>
                <a:gd name="T10" fmla="*/ 58 w 1709"/>
                <a:gd name="T11" fmla="*/ 16 h 1692"/>
                <a:gd name="T12" fmla="*/ 56 w 1709"/>
                <a:gd name="T13" fmla="*/ 17 h 1692"/>
                <a:gd name="T14" fmla="*/ 60 w 1709"/>
                <a:gd name="T15" fmla="*/ 7 h 1692"/>
                <a:gd name="T16" fmla="*/ 72 w 1709"/>
                <a:gd name="T17" fmla="*/ 1 h 1692"/>
                <a:gd name="T18" fmla="*/ 71 w 1709"/>
                <a:gd name="T19" fmla="*/ 3 h 1692"/>
                <a:gd name="T20" fmla="*/ 68 w 1709"/>
                <a:gd name="T21" fmla="*/ 16 h 1692"/>
                <a:gd name="T22" fmla="*/ 91 w 1709"/>
                <a:gd name="T23" fmla="*/ 24 h 1692"/>
                <a:gd name="T24" fmla="*/ 93 w 1709"/>
                <a:gd name="T25" fmla="*/ 24 h 1692"/>
                <a:gd name="T26" fmla="*/ 99 w 1709"/>
                <a:gd name="T27" fmla="*/ 29 h 1692"/>
                <a:gd name="T28" fmla="*/ 100 w 1709"/>
                <a:gd name="T29" fmla="*/ 30 h 1692"/>
                <a:gd name="T30" fmla="*/ 99 w 1709"/>
                <a:gd name="T31" fmla="*/ 32 h 1692"/>
                <a:gd name="T32" fmla="*/ 73 w 1709"/>
                <a:gd name="T33" fmla="*/ 61 h 1692"/>
                <a:gd name="T34" fmla="*/ 83 w 1709"/>
                <a:gd name="T35" fmla="*/ 45 h 1692"/>
                <a:gd name="T36" fmla="*/ 95 w 1709"/>
                <a:gd name="T37" fmla="*/ 46 h 1692"/>
                <a:gd name="T38" fmla="*/ 94 w 1709"/>
                <a:gd name="T39" fmla="*/ 48 h 1692"/>
                <a:gd name="T40" fmla="*/ 86 w 1709"/>
                <a:gd name="T41" fmla="*/ 59 h 1692"/>
                <a:gd name="T42" fmla="*/ 83 w 1709"/>
                <a:gd name="T43" fmla="*/ 78 h 1692"/>
                <a:gd name="T44" fmla="*/ 92 w 1709"/>
                <a:gd name="T45" fmla="*/ 83 h 1692"/>
                <a:gd name="T46" fmla="*/ 96 w 1709"/>
                <a:gd name="T47" fmla="*/ 73 h 1692"/>
                <a:gd name="T48" fmla="*/ 98 w 1709"/>
                <a:gd name="T49" fmla="*/ 72 h 1692"/>
                <a:gd name="T50" fmla="*/ 97 w 1709"/>
                <a:gd name="T51" fmla="*/ 88 h 1692"/>
                <a:gd name="T52" fmla="*/ 101 w 1709"/>
                <a:gd name="T53" fmla="*/ 95 h 1692"/>
                <a:gd name="T54" fmla="*/ 98 w 1709"/>
                <a:gd name="T55" fmla="*/ 97 h 1692"/>
                <a:gd name="T56" fmla="*/ 74 w 1709"/>
                <a:gd name="T57" fmla="*/ 79 h 1692"/>
                <a:gd name="T58" fmla="*/ 43 w 1709"/>
                <a:gd name="T59" fmla="*/ 97 h 1692"/>
                <a:gd name="T60" fmla="*/ 60 w 1709"/>
                <a:gd name="T61" fmla="*/ 82 h 1692"/>
                <a:gd name="T62" fmla="*/ 63 w 1709"/>
                <a:gd name="T63" fmla="*/ 45 h 1692"/>
                <a:gd name="T64" fmla="*/ 39 w 1709"/>
                <a:gd name="T65" fmla="*/ 35 h 1692"/>
                <a:gd name="T66" fmla="*/ 40 w 1709"/>
                <a:gd name="T67" fmla="*/ 37 h 1692"/>
                <a:gd name="T68" fmla="*/ 49 w 1709"/>
                <a:gd name="T69" fmla="*/ 47 h 1692"/>
                <a:gd name="T70" fmla="*/ 53 w 1709"/>
                <a:gd name="T71" fmla="*/ 42 h 1692"/>
                <a:gd name="T72" fmla="*/ 55 w 1709"/>
                <a:gd name="T73" fmla="*/ 43 h 1692"/>
                <a:gd name="T74" fmla="*/ 60 w 1709"/>
                <a:gd name="T75" fmla="*/ 48 h 1692"/>
                <a:gd name="T76" fmla="*/ 60 w 1709"/>
                <a:gd name="T77" fmla="*/ 50 h 1692"/>
                <a:gd name="T78" fmla="*/ 33 w 1709"/>
                <a:gd name="T79" fmla="*/ 53 h 1692"/>
                <a:gd name="T80" fmla="*/ 35 w 1709"/>
                <a:gd name="T81" fmla="*/ 79 h 1692"/>
                <a:gd name="T82" fmla="*/ 43 w 1709"/>
                <a:gd name="T83" fmla="*/ 73 h 1692"/>
                <a:gd name="T84" fmla="*/ 35 w 1709"/>
                <a:gd name="T85" fmla="*/ 63 h 1692"/>
                <a:gd name="T86" fmla="*/ 43 w 1709"/>
                <a:gd name="T87" fmla="*/ 66 h 1692"/>
                <a:gd name="T88" fmla="*/ 59 w 1709"/>
                <a:gd name="T89" fmla="*/ 59 h 1692"/>
                <a:gd name="T90" fmla="*/ 60 w 1709"/>
                <a:gd name="T91" fmla="*/ 60 h 1692"/>
                <a:gd name="T92" fmla="*/ 56 w 1709"/>
                <a:gd name="T93" fmla="*/ 61 h 1692"/>
                <a:gd name="T94" fmla="*/ 45 w 1709"/>
                <a:gd name="T95" fmla="*/ 66 h 1692"/>
                <a:gd name="T96" fmla="*/ 53 w 1709"/>
                <a:gd name="T97" fmla="*/ 78 h 1692"/>
                <a:gd name="T98" fmla="*/ 52 w 1709"/>
                <a:gd name="T99" fmla="*/ 84 h 1692"/>
                <a:gd name="T100" fmla="*/ 49 w 1709"/>
                <a:gd name="T101" fmla="*/ 84 h 1692"/>
                <a:gd name="T102" fmla="*/ 46 w 1709"/>
                <a:gd name="T103" fmla="*/ 79 h 1692"/>
                <a:gd name="T104" fmla="*/ 14 w 1709"/>
                <a:gd name="T105" fmla="*/ 95 h 1692"/>
                <a:gd name="T106" fmla="*/ 12 w 1709"/>
                <a:gd name="T107" fmla="*/ 95 h 1692"/>
                <a:gd name="T108" fmla="*/ 9 w 1709"/>
                <a:gd name="T109" fmla="*/ 85 h 1692"/>
                <a:gd name="T110" fmla="*/ 20 w 1709"/>
                <a:gd name="T111" fmla="*/ 66 h 1692"/>
                <a:gd name="T112" fmla="*/ 1 w 1709"/>
                <a:gd name="T113" fmla="*/ 80 h 1692"/>
                <a:gd name="T114" fmla="*/ 23 w 1709"/>
                <a:gd name="T115" fmla="*/ 55 h 1692"/>
                <a:gd name="T116" fmla="*/ 89 w 1709"/>
                <a:gd name="T117" fmla="*/ 14 h 1692"/>
                <a:gd name="T118" fmla="*/ 89 w 1709"/>
                <a:gd name="T119" fmla="*/ 21 h 1692"/>
                <a:gd name="T120" fmla="*/ 84 w 1709"/>
                <a:gd name="T121" fmla="*/ 20 h 1692"/>
                <a:gd name="T122" fmla="*/ 81 w 1709"/>
                <a:gd name="T123" fmla="*/ 10 h 169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709" h="1692">
                  <a:moveTo>
                    <a:pt x="36" y="496"/>
                  </a:moveTo>
                  <a:lnTo>
                    <a:pt x="491" y="496"/>
                  </a:lnTo>
                  <a:lnTo>
                    <a:pt x="491" y="287"/>
                  </a:lnTo>
                  <a:lnTo>
                    <a:pt x="142" y="287"/>
                  </a:lnTo>
                  <a:lnTo>
                    <a:pt x="118" y="243"/>
                  </a:lnTo>
                  <a:lnTo>
                    <a:pt x="491" y="243"/>
                  </a:lnTo>
                  <a:lnTo>
                    <a:pt x="491" y="0"/>
                  </a:lnTo>
                  <a:lnTo>
                    <a:pt x="639" y="10"/>
                  </a:lnTo>
                  <a:lnTo>
                    <a:pt x="643" y="10"/>
                  </a:lnTo>
                  <a:lnTo>
                    <a:pt x="648" y="11"/>
                  </a:lnTo>
                  <a:lnTo>
                    <a:pt x="653" y="12"/>
                  </a:lnTo>
                  <a:lnTo>
                    <a:pt x="657" y="12"/>
                  </a:lnTo>
                  <a:lnTo>
                    <a:pt x="662" y="13"/>
                  </a:lnTo>
                  <a:lnTo>
                    <a:pt x="666" y="14"/>
                  </a:lnTo>
                  <a:lnTo>
                    <a:pt x="670" y="15"/>
                  </a:lnTo>
                  <a:lnTo>
                    <a:pt x="674" y="16"/>
                  </a:lnTo>
                  <a:lnTo>
                    <a:pt x="677" y="17"/>
                  </a:lnTo>
                  <a:lnTo>
                    <a:pt x="679" y="19"/>
                  </a:lnTo>
                  <a:lnTo>
                    <a:pt x="682" y="20"/>
                  </a:lnTo>
                  <a:lnTo>
                    <a:pt x="684" y="22"/>
                  </a:lnTo>
                  <a:lnTo>
                    <a:pt x="685" y="24"/>
                  </a:lnTo>
                  <a:lnTo>
                    <a:pt x="687" y="27"/>
                  </a:lnTo>
                  <a:lnTo>
                    <a:pt x="687" y="30"/>
                  </a:lnTo>
                  <a:lnTo>
                    <a:pt x="688" y="34"/>
                  </a:lnTo>
                  <a:lnTo>
                    <a:pt x="687" y="36"/>
                  </a:lnTo>
                  <a:lnTo>
                    <a:pt x="687" y="38"/>
                  </a:lnTo>
                  <a:lnTo>
                    <a:pt x="686" y="40"/>
                  </a:lnTo>
                  <a:lnTo>
                    <a:pt x="685" y="42"/>
                  </a:lnTo>
                  <a:lnTo>
                    <a:pt x="683" y="44"/>
                  </a:lnTo>
                  <a:lnTo>
                    <a:pt x="681" y="46"/>
                  </a:lnTo>
                  <a:lnTo>
                    <a:pt x="678" y="48"/>
                  </a:lnTo>
                  <a:lnTo>
                    <a:pt x="675" y="50"/>
                  </a:lnTo>
                  <a:lnTo>
                    <a:pt x="671" y="52"/>
                  </a:lnTo>
                  <a:lnTo>
                    <a:pt x="666" y="55"/>
                  </a:lnTo>
                  <a:lnTo>
                    <a:pt x="661" y="57"/>
                  </a:lnTo>
                  <a:lnTo>
                    <a:pt x="655" y="60"/>
                  </a:lnTo>
                  <a:lnTo>
                    <a:pt x="649" y="63"/>
                  </a:lnTo>
                  <a:lnTo>
                    <a:pt x="642" y="67"/>
                  </a:lnTo>
                  <a:lnTo>
                    <a:pt x="634" y="70"/>
                  </a:lnTo>
                  <a:lnTo>
                    <a:pt x="626" y="76"/>
                  </a:lnTo>
                  <a:lnTo>
                    <a:pt x="626" y="243"/>
                  </a:lnTo>
                  <a:lnTo>
                    <a:pt x="783" y="243"/>
                  </a:lnTo>
                  <a:lnTo>
                    <a:pt x="832" y="173"/>
                  </a:lnTo>
                  <a:lnTo>
                    <a:pt x="832" y="171"/>
                  </a:lnTo>
                  <a:lnTo>
                    <a:pt x="834" y="170"/>
                  </a:lnTo>
                  <a:lnTo>
                    <a:pt x="835" y="169"/>
                  </a:lnTo>
                  <a:lnTo>
                    <a:pt x="836" y="167"/>
                  </a:lnTo>
                  <a:lnTo>
                    <a:pt x="837" y="165"/>
                  </a:lnTo>
                  <a:lnTo>
                    <a:pt x="839" y="165"/>
                  </a:lnTo>
                  <a:lnTo>
                    <a:pt x="840" y="164"/>
                  </a:lnTo>
                  <a:lnTo>
                    <a:pt x="842" y="163"/>
                  </a:lnTo>
                  <a:lnTo>
                    <a:pt x="844" y="162"/>
                  </a:lnTo>
                  <a:lnTo>
                    <a:pt x="846" y="162"/>
                  </a:lnTo>
                  <a:lnTo>
                    <a:pt x="847" y="161"/>
                  </a:lnTo>
                  <a:lnTo>
                    <a:pt x="850" y="161"/>
                  </a:lnTo>
                  <a:lnTo>
                    <a:pt x="852" y="161"/>
                  </a:lnTo>
                  <a:lnTo>
                    <a:pt x="854" y="161"/>
                  </a:lnTo>
                  <a:lnTo>
                    <a:pt x="856" y="161"/>
                  </a:lnTo>
                  <a:lnTo>
                    <a:pt x="859" y="161"/>
                  </a:lnTo>
                  <a:lnTo>
                    <a:pt x="862" y="161"/>
                  </a:lnTo>
                  <a:lnTo>
                    <a:pt x="863" y="161"/>
                  </a:lnTo>
                  <a:lnTo>
                    <a:pt x="864" y="161"/>
                  </a:lnTo>
                  <a:lnTo>
                    <a:pt x="865" y="162"/>
                  </a:lnTo>
                  <a:lnTo>
                    <a:pt x="866" y="162"/>
                  </a:lnTo>
                  <a:lnTo>
                    <a:pt x="868" y="163"/>
                  </a:lnTo>
                  <a:lnTo>
                    <a:pt x="869" y="164"/>
                  </a:lnTo>
                  <a:lnTo>
                    <a:pt x="871" y="165"/>
                  </a:lnTo>
                  <a:lnTo>
                    <a:pt x="872" y="165"/>
                  </a:lnTo>
                  <a:lnTo>
                    <a:pt x="874" y="167"/>
                  </a:lnTo>
                  <a:lnTo>
                    <a:pt x="875" y="168"/>
                  </a:lnTo>
                  <a:lnTo>
                    <a:pt x="876" y="169"/>
                  </a:lnTo>
                  <a:lnTo>
                    <a:pt x="878" y="170"/>
                  </a:lnTo>
                  <a:lnTo>
                    <a:pt x="879" y="171"/>
                  </a:lnTo>
                  <a:lnTo>
                    <a:pt x="881" y="173"/>
                  </a:lnTo>
                  <a:lnTo>
                    <a:pt x="965" y="241"/>
                  </a:lnTo>
                  <a:lnTo>
                    <a:pt x="966" y="242"/>
                  </a:lnTo>
                  <a:lnTo>
                    <a:pt x="967" y="243"/>
                  </a:lnTo>
                  <a:lnTo>
                    <a:pt x="968" y="244"/>
                  </a:lnTo>
                  <a:lnTo>
                    <a:pt x="969" y="245"/>
                  </a:lnTo>
                  <a:lnTo>
                    <a:pt x="970" y="246"/>
                  </a:lnTo>
                  <a:lnTo>
                    <a:pt x="971" y="248"/>
                  </a:lnTo>
                  <a:lnTo>
                    <a:pt x="972" y="249"/>
                  </a:lnTo>
                  <a:lnTo>
                    <a:pt x="973" y="250"/>
                  </a:lnTo>
                  <a:lnTo>
                    <a:pt x="974" y="252"/>
                  </a:lnTo>
                  <a:lnTo>
                    <a:pt x="975" y="253"/>
                  </a:lnTo>
                  <a:lnTo>
                    <a:pt x="975" y="255"/>
                  </a:lnTo>
                  <a:lnTo>
                    <a:pt x="976" y="258"/>
                  </a:lnTo>
                  <a:lnTo>
                    <a:pt x="976" y="260"/>
                  </a:lnTo>
                  <a:lnTo>
                    <a:pt x="976" y="261"/>
                  </a:lnTo>
                  <a:lnTo>
                    <a:pt x="977" y="264"/>
                  </a:lnTo>
                  <a:lnTo>
                    <a:pt x="976" y="266"/>
                  </a:lnTo>
                  <a:lnTo>
                    <a:pt x="976" y="269"/>
                  </a:lnTo>
                  <a:lnTo>
                    <a:pt x="975" y="271"/>
                  </a:lnTo>
                  <a:lnTo>
                    <a:pt x="974" y="273"/>
                  </a:lnTo>
                  <a:lnTo>
                    <a:pt x="973" y="275"/>
                  </a:lnTo>
                  <a:lnTo>
                    <a:pt x="971" y="277"/>
                  </a:lnTo>
                  <a:lnTo>
                    <a:pt x="970" y="279"/>
                  </a:lnTo>
                  <a:lnTo>
                    <a:pt x="968" y="280"/>
                  </a:lnTo>
                  <a:lnTo>
                    <a:pt x="966" y="282"/>
                  </a:lnTo>
                  <a:lnTo>
                    <a:pt x="964" y="283"/>
                  </a:lnTo>
                  <a:lnTo>
                    <a:pt x="961" y="284"/>
                  </a:lnTo>
                  <a:lnTo>
                    <a:pt x="959" y="285"/>
                  </a:lnTo>
                  <a:lnTo>
                    <a:pt x="955" y="286"/>
                  </a:lnTo>
                  <a:lnTo>
                    <a:pt x="953" y="286"/>
                  </a:lnTo>
                  <a:lnTo>
                    <a:pt x="950" y="286"/>
                  </a:lnTo>
                  <a:lnTo>
                    <a:pt x="948" y="287"/>
                  </a:lnTo>
                  <a:lnTo>
                    <a:pt x="626" y="287"/>
                  </a:lnTo>
                  <a:lnTo>
                    <a:pt x="626" y="496"/>
                  </a:lnTo>
                  <a:lnTo>
                    <a:pt x="1037" y="496"/>
                  </a:lnTo>
                  <a:lnTo>
                    <a:pt x="1036" y="476"/>
                  </a:lnTo>
                  <a:lnTo>
                    <a:pt x="1035" y="453"/>
                  </a:lnTo>
                  <a:lnTo>
                    <a:pt x="1034" y="423"/>
                  </a:lnTo>
                  <a:lnTo>
                    <a:pt x="1032" y="389"/>
                  </a:lnTo>
                  <a:lnTo>
                    <a:pt x="1031" y="353"/>
                  </a:lnTo>
                  <a:lnTo>
                    <a:pt x="1029" y="314"/>
                  </a:lnTo>
                  <a:lnTo>
                    <a:pt x="1028" y="274"/>
                  </a:lnTo>
                  <a:lnTo>
                    <a:pt x="1026" y="233"/>
                  </a:lnTo>
                  <a:lnTo>
                    <a:pt x="1024" y="193"/>
                  </a:lnTo>
                  <a:lnTo>
                    <a:pt x="1022" y="154"/>
                  </a:lnTo>
                  <a:lnTo>
                    <a:pt x="1020" y="117"/>
                  </a:lnTo>
                  <a:lnTo>
                    <a:pt x="1019" y="84"/>
                  </a:lnTo>
                  <a:lnTo>
                    <a:pt x="1017" y="54"/>
                  </a:lnTo>
                  <a:lnTo>
                    <a:pt x="1016" y="30"/>
                  </a:lnTo>
                  <a:lnTo>
                    <a:pt x="1015" y="11"/>
                  </a:lnTo>
                  <a:lnTo>
                    <a:pt x="1014" y="0"/>
                  </a:lnTo>
                  <a:lnTo>
                    <a:pt x="1167" y="10"/>
                  </a:lnTo>
                  <a:lnTo>
                    <a:pt x="1173" y="10"/>
                  </a:lnTo>
                  <a:lnTo>
                    <a:pt x="1179" y="11"/>
                  </a:lnTo>
                  <a:lnTo>
                    <a:pt x="1184" y="12"/>
                  </a:lnTo>
                  <a:lnTo>
                    <a:pt x="1189" y="13"/>
                  </a:lnTo>
                  <a:lnTo>
                    <a:pt x="1194" y="14"/>
                  </a:lnTo>
                  <a:lnTo>
                    <a:pt x="1198" y="15"/>
                  </a:lnTo>
                  <a:lnTo>
                    <a:pt x="1203" y="16"/>
                  </a:lnTo>
                  <a:lnTo>
                    <a:pt x="1207" y="17"/>
                  </a:lnTo>
                  <a:lnTo>
                    <a:pt x="1210" y="18"/>
                  </a:lnTo>
                  <a:lnTo>
                    <a:pt x="1213" y="20"/>
                  </a:lnTo>
                  <a:lnTo>
                    <a:pt x="1215" y="21"/>
                  </a:lnTo>
                  <a:lnTo>
                    <a:pt x="1217" y="23"/>
                  </a:lnTo>
                  <a:lnTo>
                    <a:pt x="1219" y="25"/>
                  </a:lnTo>
                  <a:lnTo>
                    <a:pt x="1220" y="27"/>
                  </a:lnTo>
                  <a:lnTo>
                    <a:pt x="1220" y="31"/>
                  </a:lnTo>
                  <a:lnTo>
                    <a:pt x="1221" y="34"/>
                  </a:lnTo>
                  <a:lnTo>
                    <a:pt x="1220" y="36"/>
                  </a:lnTo>
                  <a:lnTo>
                    <a:pt x="1219" y="38"/>
                  </a:lnTo>
                  <a:lnTo>
                    <a:pt x="1218" y="41"/>
                  </a:lnTo>
                  <a:lnTo>
                    <a:pt x="1216" y="43"/>
                  </a:lnTo>
                  <a:lnTo>
                    <a:pt x="1214" y="46"/>
                  </a:lnTo>
                  <a:lnTo>
                    <a:pt x="1211" y="49"/>
                  </a:lnTo>
                  <a:lnTo>
                    <a:pt x="1208" y="52"/>
                  </a:lnTo>
                  <a:lnTo>
                    <a:pt x="1204" y="54"/>
                  </a:lnTo>
                  <a:lnTo>
                    <a:pt x="1199" y="57"/>
                  </a:lnTo>
                  <a:lnTo>
                    <a:pt x="1195" y="60"/>
                  </a:lnTo>
                  <a:lnTo>
                    <a:pt x="1190" y="63"/>
                  </a:lnTo>
                  <a:lnTo>
                    <a:pt x="1185" y="65"/>
                  </a:lnTo>
                  <a:lnTo>
                    <a:pt x="1180" y="68"/>
                  </a:lnTo>
                  <a:lnTo>
                    <a:pt x="1174" y="70"/>
                  </a:lnTo>
                  <a:lnTo>
                    <a:pt x="1168" y="72"/>
                  </a:lnTo>
                  <a:lnTo>
                    <a:pt x="1163" y="76"/>
                  </a:lnTo>
                  <a:lnTo>
                    <a:pt x="1162" y="111"/>
                  </a:lnTo>
                  <a:lnTo>
                    <a:pt x="1161" y="144"/>
                  </a:lnTo>
                  <a:lnTo>
                    <a:pt x="1160" y="175"/>
                  </a:lnTo>
                  <a:lnTo>
                    <a:pt x="1159" y="203"/>
                  </a:lnTo>
                  <a:lnTo>
                    <a:pt x="1159" y="230"/>
                  </a:lnTo>
                  <a:lnTo>
                    <a:pt x="1158" y="255"/>
                  </a:lnTo>
                  <a:lnTo>
                    <a:pt x="1158" y="279"/>
                  </a:lnTo>
                  <a:lnTo>
                    <a:pt x="1157" y="302"/>
                  </a:lnTo>
                  <a:lnTo>
                    <a:pt x="1157" y="325"/>
                  </a:lnTo>
                  <a:lnTo>
                    <a:pt x="1157" y="347"/>
                  </a:lnTo>
                  <a:lnTo>
                    <a:pt x="1157" y="370"/>
                  </a:lnTo>
                  <a:lnTo>
                    <a:pt x="1157" y="392"/>
                  </a:lnTo>
                  <a:lnTo>
                    <a:pt x="1157" y="417"/>
                  </a:lnTo>
                  <a:lnTo>
                    <a:pt x="1157" y="442"/>
                  </a:lnTo>
                  <a:lnTo>
                    <a:pt x="1157" y="467"/>
                  </a:lnTo>
                  <a:lnTo>
                    <a:pt x="1158" y="496"/>
                  </a:lnTo>
                  <a:lnTo>
                    <a:pt x="1485" y="496"/>
                  </a:lnTo>
                  <a:lnTo>
                    <a:pt x="1539" y="420"/>
                  </a:lnTo>
                  <a:lnTo>
                    <a:pt x="1540" y="417"/>
                  </a:lnTo>
                  <a:lnTo>
                    <a:pt x="1543" y="415"/>
                  </a:lnTo>
                  <a:lnTo>
                    <a:pt x="1545" y="413"/>
                  </a:lnTo>
                  <a:lnTo>
                    <a:pt x="1546" y="412"/>
                  </a:lnTo>
                  <a:lnTo>
                    <a:pt x="1548" y="410"/>
                  </a:lnTo>
                  <a:lnTo>
                    <a:pt x="1550" y="409"/>
                  </a:lnTo>
                  <a:lnTo>
                    <a:pt x="1551" y="408"/>
                  </a:lnTo>
                  <a:lnTo>
                    <a:pt x="1553" y="407"/>
                  </a:lnTo>
                  <a:lnTo>
                    <a:pt x="1555" y="406"/>
                  </a:lnTo>
                  <a:lnTo>
                    <a:pt x="1557" y="405"/>
                  </a:lnTo>
                  <a:lnTo>
                    <a:pt x="1559" y="404"/>
                  </a:lnTo>
                  <a:lnTo>
                    <a:pt x="1561" y="403"/>
                  </a:lnTo>
                  <a:lnTo>
                    <a:pt x="1563" y="403"/>
                  </a:lnTo>
                  <a:lnTo>
                    <a:pt x="1564" y="403"/>
                  </a:lnTo>
                  <a:lnTo>
                    <a:pt x="1566" y="403"/>
                  </a:lnTo>
                  <a:lnTo>
                    <a:pt x="1569" y="403"/>
                  </a:lnTo>
                  <a:lnTo>
                    <a:pt x="1570" y="403"/>
                  </a:lnTo>
                  <a:lnTo>
                    <a:pt x="1572" y="403"/>
                  </a:lnTo>
                  <a:lnTo>
                    <a:pt x="1574" y="403"/>
                  </a:lnTo>
                  <a:lnTo>
                    <a:pt x="1575" y="403"/>
                  </a:lnTo>
                  <a:lnTo>
                    <a:pt x="1577" y="404"/>
                  </a:lnTo>
                  <a:lnTo>
                    <a:pt x="1579" y="405"/>
                  </a:lnTo>
                  <a:lnTo>
                    <a:pt x="1581" y="405"/>
                  </a:lnTo>
                  <a:lnTo>
                    <a:pt x="1583" y="406"/>
                  </a:lnTo>
                  <a:lnTo>
                    <a:pt x="1585" y="407"/>
                  </a:lnTo>
                  <a:lnTo>
                    <a:pt x="1587" y="409"/>
                  </a:lnTo>
                  <a:lnTo>
                    <a:pt x="1589" y="410"/>
                  </a:lnTo>
                  <a:lnTo>
                    <a:pt x="1592" y="411"/>
                  </a:lnTo>
                  <a:lnTo>
                    <a:pt x="1594" y="413"/>
                  </a:lnTo>
                  <a:lnTo>
                    <a:pt x="1597" y="415"/>
                  </a:lnTo>
                  <a:lnTo>
                    <a:pt x="1599" y="417"/>
                  </a:lnTo>
                  <a:lnTo>
                    <a:pt x="1602" y="419"/>
                  </a:lnTo>
                  <a:lnTo>
                    <a:pt x="1682" y="490"/>
                  </a:lnTo>
                  <a:lnTo>
                    <a:pt x="1683" y="491"/>
                  </a:lnTo>
                  <a:lnTo>
                    <a:pt x="1684" y="493"/>
                  </a:lnTo>
                  <a:lnTo>
                    <a:pt x="1686" y="494"/>
                  </a:lnTo>
                  <a:lnTo>
                    <a:pt x="1687" y="496"/>
                  </a:lnTo>
                  <a:lnTo>
                    <a:pt x="1689" y="497"/>
                  </a:lnTo>
                  <a:lnTo>
                    <a:pt x="1690" y="499"/>
                  </a:lnTo>
                  <a:lnTo>
                    <a:pt x="1692" y="500"/>
                  </a:lnTo>
                  <a:lnTo>
                    <a:pt x="1693" y="502"/>
                  </a:lnTo>
                  <a:lnTo>
                    <a:pt x="1693" y="504"/>
                  </a:lnTo>
                  <a:lnTo>
                    <a:pt x="1694" y="505"/>
                  </a:lnTo>
                  <a:lnTo>
                    <a:pt x="1695" y="507"/>
                  </a:lnTo>
                  <a:lnTo>
                    <a:pt x="1695" y="508"/>
                  </a:lnTo>
                  <a:lnTo>
                    <a:pt x="1696" y="510"/>
                  </a:lnTo>
                  <a:lnTo>
                    <a:pt x="1696" y="511"/>
                  </a:lnTo>
                  <a:lnTo>
                    <a:pt x="1696" y="513"/>
                  </a:lnTo>
                  <a:lnTo>
                    <a:pt x="1697" y="515"/>
                  </a:lnTo>
                  <a:lnTo>
                    <a:pt x="1696" y="517"/>
                  </a:lnTo>
                  <a:lnTo>
                    <a:pt x="1696" y="519"/>
                  </a:lnTo>
                  <a:lnTo>
                    <a:pt x="1696" y="521"/>
                  </a:lnTo>
                  <a:lnTo>
                    <a:pt x="1695" y="523"/>
                  </a:lnTo>
                  <a:lnTo>
                    <a:pt x="1694" y="525"/>
                  </a:lnTo>
                  <a:lnTo>
                    <a:pt x="1693" y="527"/>
                  </a:lnTo>
                  <a:lnTo>
                    <a:pt x="1692" y="529"/>
                  </a:lnTo>
                  <a:lnTo>
                    <a:pt x="1691" y="531"/>
                  </a:lnTo>
                  <a:lnTo>
                    <a:pt x="1690" y="533"/>
                  </a:lnTo>
                  <a:lnTo>
                    <a:pt x="1687" y="535"/>
                  </a:lnTo>
                  <a:lnTo>
                    <a:pt x="1685" y="536"/>
                  </a:lnTo>
                  <a:lnTo>
                    <a:pt x="1683" y="537"/>
                  </a:lnTo>
                  <a:lnTo>
                    <a:pt x="1681" y="538"/>
                  </a:lnTo>
                  <a:lnTo>
                    <a:pt x="1679" y="539"/>
                  </a:lnTo>
                  <a:lnTo>
                    <a:pt x="1676" y="539"/>
                  </a:lnTo>
                  <a:lnTo>
                    <a:pt x="1674" y="540"/>
                  </a:lnTo>
                  <a:lnTo>
                    <a:pt x="1160" y="540"/>
                  </a:lnTo>
                  <a:lnTo>
                    <a:pt x="1164" y="601"/>
                  </a:lnTo>
                  <a:lnTo>
                    <a:pt x="1168" y="658"/>
                  </a:lnTo>
                  <a:lnTo>
                    <a:pt x="1173" y="709"/>
                  </a:lnTo>
                  <a:lnTo>
                    <a:pt x="1178" y="756"/>
                  </a:lnTo>
                  <a:lnTo>
                    <a:pt x="1183" y="798"/>
                  </a:lnTo>
                  <a:lnTo>
                    <a:pt x="1188" y="837"/>
                  </a:lnTo>
                  <a:lnTo>
                    <a:pt x="1194" y="872"/>
                  </a:lnTo>
                  <a:lnTo>
                    <a:pt x="1200" y="904"/>
                  </a:lnTo>
                  <a:lnTo>
                    <a:pt x="1207" y="932"/>
                  </a:lnTo>
                  <a:lnTo>
                    <a:pt x="1214" y="958"/>
                  </a:lnTo>
                  <a:lnTo>
                    <a:pt x="1220" y="982"/>
                  </a:lnTo>
                  <a:lnTo>
                    <a:pt x="1227" y="1005"/>
                  </a:lnTo>
                  <a:lnTo>
                    <a:pt x="1234" y="1026"/>
                  </a:lnTo>
                  <a:lnTo>
                    <a:pt x="1241" y="1047"/>
                  </a:lnTo>
                  <a:lnTo>
                    <a:pt x="1249" y="1067"/>
                  </a:lnTo>
                  <a:lnTo>
                    <a:pt x="1258" y="1088"/>
                  </a:lnTo>
                  <a:lnTo>
                    <a:pt x="1276" y="1059"/>
                  </a:lnTo>
                  <a:lnTo>
                    <a:pt x="1293" y="1029"/>
                  </a:lnTo>
                  <a:lnTo>
                    <a:pt x="1309" y="1001"/>
                  </a:lnTo>
                  <a:lnTo>
                    <a:pt x="1324" y="972"/>
                  </a:lnTo>
                  <a:lnTo>
                    <a:pt x="1338" y="942"/>
                  </a:lnTo>
                  <a:lnTo>
                    <a:pt x="1351" y="915"/>
                  </a:lnTo>
                  <a:lnTo>
                    <a:pt x="1362" y="887"/>
                  </a:lnTo>
                  <a:lnTo>
                    <a:pt x="1373" y="861"/>
                  </a:lnTo>
                  <a:lnTo>
                    <a:pt x="1382" y="835"/>
                  </a:lnTo>
                  <a:lnTo>
                    <a:pt x="1390" y="812"/>
                  </a:lnTo>
                  <a:lnTo>
                    <a:pt x="1399" y="789"/>
                  </a:lnTo>
                  <a:lnTo>
                    <a:pt x="1405" y="768"/>
                  </a:lnTo>
                  <a:lnTo>
                    <a:pt x="1411" y="749"/>
                  </a:lnTo>
                  <a:lnTo>
                    <a:pt x="1416" y="732"/>
                  </a:lnTo>
                  <a:lnTo>
                    <a:pt x="1419" y="718"/>
                  </a:lnTo>
                  <a:lnTo>
                    <a:pt x="1423" y="706"/>
                  </a:lnTo>
                  <a:lnTo>
                    <a:pt x="1593" y="772"/>
                  </a:lnTo>
                  <a:lnTo>
                    <a:pt x="1595" y="773"/>
                  </a:lnTo>
                  <a:lnTo>
                    <a:pt x="1597" y="774"/>
                  </a:lnTo>
                  <a:lnTo>
                    <a:pt x="1599" y="775"/>
                  </a:lnTo>
                  <a:lnTo>
                    <a:pt x="1601" y="776"/>
                  </a:lnTo>
                  <a:lnTo>
                    <a:pt x="1602" y="778"/>
                  </a:lnTo>
                  <a:lnTo>
                    <a:pt x="1604" y="779"/>
                  </a:lnTo>
                  <a:lnTo>
                    <a:pt x="1606" y="781"/>
                  </a:lnTo>
                  <a:lnTo>
                    <a:pt x="1607" y="782"/>
                  </a:lnTo>
                  <a:lnTo>
                    <a:pt x="1608" y="784"/>
                  </a:lnTo>
                  <a:lnTo>
                    <a:pt x="1609" y="786"/>
                  </a:lnTo>
                  <a:lnTo>
                    <a:pt x="1610" y="788"/>
                  </a:lnTo>
                  <a:lnTo>
                    <a:pt x="1611" y="790"/>
                  </a:lnTo>
                  <a:lnTo>
                    <a:pt x="1612" y="792"/>
                  </a:lnTo>
                  <a:lnTo>
                    <a:pt x="1612" y="795"/>
                  </a:lnTo>
                  <a:lnTo>
                    <a:pt x="1612" y="798"/>
                  </a:lnTo>
                  <a:lnTo>
                    <a:pt x="1613" y="801"/>
                  </a:lnTo>
                  <a:lnTo>
                    <a:pt x="1612" y="803"/>
                  </a:lnTo>
                  <a:lnTo>
                    <a:pt x="1611" y="805"/>
                  </a:lnTo>
                  <a:lnTo>
                    <a:pt x="1609" y="806"/>
                  </a:lnTo>
                  <a:lnTo>
                    <a:pt x="1606" y="809"/>
                  </a:lnTo>
                  <a:lnTo>
                    <a:pt x="1603" y="811"/>
                  </a:lnTo>
                  <a:lnTo>
                    <a:pt x="1599" y="812"/>
                  </a:lnTo>
                  <a:lnTo>
                    <a:pt x="1595" y="813"/>
                  </a:lnTo>
                  <a:lnTo>
                    <a:pt x="1589" y="814"/>
                  </a:lnTo>
                  <a:lnTo>
                    <a:pt x="1584" y="815"/>
                  </a:lnTo>
                  <a:lnTo>
                    <a:pt x="1578" y="816"/>
                  </a:lnTo>
                  <a:lnTo>
                    <a:pt x="1572" y="817"/>
                  </a:lnTo>
                  <a:lnTo>
                    <a:pt x="1566" y="818"/>
                  </a:lnTo>
                  <a:lnTo>
                    <a:pt x="1560" y="818"/>
                  </a:lnTo>
                  <a:lnTo>
                    <a:pt x="1553" y="819"/>
                  </a:lnTo>
                  <a:lnTo>
                    <a:pt x="1546" y="819"/>
                  </a:lnTo>
                  <a:lnTo>
                    <a:pt x="1539" y="820"/>
                  </a:lnTo>
                  <a:lnTo>
                    <a:pt x="1530" y="838"/>
                  </a:lnTo>
                  <a:lnTo>
                    <a:pt x="1521" y="858"/>
                  </a:lnTo>
                  <a:lnTo>
                    <a:pt x="1512" y="878"/>
                  </a:lnTo>
                  <a:lnTo>
                    <a:pt x="1502" y="900"/>
                  </a:lnTo>
                  <a:lnTo>
                    <a:pt x="1490" y="922"/>
                  </a:lnTo>
                  <a:lnTo>
                    <a:pt x="1478" y="945"/>
                  </a:lnTo>
                  <a:lnTo>
                    <a:pt x="1466" y="968"/>
                  </a:lnTo>
                  <a:lnTo>
                    <a:pt x="1453" y="993"/>
                  </a:lnTo>
                  <a:lnTo>
                    <a:pt x="1437" y="1017"/>
                  </a:lnTo>
                  <a:lnTo>
                    <a:pt x="1423" y="1043"/>
                  </a:lnTo>
                  <a:lnTo>
                    <a:pt x="1407" y="1068"/>
                  </a:lnTo>
                  <a:lnTo>
                    <a:pt x="1389" y="1093"/>
                  </a:lnTo>
                  <a:lnTo>
                    <a:pt x="1371" y="1118"/>
                  </a:lnTo>
                  <a:lnTo>
                    <a:pt x="1352" y="1144"/>
                  </a:lnTo>
                  <a:lnTo>
                    <a:pt x="1331" y="1169"/>
                  </a:lnTo>
                  <a:lnTo>
                    <a:pt x="1311" y="1195"/>
                  </a:lnTo>
                  <a:lnTo>
                    <a:pt x="1321" y="1211"/>
                  </a:lnTo>
                  <a:lnTo>
                    <a:pt x="1332" y="1230"/>
                  </a:lnTo>
                  <a:lnTo>
                    <a:pt x="1344" y="1248"/>
                  </a:lnTo>
                  <a:lnTo>
                    <a:pt x="1359" y="1267"/>
                  </a:lnTo>
                  <a:lnTo>
                    <a:pt x="1372" y="1286"/>
                  </a:lnTo>
                  <a:lnTo>
                    <a:pt x="1386" y="1304"/>
                  </a:lnTo>
                  <a:lnTo>
                    <a:pt x="1402" y="1323"/>
                  </a:lnTo>
                  <a:lnTo>
                    <a:pt x="1417" y="1340"/>
                  </a:lnTo>
                  <a:lnTo>
                    <a:pt x="1432" y="1356"/>
                  </a:lnTo>
                  <a:lnTo>
                    <a:pt x="1447" y="1372"/>
                  </a:lnTo>
                  <a:lnTo>
                    <a:pt x="1462" y="1386"/>
                  </a:lnTo>
                  <a:lnTo>
                    <a:pt x="1476" y="1397"/>
                  </a:lnTo>
                  <a:lnTo>
                    <a:pt x="1490" y="1407"/>
                  </a:lnTo>
                  <a:lnTo>
                    <a:pt x="1504" y="1415"/>
                  </a:lnTo>
                  <a:lnTo>
                    <a:pt x="1516" y="1419"/>
                  </a:lnTo>
                  <a:lnTo>
                    <a:pt x="1528" y="1421"/>
                  </a:lnTo>
                  <a:lnTo>
                    <a:pt x="1535" y="1420"/>
                  </a:lnTo>
                  <a:lnTo>
                    <a:pt x="1541" y="1419"/>
                  </a:lnTo>
                  <a:lnTo>
                    <a:pt x="1548" y="1418"/>
                  </a:lnTo>
                  <a:lnTo>
                    <a:pt x="1553" y="1415"/>
                  </a:lnTo>
                  <a:lnTo>
                    <a:pt x="1558" y="1412"/>
                  </a:lnTo>
                  <a:lnTo>
                    <a:pt x="1563" y="1409"/>
                  </a:lnTo>
                  <a:lnTo>
                    <a:pt x="1567" y="1404"/>
                  </a:lnTo>
                  <a:lnTo>
                    <a:pt x="1572" y="1398"/>
                  </a:lnTo>
                  <a:lnTo>
                    <a:pt x="1575" y="1391"/>
                  </a:lnTo>
                  <a:lnTo>
                    <a:pt x="1579" y="1384"/>
                  </a:lnTo>
                  <a:lnTo>
                    <a:pt x="1583" y="1376"/>
                  </a:lnTo>
                  <a:lnTo>
                    <a:pt x="1587" y="1367"/>
                  </a:lnTo>
                  <a:lnTo>
                    <a:pt x="1592" y="1356"/>
                  </a:lnTo>
                  <a:lnTo>
                    <a:pt x="1597" y="1344"/>
                  </a:lnTo>
                  <a:lnTo>
                    <a:pt x="1601" y="1332"/>
                  </a:lnTo>
                  <a:lnTo>
                    <a:pt x="1607" y="1319"/>
                  </a:lnTo>
                  <a:lnTo>
                    <a:pt x="1613" y="1301"/>
                  </a:lnTo>
                  <a:lnTo>
                    <a:pt x="1618" y="1285"/>
                  </a:lnTo>
                  <a:lnTo>
                    <a:pt x="1623" y="1270"/>
                  </a:lnTo>
                  <a:lnTo>
                    <a:pt x="1628" y="1254"/>
                  </a:lnTo>
                  <a:lnTo>
                    <a:pt x="1632" y="1240"/>
                  </a:lnTo>
                  <a:lnTo>
                    <a:pt x="1636" y="1227"/>
                  </a:lnTo>
                  <a:lnTo>
                    <a:pt x="1641" y="1213"/>
                  </a:lnTo>
                  <a:lnTo>
                    <a:pt x="1644" y="1200"/>
                  </a:lnTo>
                  <a:lnTo>
                    <a:pt x="1646" y="1189"/>
                  </a:lnTo>
                  <a:lnTo>
                    <a:pt x="1649" y="1177"/>
                  </a:lnTo>
                  <a:lnTo>
                    <a:pt x="1651" y="1165"/>
                  </a:lnTo>
                  <a:lnTo>
                    <a:pt x="1653" y="1155"/>
                  </a:lnTo>
                  <a:lnTo>
                    <a:pt x="1655" y="1145"/>
                  </a:lnTo>
                  <a:lnTo>
                    <a:pt x="1657" y="1136"/>
                  </a:lnTo>
                  <a:lnTo>
                    <a:pt x="1658" y="1127"/>
                  </a:lnTo>
                  <a:lnTo>
                    <a:pt x="1660" y="1119"/>
                  </a:lnTo>
                  <a:lnTo>
                    <a:pt x="1676" y="1119"/>
                  </a:lnTo>
                  <a:lnTo>
                    <a:pt x="1672" y="1156"/>
                  </a:lnTo>
                  <a:lnTo>
                    <a:pt x="1669" y="1192"/>
                  </a:lnTo>
                  <a:lnTo>
                    <a:pt x="1666" y="1225"/>
                  </a:lnTo>
                  <a:lnTo>
                    <a:pt x="1662" y="1255"/>
                  </a:lnTo>
                  <a:lnTo>
                    <a:pt x="1658" y="1285"/>
                  </a:lnTo>
                  <a:lnTo>
                    <a:pt x="1655" y="1312"/>
                  </a:lnTo>
                  <a:lnTo>
                    <a:pt x="1651" y="1336"/>
                  </a:lnTo>
                  <a:lnTo>
                    <a:pt x="1648" y="1359"/>
                  </a:lnTo>
                  <a:lnTo>
                    <a:pt x="1645" y="1380"/>
                  </a:lnTo>
                  <a:lnTo>
                    <a:pt x="1642" y="1398"/>
                  </a:lnTo>
                  <a:lnTo>
                    <a:pt x="1638" y="1415"/>
                  </a:lnTo>
                  <a:lnTo>
                    <a:pt x="1636" y="1430"/>
                  </a:lnTo>
                  <a:lnTo>
                    <a:pt x="1634" y="1443"/>
                  </a:lnTo>
                  <a:lnTo>
                    <a:pt x="1633" y="1455"/>
                  </a:lnTo>
                  <a:lnTo>
                    <a:pt x="1632" y="1464"/>
                  </a:lnTo>
                  <a:lnTo>
                    <a:pt x="1632" y="1472"/>
                  </a:lnTo>
                  <a:lnTo>
                    <a:pt x="1632" y="1483"/>
                  </a:lnTo>
                  <a:lnTo>
                    <a:pt x="1635" y="1495"/>
                  </a:lnTo>
                  <a:lnTo>
                    <a:pt x="1638" y="1504"/>
                  </a:lnTo>
                  <a:lnTo>
                    <a:pt x="1644" y="1511"/>
                  </a:lnTo>
                  <a:lnTo>
                    <a:pt x="1650" y="1518"/>
                  </a:lnTo>
                  <a:lnTo>
                    <a:pt x="1656" y="1524"/>
                  </a:lnTo>
                  <a:lnTo>
                    <a:pt x="1663" y="1530"/>
                  </a:lnTo>
                  <a:lnTo>
                    <a:pt x="1670" y="1535"/>
                  </a:lnTo>
                  <a:lnTo>
                    <a:pt x="1677" y="1541"/>
                  </a:lnTo>
                  <a:lnTo>
                    <a:pt x="1684" y="1547"/>
                  </a:lnTo>
                  <a:lnTo>
                    <a:pt x="1691" y="1552"/>
                  </a:lnTo>
                  <a:lnTo>
                    <a:pt x="1697" y="1559"/>
                  </a:lnTo>
                  <a:lnTo>
                    <a:pt x="1702" y="1566"/>
                  </a:lnTo>
                  <a:lnTo>
                    <a:pt x="1705" y="1574"/>
                  </a:lnTo>
                  <a:lnTo>
                    <a:pt x="1708" y="1583"/>
                  </a:lnTo>
                  <a:lnTo>
                    <a:pt x="1709" y="1595"/>
                  </a:lnTo>
                  <a:lnTo>
                    <a:pt x="1708" y="1602"/>
                  </a:lnTo>
                  <a:lnTo>
                    <a:pt x="1707" y="1609"/>
                  </a:lnTo>
                  <a:lnTo>
                    <a:pt x="1705" y="1615"/>
                  </a:lnTo>
                  <a:lnTo>
                    <a:pt x="1702" y="1620"/>
                  </a:lnTo>
                  <a:lnTo>
                    <a:pt x="1699" y="1625"/>
                  </a:lnTo>
                  <a:lnTo>
                    <a:pt x="1695" y="1629"/>
                  </a:lnTo>
                  <a:lnTo>
                    <a:pt x="1691" y="1633"/>
                  </a:lnTo>
                  <a:lnTo>
                    <a:pt x="1686" y="1636"/>
                  </a:lnTo>
                  <a:lnTo>
                    <a:pt x="1682" y="1638"/>
                  </a:lnTo>
                  <a:lnTo>
                    <a:pt x="1677" y="1640"/>
                  </a:lnTo>
                  <a:lnTo>
                    <a:pt x="1672" y="1641"/>
                  </a:lnTo>
                  <a:lnTo>
                    <a:pt x="1668" y="1642"/>
                  </a:lnTo>
                  <a:lnTo>
                    <a:pt x="1664" y="1643"/>
                  </a:lnTo>
                  <a:lnTo>
                    <a:pt x="1659" y="1643"/>
                  </a:lnTo>
                  <a:lnTo>
                    <a:pt x="1656" y="1643"/>
                  </a:lnTo>
                  <a:lnTo>
                    <a:pt x="1653" y="1644"/>
                  </a:lnTo>
                  <a:lnTo>
                    <a:pt x="1637" y="1642"/>
                  </a:lnTo>
                  <a:lnTo>
                    <a:pt x="1620" y="1639"/>
                  </a:lnTo>
                  <a:lnTo>
                    <a:pt x="1601" y="1631"/>
                  </a:lnTo>
                  <a:lnTo>
                    <a:pt x="1579" y="1623"/>
                  </a:lnTo>
                  <a:lnTo>
                    <a:pt x="1555" y="1611"/>
                  </a:lnTo>
                  <a:lnTo>
                    <a:pt x="1530" y="1597"/>
                  </a:lnTo>
                  <a:lnTo>
                    <a:pt x="1503" y="1579"/>
                  </a:lnTo>
                  <a:lnTo>
                    <a:pt x="1475" y="1559"/>
                  </a:lnTo>
                  <a:lnTo>
                    <a:pt x="1446" y="1535"/>
                  </a:lnTo>
                  <a:lnTo>
                    <a:pt x="1416" y="1509"/>
                  </a:lnTo>
                  <a:lnTo>
                    <a:pt x="1385" y="1479"/>
                  </a:lnTo>
                  <a:lnTo>
                    <a:pt x="1354" y="1447"/>
                  </a:lnTo>
                  <a:lnTo>
                    <a:pt x="1322" y="1411"/>
                  </a:lnTo>
                  <a:lnTo>
                    <a:pt x="1290" y="1372"/>
                  </a:lnTo>
                  <a:lnTo>
                    <a:pt x="1260" y="1329"/>
                  </a:lnTo>
                  <a:lnTo>
                    <a:pt x="1229" y="1284"/>
                  </a:lnTo>
                  <a:lnTo>
                    <a:pt x="1220" y="1292"/>
                  </a:lnTo>
                  <a:lnTo>
                    <a:pt x="1206" y="1305"/>
                  </a:lnTo>
                  <a:lnTo>
                    <a:pt x="1187" y="1323"/>
                  </a:lnTo>
                  <a:lnTo>
                    <a:pt x="1164" y="1344"/>
                  </a:lnTo>
                  <a:lnTo>
                    <a:pt x="1136" y="1368"/>
                  </a:lnTo>
                  <a:lnTo>
                    <a:pt x="1105" y="1394"/>
                  </a:lnTo>
                  <a:lnTo>
                    <a:pt x="1069" y="1423"/>
                  </a:lnTo>
                  <a:lnTo>
                    <a:pt x="1029" y="1454"/>
                  </a:lnTo>
                  <a:lnTo>
                    <a:pt x="986" y="1484"/>
                  </a:lnTo>
                  <a:lnTo>
                    <a:pt x="939" y="1516"/>
                  </a:lnTo>
                  <a:lnTo>
                    <a:pt x="889" y="1549"/>
                  </a:lnTo>
                  <a:lnTo>
                    <a:pt x="837" y="1579"/>
                  </a:lnTo>
                  <a:lnTo>
                    <a:pt x="782" y="1610"/>
                  </a:lnTo>
                  <a:lnTo>
                    <a:pt x="724" y="1640"/>
                  </a:lnTo>
                  <a:lnTo>
                    <a:pt x="663" y="1666"/>
                  </a:lnTo>
                  <a:lnTo>
                    <a:pt x="602" y="1692"/>
                  </a:lnTo>
                  <a:lnTo>
                    <a:pt x="588" y="1681"/>
                  </a:lnTo>
                  <a:lnTo>
                    <a:pt x="612" y="1666"/>
                  </a:lnTo>
                  <a:lnTo>
                    <a:pt x="640" y="1651"/>
                  </a:lnTo>
                  <a:lnTo>
                    <a:pt x="670" y="1634"/>
                  </a:lnTo>
                  <a:lnTo>
                    <a:pt x="701" y="1615"/>
                  </a:lnTo>
                  <a:lnTo>
                    <a:pt x="736" y="1594"/>
                  </a:lnTo>
                  <a:lnTo>
                    <a:pt x="772" y="1570"/>
                  </a:lnTo>
                  <a:lnTo>
                    <a:pt x="808" y="1546"/>
                  </a:lnTo>
                  <a:lnTo>
                    <a:pt x="847" y="1518"/>
                  </a:lnTo>
                  <a:lnTo>
                    <a:pt x="887" y="1487"/>
                  </a:lnTo>
                  <a:lnTo>
                    <a:pt x="927" y="1455"/>
                  </a:lnTo>
                  <a:lnTo>
                    <a:pt x="969" y="1419"/>
                  </a:lnTo>
                  <a:lnTo>
                    <a:pt x="1011" y="1381"/>
                  </a:lnTo>
                  <a:lnTo>
                    <a:pt x="1052" y="1339"/>
                  </a:lnTo>
                  <a:lnTo>
                    <a:pt x="1094" y="1295"/>
                  </a:lnTo>
                  <a:lnTo>
                    <a:pt x="1137" y="1247"/>
                  </a:lnTo>
                  <a:lnTo>
                    <a:pt x="1179" y="1197"/>
                  </a:lnTo>
                  <a:lnTo>
                    <a:pt x="1163" y="1162"/>
                  </a:lnTo>
                  <a:lnTo>
                    <a:pt x="1148" y="1127"/>
                  </a:lnTo>
                  <a:lnTo>
                    <a:pt x="1134" y="1091"/>
                  </a:lnTo>
                  <a:lnTo>
                    <a:pt x="1122" y="1052"/>
                  </a:lnTo>
                  <a:lnTo>
                    <a:pt x="1111" y="1013"/>
                  </a:lnTo>
                  <a:lnTo>
                    <a:pt x="1099" y="972"/>
                  </a:lnTo>
                  <a:lnTo>
                    <a:pt x="1090" y="931"/>
                  </a:lnTo>
                  <a:lnTo>
                    <a:pt x="1081" y="889"/>
                  </a:lnTo>
                  <a:lnTo>
                    <a:pt x="1074" y="846"/>
                  </a:lnTo>
                  <a:lnTo>
                    <a:pt x="1067" y="803"/>
                  </a:lnTo>
                  <a:lnTo>
                    <a:pt x="1060" y="759"/>
                  </a:lnTo>
                  <a:lnTo>
                    <a:pt x="1054" y="716"/>
                  </a:lnTo>
                  <a:lnTo>
                    <a:pt x="1049" y="672"/>
                  </a:lnTo>
                  <a:lnTo>
                    <a:pt x="1045" y="628"/>
                  </a:lnTo>
                  <a:lnTo>
                    <a:pt x="1041" y="584"/>
                  </a:lnTo>
                  <a:lnTo>
                    <a:pt x="1039" y="540"/>
                  </a:lnTo>
                  <a:lnTo>
                    <a:pt x="60" y="540"/>
                  </a:lnTo>
                  <a:lnTo>
                    <a:pt x="36" y="496"/>
                  </a:lnTo>
                  <a:close/>
                  <a:moveTo>
                    <a:pt x="72" y="801"/>
                  </a:moveTo>
                  <a:lnTo>
                    <a:pt x="491" y="801"/>
                  </a:lnTo>
                  <a:lnTo>
                    <a:pt x="491" y="586"/>
                  </a:lnTo>
                  <a:lnTo>
                    <a:pt x="637" y="597"/>
                  </a:lnTo>
                  <a:lnTo>
                    <a:pt x="642" y="597"/>
                  </a:lnTo>
                  <a:lnTo>
                    <a:pt x="648" y="598"/>
                  </a:lnTo>
                  <a:lnTo>
                    <a:pt x="653" y="599"/>
                  </a:lnTo>
                  <a:lnTo>
                    <a:pt x="658" y="600"/>
                  </a:lnTo>
                  <a:lnTo>
                    <a:pt x="662" y="600"/>
                  </a:lnTo>
                  <a:lnTo>
                    <a:pt x="666" y="601"/>
                  </a:lnTo>
                  <a:lnTo>
                    <a:pt x="670" y="603"/>
                  </a:lnTo>
                  <a:lnTo>
                    <a:pt x="674" y="604"/>
                  </a:lnTo>
                  <a:lnTo>
                    <a:pt x="676" y="605"/>
                  </a:lnTo>
                  <a:lnTo>
                    <a:pt x="679" y="607"/>
                  </a:lnTo>
                  <a:lnTo>
                    <a:pt x="681" y="609"/>
                  </a:lnTo>
                  <a:lnTo>
                    <a:pt x="683" y="611"/>
                  </a:lnTo>
                  <a:lnTo>
                    <a:pt x="684" y="613"/>
                  </a:lnTo>
                  <a:lnTo>
                    <a:pt x="685" y="615"/>
                  </a:lnTo>
                  <a:lnTo>
                    <a:pt x="685" y="618"/>
                  </a:lnTo>
                  <a:lnTo>
                    <a:pt x="686" y="622"/>
                  </a:lnTo>
                  <a:lnTo>
                    <a:pt x="685" y="625"/>
                  </a:lnTo>
                  <a:lnTo>
                    <a:pt x="684" y="628"/>
                  </a:lnTo>
                  <a:lnTo>
                    <a:pt x="683" y="630"/>
                  </a:lnTo>
                  <a:lnTo>
                    <a:pt x="681" y="632"/>
                  </a:lnTo>
                  <a:lnTo>
                    <a:pt x="678" y="635"/>
                  </a:lnTo>
                  <a:lnTo>
                    <a:pt x="675" y="637"/>
                  </a:lnTo>
                  <a:lnTo>
                    <a:pt x="672" y="639"/>
                  </a:lnTo>
                  <a:lnTo>
                    <a:pt x="668" y="641"/>
                  </a:lnTo>
                  <a:lnTo>
                    <a:pt x="663" y="643"/>
                  </a:lnTo>
                  <a:lnTo>
                    <a:pt x="658" y="645"/>
                  </a:lnTo>
                  <a:lnTo>
                    <a:pt x="653" y="646"/>
                  </a:lnTo>
                  <a:lnTo>
                    <a:pt x="648" y="648"/>
                  </a:lnTo>
                  <a:lnTo>
                    <a:pt x="643" y="649"/>
                  </a:lnTo>
                  <a:lnTo>
                    <a:pt x="637" y="650"/>
                  </a:lnTo>
                  <a:lnTo>
                    <a:pt x="631" y="651"/>
                  </a:lnTo>
                  <a:lnTo>
                    <a:pt x="626" y="653"/>
                  </a:lnTo>
                  <a:lnTo>
                    <a:pt x="626" y="801"/>
                  </a:lnTo>
                  <a:lnTo>
                    <a:pt x="821" y="801"/>
                  </a:lnTo>
                  <a:lnTo>
                    <a:pt x="871" y="730"/>
                  </a:lnTo>
                  <a:lnTo>
                    <a:pt x="872" y="728"/>
                  </a:lnTo>
                  <a:lnTo>
                    <a:pt x="873" y="726"/>
                  </a:lnTo>
                  <a:lnTo>
                    <a:pt x="875" y="725"/>
                  </a:lnTo>
                  <a:lnTo>
                    <a:pt x="876" y="724"/>
                  </a:lnTo>
                  <a:lnTo>
                    <a:pt x="878" y="722"/>
                  </a:lnTo>
                  <a:lnTo>
                    <a:pt x="879" y="721"/>
                  </a:lnTo>
                  <a:lnTo>
                    <a:pt x="881" y="720"/>
                  </a:lnTo>
                  <a:lnTo>
                    <a:pt x="883" y="719"/>
                  </a:lnTo>
                  <a:lnTo>
                    <a:pt x="884" y="718"/>
                  </a:lnTo>
                  <a:lnTo>
                    <a:pt x="886" y="718"/>
                  </a:lnTo>
                  <a:lnTo>
                    <a:pt x="888" y="717"/>
                  </a:lnTo>
                  <a:lnTo>
                    <a:pt x="890" y="716"/>
                  </a:lnTo>
                  <a:lnTo>
                    <a:pt x="892" y="716"/>
                  </a:lnTo>
                  <a:lnTo>
                    <a:pt x="893" y="716"/>
                  </a:lnTo>
                  <a:lnTo>
                    <a:pt x="895" y="716"/>
                  </a:lnTo>
                  <a:lnTo>
                    <a:pt x="898" y="716"/>
                  </a:lnTo>
                  <a:lnTo>
                    <a:pt x="900" y="716"/>
                  </a:lnTo>
                  <a:lnTo>
                    <a:pt x="902" y="716"/>
                  </a:lnTo>
                  <a:lnTo>
                    <a:pt x="904" y="716"/>
                  </a:lnTo>
                  <a:lnTo>
                    <a:pt x="906" y="716"/>
                  </a:lnTo>
                  <a:lnTo>
                    <a:pt x="908" y="717"/>
                  </a:lnTo>
                  <a:lnTo>
                    <a:pt x="911" y="718"/>
                  </a:lnTo>
                  <a:lnTo>
                    <a:pt x="913" y="718"/>
                  </a:lnTo>
                  <a:lnTo>
                    <a:pt x="915" y="719"/>
                  </a:lnTo>
                  <a:lnTo>
                    <a:pt x="917" y="720"/>
                  </a:lnTo>
                  <a:lnTo>
                    <a:pt x="918" y="721"/>
                  </a:lnTo>
                  <a:lnTo>
                    <a:pt x="920" y="722"/>
                  </a:lnTo>
                  <a:lnTo>
                    <a:pt x="922" y="724"/>
                  </a:lnTo>
                  <a:lnTo>
                    <a:pt x="924" y="725"/>
                  </a:lnTo>
                  <a:lnTo>
                    <a:pt x="926" y="726"/>
                  </a:lnTo>
                  <a:lnTo>
                    <a:pt x="927" y="728"/>
                  </a:lnTo>
                  <a:lnTo>
                    <a:pt x="930" y="730"/>
                  </a:lnTo>
                  <a:lnTo>
                    <a:pt x="1008" y="794"/>
                  </a:lnTo>
                  <a:lnTo>
                    <a:pt x="1010" y="795"/>
                  </a:lnTo>
                  <a:lnTo>
                    <a:pt x="1011" y="797"/>
                  </a:lnTo>
                  <a:lnTo>
                    <a:pt x="1013" y="799"/>
                  </a:lnTo>
                  <a:lnTo>
                    <a:pt x="1015" y="800"/>
                  </a:lnTo>
                  <a:lnTo>
                    <a:pt x="1016" y="802"/>
                  </a:lnTo>
                  <a:lnTo>
                    <a:pt x="1018" y="804"/>
                  </a:lnTo>
                  <a:lnTo>
                    <a:pt x="1019" y="805"/>
                  </a:lnTo>
                  <a:lnTo>
                    <a:pt x="1020" y="808"/>
                  </a:lnTo>
                  <a:lnTo>
                    <a:pt x="1021" y="810"/>
                  </a:lnTo>
                  <a:lnTo>
                    <a:pt x="1022" y="811"/>
                  </a:lnTo>
                  <a:lnTo>
                    <a:pt x="1023" y="813"/>
                  </a:lnTo>
                  <a:lnTo>
                    <a:pt x="1023" y="815"/>
                  </a:lnTo>
                  <a:lnTo>
                    <a:pt x="1024" y="816"/>
                  </a:lnTo>
                  <a:lnTo>
                    <a:pt x="1024" y="818"/>
                  </a:lnTo>
                  <a:lnTo>
                    <a:pt x="1024" y="820"/>
                  </a:lnTo>
                  <a:lnTo>
                    <a:pt x="1025" y="822"/>
                  </a:lnTo>
                  <a:lnTo>
                    <a:pt x="1024" y="824"/>
                  </a:lnTo>
                  <a:lnTo>
                    <a:pt x="1024" y="826"/>
                  </a:lnTo>
                  <a:lnTo>
                    <a:pt x="1023" y="828"/>
                  </a:lnTo>
                  <a:lnTo>
                    <a:pt x="1022" y="830"/>
                  </a:lnTo>
                  <a:lnTo>
                    <a:pt x="1020" y="832"/>
                  </a:lnTo>
                  <a:lnTo>
                    <a:pt x="1018" y="834"/>
                  </a:lnTo>
                  <a:lnTo>
                    <a:pt x="1017" y="836"/>
                  </a:lnTo>
                  <a:lnTo>
                    <a:pt x="1015" y="838"/>
                  </a:lnTo>
                  <a:lnTo>
                    <a:pt x="1012" y="839"/>
                  </a:lnTo>
                  <a:lnTo>
                    <a:pt x="1010" y="840"/>
                  </a:lnTo>
                  <a:lnTo>
                    <a:pt x="1008" y="842"/>
                  </a:lnTo>
                  <a:lnTo>
                    <a:pt x="1004" y="843"/>
                  </a:lnTo>
                  <a:lnTo>
                    <a:pt x="1002" y="843"/>
                  </a:lnTo>
                  <a:lnTo>
                    <a:pt x="999" y="844"/>
                  </a:lnTo>
                  <a:lnTo>
                    <a:pt x="997" y="844"/>
                  </a:lnTo>
                  <a:lnTo>
                    <a:pt x="995" y="845"/>
                  </a:lnTo>
                  <a:lnTo>
                    <a:pt x="599" y="845"/>
                  </a:lnTo>
                  <a:lnTo>
                    <a:pt x="594" y="851"/>
                  </a:lnTo>
                  <a:lnTo>
                    <a:pt x="590" y="859"/>
                  </a:lnTo>
                  <a:lnTo>
                    <a:pt x="585" y="866"/>
                  </a:lnTo>
                  <a:lnTo>
                    <a:pt x="581" y="873"/>
                  </a:lnTo>
                  <a:lnTo>
                    <a:pt x="576" y="879"/>
                  </a:lnTo>
                  <a:lnTo>
                    <a:pt x="571" y="886"/>
                  </a:lnTo>
                  <a:lnTo>
                    <a:pt x="565" y="894"/>
                  </a:lnTo>
                  <a:lnTo>
                    <a:pt x="560" y="902"/>
                  </a:lnTo>
                  <a:lnTo>
                    <a:pt x="553" y="910"/>
                  </a:lnTo>
                  <a:lnTo>
                    <a:pt x="547" y="918"/>
                  </a:lnTo>
                  <a:lnTo>
                    <a:pt x="540" y="927"/>
                  </a:lnTo>
                  <a:lnTo>
                    <a:pt x="532" y="937"/>
                  </a:lnTo>
                  <a:lnTo>
                    <a:pt x="523" y="948"/>
                  </a:lnTo>
                  <a:lnTo>
                    <a:pt x="512" y="959"/>
                  </a:lnTo>
                  <a:lnTo>
                    <a:pt x="502" y="971"/>
                  </a:lnTo>
                  <a:lnTo>
                    <a:pt x="491" y="984"/>
                  </a:lnTo>
                  <a:lnTo>
                    <a:pt x="491" y="1358"/>
                  </a:lnTo>
                  <a:lnTo>
                    <a:pt x="505" y="1353"/>
                  </a:lnTo>
                  <a:lnTo>
                    <a:pt x="520" y="1348"/>
                  </a:lnTo>
                  <a:lnTo>
                    <a:pt x="537" y="1344"/>
                  </a:lnTo>
                  <a:lnTo>
                    <a:pt x="554" y="1340"/>
                  </a:lnTo>
                  <a:lnTo>
                    <a:pt x="573" y="1335"/>
                  </a:lnTo>
                  <a:lnTo>
                    <a:pt x="590" y="1330"/>
                  </a:lnTo>
                  <a:lnTo>
                    <a:pt x="609" y="1325"/>
                  </a:lnTo>
                  <a:lnTo>
                    <a:pt x="628" y="1320"/>
                  </a:lnTo>
                  <a:lnTo>
                    <a:pt x="646" y="1314"/>
                  </a:lnTo>
                  <a:lnTo>
                    <a:pt x="664" y="1308"/>
                  </a:lnTo>
                  <a:lnTo>
                    <a:pt x="682" y="1302"/>
                  </a:lnTo>
                  <a:lnTo>
                    <a:pt x="699" y="1297"/>
                  </a:lnTo>
                  <a:lnTo>
                    <a:pt x="717" y="1292"/>
                  </a:lnTo>
                  <a:lnTo>
                    <a:pt x="732" y="1286"/>
                  </a:lnTo>
                  <a:lnTo>
                    <a:pt x="746" y="1281"/>
                  </a:lnTo>
                  <a:lnTo>
                    <a:pt x="760" y="1276"/>
                  </a:lnTo>
                  <a:lnTo>
                    <a:pt x="755" y="1268"/>
                  </a:lnTo>
                  <a:lnTo>
                    <a:pt x="750" y="1258"/>
                  </a:lnTo>
                  <a:lnTo>
                    <a:pt x="744" y="1248"/>
                  </a:lnTo>
                  <a:lnTo>
                    <a:pt x="738" y="1238"/>
                  </a:lnTo>
                  <a:lnTo>
                    <a:pt x="730" y="1227"/>
                  </a:lnTo>
                  <a:lnTo>
                    <a:pt x="722" y="1214"/>
                  </a:lnTo>
                  <a:lnTo>
                    <a:pt x="711" y="1202"/>
                  </a:lnTo>
                  <a:lnTo>
                    <a:pt x="701" y="1189"/>
                  </a:lnTo>
                  <a:lnTo>
                    <a:pt x="689" y="1175"/>
                  </a:lnTo>
                  <a:lnTo>
                    <a:pt x="676" y="1161"/>
                  </a:lnTo>
                  <a:lnTo>
                    <a:pt x="661" y="1146"/>
                  </a:lnTo>
                  <a:lnTo>
                    <a:pt x="646" y="1131"/>
                  </a:lnTo>
                  <a:lnTo>
                    <a:pt x="629" y="1115"/>
                  </a:lnTo>
                  <a:lnTo>
                    <a:pt x="610" y="1100"/>
                  </a:lnTo>
                  <a:lnTo>
                    <a:pt x="590" y="1084"/>
                  </a:lnTo>
                  <a:lnTo>
                    <a:pt x="570" y="1068"/>
                  </a:lnTo>
                  <a:lnTo>
                    <a:pt x="577" y="1062"/>
                  </a:lnTo>
                  <a:lnTo>
                    <a:pt x="584" y="1064"/>
                  </a:lnTo>
                  <a:lnTo>
                    <a:pt x="591" y="1067"/>
                  </a:lnTo>
                  <a:lnTo>
                    <a:pt x="598" y="1070"/>
                  </a:lnTo>
                  <a:lnTo>
                    <a:pt x="606" y="1073"/>
                  </a:lnTo>
                  <a:lnTo>
                    <a:pt x="614" y="1076"/>
                  </a:lnTo>
                  <a:lnTo>
                    <a:pt x="622" y="1079"/>
                  </a:lnTo>
                  <a:lnTo>
                    <a:pt x="631" y="1084"/>
                  </a:lnTo>
                  <a:lnTo>
                    <a:pt x="639" y="1087"/>
                  </a:lnTo>
                  <a:lnTo>
                    <a:pt x="647" y="1091"/>
                  </a:lnTo>
                  <a:lnTo>
                    <a:pt x="656" y="1095"/>
                  </a:lnTo>
                  <a:lnTo>
                    <a:pt x="665" y="1099"/>
                  </a:lnTo>
                  <a:lnTo>
                    <a:pt x="675" y="1103"/>
                  </a:lnTo>
                  <a:lnTo>
                    <a:pt x="684" y="1108"/>
                  </a:lnTo>
                  <a:lnTo>
                    <a:pt x="694" y="1113"/>
                  </a:lnTo>
                  <a:lnTo>
                    <a:pt x="704" y="1118"/>
                  </a:lnTo>
                  <a:lnTo>
                    <a:pt x="716" y="1124"/>
                  </a:lnTo>
                  <a:lnTo>
                    <a:pt x="724" y="1117"/>
                  </a:lnTo>
                  <a:lnTo>
                    <a:pt x="732" y="1110"/>
                  </a:lnTo>
                  <a:lnTo>
                    <a:pt x="741" y="1101"/>
                  </a:lnTo>
                  <a:lnTo>
                    <a:pt x="751" y="1092"/>
                  </a:lnTo>
                  <a:lnTo>
                    <a:pt x="761" y="1081"/>
                  </a:lnTo>
                  <a:lnTo>
                    <a:pt x="772" y="1071"/>
                  </a:lnTo>
                  <a:lnTo>
                    <a:pt x="783" y="1059"/>
                  </a:lnTo>
                  <a:lnTo>
                    <a:pt x="793" y="1046"/>
                  </a:lnTo>
                  <a:lnTo>
                    <a:pt x="803" y="1032"/>
                  </a:lnTo>
                  <a:lnTo>
                    <a:pt x="815" y="1018"/>
                  </a:lnTo>
                  <a:lnTo>
                    <a:pt x="825" y="1003"/>
                  </a:lnTo>
                  <a:lnTo>
                    <a:pt x="835" y="986"/>
                  </a:lnTo>
                  <a:lnTo>
                    <a:pt x="845" y="970"/>
                  </a:lnTo>
                  <a:lnTo>
                    <a:pt x="854" y="953"/>
                  </a:lnTo>
                  <a:lnTo>
                    <a:pt x="863" y="934"/>
                  </a:lnTo>
                  <a:lnTo>
                    <a:pt x="872" y="916"/>
                  </a:lnTo>
                  <a:lnTo>
                    <a:pt x="995" y="999"/>
                  </a:lnTo>
                  <a:lnTo>
                    <a:pt x="996" y="999"/>
                  </a:lnTo>
                  <a:lnTo>
                    <a:pt x="998" y="1001"/>
                  </a:lnTo>
                  <a:lnTo>
                    <a:pt x="1000" y="1002"/>
                  </a:lnTo>
                  <a:lnTo>
                    <a:pt x="1001" y="1003"/>
                  </a:lnTo>
                  <a:lnTo>
                    <a:pt x="1003" y="1004"/>
                  </a:lnTo>
                  <a:lnTo>
                    <a:pt x="1005" y="1006"/>
                  </a:lnTo>
                  <a:lnTo>
                    <a:pt x="1006" y="1007"/>
                  </a:lnTo>
                  <a:lnTo>
                    <a:pt x="1009" y="1009"/>
                  </a:lnTo>
                  <a:lnTo>
                    <a:pt x="1010" y="1010"/>
                  </a:lnTo>
                  <a:lnTo>
                    <a:pt x="1012" y="1012"/>
                  </a:lnTo>
                  <a:lnTo>
                    <a:pt x="1013" y="1014"/>
                  </a:lnTo>
                  <a:lnTo>
                    <a:pt x="1014" y="1016"/>
                  </a:lnTo>
                  <a:lnTo>
                    <a:pt x="1014" y="1018"/>
                  </a:lnTo>
                  <a:lnTo>
                    <a:pt x="1015" y="1019"/>
                  </a:lnTo>
                  <a:lnTo>
                    <a:pt x="1015" y="1021"/>
                  </a:lnTo>
                  <a:lnTo>
                    <a:pt x="1016" y="1024"/>
                  </a:lnTo>
                  <a:lnTo>
                    <a:pt x="1015" y="1027"/>
                  </a:lnTo>
                  <a:lnTo>
                    <a:pt x="1014" y="1030"/>
                  </a:lnTo>
                  <a:lnTo>
                    <a:pt x="1012" y="1032"/>
                  </a:lnTo>
                  <a:lnTo>
                    <a:pt x="1009" y="1034"/>
                  </a:lnTo>
                  <a:lnTo>
                    <a:pt x="1005" y="1037"/>
                  </a:lnTo>
                  <a:lnTo>
                    <a:pt x="1000" y="1038"/>
                  </a:lnTo>
                  <a:lnTo>
                    <a:pt x="996" y="1039"/>
                  </a:lnTo>
                  <a:lnTo>
                    <a:pt x="990" y="1039"/>
                  </a:lnTo>
                  <a:lnTo>
                    <a:pt x="984" y="1039"/>
                  </a:lnTo>
                  <a:lnTo>
                    <a:pt x="977" y="1039"/>
                  </a:lnTo>
                  <a:lnTo>
                    <a:pt x="970" y="1038"/>
                  </a:lnTo>
                  <a:lnTo>
                    <a:pt x="962" y="1037"/>
                  </a:lnTo>
                  <a:lnTo>
                    <a:pt x="953" y="1035"/>
                  </a:lnTo>
                  <a:lnTo>
                    <a:pt x="944" y="1033"/>
                  </a:lnTo>
                  <a:lnTo>
                    <a:pt x="935" y="1031"/>
                  </a:lnTo>
                  <a:lnTo>
                    <a:pt x="926" y="1029"/>
                  </a:lnTo>
                  <a:lnTo>
                    <a:pt x="919" y="1032"/>
                  </a:lnTo>
                  <a:lnTo>
                    <a:pt x="911" y="1038"/>
                  </a:lnTo>
                  <a:lnTo>
                    <a:pt x="899" y="1044"/>
                  </a:lnTo>
                  <a:lnTo>
                    <a:pt x="887" y="1051"/>
                  </a:lnTo>
                  <a:lnTo>
                    <a:pt x="874" y="1058"/>
                  </a:lnTo>
                  <a:lnTo>
                    <a:pt x="859" y="1065"/>
                  </a:lnTo>
                  <a:lnTo>
                    <a:pt x="844" y="1073"/>
                  </a:lnTo>
                  <a:lnTo>
                    <a:pt x="828" y="1081"/>
                  </a:lnTo>
                  <a:lnTo>
                    <a:pt x="813" y="1089"/>
                  </a:lnTo>
                  <a:lnTo>
                    <a:pt x="796" y="1097"/>
                  </a:lnTo>
                  <a:lnTo>
                    <a:pt x="781" y="1104"/>
                  </a:lnTo>
                  <a:lnTo>
                    <a:pt x="767" y="1110"/>
                  </a:lnTo>
                  <a:lnTo>
                    <a:pt x="753" y="1116"/>
                  </a:lnTo>
                  <a:lnTo>
                    <a:pt x="741" y="1121"/>
                  </a:lnTo>
                  <a:lnTo>
                    <a:pt x="731" y="1125"/>
                  </a:lnTo>
                  <a:lnTo>
                    <a:pt x="723" y="1129"/>
                  </a:lnTo>
                  <a:lnTo>
                    <a:pt x="749" y="1145"/>
                  </a:lnTo>
                  <a:lnTo>
                    <a:pt x="773" y="1161"/>
                  </a:lnTo>
                  <a:lnTo>
                    <a:pt x="794" y="1178"/>
                  </a:lnTo>
                  <a:lnTo>
                    <a:pt x="814" y="1194"/>
                  </a:lnTo>
                  <a:lnTo>
                    <a:pt x="831" y="1210"/>
                  </a:lnTo>
                  <a:lnTo>
                    <a:pt x="846" y="1227"/>
                  </a:lnTo>
                  <a:lnTo>
                    <a:pt x="859" y="1242"/>
                  </a:lnTo>
                  <a:lnTo>
                    <a:pt x="871" y="1257"/>
                  </a:lnTo>
                  <a:lnTo>
                    <a:pt x="880" y="1273"/>
                  </a:lnTo>
                  <a:lnTo>
                    <a:pt x="888" y="1287"/>
                  </a:lnTo>
                  <a:lnTo>
                    <a:pt x="894" y="1300"/>
                  </a:lnTo>
                  <a:lnTo>
                    <a:pt x="899" y="1314"/>
                  </a:lnTo>
                  <a:lnTo>
                    <a:pt x="902" y="1325"/>
                  </a:lnTo>
                  <a:lnTo>
                    <a:pt x="905" y="1336"/>
                  </a:lnTo>
                  <a:lnTo>
                    <a:pt x="906" y="1346"/>
                  </a:lnTo>
                  <a:lnTo>
                    <a:pt x="907" y="1355"/>
                  </a:lnTo>
                  <a:lnTo>
                    <a:pt x="906" y="1361"/>
                  </a:lnTo>
                  <a:lnTo>
                    <a:pt x="906" y="1367"/>
                  </a:lnTo>
                  <a:lnTo>
                    <a:pt x="905" y="1373"/>
                  </a:lnTo>
                  <a:lnTo>
                    <a:pt x="904" y="1379"/>
                  </a:lnTo>
                  <a:lnTo>
                    <a:pt x="902" y="1385"/>
                  </a:lnTo>
                  <a:lnTo>
                    <a:pt x="901" y="1391"/>
                  </a:lnTo>
                  <a:lnTo>
                    <a:pt x="898" y="1397"/>
                  </a:lnTo>
                  <a:lnTo>
                    <a:pt x="896" y="1402"/>
                  </a:lnTo>
                  <a:lnTo>
                    <a:pt x="893" y="1409"/>
                  </a:lnTo>
                  <a:lnTo>
                    <a:pt x="889" y="1413"/>
                  </a:lnTo>
                  <a:lnTo>
                    <a:pt x="885" y="1418"/>
                  </a:lnTo>
                  <a:lnTo>
                    <a:pt x="881" y="1421"/>
                  </a:lnTo>
                  <a:lnTo>
                    <a:pt x="876" y="1424"/>
                  </a:lnTo>
                  <a:lnTo>
                    <a:pt x="871" y="1427"/>
                  </a:lnTo>
                  <a:lnTo>
                    <a:pt x="866" y="1428"/>
                  </a:lnTo>
                  <a:lnTo>
                    <a:pt x="859" y="1429"/>
                  </a:lnTo>
                  <a:lnTo>
                    <a:pt x="856" y="1428"/>
                  </a:lnTo>
                  <a:lnTo>
                    <a:pt x="853" y="1428"/>
                  </a:lnTo>
                  <a:lnTo>
                    <a:pt x="849" y="1428"/>
                  </a:lnTo>
                  <a:lnTo>
                    <a:pt x="846" y="1427"/>
                  </a:lnTo>
                  <a:lnTo>
                    <a:pt x="842" y="1426"/>
                  </a:lnTo>
                  <a:lnTo>
                    <a:pt x="838" y="1424"/>
                  </a:lnTo>
                  <a:lnTo>
                    <a:pt x="834" y="1423"/>
                  </a:lnTo>
                  <a:lnTo>
                    <a:pt x="830" y="1421"/>
                  </a:lnTo>
                  <a:lnTo>
                    <a:pt x="826" y="1419"/>
                  </a:lnTo>
                  <a:lnTo>
                    <a:pt x="822" y="1416"/>
                  </a:lnTo>
                  <a:lnTo>
                    <a:pt x="818" y="1413"/>
                  </a:lnTo>
                  <a:lnTo>
                    <a:pt x="815" y="1410"/>
                  </a:lnTo>
                  <a:lnTo>
                    <a:pt x="810" y="1407"/>
                  </a:lnTo>
                  <a:lnTo>
                    <a:pt x="807" y="1402"/>
                  </a:lnTo>
                  <a:lnTo>
                    <a:pt x="804" y="1398"/>
                  </a:lnTo>
                  <a:lnTo>
                    <a:pt x="802" y="1394"/>
                  </a:lnTo>
                  <a:lnTo>
                    <a:pt x="800" y="1389"/>
                  </a:lnTo>
                  <a:lnTo>
                    <a:pt x="798" y="1384"/>
                  </a:lnTo>
                  <a:lnTo>
                    <a:pt x="796" y="1378"/>
                  </a:lnTo>
                  <a:lnTo>
                    <a:pt x="794" y="1372"/>
                  </a:lnTo>
                  <a:lnTo>
                    <a:pt x="792" y="1366"/>
                  </a:lnTo>
                  <a:lnTo>
                    <a:pt x="790" y="1359"/>
                  </a:lnTo>
                  <a:lnTo>
                    <a:pt x="788" y="1351"/>
                  </a:lnTo>
                  <a:lnTo>
                    <a:pt x="786" y="1344"/>
                  </a:lnTo>
                  <a:lnTo>
                    <a:pt x="783" y="1336"/>
                  </a:lnTo>
                  <a:lnTo>
                    <a:pt x="781" y="1329"/>
                  </a:lnTo>
                  <a:lnTo>
                    <a:pt x="779" y="1322"/>
                  </a:lnTo>
                  <a:lnTo>
                    <a:pt x="777" y="1316"/>
                  </a:lnTo>
                  <a:lnTo>
                    <a:pt x="775" y="1308"/>
                  </a:lnTo>
                  <a:lnTo>
                    <a:pt x="772" y="1302"/>
                  </a:lnTo>
                  <a:lnTo>
                    <a:pt x="770" y="1297"/>
                  </a:lnTo>
                  <a:lnTo>
                    <a:pt x="769" y="1292"/>
                  </a:lnTo>
                  <a:lnTo>
                    <a:pt x="232" y="1553"/>
                  </a:lnTo>
                  <a:lnTo>
                    <a:pt x="232" y="1593"/>
                  </a:lnTo>
                  <a:lnTo>
                    <a:pt x="231" y="1594"/>
                  </a:lnTo>
                  <a:lnTo>
                    <a:pt x="231" y="1596"/>
                  </a:lnTo>
                  <a:lnTo>
                    <a:pt x="231" y="1598"/>
                  </a:lnTo>
                  <a:lnTo>
                    <a:pt x="231" y="1600"/>
                  </a:lnTo>
                  <a:lnTo>
                    <a:pt x="231" y="1602"/>
                  </a:lnTo>
                  <a:lnTo>
                    <a:pt x="230" y="1604"/>
                  </a:lnTo>
                  <a:lnTo>
                    <a:pt x="230" y="1606"/>
                  </a:lnTo>
                  <a:lnTo>
                    <a:pt x="228" y="1608"/>
                  </a:lnTo>
                  <a:lnTo>
                    <a:pt x="227" y="1610"/>
                  </a:lnTo>
                  <a:lnTo>
                    <a:pt x="226" y="1612"/>
                  </a:lnTo>
                  <a:lnTo>
                    <a:pt x="224" y="1614"/>
                  </a:lnTo>
                  <a:lnTo>
                    <a:pt x="222" y="1615"/>
                  </a:lnTo>
                  <a:lnTo>
                    <a:pt x="220" y="1616"/>
                  </a:lnTo>
                  <a:lnTo>
                    <a:pt x="217" y="1617"/>
                  </a:lnTo>
                  <a:lnTo>
                    <a:pt x="214" y="1617"/>
                  </a:lnTo>
                  <a:lnTo>
                    <a:pt x="211" y="1618"/>
                  </a:lnTo>
                  <a:lnTo>
                    <a:pt x="209" y="1617"/>
                  </a:lnTo>
                  <a:lnTo>
                    <a:pt x="207" y="1616"/>
                  </a:lnTo>
                  <a:lnTo>
                    <a:pt x="205" y="1615"/>
                  </a:lnTo>
                  <a:lnTo>
                    <a:pt x="203" y="1614"/>
                  </a:lnTo>
                  <a:lnTo>
                    <a:pt x="202" y="1612"/>
                  </a:lnTo>
                  <a:lnTo>
                    <a:pt x="200" y="1609"/>
                  </a:lnTo>
                  <a:lnTo>
                    <a:pt x="198" y="1606"/>
                  </a:lnTo>
                  <a:lnTo>
                    <a:pt x="196" y="1604"/>
                  </a:lnTo>
                  <a:lnTo>
                    <a:pt x="194" y="1600"/>
                  </a:lnTo>
                  <a:lnTo>
                    <a:pt x="192" y="1597"/>
                  </a:lnTo>
                  <a:lnTo>
                    <a:pt x="190" y="1593"/>
                  </a:lnTo>
                  <a:lnTo>
                    <a:pt x="189" y="1590"/>
                  </a:lnTo>
                  <a:lnTo>
                    <a:pt x="187" y="1585"/>
                  </a:lnTo>
                  <a:lnTo>
                    <a:pt x="185" y="1581"/>
                  </a:lnTo>
                  <a:lnTo>
                    <a:pt x="183" y="1577"/>
                  </a:lnTo>
                  <a:lnTo>
                    <a:pt x="182" y="1574"/>
                  </a:lnTo>
                  <a:lnTo>
                    <a:pt x="127" y="1441"/>
                  </a:lnTo>
                  <a:lnTo>
                    <a:pt x="134" y="1440"/>
                  </a:lnTo>
                  <a:lnTo>
                    <a:pt x="141" y="1439"/>
                  </a:lnTo>
                  <a:lnTo>
                    <a:pt x="149" y="1438"/>
                  </a:lnTo>
                  <a:lnTo>
                    <a:pt x="156" y="1436"/>
                  </a:lnTo>
                  <a:lnTo>
                    <a:pt x="165" y="1435"/>
                  </a:lnTo>
                  <a:lnTo>
                    <a:pt x="174" y="1433"/>
                  </a:lnTo>
                  <a:lnTo>
                    <a:pt x="186" y="1431"/>
                  </a:lnTo>
                  <a:lnTo>
                    <a:pt x="198" y="1429"/>
                  </a:lnTo>
                  <a:lnTo>
                    <a:pt x="211" y="1426"/>
                  </a:lnTo>
                  <a:lnTo>
                    <a:pt x="226" y="1423"/>
                  </a:lnTo>
                  <a:lnTo>
                    <a:pt x="244" y="1419"/>
                  </a:lnTo>
                  <a:lnTo>
                    <a:pt x="263" y="1415"/>
                  </a:lnTo>
                  <a:lnTo>
                    <a:pt x="285" y="1410"/>
                  </a:lnTo>
                  <a:lnTo>
                    <a:pt x="309" y="1404"/>
                  </a:lnTo>
                  <a:lnTo>
                    <a:pt x="336" y="1397"/>
                  </a:lnTo>
                  <a:lnTo>
                    <a:pt x="366" y="1390"/>
                  </a:lnTo>
                  <a:lnTo>
                    <a:pt x="366" y="1106"/>
                  </a:lnTo>
                  <a:lnTo>
                    <a:pt x="346" y="1123"/>
                  </a:lnTo>
                  <a:lnTo>
                    <a:pt x="327" y="1141"/>
                  </a:lnTo>
                  <a:lnTo>
                    <a:pt x="305" y="1158"/>
                  </a:lnTo>
                  <a:lnTo>
                    <a:pt x="285" y="1175"/>
                  </a:lnTo>
                  <a:lnTo>
                    <a:pt x="263" y="1192"/>
                  </a:lnTo>
                  <a:lnTo>
                    <a:pt x="242" y="1209"/>
                  </a:lnTo>
                  <a:lnTo>
                    <a:pt x="220" y="1226"/>
                  </a:lnTo>
                  <a:lnTo>
                    <a:pt x="198" y="1242"/>
                  </a:lnTo>
                  <a:lnTo>
                    <a:pt x="175" y="1258"/>
                  </a:lnTo>
                  <a:lnTo>
                    <a:pt x="153" y="1274"/>
                  </a:lnTo>
                  <a:lnTo>
                    <a:pt x="130" y="1289"/>
                  </a:lnTo>
                  <a:lnTo>
                    <a:pt x="107" y="1303"/>
                  </a:lnTo>
                  <a:lnTo>
                    <a:pt x="84" y="1318"/>
                  </a:lnTo>
                  <a:lnTo>
                    <a:pt x="60" y="1332"/>
                  </a:lnTo>
                  <a:lnTo>
                    <a:pt x="36" y="1344"/>
                  </a:lnTo>
                  <a:lnTo>
                    <a:pt x="12" y="1358"/>
                  </a:lnTo>
                  <a:lnTo>
                    <a:pt x="0" y="1346"/>
                  </a:lnTo>
                  <a:lnTo>
                    <a:pt x="25" y="1326"/>
                  </a:lnTo>
                  <a:lnTo>
                    <a:pt x="52" y="1304"/>
                  </a:lnTo>
                  <a:lnTo>
                    <a:pt x="78" y="1282"/>
                  </a:lnTo>
                  <a:lnTo>
                    <a:pt x="106" y="1259"/>
                  </a:lnTo>
                  <a:lnTo>
                    <a:pt x="135" y="1234"/>
                  </a:lnTo>
                  <a:lnTo>
                    <a:pt x="162" y="1208"/>
                  </a:lnTo>
                  <a:lnTo>
                    <a:pt x="191" y="1180"/>
                  </a:lnTo>
                  <a:lnTo>
                    <a:pt x="219" y="1151"/>
                  </a:lnTo>
                  <a:lnTo>
                    <a:pt x="247" y="1119"/>
                  </a:lnTo>
                  <a:lnTo>
                    <a:pt x="275" y="1087"/>
                  </a:lnTo>
                  <a:lnTo>
                    <a:pt x="304" y="1052"/>
                  </a:lnTo>
                  <a:lnTo>
                    <a:pt x="332" y="1015"/>
                  </a:lnTo>
                  <a:lnTo>
                    <a:pt x="359" y="975"/>
                  </a:lnTo>
                  <a:lnTo>
                    <a:pt x="387" y="934"/>
                  </a:lnTo>
                  <a:lnTo>
                    <a:pt x="413" y="890"/>
                  </a:lnTo>
                  <a:lnTo>
                    <a:pt x="440" y="845"/>
                  </a:lnTo>
                  <a:lnTo>
                    <a:pt x="100" y="845"/>
                  </a:lnTo>
                  <a:lnTo>
                    <a:pt x="72" y="801"/>
                  </a:lnTo>
                  <a:close/>
                  <a:moveTo>
                    <a:pt x="1300" y="90"/>
                  </a:moveTo>
                  <a:lnTo>
                    <a:pt x="1333" y="101"/>
                  </a:lnTo>
                  <a:lnTo>
                    <a:pt x="1364" y="114"/>
                  </a:lnTo>
                  <a:lnTo>
                    <a:pt x="1391" y="128"/>
                  </a:lnTo>
                  <a:lnTo>
                    <a:pt x="1416" y="142"/>
                  </a:lnTo>
                  <a:lnTo>
                    <a:pt x="1437" y="157"/>
                  </a:lnTo>
                  <a:lnTo>
                    <a:pt x="1457" y="173"/>
                  </a:lnTo>
                  <a:lnTo>
                    <a:pt x="1473" y="188"/>
                  </a:lnTo>
                  <a:lnTo>
                    <a:pt x="1487" y="203"/>
                  </a:lnTo>
                  <a:lnTo>
                    <a:pt x="1499" y="218"/>
                  </a:lnTo>
                  <a:lnTo>
                    <a:pt x="1509" y="233"/>
                  </a:lnTo>
                  <a:lnTo>
                    <a:pt x="1516" y="246"/>
                  </a:lnTo>
                  <a:lnTo>
                    <a:pt x="1522" y="260"/>
                  </a:lnTo>
                  <a:lnTo>
                    <a:pt x="1526" y="271"/>
                  </a:lnTo>
                  <a:lnTo>
                    <a:pt x="1529" y="281"/>
                  </a:lnTo>
                  <a:lnTo>
                    <a:pt x="1531" y="290"/>
                  </a:lnTo>
                  <a:lnTo>
                    <a:pt x="1532" y="298"/>
                  </a:lnTo>
                  <a:lnTo>
                    <a:pt x="1531" y="309"/>
                  </a:lnTo>
                  <a:lnTo>
                    <a:pt x="1529" y="318"/>
                  </a:lnTo>
                  <a:lnTo>
                    <a:pt x="1527" y="326"/>
                  </a:lnTo>
                  <a:lnTo>
                    <a:pt x="1524" y="333"/>
                  </a:lnTo>
                  <a:lnTo>
                    <a:pt x="1520" y="339"/>
                  </a:lnTo>
                  <a:lnTo>
                    <a:pt x="1516" y="345"/>
                  </a:lnTo>
                  <a:lnTo>
                    <a:pt x="1511" y="350"/>
                  </a:lnTo>
                  <a:lnTo>
                    <a:pt x="1506" y="354"/>
                  </a:lnTo>
                  <a:lnTo>
                    <a:pt x="1501" y="357"/>
                  </a:lnTo>
                  <a:lnTo>
                    <a:pt x="1496" y="359"/>
                  </a:lnTo>
                  <a:lnTo>
                    <a:pt x="1489" y="361"/>
                  </a:lnTo>
                  <a:lnTo>
                    <a:pt x="1485" y="362"/>
                  </a:lnTo>
                  <a:lnTo>
                    <a:pt x="1480" y="363"/>
                  </a:lnTo>
                  <a:lnTo>
                    <a:pt x="1476" y="363"/>
                  </a:lnTo>
                  <a:lnTo>
                    <a:pt x="1472" y="363"/>
                  </a:lnTo>
                  <a:lnTo>
                    <a:pt x="1470" y="364"/>
                  </a:lnTo>
                  <a:lnTo>
                    <a:pt x="1463" y="363"/>
                  </a:lnTo>
                  <a:lnTo>
                    <a:pt x="1457" y="362"/>
                  </a:lnTo>
                  <a:lnTo>
                    <a:pt x="1452" y="361"/>
                  </a:lnTo>
                  <a:lnTo>
                    <a:pt x="1447" y="358"/>
                  </a:lnTo>
                  <a:lnTo>
                    <a:pt x="1441" y="356"/>
                  </a:lnTo>
                  <a:lnTo>
                    <a:pt x="1437" y="352"/>
                  </a:lnTo>
                  <a:lnTo>
                    <a:pt x="1432" y="348"/>
                  </a:lnTo>
                  <a:lnTo>
                    <a:pt x="1429" y="344"/>
                  </a:lnTo>
                  <a:lnTo>
                    <a:pt x="1425" y="340"/>
                  </a:lnTo>
                  <a:lnTo>
                    <a:pt x="1422" y="335"/>
                  </a:lnTo>
                  <a:lnTo>
                    <a:pt x="1419" y="330"/>
                  </a:lnTo>
                  <a:lnTo>
                    <a:pt x="1417" y="325"/>
                  </a:lnTo>
                  <a:lnTo>
                    <a:pt x="1414" y="320"/>
                  </a:lnTo>
                  <a:lnTo>
                    <a:pt x="1412" y="314"/>
                  </a:lnTo>
                  <a:lnTo>
                    <a:pt x="1410" y="309"/>
                  </a:lnTo>
                  <a:lnTo>
                    <a:pt x="1409" y="304"/>
                  </a:lnTo>
                  <a:lnTo>
                    <a:pt x="1401" y="277"/>
                  </a:lnTo>
                  <a:lnTo>
                    <a:pt x="1393" y="254"/>
                  </a:lnTo>
                  <a:lnTo>
                    <a:pt x="1387" y="234"/>
                  </a:lnTo>
                  <a:lnTo>
                    <a:pt x="1382" y="217"/>
                  </a:lnTo>
                  <a:lnTo>
                    <a:pt x="1377" y="201"/>
                  </a:lnTo>
                  <a:lnTo>
                    <a:pt x="1372" y="187"/>
                  </a:lnTo>
                  <a:lnTo>
                    <a:pt x="1367" y="176"/>
                  </a:lnTo>
                  <a:lnTo>
                    <a:pt x="1362" y="165"/>
                  </a:lnTo>
                  <a:lnTo>
                    <a:pt x="1357" y="156"/>
                  </a:lnTo>
                  <a:lnTo>
                    <a:pt x="1351" y="148"/>
                  </a:lnTo>
                  <a:lnTo>
                    <a:pt x="1344" y="141"/>
                  </a:lnTo>
                  <a:lnTo>
                    <a:pt x="1337" y="134"/>
                  </a:lnTo>
                  <a:lnTo>
                    <a:pt x="1329" y="127"/>
                  </a:lnTo>
                  <a:lnTo>
                    <a:pt x="1320" y="121"/>
                  </a:lnTo>
                  <a:lnTo>
                    <a:pt x="1311" y="112"/>
                  </a:lnTo>
                  <a:lnTo>
                    <a:pt x="1300" y="105"/>
                  </a:lnTo>
                  <a:lnTo>
                    <a:pt x="130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5" name="Freeform 158">
              <a:extLst>
                <a:ext uri="{FF2B5EF4-FFF2-40B4-BE49-F238E27FC236}">
                  <a16:creationId xmlns:a16="http://schemas.microsoft.com/office/drawing/2014/main" id="{2AF925B3-41C7-4C2A-A29F-30556668E49E}"/>
                </a:ext>
              </a:extLst>
            </p:cNvPr>
            <p:cNvSpPr>
              <a:spLocks noEditPoints="1"/>
            </p:cNvSpPr>
            <p:nvPr/>
          </p:nvSpPr>
          <p:spPr bwMode="auto">
            <a:xfrm>
              <a:off x="4891" y="849"/>
              <a:ext cx="98" cy="98"/>
            </a:xfrm>
            <a:custGeom>
              <a:avLst/>
              <a:gdLst>
                <a:gd name="T0" fmla="*/ 56 w 1663"/>
                <a:gd name="T1" fmla="*/ 1 h 1659"/>
                <a:gd name="T2" fmla="*/ 57 w 1663"/>
                <a:gd name="T3" fmla="*/ 2 h 1659"/>
                <a:gd name="T4" fmla="*/ 56 w 1663"/>
                <a:gd name="T5" fmla="*/ 3 h 1659"/>
                <a:gd name="T6" fmla="*/ 75 w 1663"/>
                <a:gd name="T7" fmla="*/ 7 h 1659"/>
                <a:gd name="T8" fmla="*/ 77 w 1663"/>
                <a:gd name="T9" fmla="*/ 5 h 1659"/>
                <a:gd name="T10" fmla="*/ 78 w 1663"/>
                <a:gd name="T11" fmla="*/ 5 h 1659"/>
                <a:gd name="T12" fmla="*/ 79 w 1663"/>
                <a:gd name="T13" fmla="*/ 6 h 1659"/>
                <a:gd name="T14" fmla="*/ 85 w 1663"/>
                <a:gd name="T15" fmla="*/ 11 h 1659"/>
                <a:gd name="T16" fmla="*/ 86 w 1663"/>
                <a:gd name="T17" fmla="*/ 12 h 1659"/>
                <a:gd name="T18" fmla="*/ 86 w 1663"/>
                <a:gd name="T19" fmla="*/ 13 h 1659"/>
                <a:gd name="T20" fmla="*/ 84 w 1663"/>
                <a:gd name="T21" fmla="*/ 14 h 1659"/>
                <a:gd name="T22" fmla="*/ 89 w 1663"/>
                <a:gd name="T23" fmla="*/ 16 h 1659"/>
                <a:gd name="T24" fmla="*/ 90 w 1663"/>
                <a:gd name="T25" fmla="*/ 15 h 1659"/>
                <a:gd name="T26" fmla="*/ 91 w 1663"/>
                <a:gd name="T27" fmla="*/ 15 h 1659"/>
                <a:gd name="T28" fmla="*/ 92 w 1663"/>
                <a:gd name="T29" fmla="*/ 16 h 1659"/>
                <a:gd name="T30" fmla="*/ 98 w 1663"/>
                <a:gd name="T31" fmla="*/ 21 h 1659"/>
                <a:gd name="T32" fmla="*/ 98 w 1663"/>
                <a:gd name="T33" fmla="*/ 22 h 1659"/>
                <a:gd name="T34" fmla="*/ 97 w 1663"/>
                <a:gd name="T35" fmla="*/ 24 h 1659"/>
                <a:gd name="T36" fmla="*/ 83 w 1663"/>
                <a:gd name="T37" fmla="*/ 33 h 1659"/>
                <a:gd name="T38" fmla="*/ 80 w 1663"/>
                <a:gd name="T39" fmla="*/ 36 h 1659"/>
                <a:gd name="T40" fmla="*/ 76 w 1663"/>
                <a:gd name="T41" fmla="*/ 37 h 1659"/>
                <a:gd name="T42" fmla="*/ 75 w 1663"/>
                <a:gd name="T43" fmla="*/ 36 h 1659"/>
                <a:gd name="T44" fmla="*/ 75 w 1663"/>
                <a:gd name="T45" fmla="*/ 43 h 1659"/>
                <a:gd name="T46" fmla="*/ 80 w 1663"/>
                <a:gd name="T47" fmla="*/ 37 h 1659"/>
                <a:gd name="T48" fmla="*/ 81 w 1663"/>
                <a:gd name="T49" fmla="*/ 36 h 1659"/>
                <a:gd name="T50" fmla="*/ 83 w 1663"/>
                <a:gd name="T51" fmla="*/ 37 h 1659"/>
                <a:gd name="T52" fmla="*/ 88 w 1663"/>
                <a:gd name="T53" fmla="*/ 43 h 1659"/>
                <a:gd name="T54" fmla="*/ 89 w 1663"/>
                <a:gd name="T55" fmla="*/ 44 h 1659"/>
                <a:gd name="T56" fmla="*/ 89 w 1663"/>
                <a:gd name="T57" fmla="*/ 45 h 1659"/>
                <a:gd name="T58" fmla="*/ 87 w 1663"/>
                <a:gd name="T59" fmla="*/ 45 h 1659"/>
                <a:gd name="T60" fmla="*/ 87 w 1663"/>
                <a:gd name="T61" fmla="*/ 48 h 1659"/>
                <a:gd name="T62" fmla="*/ 88 w 1663"/>
                <a:gd name="T63" fmla="*/ 47 h 1659"/>
                <a:gd name="T64" fmla="*/ 90 w 1663"/>
                <a:gd name="T65" fmla="*/ 47 h 1659"/>
                <a:gd name="T66" fmla="*/ 91 w 1663"/>
                <a:gd name="T67" fmla="*/ 48 h 1659"/>
                <a:gd name="T68" fmla="*/ 97 w 1663"/>
                <a:gd name="T69" fmla="*/ 53 h 1659"/>
                <a:gd name="T70" fmla="*/ 98 w 1663"/>
                <a:gd name="T71" fmla="*/ 55 h 1659"/>
                <a:gd name="T72" fmla="*/ 97 w 1663"/>
                <a:gd name="T73" fmla="*/ 56 h 1659"/>
                <a:gd name="T74" fmla="*/ 96 w 1663"/>
                <a:gd name="T75" fmla="*/ 57 h 1659"/>
                <a:gd name="T76" fmla="*/ 14 w 1663"/>
                <a:gd name="T77" fmla="*/ 34 h 1659"/>
                <a:gd name="T78" fmla="*/ 12 w 1663"/>
                <a:gd name="T79" fmla="*/ 11 h 1659"/>
                <a:gd name="T80" fmla="*/ 54 w 1663"/>
                <a:gd name="T81" fmla="*/ 32 h 1659"/>
                <a:gd name="T82" fmla="*/ 75 w 1663"/>
                <a:gd name="T83" fmla="*/ 62 h 1659"/>
                <a:gd name="T84" fmla="*/ 76 w 1663"/>
                <a:gd name="T85" fmla="*/ 61 h 1659"/>
                <a:gd name="T86" fmla="*/ 78 w 1663"/>
                <a:gd name="T87" fmla="*/ 61 h 1659"/>
                <a:gd name="T88" fmla="*/ 79 w 1663"/>
                <a:gd name="T89" fmla="*/ 62 h 1659"/>
                <a:gd name="T90" fmla="*/ 85 w 1663"/>
                <a:gd name="T91" fmla="*/ 66 h 1659"/>
                <a:gd name="T92" fmla="*/ 86 w 1663"/>
                <a:gd name="T93" fmla="*/ 67 h 1659"/>
                <a:gd name="T94" fmla="*/ 86 w 1663"/>
                <a:gd name="T95" fmla="*/ 69 h 1659"/>
                <a:gd name="T96" fmla="*/ 83 w 1663"/>
                <a:gd name="T97" fmla="*/ 71 h 1659"/>
                <a:gd name="T98" fmla="*/ 81 w 1663"/>
                <a:gd name="T99" fmla="*/ 97 h 1659"/>
                <a:gd name="T100" fmla="*/ 76 w 1663"/>
                <a:gd name="T101" fmla="*/ 98 h 1659"/>
                <a:gd name="T102" fmla="*/ 75 w 1663"/>
                <a:gd name="T103" fmla="*/ 97 h 1659"/>
                <a:gd name="T104" fmla="*/ 24 w 1663"/>
                <a:gd name="T105" fmla="*/ 94 h 1659"/>
                <a:gd name="T106" fmla="*/ 22 w 1663"/>
                <a:gd name="T107" fmla="*/ 97 h 1659"/>
                <a:gd name="T108" fmla="*/ 18 w 1663"/>
                <a:gd name="T109" fmla="*/ 98 h 1659"/>
                <a:gd name="T110" fmla="*/ 16 w 1663"/>
                <a:gd name="T111" fmla="*/ 97 h 1659"/>
                <a:gd name="T112" fmla="*/ 75 w 1663"/>
                <a:gd name="T113" fmla="*/ 77 h 16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663" h="1659">
                  <a:moveTo>
                    <a:pt x="921" y="9"/>
                  </a:moveTo>
                  <a:lnTo>
                    <a:pt x="924" y="9"/>
                  </a:lnTo>
                  <a:lnTo>
                    <a:pt x="927" y="9"/>
                  </a:lnTo>
                  <a:lnTo>
                    <a:pt x="930" y="10"/>
                  </a:lnTo>
                  <a:lnTo>
                    <a:pt x="934" y="10"/>
                  </a:lnTo>
                  <a:lnTo>
                    <a:pt x="938" y="11"/>
                  </a:lnTo>
                  <a:lnTo>
                    <a:pt x="941" y="11"/>
                  </a:lnTo>
                  <a:lnTo>
                    <a:pt x="945" y="12"/>
                  </a:lnTo>
                  <a:lnTo>
                    <a:pt x="948" y="13"/>
                  </a:lnTo>
                  <a:lnTo>
                    <a:pt x="952" y="14"/>
                  </a:lnTo>
                  <a:lnTo>
                    <a:pt x="955" y="16"/>
                  </a:lnTo>
                  <a:lnTo>
                    <a:pt x="958" y="18"/>
                  </a:lnTo>
                  <a:lnTo>
                    <a:pt x="960" y="20"/>
                  </a:lnTo>
                  <a:lnTo>
                    <a:pt x="962" y="22"/>
                  </a:lnTo>
                  <a:lnTo>
                    <a:pt x="963" y="26"/>
                  </a:lnTo>
                  <a:lnTo>
                    <a:pt x="964" y="30"/>
                  </a:lnTo>
                  <a:lnTo>
                    <a:pt x="965" y="34"/>
                  </a:lnTo>
                  <a:lnTo>
                    <a:pt x="964" y="36"/>
                  </a:lnTo>
                  <a:lnTo>
                    <a:pt x="964" y="39"/>
                  </a:lnTo>
                  <a:lnTo>
                    <a:pt x="964" y="41"/>
                  </a:lnTo>
                  <a:lnTo>
                    <a:pt x="964" y="43"/>
                  </a:lnTo>
                  <a:lnTo>
                    <a:pt x="963" y="45"/>
                  </a:lnTo>
                  <a:lnTo>
                    <a:pt x="962" y="47"/>
                  </a:lnTo>
                  <a:lnTo>
                    <a:pt x="960" y="49"/>
                  </a:lnTo>
                  <a:lnTo>
                    <a:pt x="958" y="51"/>
                  </a:lnTo>
                  <a:lnTo>
                    <a:pt x="955" y="53"/>
                  </a:lnTo>
                  <a:lnTo>
                    <a:pt x="950" y="55"/>
                  </a:lnTo>
                  <a:lnTo>
                    <a:pt x="946" y="58"/>
                  </a:lnTo>
                  <a:lnTo>
                    <a:pt x="940" y="61"/>
                  </a:lnTo>
                  <a:lnTo>
                    <a:pt x="934" y="64"/>
                  </a:lnTo>
                  <a:lnTo>
                    <a:pt x="927" y="68"/>
                  </a:lnTo>
                  <a:lnTo>
                    <a:pt x="918" y="73"/>
                  </a:lnTo>
                  <a:lnTo>
                    <a:pt x="909" y="78"/>
                  </a:lnTo>
                  <a:lnTo>
                    <a:pt x="909" y="182"/>
                  </a:lnTo>
                  <a:lnTo>
                    <a:pt x="1227" y="182"/>
                  </a:lnTo>
                  <a:lnTo>
                    <a:pt x="1278" y="112"/>
                  </a:lnTo>
                  <a:lnTo>
                    <a:pt x="1280" y="108"/>
                  </a:lnTo>
                  <a:lnTo>
                    <a:pt x="1283" y="105"/>
                  </a:lnTo>
                  <a:lnTo>
                    <a:pt x="1285" y="102"/>
                  </a:lnTo>
                  <a:lnTo>
                    <a:pt x="1288" y="99"/>
                  </a:lnTo>
                  <a:lnTo>
                    <a:pt x="1290" y="96"/>
                  </a:lnTo>
                  <a:lnTo>
                    <a:pt x="1294" y="94"/>
                  </a:lnTo>
                  <a:lnTo>
                    <a:pt x="1296" y="92"/>
                  </a:lnTo>
                  <a:lnTo>
                    <a:pt x="1299" y="91"/>
                  </a:lnTo>
                  <a:lnTo>
                    <a:pt x="1301" y="89"/>
                  </a:lnTo>
                  <a:lnTo>
                    <a:pt x="1304" y="88"/>
                  </a:lnTo>
                  <a:lnTo>
                    <a:pt x="1306" y="87"/>
                  </a:lnTo>
                  <a:lnTo>
                    <a:pt x="1308" y="86"/>
                  </a:lnTo>
                  <a:lnTo>
                    <a:pt x="1310" y="85"/>
                  </a:lnTo>
                  <a:lnTo>
                    <a:pt x="1312" y="85"/>
                  </a:lnTo>
                  <a:lnTo>
                    <a:pt x="1314" y="85"/>
                  </a:lnTo>
                  <a:lnTo>
                    <a:pt x="1316" y="85"/>
                  </a:lnTo>
                  <a:lnTo>
                    <a:pt x="1318" y="85"/>
                  </a:lnTo>
                  <a:lnTo>
                    <a:pt x="1320" y="85"/>
                  </a:lnTo>
                  <a:lnTo>
                    <a:pt x="1322" y="85"/>
                  </a:lnTo>
                  <a:lnTo>
                    <a:pt x="1324" y="86"/>
                  </a:lnTo>
                  <a:lnTo>
                    <a:pt x="1326" y="87"/>
                  </a:lnTo>
                  <a:lnTo>
                    <a:pt x="1329" y="88"/>
                  </a:lnTo>
                  <a:lnTo>
                    <a:pt x="1331" y="89"/>
                  </a:lnTo>
                  <a:lnTo>
                    <a:pt x="1334" y="90"/>
                  </a:lnTo>
                  <a:lnTo>
                    <a:pt x="1337" y="92"/>
                  </a:lnTo>
                  <a:lnTo>
                    <a:pt x="1341" y="94"/>
                  </a:lnTo>
                  <a:lnTo>
                    <a:pt x="1344" y="96"/>
                  </a:lnTo>
                  <a:lnTo>
                    <a:pt x="1348" y="98"/>
                  </a:lnTo>
                  <a:lnTo>
                    <a:pt x="1351" y="101"/>
                  </a:lnTo>
                  <a:lnTo>
                    <a:pt x="1355" y="104"/>
                  </a:lnTo>
                  <a:lnTo>
                    <a:pt x="1360" y="108"/>
                  </a:lnTo>
                  <a:lnTo>
                    <a:pt x="1365" y="112"/>
                  </a:lnTo>
                  <a:lnTo>
                    <a:pt x="1432" y="168"/>
                  </a:lnTo>
                  <a:lnTo>
                    <a:pt x="1436" y="172"/>
                  </a:lnTo>
                  <a:lnTo>
                    <a:pt x="1442" y="176"/>
                  </a:lnTo>
                  <a:lnTo>
                    <a:pt x="1445" y="179"/>
                  </a:lnTo>
                  <a:lnTo>
                    <a:pt x="1449" y="182"/>
                  </a:lnTo>
                  <a:lnTo>
                    <a:pt x="1451" y="185"/>
                  </a:lnTo>
                  <a:lnTo>
                    <a:pt x="1454" y="187"/>
                  </a:lnTo>
                  <a:lnTo>
                    <a:pt x="1456" y="189"/>
                  </a:lnTo>
                  <a:lnTo>
                    <a:pt x="1457" y="191"/>
                  </a:lnTo>
                  <a:lnTo>
                    <a:pt x="1458" y="192"/>
                  </a:lnTo>
                  <a:lnTo>
                    <a:pt x="1459" y="194"/>
                  </a:lnTo>
                  <a:lnTo>
                    <a:pt x="1460" y="195"/>
                  </a:lnTo>
                  <a:lnTo>
                    <a:pt x="1460" y="196"/>
                  </a:lnTo>
                  <a:lnTo>
                    <a:pt x="1460" y="198"/>
                  </a:lnTo>
                  <a:lnTo>
                    <a:pt x="1460" y="199"/>
                  </a:lnTo>
                  <a:lnTo>
                    <a:pt x="1460" y="201"/>
                  </a:lnTo>
                  <a:lnTo>
                    <a:pt x="1461" y="203"/>
                  </a:lnTo>
                  <a:lnTo>
                    <a:pt x="1460" y="205"/>
                  </a:lnTo>
                  <a:lnTo>
                    <a:pt x="1460" y="208"/>
                  </a:lnTo>
                  <a:lnTo>
                    <a:pt x="1460" y="210"/>
                  </a:lnTo>
                  <a:lnTo>
                    <a:pt x="1460" y="212"/>
                  </a:lnTo>
                  <a:lnTo>
                    <a:pt x="1459" y="214"/>
                  </a:lnTo>
                  <a:lnTo>
                    <a:pt x="1457" y="216"/>
                  </a:lnTo>
                  <a:lnTo>
                    <a:pt x="1455" y="218"/>
                  </a:lnTo>
                  <a:lnTo>
                    <a:pt x="1453" y="220"/>
                  </a:lnTo>
                  <a:lnTo>
                    <a:pt x="1450" y="223"/>
                  </a:lnTo>
                  <a:lnTo>
                    <a:pt x="1446" y="226"/>
                  </a:lnTo>
                  <a:lnTo>
                    <a:pt x="1441" y="230"/>
                  </a:lnTo>
                  <a:lnTo>
                    <a:pt x="1434" y="234"/>
                  </a:lnTo>
                  <a:lnTo>
                    <a:pt x="1427" y="239"/>
                  </a:lnTo>
                  <a:lnTo>
                    <a:pt x="1419" y="245"/>
                  </a:lnTo>
                  <a:lnTo>
                    <a:pt x="1410" y="253"/>
                  </a:lnTo>
                  <a:lnTo>
                    <a:pt x="1400" y="261"/>
                  </a:lnTo>
                  <a:lnTo>
                    <a:pt x="1400" y="359"/>
                  </a:lnTo>
                  <a:lnTo>
                    <a:pt x="1432" y="359"/>
                  </a:lnTo>
                  <a:lnTo>
                    <a:pt x="1491" y="282"/>
                  </a:lnTo>
                  <a:lnTo>
                    <a:pt x="1494" y="277"/>
                  </a:lnTo>
                  <a:lnTo>
                    <a:pt x="1497" y="274"/>
                  </a:lnTo>
                  <a:lnTo>
                    <a:pt x="1500" y="270"/>
                  </a:lnTo>
                  <a:lnTo>
                    <a:pt x="1503" y="268"/>
                  </a:lnTo>
                  <a:lnTo>
                    <a:pt x="1505" y="265"/>
                  </a:lnTo>
                  <a:lnTo>
                    <a:pt x="1508" y="263"/>
                  </a:lnTo>
                  <a:lnTo>
                    <a:pt x="1510" y="261"/>
                  </a:lnTo>
                  <a:lnTo>
                    <a:pt x="1513" y="259"/>
                  </a:lnTo>
                  <a:lnTo>
                    <a:pt x="1515" y="258"/>
                  </a:lnTo>
                  <a:lnTo>
                    <a:pt x="1517" y="257"/>
                  </a:lnTo>
                  <a:lnTo>
                    <a:pt x="1519" y="256"/>
                  </a:lnTo>
                  <a:lnTo>
                    <a:pt x="1521" y="255"/>
                  </a:lnTo>
                  <a:lnTo>
                    <a:pt x="1523" y="255"/>
                  </a:lnTo>
                  <a:lnTo>
                    <a:pt x="1525" y="255"/>
                  </a:lnTo>
                  <a:lnTo>
                    <a:pt x="1527" y="255"/>
                  </a:lnTo>
                  <a:lnTo>
                    <a:pt x="1530" y="255"/>
                  </a:lnTo>
                  <a:lnTo>
                    <a:pt x="1532" y="255"/>
                  </a:lnTo>
                  <a:lnTo>
                    <a:pt x="1534" y="255"/>
                  </a:lnTo>
                  <a:lnTo>
                    <a:pt x="1538" y="255"/>
                  </a:lnTo>
                  <a:lnTo>
                    <a:pt x="1540" y="256"/>
                  </a:lnTo>
                  <a:lnTo>
                    <a:pt x="1542" y="257"/>
                  </a:lnTo>
                  <a:lnTo>
                    <a:pt x="1545" y="258"/>
                  </a:lnTo>
                  <a:lnTo>
                    <a:pt x="1547" y="259"/>
                  </a:lnTo>
                  <a:lnTo>
                    <a:pt x="1549" y="261"/>
                  </a:lnTo>
                  <a:lnTo>
                    <a:pt x="1551" y="262"/>
                  </a:lnTo>
                  <a:lnTo>
                    <a:pt x="1553" y="264"/>
                  </a:lnTo>
                  <a:lnTo>
                    <a:pt x="1556" y="266"/>
                  </a:lnTo>
                  <a:lnTo>
                    <a:pt x="1558" y="268"/>
                  </a:lnTo>
                  <a:lnTo>
                    <a:pt x="1561" y="270"/>
                  </a:lnTo>
                  <a:lnTo>
                    <a:pt x="1564" y="273"/>
                  </a:lnTo>
                  <a:lnTo>
                    <a:pt x="1566" y="276"/>
                  </a:lnTo>
                  <a:lnTo>
                    <a:pt x="1570" y="279"/>
                  </a:lnTo>
                  <a:lnTo>
                    <a:pt x="1644" y="345"/>
                  </a:lnTo>
                  <a:lnTo>
                    <a:pt x="1645" y="346"/>
                  </a:lnTo>
                  <a:lnTo>
                    <a:pt x="1647" y="347"/>
                  </a:lnTo>
                  <a:lnTo>
                    <a:pt x="1649" y="349"/>
                  </a:lnTo>
                  <a:lnTo>
                    <a:pt x="1650" y="351"/>
                  </a:lnTo>
                  <a:lnTo>
                    <a:pt x="1652" y="352"/>
                  </a:lnTo>
                  <a:lnTo>
                    <a:pt x="1653" y="354"/>
                  </a:lnTo>
                  <a:lnTo>
                    <a:pt x="1655" y="356"/>
                  </a:lnTo>
                  <a:lnTo>
                    <a:pt x="1656" y="358"/>
                  </a:lnTo>
                  <a:lnTo>
                    <a:pt x="1658" y="360"/>
                  </a:lnTo>
                  <a:lnTo>
                    <a:pt x="1659" y="363"/>
                  </a:lnTo>
                  <a:lnTo>
                    <a:pt x="1660" y="365"/>
                  </a:lnTo>
                  <a:lnTo>
                    <a:pt x="1661" y="367"/>
                  </a:lnTo>
                  <a:lnTo>
                    <a:pt x="1662" y="370"/>
                  </a:lnTo>
                  <a:lnTo>
                    <a:pt x="1662" y="373"/>
                  </a:lnTo>
                  <a:lnTo>
                    <a:pt x="1662" y="376"/>
                  </a:lnTo>
                  <a:lnTo>
                    <a:pt x="1663" y="379"/>
                  </a:lnTo>
                  <a:lnTo>
                    <a:pt x="1662" y="383"/>
                  </a:lnTo>
                  <a:lnTo>
                    <a:pt x="1661" y="386"/>
                  </a:lnTo>
                  <a:lnTo>
                    <a:pt x="1660" y="389"/>
                  </a:lnTo>
                  <a:lnTo>
                    <a:pt x="1658" y="393"/>
                  </a:lnTo>
                  <a:lnTo>
                    <a:pt x="1656" y="395"/>
                  </a:lnTo>
                  <a:lnTo>
                    <a:pt x="1654" y="397"/>
                  </a:lnTo>
                  <a:lnTo>
                    <a:pt x="1651" y="398"/>
                  </a:lnTo>
                  <a:lnTo>
                    <a:pt x="1648" y="400"/>
                  </a:lnTo>
                  <a:lnTo>
                    <a:pt x="1644" y="401"/>
                  </a:lnTo>
                  <a:lnTo>
                    <a:pt x="1641" y="401"/>
                  </a:lnTo>
                  <a:lnTo>
                    <a:pt x="1637" y="402"/>
                  </a:lnTo>
                  <a:lnTo>
                    <a:pt x="1633" y="402"/>
                  </a:lnTo>
                  <a:lnTo>
                    <a:pt x="1629" y="402"/>
                  </a:lnTo>
                  <a:lnTo>
                    <a:pt x="1625" y="402"/>
                  </a:lnTo>
                  <a:lnTo>
                    <a:pt x="1621" y="402"/>
                  </a:lnTo>
                  <a:lnTo>
                    <a:pt x="1618" y="403"/>
                  </a:lnTo>
                  <a:lnTo>
                    <a:pt x="1400" y="403"/>
                  </a:lnTo>
                  <a:lnTo>
                    <a:pt x="1400" y="556"/>
                  </a:lnTo>
                  <a:lnTo>
                    <a:pt x="1399" y="564"/>
                  </a:lnTo>
                  <a:lnTo>
                    <a:pt x="1397" y="571"/>
                  </a:lnTo>
                  <a:lnTo>
                    <a:pt x="1395" y="579"/>
                  </a:lnTo>
                  <a:lnTo>
                    <a:pt x="1392" y="586"/>
                  </a:lnTo>
                  <a:lnTo>
                    <a:pt x="1386" y="592"/>
                  </a:lnTo>
                  <a:lnTo>
                    <a:pt x="1381" y="598"/>
                  </a:lnTo>
                  <a:lnTo>
                    <a:pt x="1376" y="604"/>
                  </a:lnTo>
                  <a:lnTo>
                    <a:pt x="1370" y="609"/>
                  </a:lnTo>
                  <a:lnTo>
                    <a:pt x="1363" y="613"/>
                  </a:lnTo>
                  <a:lnTo>
                    <a:pt x="1356" y="617"/>
                  </a:lnTo>
                  <a:lnTo>
                    <a:pt x="1348" y="621"/>
                  </a:lnTo>
                  <a:lnTo>
                    <a:pt x="1339" y="624"/>
                  </a:lnTo>
                  <a:lnTo>
                    <a:pt x="1331" y="626"/>
                  </a:lnTo>
                  <a:lnTo>
                    <a:pt x="1322" y="627"/>
                  </a:lnTo>
                  <a:lnTo>
                    <a:pt x="1313" y="628"/>
                  </a:lnTo>
                  <a:lnTo>
                    <a:pt x="1305" y="629"/>
                  </a:lnTo>
                  <a:lnTo>
                    <a:pt x="1299" y="628"/>
                  </a:lnTo>
                  <a:lnTo>
                    <a:pt x="1295" y="628"/>
                  </a:lnTo>
                  <a:lnTo>
                    <a:pt x="1290" y="627"/>
                  </a:lnTo>
                  <a:lnTo>
                    <a:pt x="1286" y="627"/>
                  </a:lnTo>
                  <a:lnTo>
                    <a:pt x="1282" y="625"/>
                  </a:lnTo>
                  <a:lnTo>
                    <a:pt x="1279" y="624"/>
                  </a:lnTo>
                  <a:lnTo>
                    <a:pt x="1276" y="623"/>
                  </a:lnTo>
                  <a:lnTo>
                    <a:pt x="1274" y="621"/>
                  </a:lnTo>
                  <a:lnTo>
                    <a:pt x="1271" y="618"/>
                  </a:lnTo>
                  <a:lnTo>
                    <a:pt x="1269" y="616"/>
                  </a:lnTo>
                  <a:lnTo>
                    <a:pt x="1268" y="614"/>
                  </a:lnTo>
                  <a:lnTo>
                    <a:pt x="1267" y="611"/>
                  </a:lnTo>
                  <a:lnTo>
                    <a:pt x="1266" y="609"/>
                  </a:lnTo>
                  <a:lnTo>
                    <a:pt x="1265" y="606"/>
                  </a:lnTo>
                  <a:lnTo>
                    <a:pt x="1265" y="603"/>
                  </a:lnTo>
                  <a:lnTo>
                    <a:pt x="1265" y="601"/>
                  </a:lnTo>
                  <a:lnTo>
                    <a:pt x="1265" y="583"/>
                  </a:lnTo>
                  <a:lnTo>
                    <a:pt x="909" y="583"/>
                  </a:lnTo>
                  <a:lnTo>
                    <a:pt x="909" y="727"/>
                  </a:lnTo>
                  <a:lnTo>
                    <a:pt x="1279" y="727"/>
                  </a:lnTo>
                  <a:lnTo>
                    <a:pt x="1344" y="643"/>
                  </a:lnTo>
                  <a:lnTo>
                    <a:pt x="1345" y="640"/>
                  </a:lnTo>
                  <a:lnTo>
                    <a:pt x="1347" y="638"/>
                  </a:lnTo>
                  <a:lnTo>
                    <a:pt x="1349" y="636"/>
                  </a:lnTo>
                  <a:lnTo>
                    <a:pt x="1351" y="634"/>
                  </a:lnTo>
                  <a:lnTo>
                    <a:pt x="1353" y="631"/>
                  </a:lnTo>
                  <a:lnTo>
                    <a:pt x="1355" y="629"/>
                  </a:lnTo>
                  <a:lnTo>
                    <a:pt x="1358" y="627"/>
                  </a:lnTo>
                  <a:lnTo>
                    <a:pt x="1360" y="625"/>
                  </a:lnTo>
                  <a:lnTo>
                    <a:pt x="1362" y="623"/>
                  </a:lnTo>
                  <a:lnTo>
                    <a:pt x="1365" y="621"/>
                  </a:lnTo>
                  <a:lnTo>
                    <a:pt x="1367" y="620"/>
                  </a:lnTo>
                  <a:lnTo>
                    <a:pt x="1370" y="617"/>
                  </a:lnTo>
                  <a:lnTo>
                    <a:pt x="1372" y="616"/>
                  </a:lnTo>
                  <a:lnTo>
                    <a:pt x="1375" y="615"/>
                  </a:lnTo>
                  <a:lnTo>
                    <a:pt x="1377" y="615"/>
                  </a:lnTo>
                  <a:lnTo>
                    <a:pt x="1380" y="615"/>
                  </a:lnTo>
                  <a:lnTo>
                    <a:pt x="1382" y="615"/>
                  </a:lnTo>
                  <a:lnTo>
                    <a:pt x="1385" y="615"/>
                  </a:lnTo>
                  <a:lnTo>
                    <a:pt x="1387" y="616"/>
                  </a:lnTo>
                  <a:lnTo>
                    <a:pt x="1390" y="616"/>
                  </a:lnTo>
                  <a:lnTo>
                    <a:pt x="1393" y="618"/>
                  </a:lnTo>
                  <a:lnTo>
                    <a:pt x="1395" y="620"/>
                  </a:lnTo>
                  <a:lnTo>
                    <a:pt x="1397" y="621"/>
                  </a:lnTo>
                  <a:lnTo>
                    <a:pt x="1399" y="623"/>
                  </a:lnTo>
                  <a:lnTo>
                    <a:pt x="1402" y="625"/>
                  </a:lnTo>
                  <a:lnTo>
                    <a:pt x="1404" y="627"/>
                  </a:lnTo>
                  <a:lnTo>
                    <a:pt x="1406" y="629"/>
                  </a:lnTo>
                  <a:lnTo>
                    <a:pt x="1409" y="632"/>
                  </a:lnTo>
                  <a:lnTo>
                    <a:pt x="1411" y="634"/>
                  </a:lnTo>
                  <a:lnTo>
                    <a:pt x="1414" y="637"/>
                  </a:lnTo>
                  <a:lnTo>
                    <a:pt x="1417" y="640"/>
                  </a:lnTo>
                  <a:lnTo>
                    <a:pt x="1420" y="643"/>
                  </a:lnTo>
                  <a:lnTo>
                    <a:pt x="1491" y="720"/>
                  </a:lnTo>
                  <a:lnTo>
                    <a:pt x="1492" y="722"/>
                  </a:lnTo>
                  <a:lnTo>
                    <a:pt x="1494" y="724"/>
                  </a:lnTo>
                  <a:lnTo>
                    <a:pt x="1496" y="726"/>
                  </a:lnTo>
                  <a:lnTo>
                    <a:pt x="1497" y="727"/>
                  </a:lnTo>
                  <a:lnTo>
                    <a:pt x="1499" y="729"/>
                  </a:lnTo>
                  <a:lnTo>
                    <a:pt x="1500" y="731"/>
                  </a:lnTo>
                  <a:lnTo>
                    <a:pt x="1502" y="733"/>
                  </a:lnTo>
                  <a:lnTo>
                    <a:pt x="1503" y="735"/>
                  </a:lnTo>
                  <a:lnTo>
                    <a:pt x="1505" y="737"/>
                  </a:lnTo>
                  <a:lnTo>
                    <a:pt x="1506" y="739"/>
                  </a:lnTo>
                  <a:lnTo>
                    <a:pt x="1507" y="741"/>
                  </a:lnTo>
                  <a:lnTo>
                    <a:pt x="1508" y="743"/>
                  </a:lnTo>
                  <a:lnTo>
                    <a:pt x="1509" y="745"/>
                  </a:lnTo>
                  <a:lnTo>
                    <a:pt x="1509" y="747"/>
                  </a:lnTo>
                  <a:lnTo>
                    <a:pt x="1509" y="749"/>
                  </a:lnTo>
                  <a:lnTo>
                    <a:pt x="1510" y="752"/>
                  </a:lnTo>
                  <a:lnTo>
                    <a:pt x="1509" y="755"/>
                  </a:lnTo>
                  <a:lnTo>
                    <a:pt x="1509" y="758"/>
                  </a:lnTo>
                  <a:lnTo>
                    <a:pt x="1508" y="761"/>
                  </a:lnTo>
                  <a:lnTo>
                    <a:pt x="1506" y="763"/>
                  </a:lnTo>
                  <a:lnTo>
                    <a:pt x="1504" y="765"/>
                  </a:lnTo>
                  <a:lnTo>
                    <a:pt x="1502" y="766"/>
                  </a:lnTo>
                  <a:lnTo>
                    <a:pt x="1500" y="767"/>
                  </a:lnTo>
                  <a:lnTo>
                    <a:pt x="1497" y="768"/>
                  </a:lnTo>
                  <a:lnTo>
                    <a:pt x="1494" y="769"/>
                  </a:lnTo>
                  <a:lnTo>
                    <a:pt x="1491" y="770"/>
                  </a:lnTo>
                  <a:lnTo>
                    <a:pt x="1487" y="770"/>
                  </a:lnTo>
                  <a:lnTo>
                    <a:pt x="1483" y="770"/>
                  </a:lnTo>
                  <a:lnTo>
                    <a:pt x="1479" y="770"/>
                  </a:lnTo>
                  <a:lnTo>
                    <a:pt x="1475" y="770"/>
                  </a:lnTo>
                  <a:lnTo>
                    <a:pt x="1471" y="770"/>
                  </a:lnTo>
                  <a:lnTo>
                    <a:pt x="1467" y="771"/>
                  </a:lnTo>
                  <a:lnTo>
                    <a:pt x="909" y="771"/>
                  </a:lnTo>
                  <a:lnTo>
                    <a:pt x="909" y="913"/>
                  </a:lnTo>
                  <a:lnTo>
                    <a:pt x="1400" y="913"/>
                  </a:lnTo>
                  <a:lnTo>
                    <a:pt x="1467" y="829"/>
                  </a:lnTo>
                  <a:lnTo>
                    <a:pt x="1470" y="824"/>
                  </a:lnTo>
                  <a:lnTo>
                    <a:pt x="1473" y="821"/>
                  </a:lnTo>
                  <a:lnTo>
                    <a:pt x="1476" y="817"/>
                  </a:lnTo>
                  <a:lnTo>
                    <a:pt x="1479" y="814"/>
                  </a:lnTo>
                  <a:lnTo>
                    <a:pt x="1482" y="811"/>
                  </a:lnTo>
                  <a:lnTo>
                    <a:pt x="1485" y="809"/>
                  </a:lnTo>
                  <a:lnTo>
                    <a:pt x="1488" y="807"/>
                  </a:lnTo>
                  <a:lnTo>
                    <a:pt x="1491" y="805"/>
                  </a:lnTo>
                  <a:lnTo>
                    <a:pt x="1493" y="803"/>
                  </a:lnTo>
                  <a:lnTo>
                    <a:pt x="1496" y="801"/>
                  </a:lnTo>
                  <a:lnTo>
                    <a:pt x="1498" y="800"/>
                  </a:lnTo>
                  <a:lnTo>
                    <a:pt x="1501" y="799"/>
                  </a:lnTo>
                  <a:lnTo>
                    <a:pt x="1503" y="798"/>
                  </a:lnTo>
                  <a:lnTo>
                    <a:pt x="1506" y="798"/>
                  </a:lnTo>
                  <a:lnTo>
                    <a:pt x="1509" y="798"/>
                  </a:lnTo>
                  <a:lnTo>
                    <a:pt x="1512" y="798"/>
                  </a:lnTo>
                  <a:lnTo>
                    <a:pt x="1514" y="798"/>
                  </a:lnTo>
                  <a:lnTo>
                    <a:pt x="1516" y="798"/>
                  </a:lnTo>
                  <a:lnTo>
                    <a:pt x="1518" y="798"/>
                  </a:lnTo>
                  <a:lnTo>
                    <a:pt x="1519" y="799"/>
                  </a:lnTo>
                  <a:lnTo>
                    <a:pt x="1521" y="800"/>
                  </a:lnTo>
                  <a:lnTo>
                    <a:pt x="1523" y="801"/>
                  </a:lnTo>
                  <a:lnTo>
                    <a:pt x="1525" y="803"/>
                  </a:lnTo>
                  <a:lnTo>
                    <a:pt x="1527" y="805"/>
                  </a:lnTo>
                  <a:lnTo>
                    <a:pt x="1529" y="806"/>
                  </a:lnTo>
                  <a:lnTo>
                    <a:pt x="1531" y="808"/>
                  </a:lnTo>
                  <a:lnTo>
                    <a:pt x="1533" y="810"/>
                  </a:lnTo>
                  <a:lnTo>
                    <a:pt x="1536" y="812"/>
                  </a:lnTo>
                  <a:lnTo>
                    <a:pt x="1538" y="813"/>
                  </a:lnTo>
                  <a:lnTo>
                    <a:pt x="1540" y="815"/>
                  </a:lnTo>
                  <a:lnTo>
                    <a:pt x="1542" y="817"/>
                  </a:lnTo>
                  <a:lnTo>
                    <a:pt x="1545" y="820"/>
                  </a:lnTo>
                  <a:lnTo>
                    <a:pt x="1633" y="895"/>
                  </a:lnTo>
                  <a:lnTo>
                    <a:pt x="1634" y="896"/>
                  </a:lnTo>
                  <a:lnTo>
                    <a:pt x="1636" y="898"/>
                  </a:lnTo>
                  <a:lnTo>
                    <a:pt x="1638" y="900"/>
                  </a:lnTo>
                  <a:lnTo>
                    <a:pt x="1640" y="902"/>
                  </a:lnTo>
                  <a:lnTo>
                    <a:pt x="1642" y="904"/>
                  </a:lnTo>
                  <a:lnTo>
                    <a:pt x="1644" y="906"/>
                  </a:lnTo>
                  <a:lnTo>
                    <a:pt x="1646" y="908"/>
                  </a:lnTo>
                  <a:lnTo>
                    <a:pt x="1648" y="910"/>
                  </a:lnTo>
                  <a:lnTo>
                    <a:pt x="1650" y="912"/>
                  </a:lnTo>
                  <a:lnTo>
                    <a:pt x="1652" y="914"/>
                  </a:lnTo>
                  <a:lnTo>
                    <a:pt x="1654" y="917"/>
                  </a:lnTo>
                  <a:lnTo>
                    <a:pt x="1655" y="919"/>
                  </a:lnTo>
                  <a:lnTo>
                    <a:pt x="1656" y="922"/>
                  </a:lnTo>
                  <a:lnTo>
                    <a:pt x="1657" y="925"/>
                  </a:lnTo>
                  <a:lnTo>
                    <a:pt x="1657" y="928"/>
                  </a:lnTo>
                  <a:lnTo>
                    <a:pt x="1658" y="931"/>
                  </a:lnTo>
                  <a:lnTo>
                    <a:pt x="1657" y="934"/>
                  </a:lnTo>
                  <a:lnTo>
                    <a:pt x="1657" y="937"/>
                  </a:lnTo>
                  <a:lnTo>
                    <a:pt x="1656" y="940"/>
                  </a:lnTo>
                  <a:lnTo>
                    <a:pt x="1655" y="943"/>
                  </a:lnTo>
                  <a:lnTo>
                    <a:pt x="1654" y="945"/>
                  </a:lnTo>
                  <a:lnTo>
                    <a:pt x="1653" y="947"/>
                  </a:lnTo>
                  <a:lnTo>
                    <a:pt x="1651" y="949"/>
                  </a:lnTo>
                  <a:lnTo>
                    <a:pt x="1650" y="951"/>
                  </a:lnTo>
                  <a:lnTo>
                    <a:pt x="1648" y="952"/>
                  </a:lnTo>
                  <a:lnTo>
                    <a:pt x="1646" y="953"/>
                  </a:lnTo>
                  <a:lnTo>
                    <a:pt x="1643" y="954"/>
                  </a:lnTo>
                  <a:lnTo>
                    <a:pt x="1641" y="955"/>
                  </a:lnTo>
                  <a:lnTo>
                    <a:pt x="1639" y="956"/>
                  </a:lnTo>
                  <a:lnTo>
                    <a:pt x="1636" y="956"/>
                  </a:lnTo>
                  <a:lnTo>
                    <a:pt x="1633" y="956"/>
                  </a:lnTo>
                  <a:lnTo>
                    <a:pt x="1630" y="957"/>
                  </a:lnTo>
                  <a:lnTo>
                    <a:pt x="29" y="957"/>
                  </a:lnTo>
                  <a:lnTo>
                    <a:pt x="0" y="913"/>
                  </a:lnTo>
                  <a:lnTo>
                    <a:pt x="768" y="913"/>
                  </a:lnTo>
                  <a:lnTo>
                    <a:pt x="768" y="771"/>
                  </a:lnTo>
                  <a:lnTo>
                    <a:pt x="218" y="771"/>
                  </a:lnTo>
                  <a:lnTo>
                    <a:pt x="191" y="727"/>
                  </a:lnTo>
                  <a:lnTo>
                    <a:pt x="768" y="727"/>
                  </a:lnTo>
                  <a:lnTo>
                    <a:pt x="768" y="583"/>
                  </a:lnTo>
                  <a:lnTo>
                    <a:pt x="240" y="583"/>
                  </a:lnTo>
                  <a:lnTo>
                    <a:pt x="218" y="538"/>
                  </a:lnTo>
                  <a:lnTo>
                    <a:pt x="768" y="538"/>
                  </a:lnTo>
                  <a:lnTo>
                    <a:pt x="768" y="403"/>
                  </a:lnTo>
                  <a:lnTo>
                    <a:pt x="29" y="403"/>
                  </a:lnTo>
                  <a:lnTo>
                    <a:pt x="0" y="359"/>
                  </a:lnTo>
                  <a:lnTo>
                    <a:pt x="768" y="359"/>
                  </a:lnTo>
                  <a:lnTo>
                    <a:pt x="768" y="226"/>
                  </a:lnTo>
                  <a:lnTo>
                    <a:pt x="240" y="226"/>
                  </a:lnTo>
                  <a:lnTo>
                    <a:pt x="207" y="182"/>
                  </a:lnTo>
                  <a:lnTo>
                    <a:pt x="768" y="182"/>
                  </a:lnTo>
                  <a:lnTo>
                    <a:pt x="768" y="0"/>
                  </a:lnTo>
                  <a:lnTo>
                    <a:pt x="921" y="9"/>
                  </a:lnTo>
                  <a:close/>
                  <a:moveTo>
                    <a:pt x="909" y="359"/>
                  </a:moveTo>
                  <a:lnTo>
                    <a:pt x="1265" y="359"/>
                  </a:lnTo>
                  <a:lnTo>
                    <a:pt x="1265" y="226"/>
                  </a:lnTo>
                  <a:lnTo>
                    <a:pt x="909" y="226"/>
                  </a:lnTo>
                  <a:lnTo>
                    <a:pt x="909" y="359"/>
                  </a:lnTo>
                  <a:close/>
                  <a:moveTo>
                    <a:pt x="909" y="538"/>
                  </a:moveTo>
                  <a:lnTo>
                    <a:pt x="1265" y="538"/>
                  </a:lnTo>
                  <a:lnTo>
                    <a:pt x="1265" y="403"/>
                  </a:lnTo>
                  <a:lnTo>
                    <a:pt x="909" y="403"/>
                  </a:lnTo>
                  <a:lnTo>
                    <a:pt x="909" y="538"/>
                  </a:lnTo>
                  <a:close/>
                  <a:moveTo>
                    <a:pt x="445" y="1105"/>
                  </a:moveTo>
                  <a:lnTo>
                    <a:pt x="1228" y="1105"/>
                  </a:lnTo>
                  <a:lnTo>
                    <a:pt x="1274" y="1050"/>
                  </a:lnTo>
                  <a:lnTo>
                    <a:pt x="1274" y="1049"/>
                  </a:lnTo>
                  <a:lnTo>
                    <a:pt x="1275" y="1048"/>
                  </a:lnTo>
                  <a:lnTo>
                    <a:pt x="1276" y="1047"/>
                  </a:lnTo>
                  <a:lnTo>
                    <a:pt x="1278" y="1045"/>
                  </a:lnTo>
                  <a:lnTo>
                    <a:pt x="1280" y="1043"/>
                  </a:lnTo>
                  <a:lnTo>
                    <a:pt x="1282" y="1041"/>
                  </a:lnTo>
                  <a:lnTo>
                    <a:pt x="1284" y="1039"/>
                  </a:lnTo>
                  <a:lnTo>
                    <a:pt x="1287" y="1037"/>
                  </a:lnTo>
                  <a:lnTo>
                    <a:pt x="1289" y="1035"/>
                  </a:lnTo>
                  <a:lnTo>
                    <a:pt x="1293" y="1033"/>
                  </a:lnTo>
                  <a:lnTo>
                    <a:pt x="1296" y="1030"/>
                  </a:lnTo>
                  <a:lnTo>
                    <a:pt x="1299" y="1029"/>
                  </a:lnTo>
                  <a:lnTo>
                    <a:pt x="1302" y="1027"/>
                  </a:lnTo>
                  <a:lnTo>
                    <a:pt x="1306" y="1026"/>
                  </a:lnTo>
                  <a:lnTo>
                    <a:pt x="1309" y="1026"/>
                  </a:lnTo>
                  <a:lnTo>
                    <a:pt x="1313" y="1026"/>
                  </a:lnTo>
                  <a:lnTo>
                    <a:pt x="1315" y="1026"/>
                  </a:lnTo>
                  <a:lnTo>
                    <a:pt x="1318" y="1026"/>
                  </a:lnTo>
                  <a:lnTo>
                    <a:pt x="1321" y="1027"/>
                  </a:lnTo>
                  <a:lnTo>
                    <a:pt x="1324" y="1028"/>
                  </a:lnTo>
                  <a:lnTo>
                    <a:pt x="1327" y="1029"/>
                  </a:lnTo>
                  <a:lnTo>
                    <a:pt x="1330" y="1032"/>
                  </a:lnTo>
                  <a:lnTo>
                    <a:pt x="1332" y="1033"/>
                  </a:lnTo>
                  <a:lnTo>
                    <a:pt x="1335" y="1035"/>
                  </a:lnTo>
                  <a:lnTo>
                    <a:pt x="1338" y="1036"/>
                  </a:lnTo>
                  <a:lnTo>
                    <a:pt x="1341" y="1038"/>
                  </a:lnTo>
                  <a:lnTo>
                    <a:pt x="1343" y="1039"/>
                  </a:lnTo>
                  <a:lnTo>
                    <a:pt x="1345" y="1041"/>
                  </a:lnTo>
                  <a:lnTo>
                    <a:pt x="1347" y="1042"/>
                  </a:lnTo>
                  <a:lnTo>
                    <a:pt x="1349" y="1043"/>
                  </a:lnTo>
                  <a:lnTo>
                    <a:pt x="1350" y="1044"/>
                  </a:lnTo>
                  <a:lnTo>
                    <a:pt x="1351" y="1045"/>
                  </a:lnTo>
                  <a:lnTo>
                    <a:pt x="1425" y="1107"/>
                  </a:lnTo>
                  <a:lnTo>
                    <a:pt x="1430" y="1111"/>
                  </a:lnTo>
                  <a:lnTo>
                    <a:pt x="1435" y="1115"/>
                  </a:lnTo>
                  <a:lnTo>
                    <a:pt x="1440" y="1118"/>
                  </a:lnTo>
                  <a:lnTo>
                    <a:pt x="1444" y="1121"/>
                  </a:lnTo>
                  <a:lnTo>
                    <a:pt x="1447" y="1125"/>
                  </a:lnTo>
                  <a:lnTo>
                    <a:pt x="1450" y="1127"/>
                  </a:lnTo>
                  <a:lnTo>
                    <a:pt x="1452" y="1129"/>
                  </a:lnTo>
                  <a:lnTo>
                    <a:pt x="1454" y="1131"/>
                  </a:lnTo>
                  <a:lnTo>
                    <a:pt x="1455" y="1133"/>
                  </a:lnTo>
                  <a:lnTo>
                    <a:pt x="1456" y="1134"/>
                  </a:lnTo>
                  <a:lnTo>
                    <a:pt x="1457" y="1136"/>
                  </a:lnTo>
                  <a:lnTo>
                    <a:pt x="1457" y="1138"/>
                  </a:lnTo>
                  <a:lnTo>
                    <a:pt x="1457" y="1139"/>
                  </a:lnTo>
                  <a:lnTo>
                    <a:pt x="1457" y="1141"/>
                  </a:lnTo>
                  <a:lnTo>
                    <a:pt x="1457" y="1143"/>
                  </a:lnTo>
                  <a:lnTo>
                    <a:pt x="1458" y="1146"/>
                  </a:lnTo>
                  <a:lnTo>
                    <a:pt x="1457" y="1148"/>
                  </a:lnTo>
                  <a:lnTo>
                    <a:pt x="1457" y="1150"/>
                  </a:lnTo>
                  <a:lnTo>
                    <a:pt x="1457" y="1152"/>
                  </a:lnTo>
                  <a:lnTo>
                    <a:pt x="1457" y="1154"/>
                  </a:lnTo>
                  <a:lnTo>
                    <a:pt x="1456" y="1156"/>
                  </a:lnTo>
                  <a:lnTo>
                    <a:pt x="1454" y="1158"/>
                  </a:lnTo>
                  <a:lnTo>
                    <a:pt x="1453" y="1160"/>
                  </a:lnTo>
                  <a:lnTo>
                    <a:pt x="1450" y="1162"/>
                  </a:lnTo>
                  <a:lnTo>
                    <a:pt x="1447" y="1165"/>
                  </a:lnTo>
                  <a:lnTo>
                    <a:pt x="1444" y="1168"/>
                  </a:lnTo>
                  <a:lnTo>
                    <a:pt x="1439" y="1172"/>
                  </a:lnTo>
                  <a:lnTo>
                    <a:pt x="1432" y="1175"/>
                  </a:lnTo>
                  <a:lnTo>
                    <a:pt x="1426" y="1180"/>
                  </a:lnTo>
                  <a:lnTo>
                    <a:pt x="1418" y="1185"/>
                  </a:lnTo>
                  <a:lnTo>
                    <a:pt x="1410" y="1190"/>
                  </a:lnTo>
                  <a:lnTo>
                    <a:pt x="1400" y="1197"/>
                  </a:lnTo>
                  <a:lnTo>
                    <a:pt x="1400" y="1592"/>
                  </a:lnTo>
                  <a:lnTo>
                    <a:pt x="1399" y="1599"/>
                  </a:lnTo>
                  <a:lnTo>
                    <a:pt x="1397" y="1607"/>
                  </a:lnTo>
                  <a:lnTo>
                    <a:pt x="1394" y="1614"/>
                  </a:lnTo>
                  <a:lnTo>
                    <a:pt x="1391" y="1620"/>
                  </a:lnTo>
                  <a:lnTo>
                    <a:pt x="1385" y="1626"/>
                  </a:lnTo>
                  <a:lnTo>
                    <a:pt x="1380" y="1632"/>
                  </a:lnTo>
                  <a:lnTo>
                    <a:pt x="1374" y="1637"/>
                  </a:lnTo>
                  <a:lnTo>
                    <a:pt x="1367" y="1642"/>
                  </a:lnTo>
                  <a:lnTo>
                    <a:pt x="1360" y="1646"/>
                  </a:lnTo>
                  <a:lnTo>
                    <a:pt x="1353" y="1649"/>
                  </a:lnTo>
                  <a:lnTo>
                    <a:pt x="1345" y="1652"/>
                  </a:lnTo>
                  <a:lnTo>
                    <a:pt x="1335" y="1654"/>
                  </a:lnTo>
                  <a:lnTo>
                    <a:pt x="1327" y="1656"/>
                  </a:lnTo>
                  <a:lnTo>
                    <a:pt x="1319" y="1657"/>
                  </a:lnTo>
                  <a:lnTo>
                    <a:pt x="1310" y="1658"/>
                  </a:lnTo>
                  <a:lnTo>
                    <a:pt x="1302" y="1659"/>
                  </a:lnTo>
                  <a:lnTo>
                    <a:pt x="1297" y="1658"/>
                  </a:lnTo>
                  <a:lnTo>
                    <a:pt x="1293" y="1658"/>
                  </a:lnTo>
                  <a:lnTo>
                    <a:pt x="1289" y="1658"/>
                  </a:lnTo>
                  <a:lnTo>
                    <a:pt x="1285" y="1657"/>
                  </a:lnTo>
                  <a:lnTo>
                    <a:pt x="1282" y="1656"/>
                  </a:lnTo>
                  <a:lnTo>
                    <a:pt x="1279" y="1655"/>
                  </a:lnTo>
                  <a:lnTo>
                    <a:pt x="1276" y="1653"/>
                  </a:lnTo>
                  <a:lnTo>
                    <a:pt x="1274" y="1651"/>
                  </a:lnTo>
                  <a:lnTo>
                    <a:pt x="1272" y="1649"/>
                  </a:lnTo>
                  <a:lnTo>
                    <a:pt x="1270" y="1647"/>
                  </a:lnTo>
                  <a:lnTo>
                    <a:pt x="1268" y="1645"/>
                  </a:lnTo>
                  <a:lnTo>
                    <a:pt x="1267" y="1642"/>
                  </a:lnTo>
                  <a:lnTo>
                    <a:pt x="1266" y="1639"/>
                  </a:lnTo>
                  <a:lnTo>
                    <a:pt x="1265" y="1636"/>
                  </a:lnTo>
                  <a:lnTo>
                    <a:pt x="1265" y="1632"/>
                  </a:lnTo>
                  <a:lnTo>
                    <a:pt x="1265" y="1629"/>
                  </a:lnTo>
                  <a:lnTo>
                    <a:pt x="1265" y="1562"/>
                  </a:lnTo>
                  <a:lnTo>
                    <a:pt x="411" y="1562"/>
                  </a:lnTo>
                  <a:lnTo>
                    <a:pt x="411" y="1592"/>
                  </a:lnTo>
                  <a:lnTo>
                    <a:pt x="410" y="1598"/>
                  </a:lnTo>
                  <a:lnTo>
                    <a:pt x="409" y="1604"/>
                  </a:lnTo>
                  <a:lnTo>
                    <a:pt x="407" y="1610"/>
                  </a:lnTo>
                  <a:lnTo>
                    <a:pt x="404" y="1616"/>
                  </a:lnTo>
                  <a:lnTo>
                    <a:pt x="400" y="1621"/>
                  </a:lnTo>
                  <a:lnTo>
                    <a:pt x="395" y="1626"/>
                  </a:lnTo>
                  <a:lnTo>
                    <a:pt x="390" y="1632"/>
                  </a:lnTo>
                  <a:lnTo>
                    <a:pt x="384" y="1636"/>
                  </a:lnTo>
                  <a:lnTo>
                    <a:pt x="377" y="1640"/>
                  </a:lnTo>
                  <a:lnTo>
                    <a:pt x="369" y="1644"/>
                  </a:lnTo>
                  <a:lnTo>
                    <a:pt x="360" y="1647"/>
                  </a:lnTo>
                  <a:lnTo>
                    <a:pt x="350" y="1650"/>
                  </a:lnTo>
                  <a:lnTo>
                    <a:pt x="341" y="1652"/>
                  </a:lnTo>
                  <a:lnTo>
                    <a:pt x="330" y="1653"/>
                  </a:lnTo>
                  <a:lnTo>
                    <a:pt x="318" y="1654"/>
                  </a:lnTo>
                  <a:lnTo>
                    <a:pt x="306" y="1655"/>
                  </a:lnTo>
                  <a:lnTo>
                    <a:pt x="301" y="1654"/>
                  </a:lnTo>
                  <a:lnTo>
                    <a:pt x="297" y="1654"/>
                  </a:lnTo>
                  <a:lnTo>
                    <a:pt x="293" y="1653"/>
                  </a:lnTo>
                  <a:lnTo>
                    <a:pt x="289" y="1652"/>
                  </a:lnTo>
                  <a:lnTo>
                    <a:pt x="286" y="1651"/>
                  </a:lnTo>
                  <a:lnTo>
                    <a:pt x="282" y="1650"/>
                  </a:lnTo>
                  <a:lnTo>
                    <a:pt x="280" y="1648"/>
                  </a:lnTo>
                  <a:lnTo>
                    <a:pt x="277" y="1646"/>
                  </a:lnTo>
                  <a:lnTo>
                    <a:pt x="275" y="1643"/>
                  </a:lnTo>
                  <a:lnTo>
                    <a:pt x="273" y="1641"/>
                  </a:lnTo>
                  <a:lnTo>
                    <a:pt x="271" y="1638"/>
                  </a:lnTo>
                  <a:lnTo>
                    <a:pt x="269" y="1635"/>
                  </a:lnTo>
                  <a:lnTo>
                    <a:pt x="268" y="1632"/>
                  </a:lnTo>
                  <a:lnTo>
                    <a:pt x="267" y="1628"/>
                  </a:lnTo>
                  <a:lnTo>
                    <a:pt x="267" y="1624"/>
                  </a:lnTo>
                  <a:lnTo>
                    <a:pt x="267" y="1620"/>
                  </a:lnTo>
                  <a:lnTo>
                    <a:pt x="267" y="1024"/>
                  </a:lnTo>
                  <a:lnTo>
                    <a:pt x="445" y="1105"/>
                  </a:lnTo>
                  <a:close/>
                  <a:moveTo>
                    <a:pt x="411" y="1311"/>
                  </a:moveTo>
                  <a:lnTo>
                    <a:pt x="1265" y="1311"/>
                  </a:lnTo>
                  <a:lnTo>
                    <a:pt x="1265" y="1150"/>
                  </a:lnTo>
                  <a:lnTo>
                    <a:pt x="411" y="1150"/>
                  </a:lnTo>
                  <a:lnTo>
                    <a:pt x="411" y="1311"/>
                  </a:lnTo>
                  <a:close/>
                  <a:moveTo>
                    <a:pt x="411" y="1518"/>
                  </a:moveTo>
                  <a:lnTo>
                    <a:pt x="1265" y="1518"/>
                  </a:lnTo>
                  <a:lnTo>
                    <a:pt x="1265" y="1355"/>
                  </a:lnTo>
                  <a:lnTo>
                    <a:pt x="411" y="1355"/>
                  </a:lnTo>
                  <a:lnTo>
                    <a:pt x="411" y="15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76" name="Line 159">
              <a:extLst>
                <a:ext uri="{FF2B5EF4-FFF2-40B4-BE49-F238E27FC236}">
                  <a16:creationId xmlns:a16="http://schemas.microsoft.com/office/drawing/2014/main" id="{F10ABD89-9B07-40A2-B496-F54917D18331}"/>
                </a:ext>
              </a:extLst>
            </p:cNvPr>
            <p:cNvSpPr>
              <a:spLocks noChangeShapeType="1"/>
            </p:cNvSpPr>
            <p:nvPr/>
          </p:nvSpPr>
          <p:spPr bwMode="auto">
            <a:xfrm>
              <a:off x="4547" y="973"/>
              <a:ext cx="559"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77" name="Line 160">
              <a:extLst>
                <a:ext uri="{FF2B5EF4-FFF2-40B4-BE49-F238E27FC236}">
                  <a16:creationId xmlns:a16="http://schemas.microsoft.com/office/drawing/2014/main" id="{B31B4ED4-9FAB-44BB-B7F7-264250F98A38}"/>
                </a:ext>
              </a:extLst>
            </p:cNvPr>
            <p:cNvSpPr>
              <a:spLocks noChangeShapeType="1"/>
            </p:cNvSpPr>
            <p:nvPr/>
          </p:nvSpPr>
          <p:spPr bwMode="auto">
            <a:xfrm>
              <a:off x="4590" y="1041"/>
              <a:ext cx="473" cy="1"/>
            </a:xfrm>
            <a:prstGeom prst="line">
              <a:avLst/>
            </a:prstGeom>
            <a:noFill/>
            <a:ln w="53975">
              <a:solidFill>
                <a:srgbClr val="B0B0B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78" name="Line 161">
              <a:extLst>
                <a:ext uri="{FF2B5EF4-FFF2-40B4-BE49-F238E27FC236}">
                  <a16:creationId xmlns:a16="http://schemas.microsoft.com/office/drawing/2014/main" id="{99A1320D-9937-4ECD-B72A-7A5F2FEF7398}"/>
                </a:ext>
              </a:extLst>
            </p:cNvPr>
            <p:cNvSpPr>
              <a:spLocks noChangeShapeType="1"/>
            </p:cNvSpPr>
            <p:nvPr/>
          </p:nvSpPr>
          <p:spPr bwMode="auto">
            <a:xfrm>
              <a:off x="4590" y="1122"/>
              <a:ext cx="473" cy="1"/>
            </a:xfrm>
            <a:prstGeom prst="line">
              <a:avLst/>
            </a:prstGeom>
            <a:noFill/>
            <a:ln w="53975">
              <a:solidFill>
                <a:srgbClr val="B0B0B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79" name="Line 162">
              <a:extLst>
                <a:ext uri="{FF2B5EF4-FFF2-40B4-BE49-F238E27FC236}">
                  <a16:creationId xmlns:a16="http://schemas.microsoft.com/office/drawing/2014/main" id="{675038C3-445F-4799-A8CD-273A723D4436}"/>
                </a:ext>
              </a:extLst>
            </p:cNvPr>
            <p:cNvSpPr>
              <a:spLocks noChangeShapeType="1"/>
            </p:cNvSpPr>
            <p:nvPr/>
          </p:nvSpPr>
          <p:spPr bwMode="auto">
            <a:xfrm>
              <a:off x="4590" y="1203"/>
              <a:ext cx="473" cy="1"/>
            </a:xfrm>
            <a:prstGeom prst="line">
              <a:avLst/>
            </a:prstGeom>
            <a:noFill/>
            <a:ln w="53975">
              <a:solidFill>
                <a:srgbClr val="B0B0B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80" name="Line 163">
              <a:extLst>
                <a:ext uri="{FF2B5EF4-FFF2-40B4-BE49-F238E27FC236}">
                  <a16:creationId xmlns:a16="http://schemas.microsoft.com/office/drawing/2014/main" id="{67849D40-2A2D-414B-A33C-D05F3F1E9856}"/>
                </a:ext>
              </a:extLst>
            </p:cNvPr>
            <p:cNvSpPr>
              <a:spLocks noChangeShapeType="1"/>
            </p:cNvSpPr>
            <p:nvPr/>
          </p:nvSpPr>
          <p:spPr bwMode="auto">
            <a:xfrm>
              <a:off x="4590" y="1284"/>
              <a:ext cx="473" cy="1"/>
            </a:xfrm>
            <a:prstGeom prst="line">
              <a:avLst/>
            </a:prstGeom>
            <a:noFill/>
            <a:ln w="53975">
              <a:solidFill>
                <a:srgbClr val="B0B0B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81" name="Line 164">
              <a:extLst>
                <a:ext uri="{FF2B5EF4-FFF2-40B4-BE49-F238E27FC236}">
                  <a16:creationId xmlns:a16="http://schemas.microsoft.com/office/drawing/2014/main" id="{32747D93-A1A4-4D8B-BF20-39B5637DBF20}"/>
                </a:ext>
              </a:extLst>
            </p:cNvPr>
            <p:cNvSpPr>
              <a:spLocks noChangeShapeType="1"/>
            </p:cNvSpPr>
            <p:nvPr/>
          </p:nvSpPr>
          <p:spPr bwMode="auto">
            <a:xfrm>
              <a:off x="4590" y="1365"/>
              <a:ext cx="473" cy="1"/>
            </a:xfrm>
            <a:prstGeom prst="line">
              <a:avLst/>
            </a:prstGeom>
            <a:noFill/>
            <a:ln w="53975">
              <a:solidFill>
                <a:srgbClr val="B0B0B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82" name="Line 165">
              <a:extLst>
                <a:ext uri="{FF2B5EF4-FFF2-40B4-BE49-F238E27FC236}">
                  <a16:creationId xmlns:a16="http://schemas.microsoft.com/office/drawing/2014/main" id="{B19A3A03-88CB-4C3C-85D3-ED1441C38CCC}"/>
                </a:ext>
              </a:extLst>
            </p:cNvPr>
            <p:cNvSpPr>
              <a:spLocks noChangeShapeType="1"/>
            </p:cNvSpPr>
            <p:nvPr/>
          </p:nvSpPr>
          <p:spPr bwMode="auto">
            <a:xfrm>
              <a:off x="4756" y="1447"/>
              <a:ext cx="307" cy="1"/>
            </a:xfrm>
            <a:prstGeom prst="line">
              <a:avLst/>
            </a:prstGeom>
            <a:noFill/>
            <a:ln w="53975">
              <a:solidFill>
                <a:srgbClr val="B0B0B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83" name="Line 166">
              <a:extLst>
                <a:ext uri="{FF2B5EF4-FFF2-40B4-BE49-F238E27FC236}">
                  <a16:creationId xmlns:a16="http://schemas.microsoft.com/office/drawing/2014/main" id="{06D29C24-CA78-4CC3-A832-49A2E5E7BB73}"/>
                </a:ext>
              </a:extLst>
            </p:cNvPr>
            <p:cNvSpPr>
              <a:spLocks noChangeShapeType="1"/>
            </p:cNvSpPr>
            <p:nvPr/>
          </p:nvSpPr>
          <p:spPr bwMode="auto">
            <a:xfrm>
              <a:off x="4568" y="1527"/>
              <a:ext cx="194" cy="1"/>
            </a:xfrm>
            <a:prstGeom prst="line">
              <a:avLst/>
            </a:prstGeom>
            <a:noFill/>
            <a:ln w="31750">
              <a:solidFill>
                <a:srgbClr val="B0B0B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84" name="Freeform 167">
              <a:extLst>
                <a:ext uri="{FF2B5EF4-FFF2-40B4-BE49-F238E27FC236}">
                  <a16:creationId xmlns:a16="http://schemas.microsoft.com/office/drawing/2014/main" id="{4D7D69AF-53C9-4B34-A7B9-20FDF8A8F68A}"/>
                </a:ext>
              </a:extLst>
            </p:cNvPr>
            <p:cNvSpPr>
              <a:spLocks/>
            </p:cNvSpPr>
            <p:nvPr/>
          </p:nvSpPr>
          <p:spPr bwMode="auto">
            <a:xfrm>
              <a:off x="5070" y="1597"/>
              <a:ext cx="13" cy="64"/>
            </a:xfrm>
            <a:custGeom>
              <a:avLst/>
              <a:gdLst>
                <a:gd name="T0" fmla="*/ 0 w 227"/>
                <a:gd name="T1" fmla="*/ 64 h 1100"/>
                <a:gd name="T2" fmla="*/ 0 w 227"/>
                <a:gd name="T3" fmla="*/ 64 h 1100"/>
                <a:gd name="T4" fmla="*/ 1 w 227"/>
                <a:gd name="T5" fmla="*/ 63 h 1100"/>
                <a:gd name="T6" fmla="*/ 1 w 227"/>
                <a:gd name="T7" fmla="*/ 61 h 1100"/>
                <a:gd name="T8" fmla="*/ 2 w 227"/>
                <a:gd name="T9" fmla="*/ 58 h 1100"/>
                <a:gd name="T10" fmla="*/ 3 w 227"/>
                <a:gd name="T11" fmla="*/ 55 h 1100"/>
                <a:gd name="T12" fmla="*/ 4 w 227"/>
                <a:gd name="T13" fmla="*/ 52 h 1100"/>
                <a:gd name="T14" fmla="*/ 5 w 227"/>
                <a:gd name="T15" fmla="*/ 48 h 1100"/>
                <a:gd name="T16" fmla="*/ 7 w 227"/>
                <a:gd name="T17" fmla="*/ 44 h 1100"/>
                <a:gd name="T18" fmla="*/ 8 w 227"/>
                <a:gd name="T19" fmla="*/ 39 h 1100"/>
                <a:gd name="T20" fmla="*/ 9 w 227"/>
                <a:gd name="T21" fmla="*/ 34 h 1100"/>
                <a:gd name="T22" fmla="*/ 10 w 227"/>
                <a:gd name="T23" fmla="*/ 29 h 1100"/>
                <a:gd name="T24" fmla="*/ 11 w 227"/>
                <a:gd name="T25" fmla="*/ 23 h 1100"/>
                <a:gd name="T26" fmla="*/ 12 w 227"/>
                <a:gd name="T27" fmla="*/ 17 h 1100"/>
                <a:gd name="T28" fmla="*/ 12 w 227"/>
                <a:gd name="T29" fmla="*/ 12 h 1100"/>
                <a:gd name="T30" fmla="*/ 13 w 227"/>
                <a:gd name="T31" fmla="*/ 6 h 1100"/>
                <a:gd name="T32" fmla="*/ 13 w 227"/>
                <a:gd name="T33" fmla="*/ 0 h 11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7" h="1100">
                  <a:moveTo>
                    <a:pt x="0" y="1100"/>
                  </a:moveTo>
                  <a:lnTo>
                    <a:pt x="2" y="1093"/>
                  </a:lnTo>
                  <a:lnTo>
                    <a:pt x="10" y="1075"/>
                  </a:lnTo>
                  <a:lnTo>
                    <a:pt x="21" y="1044"/>
                  </a:lnTo>
                  <a:lnTo>
                    <a:pt x="35" y="1003"/>
                  </a:lnTo>
                  <a:lnTo>
                    <a:pt x="52" y="952"/>
                  </a:lnTo>
                  <a:lnTo>
                    <a:pt x="72" y="892"/>
                  </a:lnTo>
                  <a:lnTo>
                    <a:pt x="92" y="824"/>
                  </a:lnTo>
                  <a:lnTo>
                    <a:pt x="114" y="750"/>
                  </a:lnTo>
                  <a:lnTo>
                    <a:pt x="134" y="669"/>
                  </a:lnTo>
                  <a:lnTo>
                    <a:pt x="155" y="582"/>
                  </a:lnTo>
                  <a:lnTo>
                    <a:pt x="174" y="491"/>
                  </a:lnTo>
                  <a:lnTo>
                    <a:pt x="191" y="396"/>
                  </a:lnTo>
                  <a:lnTo>
                    <a:pt x="206" y="299"/>
                  </a:lnTo>
                  <a:lnTo>
                    <a:pt x="217" y="200"/>
                  </a:lnTo>
                  <a:lnTo>
                    <a:pt x="224" y="99"/>
                  </a:lnTo>
                  <a:lnTo>
                    <a:pt x="227"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85" name="Freeform 168">
              <a:extLst>
                <a:ext uri="{FF2B5EF4-FFF2-40B4-BE49-F238E27FC236}">
                  <a16:creationId xmlns:a16="http://schemas.microsoft.com/office/drawing/2014/main" id="{259DBE6B-7036-4499-BF06-CDCEE8D1B92B}"/>
                </a:ext>
              </a:extLst>
            </p:cNvPr>
            <p:cNvSpPr>
              <a:spLocks/>
            </p:cNvSpPr>
            <p:nvPr/>
          </p:nvSpPr>
          <p:spPr bwMode="auto">
            <a:xfrm>
              <a:off x="5067" y="1660"/>
              <a:ext cx="5" cy="4"/>
            </a:xfrm>
            <a:custGeom>
              <a:avLst/>
              <a:gdLst>
                <a:gd name="T0" fmla="*/ 5 w 86"/>
                <a:gd name="T1" fmla="*/ 2 h 61"/>
                <a:gd name="T2" fmla="*/ 5 w 86"/>
                <a:gd name="T3" fmla="*/ 2 h 61"/>
                <a:gd name="T4" fmla="*/ 5 w 86"/>
                <a:gd name="T5" fmla="*/ 3 h 61"/>
                <a:gd name="T6" fmla="*/ 5 w 86"/>
                <a:gd name="T7" fmla="*/ 3 h 61"/>
                <a:gd name="T8" fmla="*/ 4 w 86"/>
                <a:gd name="T9" fmla="*/ 3 h 61"/>
                <a:gd name="T10" fmla="*/ 4 w 86"/>
                <a:gd name="T11" fmla="*/ 4 h 61"/>
                <a:gd name="T12" fmla="*/ 3 w 86"/>
                <a:gd name="T13" fmla="*/ 4 h 61"/>
                <a:gd name="T14" fmla="*/ 3 w 86"/>
                <a:gd name="T15" fmla="*/ 4 h 61"/>
                <a:gd name="T16" fmla="*/ 3 w 86"/>
                <a:gd name="T17" fmla="*/ 4 h 61"/>
                <a:gd name="T18" fmla="*/ 2 w 86"/>
                <a:gd name="T19" fmla="*/ 4 h 61"/>
                <a:gd name="T20" fmla="*/ 2 w 86"/>
                <a:gd name="T21" fmla="*/ 4 h 61"/>
                <a:gd name="T22" fmla="*/ 1 w 86"/>
                <a:gd name="T23" fmla="*/ 4 h 61"/>
                <a:gd name="T24" fmla="*/ 1 w 86"/>
                <a:gd name="T25" fmla="*/ 3 h 61"/>
                <a:gd name="T26" fmla="*/ 1 w 86"/>
                <a:gd name="T27" fmla="*/ 3 h 61"/>
                <a:gd name="T28" fmla="*/ 0 w 86"/>
                <a:gd name="T29" fmla="*/ 2 h 61"/>
                <a:gd name="T30" fmla="*/ 0 w 86"/>
                <a:gd name="T31" fmla="*/ 2 h 61"/>
                <a:gd name="T32" fmla="*/ 0 w 86"/>
                <a:gd name="T33" fmla="*/ 1 h 61"/>
                <a:gd name="T34" fmla="*/ 0 w 86"/>
                <a:gd name="T35" fmla="*/ 1 h 61"/>
                <a:gd name="T36" fmla="*/ 0 w 86"/>
                <a:gd name="T37" fmla="*/ 0 h 61"/>
                <a:gd name="T38" fmla="*/ 0 w 86"/>
                <a:gd name="T39" fmla="*/ 0 h 61"/>
                <a:gd name="T40" fmla="*/ 0 w 86"/>
                <a:gd name="T41" fmla="*/ 0 h 61"/>
                <a:gd name="T42" fmla="*/ 5 w 86"/>
                <a:gd name="T43" fmla="*/ 2 h 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6" h="61">
                  <a:moveTo>
                    <a:pt x="86" y="33"/>
                  </a:moveTo>
                  <a:lnTo>
                    <a:pt x="86" y="33"/>
                  </a:lnTo>
                  <a:lnTo>
                    <a:pt x="83" y="40"/>
                  </a:lnTo>
                  <a:lnTo>
                    <a:pt x="78" y="46"/>
                  </a:lnTo>
                  <a:lnTo>
                    <a:pt x="72" y="52"/>
                  </a:lnTo>
                  <a:lnTo>
                    <a:pt x="66" y="56"/>
                  </a:lnTo>
                  <a:lnTo>
                    <a:pt x="59" y="59"/>
                  </a:lnTo>
                  <a:lnTo>
                    <a:pt x="51" y="61"/>
                  </a:lnTo>
                  <a:lnTo>
                    <a:pt x="43" y="61"/>
                  </a:lnTo>
                  <a:lnTo>
                    <a:pt x="35" y="61"/>
                  </a:lnTo>
                  <a:lnTo>
                    <a:pt x="28" y="58"/>
                  </a:lnTo>
                  <a:lnTo>
                    <a:pt x="21" y="55"/>
                  </a:lnTo>
                  <a:lnTo>
                    <a:pt x="15" y="50"/>
                  </a:lnTo>
                  <a:lnTo>
                    <a:pt x="9" y="44"/>
                  </a:lnTo>
                  <a:lnTo>
                    <a:pt x="5" y="38"/>
                  </a:lnTo>
                  <a:lnTo>
                    <a:pt x="2" y="31"/>
                  </a:lnTo>
                  <a:lnTo>
                    <a:pt x="0" y="22"/>
                  </a:lnTo>
                  <a:lnTo>
                    <a:pt x="0" y="15"/>
                  </a:lnTo>
                  <a:lnTo>
                    <a:pt x="0" y="7"/>
                  </a:lnTo>
                  <a:lnTo>
                    <a:pt x="3" y="0"/>
                  </a:lnTo>
                  <a:lnTo>
                    <a:pt x="86" y="33"/>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386" name="Freeform 169">
              <a:extLst>
                <a:ext uri="{FF2B5EF4-FFF2-40B4-BE49-F238E27FC236}">
                  <a16:creationId xmlns:a16="http://schemas.microsoft.com/office/drawing/2014/main" id="{EBD331A3-7045-468E-ADB5-BCEA0FFA65B1}"/>
                </a:ext>
              </a:extLst>
            </p:cNvPr>
            <p:cNvSpPr>
              <a:spLocks/>
            </p:cNvSpPr>
            <p:nvPr/>
          </p:nvSpPr>
          <p:spPr bwMode="auto">
            <a:xfrm>
              <a:off x="5080" y="1594"/>
              <a:ext cx="6" cy="3"/>
            </a:xfrm>
            <a:custGeom>
              <a:avLst/>
              <a:gdLst>
                <a:gd name="T0" fmla="*/ 0 w 90"/>
                <a:gd name="T1" fmla="*/ 3 h 45"/>
                <a:gd name="T2" fmla="*/ 0 w 90"/>
                <a:gd name="T3" fmla="*/ 3 h 45"/>
                <a:gd name="T4" fmla="*/ 0 w 90"/>
                <a:gd name="T5" fmla="*/ 3 h 45"/>
                <a:gd name="T6" fmla="*/ 0 w 90"/>
                <a:gd name="T7" fmla="*/ 2 h 45"/>
                <a:gd name="T8" fmla="*/ 0 w 90"/>
                <a:gd name="T9" fmla="*/ 2 h 45"/>
                <a:gd name="T10" fmla="*/ 1 w 90"/>
                <a:gd name="T11" fmla="*/ 1 h 45"/>
                <a:gd name="T12" fmla="*/ 1 w 90"/>
                <a:gd name="T13" fmla="*/ 1 h 45"/>
                <a:gd name="T14" fmla="*/ 2 w 90"/>
                <a:gd name="T15" fmla="*/ 0 h 45"/>
                <a:gd name="T16" fmla="*/ 2 w 90"/>
                <a:gd name="T17" fmla="*/ 0 h 45"/>
                <a:gd name="T18" fmla="*/ 3 w 90"/>
                <a:gd name="T19" fmla="*/ 0 h 45"/>
                <a:gd name="T20" fmla="*/ 3 w 90"/>
                <a:gd name="T21" fmla="*/ 0 h 45"/>
                <a:gd name="T22" fmla="*/ 3 w 90"/>
                <a:gd name="T23" fmla="*/ 0 h 45"/>
                <a:gd name="T24" fmla="*/ 4 w 90"/>
                <a:gd name="T25" fmla="*/ 0 h 45"/>
                <a:gd name="T26" fmla="*/ 5 w 90"/>
                <a:gd name="T27" fmla="*/ 0 h 45"/>
                <a:gd name="T28" fmla="*/ 5 w 90"/>
                <a:gd name="T29" fmla="*/ 1 h 45"/>
                <a:gd name="T30" fmla="*/ 5 w 90"/>
                <a:gd name="T31" fmla="*/ 1 h 45"/>
                <a:gd name="T32" fmla="*/ 6 w 90"/>
                <a:gd name="T33" fmla="*/ 2 h 45"/>
                <a:gd name="T34" fmla="*/ 6 w 90"/>
                <a:gd name="T35" fmla="*/ 2 h 45"/>
                <a:gd name="T36" fmla="*/ 6 w 90"/>
                <a:gd name="T37" fmla="*/ 3 h 45"/>
                <a:gd name="T38" fmla="*/ 6 w 90"/>
                <a:gd name="T39" fmla="*/ 3 h 45"/>
                <a:gd name="T40" fmla="*/ 6 w 90"/>
                <a:gd name="T41" fmla="*/ 3 h 45"/>
                <a:gd name="T42" fmla="*/ 0 w 90"/>
                <a:gd name="T43" fmla="*/ 3 h 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45">
                  <a:moveTo>
                    <a:pt x="0" y="45"/>
                  </a:moveTo>
                  <a:lnTo>
                    <a:pt x="0" y="45"/>
                  </a:lnTo>
                  <a:lnTo>
                    <a:pt x="0" y="38"/>
                  </a:lnTo>
                  <a:lnTo>
                    <a:pt x="2" y="30"/>
                  </a:lnTo>
                  <a:lnTo>
                    <a:pt x="6" y="23"/>
                  </a:lnTo>
                  <a:lnTo>
                    <a:pt x="10" y="17"/>
                  </a:lnTo>
                  <a:lnTo>
                    <a:pt x="16" y="11"/>
                  </a:lnTo>
                  <a:lnTo>
                    <a:pt x="23" y="6"/>
                  </a:lnTo>
                  <a:lnTo>
                    <a:pt x="30" y="2"/>
                  </a:lnTo>
                  <a:lnTo>
                    <a:pt x="38" y="0"/>
                  </a:lnTo>
                  <a:lnTo>
                    <a:pt x="45" y="0"/>
                  </a:lnTo>
                  <a:lnTo>
                    <a:pt x="52" y="0"/>
                  </a:lnTo>
                  <a:lnTo>
                    <a:pt x="60" y="2"/>
                  </a:lnTo>
                  <a:lnTo>
                    <a:pt x="68" y="6"/>
                  </a:lnTo>
                  <a:lnTo>
                    <a:pt x="74" y="11"/>
                  </a:lnTo>
                  <a:lnTo>
                    <a:pt x="80" y="17"/>
                  </a:lnTo>
                  <a:lnTo>
                    <a:pt x="84" y="23"/>
                  </a:lnTo>
                  <a:lnTo>
                    <a:pt x="88" y="30"/>
                  </a:lnTo>
                  <a:lnTo>
                    <a:pt x="90" y="38"/>
                  </a:lnTo>
                  <a:lnTo>
                    <a:pt x="90" y="45"/>
                  </a:lnTo>
                  <a:lnTo>
                    <a:pt x="0" y="45"/>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387" name="Freeform 170">
              <a:extLst>
                <a:ext uri="{FF2B5EF4-FFF2-40B4-BE49-F238E27FC236}">
                  <a16:creationId xmlns:a16="http://schemas.microsoft.com/office/drawing/2014/main" id="{EF9159AB-D32F-46BF-BA30-79C2305592AA}"/>
                </a:ext>
              </a:extLst>
            </p:cNvPr>
            <p:cNvSpPr>
              <a:spLocks/>
            </p:cNvSpPr>
            <p:nvPr/>
          </p:nvSpPr>
          <p:spPr bwMode="auto">
            <a:xfrm>
              <a:off x="5083" y="1554"/>
              <a:ext cx="1" cy="43"/>
            </a:xfrm>
            <a:custGeom>
              <a:avLst/>
              <a:gdLst>
                <a:gd name="T0" fmla="*/ 0 w 1"/>
                <a:gd name="T1" fmla="*/ 43 h 727"/>
                <a:gd name="T2" fmla="*/ 0 w 1"/>
                <a:gd name="T3" fmla="*/ 38 h 727"/>
                <a:gd name="T4" fmla="*/ 0 w 1"/>
                <a:gd name="T5" fmla="*/ 34 h 727"/>
                <a:gd name="T6" fmla="*/ 0 w 1"/>
                <a:gd name="T7" fmla="*/ 29 h 727"/>
                <a:gd name="T8" fmla="*/ 0 w 1"/>
                <a:gd name="T9" fmla="*/ 25 h 727"/>
                <a:gd name="T10" fmla="*/ 0 w 1"/>
                <a:gd name="T11" fmla="*/ 22 h 727"/>
                <a:gd name="T12" fmla="*/ 0 w 1"/>
                <a:gd name="T13" fmla="*/ 18 h 727"/>
                <a:gd name="T14" fmla="*/ 0 w 1"/>
                <a:gd name="T15" fmla="*/ 15 h 727"/>
                <a:gd name="T16" fmla="*/ 0 w 1"/>
                <a:gd name="T17" fmla="*/ 12 h 727"/>
                <a:gd name="T18" fmla="*/ 0 w 1"/>
                <a:gd name="T19" fmla="*/ 9 h 727"/>
                <a:gd name="T20" fmla="*/ 0 w 1"/>
                <a:gd name="T21" fmla="*/ 7 h 727"/>
                <a:gd name="T22" fmla="*/ 0 w 1"/>
                <a:gd name="T23" fmla="*/ 5 h 727"/>
                <a:gd name="T24" fmla="*/ 0 w 1"/>
                <a:gd name="T25" fmla="*/ 3 h 727"/>
                <a:gd name="T26" fmla="*/ 0 w 1"/>
                <a:gd name="T27" fmla="*/ 2 h 727"/>
                <a:gd name="T28" fmla="*/ 0 w 1"/>
                <a:gd name="T29" fmla="*/ 1 h 727"/>
                <a:gd name="T30" fmla="*/ 0 w 1"/>
                <a:gd name="T31" fmla="*/ 0 h 727"/>
                <a:gd name="T32" fmla="*/ 0 w 1"/>
                <a:gd name="T33" fmla="*/ 0 h 7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 h="727">
                  <a:moveTo>
                    <a:pt x="0" y="727"/>
                  </a:moveTo>
                  <a:lnTo>
                    <a:pt x="0" y="646"/>
                  </a:lnTo>
                  <a:lnTo>
                    <a:pt x="0" y="570"/>
                  </a:lnTo>
                  <a:lnTo>
                    <a:pt x="0" y="497"/>
                  </a:lnTo>
                  <a:lnTo>
                    <a:pt x="0" y="429"/>
                  </a:lnTo>
                  <a:lnTo>
                    <a:pt x="0" y="364"/>
                  </a:lnTo>
                  <a:lnTo>
                    <a:pt x="0" y="304"/>
                  </a:lnTo>
                  <a:lnTo>
                    <a:pt x="0" y="250"/>
                  </a:lnTo>
                  <a:lnTo>
                    <a:pt x="0" y="200"/>
                  </a:lnTo>
                  <a:lnTo>
                    <a:pt x="0" y="154"/>
                  </a:lnTo>
                  <a:lnTo>
                    <a:pt x="0" y="115"/>
                  </a:lnTo>
                  <a:lnTo>
                    <a:pt x="0" y="80"/>
                  </a:lnTo>
                  <a:lnTo>
                    <a:pt x="0" y="52"/>
                  </a:lnTo>
                  <a:lnTo>
                    <a:pt x="0" y="29"/>
                  </a:lnTo>
                  <a:lnTo>
                    <a:pt x="0" y="13"/>
                  </a:lnTo>
                  <a:lnTo>
                    <a:pt x="0" y="3"/>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88" name="Freeform 171">
              <a:extLst>
                <a:ext uri="{FF2B5EF4-FFF2-40B4-BE49-F238E27FC236}">
                  <a16:creationId xmlns:a16="http://schemas.microsoft.com/office/drawing/2014/main" id="{94237BA9-7441-4D6A-8F17-D6DB6112E333}"/>
                </a:ext>
              </a:extLst>
            </p:cNvPr>
            <p:cNvSpPr>
              <a:spLocks/>
            </p:cNvSpPr>
            <p:nvPr/>
          </p:nvSpPr>
          <p:spPr bwMode="auto">
            <a:xfrm>
              <a:off x="5080" y="1597"/>
              <a:ext cx="6" cy="2"/>
            </a:xfrm>
            <a:custGeom>
              <a:avLst/>
              <a:gdLst>
                <a:gd name="T0" fmla="*/ 6 w 90"/>
                <a:gd name="T1" fmla="*/ 0 h 45"/>
                <a:gd name="T2" fmla="*/ 6 w 90"/>
                <a:gd name="T3" fmla="*/ 0 h 45"/>
                <a:gd name="T4" fmla="*/ 6 w 90"/>
                <a:gd name="T5" fmla="*/ 0 h 45"/>
                <a:gd name="T6" fmla="*/ 6 w 90"/>
                <a:gd name="T7" fmla="*/ 1 h 45"/>
                <a:gd name="T8" fmla="*/ 6 w 90"/>
                <a:gd name="T9" fmla="*/ 1 h 45"/>
                <a:gd name="T10" fmla="*/ 5 w 90"/>
                <a:gd name="T11" fmla="*/ 1 h 45"/>
                <a:gd name="T12" fmla="*/ 5 w 90"/>
                <a:gd name="T13" fmla="*/ 2 h 45"/>
                <a:gd name="T14" fmla="*/ 5 w 90"/>
                <a:gd name="T15" fmla="*/ 2 h 45"/>
                <a:gd name="T16" fmla="*/ 4 w 90"/>
                <a:gd name="T17" fmla="*/ 2 h 45"/>
                <a:gd name="T18" fmla="*/ 3 w 90"/>
                <a:gd name="T19" fmla="*/ 2 h 45"/>
                <a:gd name="T20" fmla="*/ 3 w 90"/>
                <a:gd name="T21" fmla="*/ 2 h 45"/>
                <a:gd name="T22" fmla="*/ 3 w 90"/>
                <a:gd name="T23" fmla="*/ 2 h 45"/>
                <a:gd name="T24" fmla="*/ 2 w 90"/>
                <a:gd name="T25" fmla="*/ 2 h 45"/>
                <a:gd name="T26" fmla="*/ 2 w 90"/>
                <a:gd name="T27" fmla="*/ 2 h 45"/>
                <a:gd name="T28" fmla="*/ 1 w 90"/>
                <a:gd name="T29" fmla="*/ 2 h 45"/>
                <a:gd name="T30" fmla="*/ 1 w 90"/>
                <a:gd name="T31" fmla="*/ 1 h 45"/>
                <a:gd name="T32" fmla="*/ 0 w 90"/>
                <a:gd name="T33" fmla="*/ 1 h 45"/>
                <a:gd name="T34" fmla="*/ 0 w 90"/>
                <a:gd name="T35" fmla="*/ 1 h 45"/>
                <a:gd name="T36" fmla="*/ 0 w 90"/>
                <a:gd name="T37" fmla="*/ 0 h 45"/>
                <a:gd name="T38" fmla="*/ 0 w 90"/>
                <a:gd name="T39" fmla="*/ 0 h 45"/>
                <a:gd name="T40" fmla="*/ 0 w 90"/>
                <a:gd name="T41" fmla="*/ 0 h 45"/>
                <a:gd name="T42" fmla="*/ 6 w 90"/>
                <a:gd name="T43" fmla="*/ 0 h 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45">
                  <a:moveTo>
                    <a:pt x="90" y="0"/>
                  </a:moveTo>
                  <a:lnTo>
                    <a:pt x="90" y="0"/>
                  </a:lnTo>
                  <a:lnTo>
                    <a:pt x="90" y="7"/>
                  </a:lnTo>
                  <a:lnTo>
                    <a:pt x="88" y="16"/>
                  </a:lnTo>
                  <a:lnTo>
                    <a:pt x="84" y="23"/>
                  </a:lnTo>
                  <a:lnTo>
                    <a:pt x="80" y="29"/>
                  </a:lnTo>
                  <a:lnTo>
                    <a:pt x="74" y="35"/>
                  </a:lnTo>
                  <a:lnTo>
                    <a:pt x="68" y="39"/>
                  </a:lnTo>
                  <a:lnTo>
                    <a:pt x="60" y="43"/>
                  </a:lnTo>
                  <a:lnTo>
                    <a:pt x="52" y="45"/>
                  </a:lnTo>
                  <a:lnTo>
                    <a:pt x="45" y="45"/>
                  </a:lnTo>
                  <a:lnTo>
                    <a:pt x="38" y="45"/>
                  </a:lnTo>
                  <a:lnTo>
                    <a:pt x="30" y="43"/>
                  </a:lnTo>
                  <a:lnTo>
                    <a:pt x="23" y="39"/>
                  </a:lnTo>
                  <a:lnTo>
                    <a:pt x="16" y="35"/>
                  </a:lnTo>
                  <a:lnTo>
                    <a:pt x="10" y="29"/>
                  </a:lnTo>
                  <a:lnTo>
                    <a:pt x="6" y="23"/>
                  </a:lnTo>
                  <a:lnTo>
                    <a:pt x="2" y="16"/>
                  </a:lnTo>
                  <a:lnTo>
                    <a:pt x="0" y="7"/>
                  </a:lnTo>
                  <a:lnTo>
                    <a:pt x="0" y="0"/>
                  </a:lnTo>
                  <a:lnTo>
                    <a:pt x="90" y="0"/>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389" name="Freeform 172">
              <a:extLst>
                <a:ext uri="{FF2B5EF4-FFF2-40B4-BE49-F238E27FC236}">
                  <a16:creationId xmlns:a16="http://schemas.microsoft.com/office/drawing/2014/main" id="{7C97E763-13ED-4ADD-94E6-F312BDC16F54}"/>
                </a:ext>
              </a:extLst>
            </p:cNvPr>
            <p:cNvSpPr>
              <a:spLocks/>
            </p:cNvSpPr>
            <p:nvPr/>
          </p:nvSpPr>
          <p:spPr bwMode="auto">
            <a:xfrm>
              <a:off x="5080" y="1551"/>
              <a:ext cx="6" cy="3"/>
            </a:xfrm>
            <a:custGeom>
              <a:avLst/>
              <a:gdLst>
                <a:gd name="T0" fmla="*/ 0 w 90"/>
                <a:gd name="T1" fmla="*/ 3 h 45"/>
                <a:gd name="T2" fmla="*/ 0 w 90"/>
                <a:gd name="T3" fmla="*/ 3 h 45"/>
                <a:gd name="T4" fmla="*/ 0 w 90"/>
                <a:gd name="T5" fmla="*/ 3 h 45"/>
                <a:gd name="T6" fmla="*/ 0 w 90"/>
                <a:gd name="T7" fmla="*/ 2 h 45"/>
                <a:gd name="T8" fmla="*/ 0 w 90"/>
                <a:gd name="T9" fmla="*/ 2 h 45"/>
                <a:gd name="T10" fmla="*/ 1 w 90"/>
                <a:gd name="T11" fmla="*/ 1 h 45"/>
                <a:gd name="T12" fmla="*/ 1 w 90"/>
                <a:gd name="T13" fmla="*/ 1 h 45"/>
                <a:gd name="T14" fmla="*/ 2 w 90"/>
                <a:gd name="T15" fmla="*/ 0 h 45"/>
                <a:gd name="T16" fmla="*/ 2 w 90"/>
                <a:gd name="T17" fmla="*/ 0 h 45"/>
                <a:gd name="T18" fmla="*/ 3 w 90"/>
                <a:gd name="T19" fmla="*/ 0 h 45"/>
                <a:gd name="T20" fmla="*/ 3 w 90"/>
                <a:gd name="T21" fmla="*/ 0 h 45"/>
                <a:gd name="T22" fmla="*/ 3 w 90"/>
                <a:gd name="T23" fmla="*/ 0 h 45"/>
                <a:gd name="T24" fmla="*/ 4 w 90"/>
                <a:gd name="T25" fmla="*/ 0 h 45"/>
                <a:gd name="T26" fmla="*/ 5 w 90"/>
                <a:gd name="T27" fmla="*/ 0 h 45"/>
                <a:gd name="T28" fmla="*/ 5 w 90"/>
                <a:gd name="T29" fmla="*/ 1 h 45"/>
                <a:gd name="T30" fmla="*/ 5 w 90"/>
                <a:gd name="T31" fmla="*/ 1 h 45"/>
                <a:gd name="T32" fmla="*/ 6 w 90"/>
                <a:gd name="T33" fmla="*/ 2 h 45"/>
                <a:gd name="T34" fmla="*/ 6 w 90"/>
                <a:gd name="T35" fmla="*/ 2 h 45"/>
                <a:gd name="T36" fmla="*/ 6 w 90"/>
                <a:gd name="T37" fmla="*/ 3 h 45"/>
                <a:gd name="T38" fmla="*/ 6 w 90"/>
                <a:gd name="T39" fmla="*/ 3 h 45"/>
                <a:gd name="T40" fmla="*/ 6 w 90"/>
                <a:gd name="T41" fmla="*/ 3 h 45"/>
                <a:gd name="T42" fmla="*/ 0 w 90"/>
                <a:gd name="T43" fmla="*/ 3 h 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45">
                  <a:moveTo>
                    <a:pt x="0" y="45"/>
                  </a:moveTo>
                  <a:lnTo>
                    <a:pt x="0" y="45"/>
                  </a:lnTo>
                  <a:lnTo>
                    <a:pt x="0" y="38"/>
                  </a:lnTo>
                  <a:lnTo>
                    <a:pt x="2" y="30"/>
                  </a:lnTo>
                  <a:lnTo>
                    <a:pt x="6" y="23"/>
                  </a:lnTo>
                  <a:lnTo>
                    <a:pt x="10" y="17"/>
                  </a:lnTo>
                  <a:lnTo>
                    <a:pt x="16" y="11"/>
                  </a:lnTo>
                  <a:lnTo>
                    <a:pt x="23" y="7"/>
                  </a:lnTo>
                  <a:lnTo>
                    <a:pt x="30" y="2"/>
                  </a:lnTo>
                  <a:lnTo>
                    <a:pt x="38" y="0"/>
                  </a:lnTo>
                  <a:lnTo>
                    <a:pt x="45" y="0"/>
                  </a:lnTo>
                  <a:lnTo>
                    <a:pt x="52" y="0"/>
                  </a:lnTo>
                  <a:lnTo>
                    <a:pt x="60" y="2"/>
                  </a:lnTo>
                  <a:lnTo>
                    <a:pt x="68" y="7"/>
                  </a:lnTo>
                  <a:lnTo>
                    <a:pt x="74" y="11"/>
                  </a:lnTo>
                  <a:lnTo>
                    <a:pt x="80" y="17"/>
                  </a:lnTo>
                  <a:lnTo>
                    <a:pt x="84" y="23"/>
                  </a:lnTo>
                  <a:lnTo>
                    <a:pt x="88" y="30"/>
                  </a:lnTo>
                  <a:lnTo>
                    <a:pt x="90" y="38"/>
                  </a:lnTo>
                  <a:lnTo>
                    <a:pt x="90" y="45"/>
                  </a:lnTo>
                  <a:lnTo>
                    <a:pt x="0" y="45"/>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390" name="Freeform 173">
              <a:extLst>
                <a:ext uri="{FF2B5EF4-FFF2-40B4-BE49-F238E27FC236}">
                  <a16:creationId xmlns:a16="http://schemas.microsoft.com/office/drawing/2014/main" id="{F3A0D109-5745-471A-A5AE-0258FF6A103C}"/>
                </a:ext>
              </a:extLst>
            </p:cNvPr>
            <p:cNvSpPr>
              <a:spLocks/>
            </p:cNvSpPr>
            <p:nvPr/>
          </p:nvSpPr>
          <p:spPr bwMode="auto">
            <a:xfrm>
              <a:off x="4569" y="1554"/>
              <a:ext cx="514" cy="107"/>
            </a:xfrm>
            <a:custGeom>
              <a:avLst/>
              <a:gdLst>
                <a:gd name="T0" fmla="*/ 514 w 8738"/>
                <a:gd name="T1" fmla="*/ 0 h 1827"/>
                <a:gd name="T2" fmla="*/ 0 w 8738"/>
                <a:gd name="T3" fmla="*/ 0 h 1827"/>
                <a:gd name="T4" fmla="*/ 0 w 8738"/>
                <a:gd name="T5" fmla="*/ 107 h 1827"/>
                <a:gd name="T6" fmla="*/ 501 w 8738"/>
                <a:gd name="T7" fmla="*/ 107 h 18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738" h="1827">
                  <a:moveTo>
                    <a:pt x="8738" y="0"/>
                  </a:moveTo>
                  <a:lnTo>
                    <a:pt x="0" y="0"/>
                  </a:lnTo>
                  <a:lnTo>
                    <a:pt x="0" y="1827"/>
                  </a:lnTo>
                  <a:lnTo>
                    <a:pt x="8511" y="1827"/>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91" name="Line 174">
              <a:extLst>
                <a:ext uri="{FF2B5EF4-FFF2-40B4-BE49-F238E27FC236}">
                  <a16:creationId xmlns:a16="http://schemas.microsoft.com/office/drawing/2014/main" id="{142EC0FE-C0F0-45AF-B09B-C3AB3BCED7AC}"/>
                </a:ext>
              </a:extLst>
            </p:cNvPr>
            <p:cNvSpPr>
              <a:spLocks noChangeShapeType="1"/>
            </p:cNvSpPr>
            <p:nvPr/>
          </p:nvSpPr>
          <p:spPr bwMode="auto">
            <a:xfrm>
              <a:off x="4655" y="1554"/>
              <a:ext cx="1" cy="10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92" name="Line 175">
              <a:extLst>
                <a:ext uri="{FF2B5EF4-FFF2-40B4-BE49-F238E27FC236}">
                  <a16:creationId xmlns:a16="http://schemas.microsoft.com/office/drawing/2014/main" id="{2FBA6844-EA87-4F3A-ABA5-D34FB7ABDAD6}"/>
                </a:ext>
              </a:extLst>
            </p:cNvPr>
            <p:cNvSpPr>
              <a:spLocks noChangeShapeType="1"/>
            </p:cNvSpPr>
            <p:nvPr/>
          </p:nvSpPr>
          <p:spPr bwMode="auto">
            <a:xfrm>
              <a:off x="4741" y="1554"/>
              <a:ext cx="1" cy="10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93" name="Line 176">
              <a:extLst>
                <a:ext uri="{FF2B5EF4-FFF2-40B4-BE49-F238E27FC236}">
                  <a16:creationId xmlns:a16="http://schemas.microsoft.com/office/drawing/2014/main" id="{AD6C52EC-10F3-4CEC-8BB1-DA1FE1E8C1B8}"/>
                </a:ext>
              </a:extLst>
            </p:cNvPr>
            <p:cNvSpPr>
              <a:spLocks noChangeShapeType="1"/>
            </p:cNvSpPr>
            <p:nvPr/>
          </p:nvSpPr>
          <p:spPr bwMode="auto">
            <a:xfrm>
              <a:off x="4828" y="1554"/>
              <a:ext cx="1" cy="10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94" name="Line 177">
              <a:extLst>
                <a:ext uri="{FF2B5EF4-FFF2-40B4-BE49-F238E27FC236}">
                  <a16:creationId xmlns:a16="http://schemas.microsoft.com/office/drawing/2014/main" id="{BEB5CDC8-F95E-4818-A3AD-2C7F440F1B34}"/>
                </a:ext>
              </a:extLst>
            </p:cNvPr>
            <p:cNvSpPr>
              <a:spLocks noChangeShapeType="1"/>
            </p:cNvSpPr>
            <p:nvPr/>
          </p:nvSpPr>
          <p:spPr bwMode="auto">
            <a:xfrm>
              <a:off x="4914" y="1554"/>
              <a:ext cx="1" cy="10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95" name="Freeform 178">
              <a:extLst>
                <a:ext uri="{FF2B5EF4-FFF2-40B4-BE49-F238E27FC236}">
                  <a16:creationId xmlns:a16="http://schemas.microsoft.com/office/drawing/2014/main" id="{D0CFB06F-A42C-475E-9F8D-FE264DAC6565}"/>
                </a:ext>
              </a:extLst>
            </p:cNvPr>
            <p:cNvSpPr>
              <a:spLocks/>
            </p:cNvSpPr>
            <p:nvPr/>
          </p:nvSpPr>
          <p:spPr bwMode="auto">
            <a:xfrm>
              <a:off x="4999" y="1554"/>
              <a:ext cx="1" cy="53"/>
            </a:xfrm>
            <a:custGeom>
              <a:avLst/>
              <a:gdLst>
                <a:gd name="T0" fmla="*/ 1 w 12"/>
                <a:gd name="T1" fmla="*/ 0 h 902"/>
                <a:gd name="T2" fmla="*/ 1 w 12"/>
                <a:gd name="T3" fmla="*/ 0 h 902"/>
                <a:gd name="T4" fmla="*/ 1 w 12"/>
                <a:gd name="T5" fmla="*/ 1 h 902"/>
                <a:gd name="T6" fmla="*/ 1 w 12"/>
                <a:gd name="T7" fmla="*/ 3 h 902"/>
                <a:gd name="T8" fmla="*/ 1 w 12"/>
                <a:gd name="T9" fmla="*/ 4 h 902"/>
                <a:gd name="T10" fmla="*/ 1 w 12"/>
                <a:gd name="T11" fmla="*/ 7 h 902"/>
                <a:gd name="T12" fmla="*/ 1 w 12"/>
                <a:gd name="T13" fmla="*/ 10 h 902"/>
                <a:gd name="T14" fmla="*/ 1 w 12"/>
                <a:gd name="T15" fmla="*/ 13 h 902"/>
                <a:gd name="T16" fmla="*/ 1 w 12"/>
                <a:gd name="T17" fmla="*/ 16 h 902"/>
                <a:gd name="T18" fmla="*/ 1 w 12"/>
                <a:gd name="T19" fmla="*/ 20 h 902"/>
                <a:gd name="T20" fmla="*/ 1 w 12"/>
                <a:gd name="T21" fmla="*/ 24 h 902"/>
                <a:gd name="T22" fmla="*/ 1 w 12"/>
                <a:gd name="T23" fmla="*/ 29 h 902"/>
                <a:gd name="T24" fmla="*/ 1 w 12"/>
                <a:gd name="T25" fmla="*/ 33 h 902"/>
                <a:gd name="T26" fmla="*/ 1 w 12"/>
                <a:gd name="T27" fmla="*/ 38 h 902"/>
                <a:gd name="T28" fmla="*/ 1 w 12"/>
                <a:gd name="T29" fmla="*/ 43 h 902"/>
                <a:gd name="T30" fmla="*/ 0 w 12"/>
                <a:gd name="T31" fmla="*/ 48 h 902"/>
                <a:gd name="T32" fmla="*/ 0 w 12"/>
                <a:gd name="T33" fmla="*/ 53 h 9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 h="902">
                  <a:moveTo>
                    <a:pt x="8" y="0"/>
                  </a:moveTo>
                  <a:lnTo>
                    <a:pt x="8" y="4"/>
                  </a:lnTo>
                  <a:lnTo>
                    <a:pt x="8" y="20"/>
                  </a:lnTo>
                  <a:lnTo>
                    <a:pt x="9" y="43"/>
                  </a:lnTo>
                  <a:lnTo>
                    <a:pt x="9" y="76"/>
                  </a:lnTo>
                  <a:lnTo>
                    <a:pt x="10" y="117"/>
                  </a:lnTo>
                  <a:lnTo>
                    <a:pt x="11" y="164"/>
                  </a:lnTo>
                  <a:lnTo>
                    <a:pt x="12" y="218"/>
                  </a:lnTo>
                  <a:lnTo>
                    <a:pt x="12" y="278"/>
                  </a:lnTo>
                  <a:lnTo>
                    <a:pt x="12" y="344"/>
                  </a:lnTo>
                  <a:lnTo>
                    <a:pt x="12" y="414"/>
                  </a:lnTo>
                  <a:lnTo>
                    <a:pt x="12" y="489"/>
                  </a:lnTo>
                  <a:lnTo>
                    <a:pt x="10" y="567"/>
                  </a:lnTo>
                  <a:lnTo>
                    <a:pt x="9" y="648"/>
                  </a:lnTo>
                  <a:lnTo>
                    <a:pt x="6" y="731"/>
                  </a:lnTo>
                  <a:lnTo>
                    <a:pt x="3" y="816"/>
                  </a:lnTo>
                  <a:lnTo>
                    <a:pt x="0" y="902"/>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96" name="Freeform 179">
              <a:extLst>
                <a:ext uri="{FF2B5EF4-FFF2-40B4-BE49-F238E27FC236}">
                  <a16:creationId xmlns:a16="http://schemas.microsoft.com/office/drawing/2014/main" id="{523996BB-0EDF-41C6-8DA7-36AA2E71B75B}"/>
                </a:ext>
              </a:extLst>
            </p:cNvPr>
            <p:cNvSpPr>
              <a:spLocks/>
            </p:cNvSpPr>
            <p:nvPr/>
          </p:nvSpPr>
          <p:spPr bwMode="auto">
            <a:xfrm>
              <a:off x="4997" y="1551"/>
              <a:ext cx="5" cy="3"/>
            </a:xfrm>
            <a:custGeom>
              <a:avLst/>
              <a:gdLst>
                <a:gd name="T0" fmla="*/ 0 w 90"/>
                <a:gd name="T1" fmla="*/ 3 h 46"/>
                <a:gd name="T2" fmla="*/ 0 w 90"/>
                <a:gd name="T3" fmla="*/ 3 h 46"/>
                <a:gd name="T4" fmla="*/ 0 w 90"/>
                <a:gd name="T5" fmla="*/ 3 h 46"/>
                <a:gd name="T6" fmla="*/ 0 w 90"/>
                <a:gd name="T7" fmla="*/ 2 h 46"/>
                <a:gd name="T8" fmla="*/ 0 w 90"/>
                <a:gd name="T9" fmla="*/ 2 h 46"/>
                <a:gd name="T10" fmla="*/ 1 w 90"/>
                <a:gd name="T11" fmla="*/ 1 h 46"/>
                <a:gd name="T12" fmla="*/ 1 w 90"/>
                <a:gd name="T13" fmla="*/ 1 h 46"/>
                <a:gd name="T14" fmla="*/ 1 w 90"/>
                <a:gd name="T15" fmla="*/ 0 h 46"/>
                <a:gd name="T16" fmla="*/ 2 w 90"/>
                <a:gd name="T17" fmla="*/ 0 h 46"/>
                <a:gd name="T18" fmla="*/ 2 w 90"/>
                <a:gd name="T19" fmla="*/ 0 h 46"/>
                <a:gd name="T20" fmla="*/ 2 w 90"/>
                <a:gd name="T21" fmla="*/ 0 h 46"/>
                <a:gd name="T22" fmla="*/ 3 w 90"/>
                <a:gd name="T23" fmla="*/ 0 h 46"/>
                <a:gd name="T24" fmla="*/ 3 w 90"/>
                <a:gd name="T25" fmla="*/ 0 h 46"/>
                <a:gd name="T26" fmla="*/ 4 w 90"/>
                <a:gd name="T27" fmla="*/ 0 h 46"/>
                <a:gd name="T28" fmla="*/ 4 w 90"/>
                <a:gd name="T29" fmla="*/ 1 h 46"/>
                <a:gd name="T30" fmla="*/ 4 w 90"/>
                <a:gd name="T31" fmla="*/ 1 h 46"/>
                <a:gd name="T32" fmla="*/ 5 w 90"/>
                <a:gd name="T33" fmla="*/ 1 h 46"/>
                <a:gd name="T34" fmla="*/ 5 w 90"/>
                <a:gd name="T35" fmla="*/ 2 h 46"/>
                <a:gd name="T36" fmla="*/ 5 w 90"/>
                <a:gd name="T37" fmla="*/ 2 h 46"/>
                <a:gd name="T38" fmla="*/ 5 w 90"/>
                <a:gd name="T39" fmla="*/ 3 h 46"/>
                <a:gd name="T40" fmla="*/ 5 w 90"/>
                <a:gd name="T41" fmla="*/ 3 h 46"/>
                <a:gd name="T42" fmla="*/ 0 w 90"/>
                <a:gd name="T43" fmla="*/ 3 h 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46">
                  <a:moveTo>
                    <a:pt x="0" y="46"/>
                  </a:moveTo>
                  <a:lnTo>
                    <a:pt x="0" y="46"/>
                  </a:lnTo>
                  <a:lnTo>
                    <a:pt x="0" y="39"/>
                  </a:lnTo>
                  <a:lnTo>
                    <a:pt x="2" y="32"/>
                  </a:lnTo>
                  <a:lnTo>
                    <a:pt x="5" y="24"/>
                  </a:lnTo>
                  <a:lnTo>
                    <a:pt x="9" y="18"/>
                  </a:lnTo>
                  <a:lnTo>
                    <a:pt x="14" y="12"/>
                  </a:lnTo>
                  <a:lnTo>
                    <a:pt x="22" y="7"/>
                  </a:lnTo>
                  <a:lnTo>
                    <a:pt x="29" y="3"/>
                  </a:lnTo>
                  <a:lnTo>
                    <a:pt x="36" y="0"/>
                  </a:lnTo>
                  <a:lnTo>
                    <a:pt x="44" y="0"/>
                  </a:lnTo>
                  <a:lnTo>
                    <a:pt x="51" y="0"/>
                  </a:lnTo>
                  <a:lnTo>
                    <a:pt x="58" y="2"/>
                  </a:lnTo>
                  <a:lnTo>
                    <a:pt x="66" y="6"/>
                  </a:lnTo>
                  <a:lnTo>
                    <a:pt x="73" y="10"/>
                  </a:lnTo>
                  <a:lnTo>
                    <a:pt x="79" y="15"/>
                  </a:lnTo>
                  <a:lnTo>
                    <a:pt x="84" y="22"/>
                  </a:lnTo>
                  <a:lnTo>
                    <a:pt x="87" y="29"/>
                  </a:lnTo>
                  <a:lnTo>
                    <a:pt x="90" y="36"/>
                  </a:lnTo>
                  <a:lnTo>
                    <a:pt x="90" y="44"/>
                  </a:lnTo>
                  <a:lnTo>
                    <a:pt x="0" y="46"/>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397" name="Freeform 180">
              <a:extLst>
                <a:ext uri="{FF2B5EF4-FFF2-40B4-BE49-F238E27FC236}">
                  <a16:creationId xmlns:a16="http://schemas.microsoft.com/office/drawing/2014/main" id="{D9D420AE-0CB3-497C-B36A-AECB2D4B22BD}"/>
                </a:ext>
              </a:extLst>
            </p:cNvPr>
            <p:cNvSpPr>
              <a:spLocks/>
            </p:cNvSpPr>
            <p:nvPr/>
          </p:nvSpPr>
          <p:spPr bwMode="auto">
            <a:xfrm>
              <a:off x="4997" y="1607"/>
              <a:ext cx="5" cy="2"/>
            </a:xfrm>
            <a:custGeom>
              <a:avLst/>
              <a:gdLst>
                <a:gd name="T0" fmla="*/ 5 w 90"/>
                <a:gd name="T1" fmla="*/ 0 h 47"/>
                <a:gd name="T2" fmla="*/ 5 w 90"/>
                <a:gd name="T3" fmla="*/ 0 h 47"/>
                <a:gd name="T4" fmla="*/ 5 w 90"/>
                <a:gd name="T5" fmla="*/ 1 h 47"/>
                <a:gd name="T6" fmla="*/ 5 w 90"/>
                <a:gd name="T7" fmla="*/ 1 h 47"/>
                <a:gd name="T8" fmla="*/ 5 w 90"/>
                <a:gd name="T9" fmla="*/ 1 h 47"/>
                <a:gd name="T10" fmla="*/ 4 w 90"/>
                <a:gd name="T11" fmla="*/ 1 h 47"/>
                <a:gd name="T12" fmla="*/ 4 w 90"/>
                <a:gd name="T13" fmla="*/ 2 h 47"/>
                <a:gd name="T14" fmla="*/ 4 w 90"/>
                <a:gd name="T15" fmla="*/ 2 h 47"/>
                <a:gd name="T16" fmla="*/ 3 w 90"/>
                <a:gd name="T17" fmla="*/ 2 h 47"/>
                <a:gd name="T18" fmla="*/ 3 w 90"/>
                <a:gd name="T19" fmla="*/ 2 h 47"/>
                <a:gd name="T20" fmla="*/ 2 w 90"/>
                <a:gd name="T21" fmla="*/ 2 h 47"/>
                <a:gd name="T22" fmla="*/ 2 w 90"/>
                <a:gd name="T23" fmla="*/ 2 h 47"/>
                <a:gd name="T24" fmla="*/ 2 w 90"/>
                <a:gd name="T25" fmla="*/ 2 h 47"/>
                <a:gd name="T26" fmla="*/ 1 w 90"/>
                <a:gd name="T27" fmla="*/ 2 h 47"/>
                <a:gd name="T28" fmla="*/ 1 w 90"/>
                <a:gd name="T29" fmla="*/ 1 h 47"/>
                <a:gd name="T30" fmla="*/ 1 w 90"/>
                <a:gd name="T31" fmla="*/ 1 h 47"/>
                <a:gd name="T32" fmla="*/ 0 w 90"/>
                <a:gd name="T33" fmla="*/ 1 h 47"/>
                <a:gd name="T34" fmla="*/ 0 w 90"/>
                <a:gd name="T35" fmla="*/ 1 h 47"/>
                <a:gd name="T36" fmla="*/ 0 w 90"/>
                <a:gd name="T37" fmla="*/ 0 h 47"/>
                <a:gd name="T38" fmla="*/ 0 w 90"/>
                <a:gd name="T39" fmla="*/ 0 h 47"/>
                <a:gd name="T40" fmla="*/ 0 w 90"/>
                <a:gd name="T41" fmla="*/ 0 h 47"/>
                <a:gd name="T42" fmla="*/ 5 w 90"/>
                <a:gd name="T43" fmla="*/ 0 h 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47">
                  <a:moveTo>
                    <a:pt x="90" y="4"/>
                  </a:moveTo>
                  <a:lnTo>
                    <a:pt x="90" y="4"/>
                  </a:lnTo>
                  <a:lnTo>
                    <a:pt x="89" y="12"/>
                  </a:lnTo>
                  <a:lnTo>
                    <a:pt x="87" y="19"/>
                  </a:lnTo>
                  <a:lnTo>
                    <a:pt x="83" y="27"/>
                  </a:lnTo>
                  <a:lnTo>
                    <a:pt x="77" y="33"/>
                  </a:lnTo>
                  <a:lnTo>
                    <a:pt x="72" y="38"/>
                  </a:lnTo>
                  <a:lnTo>
                    <a:pt x="65" y="43"/>
                  </a:lnTo>
                  <a:lnTo>
                    <a:pt x="58" y="46"/>
                  </a:lnTo>
                  <a:lnTo>
                    <a:pt x="50" y="47"/>
                  </a:lnTo>
                  <a:lnTo>
                    <a:pt x="43" y="47"/>
                  </a:lnTo>
                  <a:lnTo>
                    <a:pt x="35" y="46"/>
                  </a:lnTo>
                  <a:lnTo>
                    <a:pt x="27" y="44"/>
                  </a:lnTo>
                  <a:lnTo>
                    <a:pt x="20" y="40"/>
                  </a:lnTo>
                  <a:lnTo>
                    <a:pt x="14" y="35"/>
                  </a:lnTo>
                  <a:lnTo>
                    <a:pt x="9" y="30"/>
                  </a:lnTo>
                  <a:lnTo>
                    <a:pt x="4" y="23"/>
                  </a:lnTo>
                  <a:lnTo>
                    <a:pt x="1" y="15"/>
                  </a:lnTo>
                  <a:lnTo>
                    <a:pt x="0" y="7"/>
                  </a:lnTo>
                  <a:lnTo>
                    <a:pt x="0" y="0"/>
                  </a:lnTo>
                  <a:lnTo>
                    <a:pt x="90" y="4"/>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398" name="Freeform 181">
              <a:extLst>
                <a:ext uri="{FF2B5EF4-FFF2-40B4-BE49-F238E27FC236}">
                  <a16:creationId xmlns:a16="http://schemas.microsoft.com/office/drawing/2014/main" id="{AE3F72DF-B0D8-4610-A712-EEBC0651942F}"/>
                </a:ext>
              </a:extLst>
            </p:cNvPr>
            <p:cNvSpPr>
              <a:spLocks/>
            </p:cNvSpPr>
            <p:nvPr/>
          </p:nvSpPr>
          <p:spPr bwMode="auto">
            <a:xfrm>
              <a:off x="4993" y="1607"/>
              <a:ext cx="6" cy="54"/>
            </a:xfrm>
            <a:custGeom>
              <a:avLst/>
              <a:gdLst>
                <a:gd name="T0" fmla="*/ 6 w 98"/>
                <a:gd name="T1" fmla="*/ 0 h 925"/>
                <a:gd name="T2" fmla="*/ 6 w 98"/>
                <a:gd name="T3" fmla="*/ 5 h 925"/>
                <a:gd name="T4" fmla="*/ 5 w 98"/>
                <a:gd name="T5" fmla="*/ 10 h 925"/>
                <a:gd name="T6" fmla="*/ 5 w 98"/>
                <a:gd name="T7" fmla="*/ 15 h 925"/>
                <a:gd name="T8" fmla="*/ 4 w 98"/>
                <a:gd name="T9" fmla="*/ 20 h 925"/>
                <a:gd name="T10" fmla="*/ 4 w 98"/>
                <a:gd name="T11" fmla="*/ 24 h 925"/>
                <a:gd name="T12" fmla="*/ 3 w 98"/>
                <a:gd name="T13" fmla="*/ 29 h 925"/>
                <a:gd name="T14" fmla="*/ 3 w 98"/>
                <a:gd name="T15" fmla="*/ 33 h 925"/>
                <a:gd name="T16" fmla="*/ 2 w 98"/>
                <a:gd name="T17" fmla="*/ 37 h 925"/>
                <a:gd name="T18" fmla="*/ 2 w 98"/>
                <a:gd name="T19" fmla="*/ 41 h 925"/>
                <a:gd name="T20" fmla="*/ 1 w 98"/>
                <a:gd name="T21" fmla="*/ 44 h 925"/>
                <a:gd name="T22" fmla="*/ 1 w 98"/>
                <a:gd name="T23" fmla="*/ 47 h 925"/>
                <a:gd name="T24" fmla="*/ 1 w 98"/>
                <a:gd name="T25" fmla="*/ 49 h 925"/>
                <a:gd name="T26" fmla="*/ 0 w 98"/>
                <a:gd name="T27" fmla="*/ 51 h 925"/>
                <a:gd name="T28" fmla="*/ 0 w 98"/>
                <a:gd name="T29" fmla="*/ 53 h 925"/>
                <a:gd name="T30" fmla="*/ 0 w 98"/>
                <a:gd name="T31" fmla="*/ 54 h 925"/>
                <a:gd name="T32" fmla="*/ 0 w 98"/>
                <a:gd name="T33" fmla="*/ 54 h 9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8" h="925">
                  <a:moveTo>
                    <a:pt x="98" y="0"/>
                  </a:moveTo>
                  <a:lnTo>
                    <a:pt x="93" y="85"/>
                  </a:lnTo>
                  <a:lnTo>
                    <a:pt x="87" y="171"/>
                  </a:lnTo>
                  <a:lnTo>
                    <a:pt x="79" y="255"/>
                  </a:lnTo>
                  <a:lnTo>
                    <a:pt x="72" y="337"/>
                  </a:lnTo>
                  <a:lnTo>
                    <a:pt x="64" y="417"/>
                  </a:lnTo>
                  <a:lnTo>
                    <a:pt x="56" y="494"/>
                  </a:lnTo>
                  <a:lnTo>
                    <a:pt x="48" y="566"/>
                  </a:lnTo>
                  <a:lnTo>
                    <a:pt x="40" y="634"/>
                  </a:lnTo>
                  <a:lnTo>
                    <a:pt x="31" y="696"/>
                  </a:lnTo>
                  <a:lnTo>
                    <a:pt x="24" y="753"/>
                  </a:lnTo>
                  <a:lnTo>
                    <a:pt x="17" y="803"/>
                  </a:lnTo>
                  <a:lnTo>
                    <a:pt x="11" y="845"/>
                  </a:lnTo>
                  <a:lnTo>
                    <a:pt x="6" y="878"/>
                  </a:lnTo>
                  <a:lnTo>
                    <a:pt x="3" y="904"/>
                  </a:lnTo>
                  <a:lnTo>
                    <a:pt x="0" y="919"/>
                  </a:lnTo>
                  <a:lnTo>
                    <a:pt x="0" y="925"/>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99" name="Freeform 182">
              <a:extLst>
                <a:ext uri="{FF2B5EF4-FFF2-40B4-BE49-F238E27FC236}">
                  <a16:creationId xmlns:a16="http://schemas.microsoft.com/office/drawing/2014/main" id="{0E2B75B3-5FDF-4535-BDC1-D65011164BA8}"/>
                </a:ext>
              </a:extLst>
            </p:cNvPr>
            <p:cNvSpPr>
              <a:spLocks/>
            </p:cNvSpPr>
            <p:nvPr/>
          </p:nvSpPr>
          <p:spPr bwMode="auto">
            <a:xfrm>
              <a:off x="4997" y="1604"/>
              <a:ext cx="5" cy="3"/>
            </a:xfrm>
            <a:custGeom>
              <a:avLst/>
              <a:gdLst>
                <a:gd name="T0" fmla="*/ 0 w 90"/>
                <a:gd name="T1" fmla="*/ 3 h 47"/>
                <a:gd name="T2" fmla="*/ 0 w 90"/>
                <a:gd name="T3" fmla="*/ 3 h 47"/>
                <a:gd name="T4" fmla="*/ 0 w 90"/>
                <a:gd name="T5" fmla="*/ 2 h 47"/>
                <a:gd name="T6" fmla="*/ 0 w 90"/>
                <a:gd name="T7" fmla="*/ 2 h 47"/>
                <a:gd name="T8" fmla="*/ 0 w 90"/>
                <a:gd name="T9" fmla="*/ 1 h 47"/>
                <a:gd name="T10" fmla="*/ 1 w 90"/>
                <a:gd name="T11" fmla="*/ 1 h 47"/>
                <a:gd name="T12" fmla="*/ 1 w 90"/>
                <a:gd name="T13" fmla="*/ 1 h 47"/>
                <a:gd name="T14" fmla="*/ 1 w 90"/>
                <a:gd name="T15" fmla="*/ 0 h 47"/>
                <a:gd name="T16" fmla="*/ 2 w 90"/>
                <a:gd name="T17" fmla="*/ 0 h 47"/>
                <a:gd name="T18" fmla="*/ 2 w 90"/>
                <a:gd name="T19" fmla="*/ 0 h 47"/>
                <a:gd name="T20" fmla="*/ 3 w 90"/>
                <a:gd name="T21" fmla="*/ 0 h 47"/>
                <a:gd name="T22" fmla="*/ 3 w 90"/>
                <a:gd name="T23" fmla="*/ 0 h 47"/>
                <a:gd name="T24" fmla="*/ 3 w 90"/>
                <a:gd name="T25" fmla="*/ 0 h 47"/>
                <a:gd name="T26" fmla="*/ 4 w 90"/>
                <a:gd name="T27" fmla="*/ 0 h 47"/>
                <a:gd name="T28" fmla="*/ 4 w 90"/>
                <a:gd name="T29" fmla="*/ 1 h 47"/>
                <a:gd name="T30" fmla="*/ 5 w 90"/>
                <a:gd name="T31" fmla="*/ 1 h 47"/>
                <a:gd name="T32" fmla="*/ 5 w 90"/>
                <a:gd name="T33" fmla="*/ 2 h 47"/>
                <a:gd name="T34" fmla="*/ 5 w 90"/>
                <a:gd name="T35" fmla="*/ 2 h 47"/>
                <a:gd name="T36" fmla="*/ 5 w 90"/>
                <a:gd name="T37" fmla="*/ 3 h 47"/>
                <a:gd name="T38" fmla="*/ 5 w 90"/>
                <a:gd name="T39" fmla="*/ 3 h 47"/>
                <a:gd name="T40" fmla="*/ 5 w 90"/>
                <a:gd name="T41" fmla="*/ 3 h 47"/>
                <a:gd name="T42" fmla="*/ 0 w 90"/>
                <a:gd name="T43" fmla="*/ 3 h 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47">
                  <a:moveTo>
                    <a:pt x="0" y="43"/>
                  </a:moveTo>
                  <a:lnTo>
                    <a:pt x="0" y="43"/>
                  </a:lnTo>
                  <a:lnTo>
                    <a:pt x="1" y="36"/>
                  </a:lnTo>
                  <a:lnTo>
                    <a:pt x="3" y="28"/>
                  </a:lnTo>
                  <a:lnTo>
                    <a:pt x="7" y="21"/>
                  </a:lnTo>
                  <a:lnTo>
                    <a:pt x="11" y="14"/>
                  </a:lnTo>
                  <a:lnTo>
                    <a:pt x="17" y="9"/>
                  </a:lnTo>
                  <a:lnTo>
                    <a:pt x="24" y="4"/>
                  </a:lnTo>
                  <a:lnTo>
                    <a:pt x="32" y="2"/>
                  </a:lnTo>
                  <a:lnTo>
                    <a:pt x="40" y="0"/>
                  </a:lnTo>
                  <a:lnTo>
                    <a:pt x="47" y="0"/>
                  </a:lnTo>
                  <a:lnTo>
                    <a:pt x="54" y="1"/>
                  </a:lnTo>
                  <a:lnTo>
                    <a:pt x="62" y="3"/>
                  </a:lnTo>
                  <a:lnTo>
                    <a:pt x="69" y="7"/>
                  </a:lnTo>
                  <a:lnTo>
                    <a:pt x="75" y="11"/>
                  </a:lnTo>
                  <a:lnTo>
                    <a:pt x="81" y="17"/>
                  </a:lnTo>
                  <a:lnTo>
                    <a:pt x="86" y="25"/>
                  </a:lnTo>
                  <a:lnTo>
                    <a:pt x="88" y="32"/>
                  </a:lnTo>
                  <a:lnTo>
                    <a:pt x="90" y="40"/>
                  </a:lnTo>
                  <a:lnTo>
                    <a:pt x="90" y="47"/>
                  </a:lnTo>
                  <a:lnTo>
                    <a:pt x="0" y="43"/>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400" name="Freeform 183">
              <a:extLst>
                <a:ext uri="{FF2B5EF4-FFF2-40B4-BE49-F238E27FC236}">
                  <a16:creationId xmlns:a16="http://schemas.microsoft.com/office/drawing/2014/main" id="{D3975D64-7AC9-41D5-907A-6F47C6404D04}"/>
                </a:ext>
              </a:extLst>
            </p:cNvPr>
            <p:cNvSpPr>
              <a:spLocks/>
            </p:cNvSpPr>
            <p:nvPr/>
          </p:nvSpPr>
          <p:spPr bwMode="auto">
            <a:xfrm>
              <a:off x="4991" y="1661"/>
              <a:ext cx="5" cy="3"/>
            </a:xfrm>
            <a:custGeom>
              <a:avLst/>
              <a:gdLst>
                <a:gd name="T0" fmla="*/ 5 w 90"/>
                <a:gd name="T1" fmla="*/ 1 h 52"/>
                <a:gd name="T2" fmla="*/ 5 w 90"/>
                <a:gd name="T3" fmla="*/ 1 h 52"/>
                <a:gd name="T4" fmla="*/ 5 w 90"/>
                <a:gd name="T5" fmla="*/ 1 h 52"/>
                <a:gd name="T6" fmla="*/ 5 w 90"/>
                <a:gd name="T7" fmla="*/ 2 h 52"/>
                <a:gd name="T8" fmla="*/ 4 w 90"/>
                <a:gd name="T9" fmla="*/ 2 h 52"/>
                <a:gd name="T10" fmla="*/ 4 w 90"/>
                <a:gd name="T11" fmla="*/ 2 h 52"/>
                <a:gd name="T12" fmla="*/ 4 w 90"/>
                <a:gd name="T13" fmla="*/ 3 h 52"/>
                <a:gd name="T14" fmla="*/ 3 w 90"/>
                <a:gd name="T15" fmla="*/ 3 h 52"/>
                <a:gd name="T16" fmla="*/ 3 w 90"/>
                <a:gd name="T17" fmla="*/ 3 h 52"/>
                <a:gd name="T18" fmla="*/ 3 w 90"/>
                <a:gd name="T19" fmla="*/ 3 h 52"/>
                <a:gd name="T20" fmla="*/ 2 w 90"/>
                <a:gd name="T21" fmla="*/ 3 h 52"/>
                <a:gd name="T22" fmla="*/ 2 w 90"/>
                <a:gd name="T23" fmla="*/ 3 h 52"/>
                <a:gd name="T24" fmla="*/ 1 w 90"/>
                <a:gd name="T25" fmla="*/ 3 h 52"/>
                <a:gd name="T26" fmla="*/ 1 w 90"/>
                <a:gd name="T27" fmla="*/ 2 h 52"/>
                <a:gd name="T28" fmla="*/ 1 w 90"/>
                <a:gd name="T29" fmla="*/ 2 h 52"/>
                <a:gd name="T30" fmla="*/ 0 w 90"/>
                <a:gd name="T31" fmla="*/ 2 h 52"/>
                <a:gd name="T32" fmla="*/ 0 w 90"/>
                <a:gd name="T33" fmla="*/ 1 h 52"/>
                <a:gd name="T34" fmla="*/ 0 w 90"/>
                <a:gd name="T35" fmla="*/ 1 h 52"/>
                <a:gd name="T36" fmla="*/ 0 w 90"/>
                <a:gd name="T37" fmla="*/ 0 h 52"/>
                <a:gd name="T38" fmla="*/ 0 w 90"/>
                <a:gd name="T39" fmla="*/ 0 h 52"/>
                <a:gd name="T40" fmla="*/ 0 w 90"/>
                <a:gd name="T41" fmla="*/ 0 h 52"/>
                <a:gd name="T42" fmla="*/ 5 w 90"/>
                <a:gd name="T43" fmla="*/ 1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52">
                  <a:moveTo>
                    <a:pt x="90" y="14"/>
                  </a:moveTo>
                  <a:lnTo>
                    <a:pt x="90" y="14"/>
                  </a:lnTo>
                  <a:lnTo>
                    <a:pt x="88" y="22"/>
                  </a:lnTo>
                  <a:lnTo>
                    <a:pt x="85" y="29"/>
                  </a:lnTo>
                  <a:lnTo>
                    <a:pt x="80" y="36"/>
                  </a:lnTo>
                  <a:lnTo>
                    <a:pt x="74" y="42"/>
                  </a:lnTo>
                  <a:lnTo>
                    <a:pt x="68" y="46"/>
                  </a:lnTo>
                  <a:lnTo>
                    <a:pt x="60" y="50"/>
                  </a:lnTo>
                  <a:lnTo>
                    <a:pt x="53" y="52"/>
                  </a:lnTo>
                  <a:lnTo>
                    <a:pt x="45" y="52"/>
                  </a:lnTo>
                  <a:lnTo>
                    <a:pt x="38" y="52"/>
                  </a:lnTo>
                  <a:lnTo>
                    <a:pt x="31" y="50"/>
                  </a:lnTo>
                  <a:lnTo>
                    <a:pt x="23" y="47"/>
                  </a:lnTo>
                  <a:lnTo>
                    <a:pt x="16" y="42"/>
                  </a:lnTo>
                  <a:lnTo>
                    <a:pt x="10" y="37"/>
                  </a:lnTo>
                  <a:lnTo>
                    <a:pt x="6" y="31"/>
                  </a:lnTo>
                  <a:lnTo>
                    <a:pt x="2" y="23"/>
                  </a:lnTo>
                  <a:lnTo>
                    <a:pt x="0" y="15"/>
                  </a:lnTo>
                  <a:lnTo>
                    <a:pt x="0" y="7"/>
                  </a:lnTo>
                  <a:lnTo>
                    <a:pt x="0" y="0"/>
                  </a:lnTo>
                  <a:lnTo>
                    <a:pt x="90" y="14"/>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401" name="Line 184">
              <a:extLst>
                <a:ext uri="{FF2B5EF4-FFF2-40B4-BE49-F238E27FC236}">
                  <a16:creationId xmlns:a16="http://schemas.microsoft.com/office/drawing/2014/main" id="{D273BFFF-3E5A-4A80-A626-C8CCC9ED8BBB}"/>
                </a:ext>
              </a:extLst>
            </p:cNvPr>
            <p:cNvSpPr>
              <a:spLocks noChangeShapeType="1"/>
            </p:cNvSpPr>
            <p:nvPr/>
          </p:nvSpPr>
          <p:spPr bwMode="auto">
            <a:xfrm>
              <a:off x="4570" y="1575"/>
              <a:ext cx="51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02" name="Line 185">
              <a:extLst>
                <a:ext uri="{FF2B5EF4-FFF2-40B4-BE49-F238E27FC236}">
                  <a16:creationId xmlns:a16="http://schemas.microsoft.com/office/drawing/2014/main" id="{50D6422C-B2B5-4807-AC59-F21660D07312}"/>
                </a:ext>
              </a:extLst>
            </p:cNvPr>
            <p:cNvSpPr>
              <a:spLocks noChangeShapeType="1"/>
            </p:cNvSpPr>
            <p:nvPr/>
          </p:nvSpPr>
          <p:spPr bwMode="auto">
            <a:xfrm>
              <a:off x="4856" y="1619"/>
              <a:ext cx="2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03" name="Line 186">
              <a:extLst>
                <a:ext uri="{FF2B5EF4-FFF2-40B4-BE49-F238E27FC236}">
                  <a16:creationId xmlns:a16="http://schemas.microsoft.com/office/drawing/2014/main" id="{63357BAC-780C-41EE-B40B-AF29EA774DEC}"/>
                </a:ext>
              </a:extLst>
            </p:cNvPr>
            <p:cNvSpPr>
              <a:spLocks noChangeShapeType="1"/>
            </p:cNvSpPr>
            <p:nvPr/>
          </p:nvSpPr>
          <p:spPr bwMode="auto">
            <a:xfrm>
              <a:off x="4942" y="1619"/>
              <a:ext cx="2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04" name="Line 187">
              <a:extLst>
                <a:ext uri="{FF2B5EF4-FFF2-40B4-BE49-F238E27FC236}">
                  <a16:creationId xmlns:a16="http://schemas.microsoft.com/office/drawing/2014/main" id="{78D9702A-15A0-404C-89F2-393D676CABC6}"/>
                </a:ext>
              </a:extLst>
            </p:cNvPr>
            <p:cNvSpPr>
              <a:spLocks noChangeShapeType="1"/>
            </p:cNvSpPr>
            <p:nvPr/>
          </p:nvSpPr>
          <p:spPr bwMode="auto">
            <a:xfrm>
              <a:off x="5029" y="1619"/>
              <a:ext cx="2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05" name="Freeform 188">
              <a:extLst>
                <a:ext uri="{FF2B5EF4-FFF2-40B4-BE49-F238E27FC236}">
                  <a16:creationId xmlns:a16="http://schemas.microsoft.com/office/drawing/2014/main" id="{CE9DE4EC-D3EB-49D1-84EB-8EE8CD7C9E69}"/>
                </a:ext>
              </a:extLst>
            </p:cNvPr>
            <p:cNvSpPr>
              <a:spLocks/>
            </p:cNvSpPr>
            <p:nvPr/>
          </p:nvSpPr>
          <p:spPr bwMode="auto">
            <a:xfrm>
              <a:off x="4609" y="1618"/>
              <a:ext cx="25" cy="26"/>
            </a:xfrm>
            <a:custGeom>
              <a:avLst/>
              <a:gdLst>
                <a:gd name="T0" fmla="*/ 0 w 430"/>
                <a:gd name="T1" fmla="*/ 26 h 431"/>
                <a:gd name="T2" fmla="*/ 3 w 430"/>
                <a:gd name="T3" fmla="*/ 26 h 431"/>
                <a:gd name="T4" fmla="*/ 5 w 430"/>
                <a:gd name="T5" fmla="*/ 25 h 431"/>
                <a:gd name="T6" fmla="*/ 7 w 430"/>
                <a:gd name="T7" fmla="*/ 25 h 431"/>
                <a:gd name="T8" fmla="*/ 10 w 430"/>
                <a:gd name="T9" fmla="*/ 24 h 431"/>
                <a:gd name="T10" fmla="*/ 12 w 430"/>
                <a:gd name="T11" fmla="*/ 23 h 431"/>
                <a:gd name="T12" fmla="*/ 14 w 430"/>
                <a:gd name="T13" fmla="*/ 21 h 431"/>
                <a:gd name="T14" fmla="*/ 16 w 430"/>
                <a:gd name="T15" fmla="*/ 20 h 431"/>
                <a:gd name="T16" fmla="*/ 18 w 430"/>
                <a:gd name="T17" fmla="*/ 18 h 431"/>
                <a:gd name="T18" fmla="*/ 19 w 430"/>
                <a:gd name="T19" fmla="*/ 16 h 431"/>
                <a:gd name="T20" fmla="*/ 21 w 430"/>
                <a:gd name="T21" fmla="*/ 15 h 431"/>
                <a:gd name="T22" fmla="*/ 22 w 430"/>
                <a:gd name="T23" fmla="*/ 12 h 431"/>
                <a:gd name="T24" fmla="*/ 23 w 430"/>
                <a:gd name="T25" fmla="*/ 10 h 431"/>
                <a:gd name="T26" fmla="*/ 24 w 430"/>
                <a:gd name="T27" fmla="*/ 8 h 431"/>
                <a:gd name="T28" fmla="*/ 24 w 430"/>
                <a:gd name="T29" fmla="*/ 5 h 431"/>
                <a:gd name="T30" fmla="*/ 25 w 430"/>
                <a:gd name="T31" fmla="*/ 3 h 431"/>
                <a:gd name="T32" fmla="*/ 25 w 430"/>
                <a:gd name="T33" fmla="*/ 0 h 4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0" h="431">
                  <a:moveTo>
                    <a:pt x="0" y="431"/>
                  </a:moveTo>
                  <a:lnTo>
                    <a:pt x="44" y="428"/>
                  </a:lnTo>
                  <a:lnTo>
                    <a:pt x="86" y="422"/>
                  </a:lnTo>
                  <a:lnTo>
                    <a:pt x="128" y="411"/>
                  </a:lnTo>
                  <a:lnTo>
                    <a:pt x="168" y="396"/>
                  </a:lnTo>
                  <a:lnTo>
                    <a:pt x="204" y="379"/>
                  </a:lnTo>
                  <a:lnTo>
                    <a:pt x="240" y="356"/>
                  </a:lnTo>
                  <a:lnTo>
                    <a:pt x="273" y="332"/>
                  </a:lnTo>
                  <a:lnTo>
                    <a:pt x="304" y="304"/>
                  </a:lnTo>
                  <a:lnTo>
                    <a:pt x="332" y="273"/>
                  </a:lnTo>
                  <a:lnTo>
                    <a:pt x="357" y="241"/>
                  </a:lnTo>
                  <a:lnTo>
                    <a:pt x="378" y="205"/>
                  </a:lnTo>
                  <a:lnTo>
                    <a:pt x="395" y="167"/>
                  </a:lnTo>
                  <a:lnTo>
                    <a:pt x="411" y="128"/>
                  </a:lnTo>
                  <a:lnTo>
                    <a:pt x="421" y="86"/>
                  </a:lnTo>
                  <a:lnTo>
                    <a:pt x="427" y="43"/>
                  </a:lnTo>
                  <a:lnTo>
                    <a:pt x="430" y="0"/>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06" name="Freeform 189">
              <a:extLst>
                <a:ext uri="{FF2B5EF4-FFF2-40B4-BE49-F238E27FC236}">
                  <a16:creationId xmlns:a16="http://schemas.microsoft.com/office/drawing/2014/main" id="{02F46698-A6DB-4082-8C46-6161E01C4396}"/>
                </a:ext>
              </a:extLst>
            </p:cNvPr>
            <p:cNvSpPr>
              <a:spLocks/>
            </p:cNvSpPr>
            <p:nvPr/>
          </p:nvSpPr>
          <p:spPr bwMode="auto">
            <a:xfrm>
              <a:off x="4608" y="1643"/>
              <a:ext cx="1" cy="2"/>
            </a:xfrm>
            <a:custGeom>
              <a:avLst/>
              <a:gdLst>
                <a:gd name="T0" fmla="*/ 1 w 16"/>
                <a:gd name="T1" fmla="*/ 2 h 34"/>
                <a:gd name="T2" fmla="*/ 1 w 16"/>
                <a:gd name="T3" fmla="*/ 2 h 34"/>
                <a:gd name="T4" fmla="*/ 1 w 16"/>
                <a:gd name="T5" fmla="*/ 2 h 34"/>
                <a:gd name="T6" fmla="*/ 1 w 16"/>
                <a:gd name="T7" fmla="*/ 2 h 34"/>
                <a:gd name="T8" fmla="*/ 1 w 16"/>
                <a:gd name="T9" fmla="*/ 2 h 34"/>
                <a:gd name="T10" fmla="*/ 0 w 16"/>
                <a:gd name="T11" fmla="*/ 2 h 34"/>
                <a:gd name="T12" fmla="*/ 0 w 16"/>
                <a:gd name="T13" fmla="*/ 2 h 34"/>
                <a:gd name="T14" fmla="*/ 0 w 16"/>
                <a:gd name="T15" fmla="*/ 2 h 34"/>
                <a:gd name="T16" fmla="*/ 0 w 16"/>
                <a:gd name="T17" fmla="*/ 1 h 34"/>
                <a:gd name="T18" fmla="*/ 0 w 16"/>
                <a:gd name="T19" fmla="*/ 1 h 34"/>
                <a:gd name="T20" fmla="*/ 0 w 16"/>
                <a:gd name="T21" fmla="*/ 1 h 34"/>
                <a:gd name="T22" fmla="*/ 0 w 16"/>
                <a:gd name="T23" fmla="*/ 1 h 34"/>
                <a:gd name="T24" fmla="*/ 0 w 16"/>
                <a:gd name="T25" fmla="*/ 1 h 34"/>
                <a:gd name="T26" fmla="*/ 0 w 16"/>
                <a:gd name="T27" fmla="*/ 1 h 34"/>
                <a:gd name="T28" fmla="*/ 0 w 16"/>
                <a:gd name="T29" fmla="*/ 0 h 34"/>
                <a:gd name="T30" fmla="*/ 0 w 16"/>
                <a:gd name="T31" fmla="*/ 0 h 34"/>
                <a:gd name="T32" fmla="*/ 1 w 16"/>
                <a:gd name="T33" fmla="*/ 0 h 34"/>
                <a:gd name="T34" fmla="*/ 1 w 16"/>
                <a:gd name="T35" fmla="*/ 0 h 34"/>
                <a:gd name="T36" fmla="*/ 1 w 16"/>
                <a:gd name="T37" fmla="*/ 0 h 34"/>
                <a:gd name="T38" fmla="*/ 1 w 16"/>
                <a:gd name="T39" fmla="*/ 0 h 34"/>
                <a:gd name="T40" fmla="*/ 1 w 16"/>
                <a:gd name="T41" fmla="*/ 0 h 34"/>
                <a:gd name="T42" fmla="*/ 1 w 16"/>
                <a:gd name="T43" fmla="*/ 2 h 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34">
                  <a:moveTo>
                    <a:pt x="16" y="34"/>
                  </a:moveTo>
                  <a:lnTo>
                    <a:pt x="16" y="34"/>
                  </a:lnTo>
                  <a:lnTo>
                    <a:pt x="14" y="34"/>
                  </a:lnTo>
                  <a:lnTo>
                    <a:pt x="11" y="33"/>
                  </a:lnTo>
                  <a:lnTo>
                    <a:pt x="8" y="32"/>
                  </a:lnTo>
                  <a:lnTo>
                    <a:pt x="6" y="30"/>
                  </a:lnTo>
                  <a:lnTo>
                    <a:pt x="3" y="28"/>
                  </a:lnTo>
                  <a:lnTo>
                    <a:pt x="2" y="26"/>
                  </a:lnTo>
                  <a:lnTo>
                    <a:pt x="1" y="23"/>
                  </a:lnTo>
                  <a:lnTo>
                    <a:pt x="0" y="20"/>
                  </a:lnTo>
                  <a:lnTo>
                    <a:pt x="0" y="17"/>
                  </a:lnTo>
                  <a:lnTo>
                    <a:pt x="0" y="15"/>
                  </a:lnTo>
                  <a:lnTo>
                    <a:pt x="1" y="12"/>
                  </a:lnTo>
                  <a:lnTo>
                    <a:pt x="2" y="9"/>
                  </a:lnTo>
                  <a:lnTo>
                    <a:pt x="3" y="7"/>
                  </a:lnTo>
                  <a:lnTo>
                    <a:pt x="6" y="3"/>
                  </a:lnTo>
                  <a:lnTo>
                    <a:pt x="8" y="2"/>
                  </a:lnTo>
                  <a:lnTo>
                    <a:pt x="11" y="1"/>
                  </a:lnTo>
                  <a:lnTo>
                    <a:pt x="14" y="0"/>
                  </a:lnTo>
                  <a:lnTo>
                    <a:pt x="16" y="0"/>
                  </a:lnTo>
                  <a:lnTo>
                    <a:pt x="16" y="34"/>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07" name="Freeform 190">
              <a:extLst>
                <a:ext uri="{FF2B5EF4-FFF2-40B4-BE49-F238E27FC236}">
                  <a16:creationId xmlns:a16="http://schemas.microsoft.com/office/drawing/2014/main" id="{E5165DA1-30C0-482D-86E3-2FA3F15366A1}"/>
                </a:ext>
              </a:extLst>
            </p:cNvPr>
            <p:cNvSpPr>
              <a:spLocks/>
            </p:cNvSpPr>
            <p:nvPr/>
          </p:nvSpPr>
          <p:spPr bwMode="auto">
            <a:xfrm>
              <a:off x="4633" y="1617"/>
              <a:ext cx="2" cy="1"/>
            </a:xfrm>
            <a:custGeom>
              <a:avLst/>
              <a:gdLst>
                <a:gd name="T0" fmla="*/ 0 w 32"/>
                <a:gd name="T1" fmla="*/ 1 h 16"/>
                <a:gd name="T2" fmla="*/ 0 w 32"/>
                <a:gd name="T3" fmla="*/ 1 h 16"/>
                <a:gd name="T4" fmla="*/ 0 w 32"/>
                <a:gd name="T5" fmla="*/ 1 h 16"/>
                <a:gd name="T6" fmla="*/ 0 w 32"/>
                <a:gd name="T7" fmla="*/ 1 h 16"/>
                <a:gd name="T8" fmla="*/ 0 w 32"/>
                <a:gd name="T9" fmla="*/ 1 h 16"/>
                <a:gd name="T10" fmla="*/ 0 w 32"/>
                <a:gd name="T11" fmla="*/ 0 h 16"/>
                <a:gd name="T12" fmla="*/ 0 w 32"/>
                <a:gd name="T13" fmla="*/ 0 h 16"/>
                <a:gd name="T14" fmla="*/ 1 w 32"/>
                <a:gd name="T15" fmla="*/ 0 h 16"/>
                <a:gd name="T16" fmla="*/ 1 w 32"/>
                <a:gd name="T17" fmla="*/ 0 h 16"/>
                <a:gd name="T18" fmla="*/ 1 w 32"/>
                <a:gd name="T19" fmla="*/ 0 h 16"/>
                <a:gd name="T20" fmla="*/ 1 w 32"/>
                <a:gd name="T21" fmla="*/ 0 h 16"/>
                <a:gd name="T22" fmla="*/ 1 w 32"/>
                <a:gd name="T23" fmla="*/ 0 h 16"/>
                <a:gd name="T24" fmla="*/ 1 w 32"/>
                <a:gd name="T25" fmla="*/ 0 h 16"/>
                <a:gd name="T26" fmla="*/ 2 w 32"/>
                <a:gd name="T27" fmla="*/ 0 h 16"/>
                <a:gd name="T28" fmla="*/ 2 w 32"/>
                <a:gd name="T29" fmla="*/ 0 h 16"/>
                <a:gd name="T30" fmla="*/ 2 w 32"/>
                <a:gd name="T31" fmla="*/ 0 h 16"/>
                <a:gd name="T32" fmla="*/ 2 w 32"/>
                <a:gd name="T33" fmla="*/ 1 h 16"/>
                <a:gd name="T34" fmla="*/ 2 w 32"/>
                <a:gd name="T35" fmla="*/ 1 h 16"/>
                <a:gd name="T36" fmla="*/ 2 w 32"/>
                <a:gd name="T37" fmla="*/ 1 h 16"/>
                <a:gd name="T38" fmla="*/ 2 w 32"/>
                <a:gd name="T39" fmla="*/ 1 h 16"/>
                <a:gd name="T40" fmla="*/ 2 w 32"/>
                <a:gd name="T41" fmla="*/ 1 h 16"/>
                <a:gd name="T42" fmla="*/ 0 w 32"/>
                <a:gd name="T43" fmla="*/ 1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 h="16">
                  <a:moveTo>
                    <a:pt x="0" y="16"/>
                  </a:moveTo>
                  <a:lnTo>
                    <a:pt x="0" y="16"/>
                  </a:lnTo>
                  <a:lnTo>
                    <a:pt x="0" y="14"/>
                  </a:lnTo>
                  <a:lnTo>
                    <a:pt x="1" y="11"/>
                  </a:lnTo>
                  <a:lnTo>
                    <a:pt x="2" y="8"/>
                  </a:lnTo>
                  <a:lnTo>
                    <a:pt x="3" y="6"/>
                  </a:lnTo>
                  <a:lnTo>
                    <a:pt x="6" y="3"/>
                  </a:lnTo>
                  <a:lnTo>
                    <a:pt x="8" y="2"/>
                  </a:lnTo>
                  <a:lnTo>
                    <a:pt x="11" y="1"/>
                  </a:lnTo>
                  <a:lnTo>
                    <a:pt x="14" y="0"/>
                  </a:lnTo>
                  <a:lnTo>
                    <a:pt x="16" y="0"/>
                  </a:lnTo>
                  <a:lnTo>
                    <a:pt x="18" y="0"/>
                  </a:lnTo>
                  <a:lnTo>
                    <a:pt x="21" y="1"/>
                  </a:lnTo>
                  <a:lnTo>
                    <a:pt x="24" y="2"/>
                  </a:lnTo>
                  <a:lnTo>
                    <a:pt x="26" y="3"/>
                  </a:lnTo>
                  <a:lnTo>
                    <a:pt x="29" y="6"/>
                  </a:lnTo>
                  <a:lnTo>
                    <a:pt x="30" y="8"/>
                  </a:lnTo>
                  <a:lnTo>
                    <a:pt x="31" y="11"/>
                  </a:lnTo>
                  <a:lnTo>
                    <a:pt x="32" y="14"/>
                  </a:lnTo>
                  <a:lnTo>
                    <a:pt x="32" y="16"/>
                  </a:lnTo>
                  <a:lnTo>
                    <a:pt x="0" y="16"/>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08" name="Freeform 191">
              <a:extLst>
                <a:ext uri="{FF2B5EF4-FFF2-40B4-BE49-F238E27FC236}">
                  <a16:creationId xmlns:a16="http://schemas.microsoft.com/office/drawing/2014/main" id="{23E5C56B-537F-4FF8-9562-F05296F56AB3}"/>
                </a:ext>
              </a:extLst>
            </p:cNvPr>
            <p:cNvSpPr>
              <a:spLocks/>
            </p:cNvSpPr>
            <p:nvPr/>
          </p:nvSpPr>
          <p:spPr bwMode="auto">
            <a:xfrm>
              <a:off x="4609" y="1593"/>
              <a:ext cx="25" cy="25"/>
            </a:xfrm>
            <a:custGeom>
              <a:avLst/>
              <a:gdLst>
                <a:gd name="T0" fmla="*/ 25 w 430"/>
                <a:gd name="T1" fmla="*/ 25 h 430"/>
                <a:gd name="T2" fmla="*/ 25 w 430"/>
                <a:gd name="T3" fmla="*/ 22 h 430"/>
                <a:gd name="T4" fmla="*/ 24 w 430"/>
                <a:gd name="T5" fmla="*/ 20 h 430"/>
                <a:gd name="T6" fmla="*/ 24 w 430"/>
                <a:gd name="T7" fmla="*/ 18 h 430"/>
                <a:gd name="T8" fmla="*/ 23 w 430"/>
                <a:gd name="T9" fmla="*/ 15 h 430"/>
                <a:gd name="T10" fmla="*/ 22 w 430"/>
                <a:gd name="T11" fmla="*/ 13 h 430"/>
                <a:gd name="T12" fmla="*/ 21 w 430"/>
                <a:gd name="T13" fmla="*/ 11 h 430"/>
                <a:gd name="T14" fmla="*/ 19 w 430"/>
                <a:gd name="T15" fmla="*/ 9 h 430"/>
                <a:gd name="T16" fmla="*/ 18 w 430"/>
                <a:gd name="T17" fmla="*/ 7 h 430"/>
                <a:gd name="T18" fmla="*/ 16 w 430"/>
                <a:gd name="T19" fmla="*/ 6 h 430"/>
                <a:gd name="T20" fmla="*/ 14 w 430"/>
                <a:gd name="T21" fmla="*/ 4 h 430"/>
                <a:gd name="T22" fmla="*/ 12 w 430"/>
                <a:gd name="T23" fmla="*/ 3 h 430"/>
                <a:gd name="T24" fmla="*/ 10 w 430"/>
                <a:gd name="T25" fmla="*/ 2 h 430"/>
                <a:gd name="T26" fmla="*/ 7 w 430"/>
                <a:gd name="T27" fmla="*/ 1 h 430"/>
                <a:gd name="T28" fmla="*/ 5 w 430"/>
                <a:gd name="T29" fmla="*/ 0 h 430"/>
                <a:gd name="T30" fmla="*/ 3 w 430"/>
                <a:gd name="T31" fmla="*/ 0 h 430"/>
                <a:gd name="T32" fmla="*/ 0 w 430"/>
                <a:gd name="T33" fmla="*/ 0 h 4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0" h="430">
                  <a:moveTo>
                    <a:pt x="430" y="430"/>
                  </a:moveTo>
                  <a:lnTo>
                    <a:pt x="427" y="385"/>
                  </a:lnTo>
                  <a:lnTo>
                    <a:pt x="421" y="343"/>
                  </a:lnTo>
                  <a:lnTo>
                    <a:pt x="411" y="302"/>
                  </a:lnTo>
                  <a:lnTo>
                    <a:pt x="395" y="262"/>
                  </a:lnTo>
                  <a:lnTo>
                    <a:pt x="378" y="225"/>
                  </a:lnTo>
                  <a:lnTo>
                    <a:pt x="357" y="189"/>
                  </a:lnTo>
                  <a:lnTo>
                    <a:pt x="332" y="156"/>
                  </a:lnTo>
                  <a:lnTo>
                    <a:pt x="304" y="126"/>
                  </a:lnTo>
                  <a:lnTo>
                    <a:pt x="273" y="97"/>
                  </a:lnTo>
                  <a:lnTo>
                    <a:pt x="240" y="73"/>
                  </a:lnTo>
                  <a:lnTo>
                    <a:pt x="204" y="51"/>
                  </a:lnTo>
                  <a:lnTo>
                    <a:pt x="168" y="34"/>
                  </a:lnTo>
                  <a:lnTo>
                    <a:pt x="128" y="18"/>
                  </a:lnTo>
                  <a:lnTo>
                    <a:pt x="86" y="8"/>
                  </a:lnTo>
                  <a:lnTo>
                    <a:pt x="44" y="2"/>
                  </a:lnTo>
                  <a:lnTo>
                    <a:pt x="0" y="0"/>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09" name="Freeform 192">
              <a:extLst>
                <a:ext uri="{FF2B5EF4-FFF2-40B4-BE49-F238E27FC236}">
                  <a16:creationId xmlns:a16="http://schemas.microsoft.com/office/drawing/2014/main" id="{AF578525-2D73-4FFC-A64F-891749E1F878}"/>
                </a:ext>
              </a:extLst>
            </p:cNvPr>
            <p:cNvSpPr>
              <a:spLocks/>
            </p:cNvSpPr>
            <p:nvPr/>
          </p:nvSpPr>
          <p:spPr bwMode="auto">
            <a:xfrm>
              <a:off x="4633" y="1618"/>
              <a:ext cx="2" cy="1"/>
            </a:xfrm>
            <a:custGeom>
              <a:avLst/>
              <a:gdLst>
                <a:gd name="T0" fmla="*/ 2 w 32"/>
                <a:gd name="T1" fmla="*/ 0 h 17"/>
                <a:gd name="T2" fmla="*/ 2 w 32"/>
                <a:gd name="T3" fmla="*/ 0 h 17"/>
                <a:gd name="T4" fmla="*/ 2 w 32"/>
                <a:gd name="T5" fmla="*/ 0 h 17"/>
                <a:gd name="T6" fmla="*/ 2 w 32"/>
                <a:gd name="T7" fmla="*/ 0 h 17"/>
                <a:gd name="T8" fmla="*/ 2 w 32"/>
                <a:gd name="T9" fmla="*/ 1 h 17"/>
                <a:gd name="T10" fmla="*/ 2 w 32"/>
                <a:gd name="T11" fmla="*/ 1 h 17"/>
                <a:gd name="T12" fmla="*/ 2 w 32"/>
                <a:gd name="T13" fmla="*/ 1 h 17"/>
                <a:gd name="T14" fmla="*/ 2 w 32"/>
                <a:gd name="T15" fmla="*/ 1 h 17"/>
                <a:gd name="T16" fmla="*/ 1 w 32"/>
                <a:gd name="T17" fmla="*/ 1 h 17"/>
                <a:gd name="T18" fmla="*/ 1 w 32"/>
                <a:gd name="T19" fmla="*/ 1 h 17"/>
                <a:gd name="T20" fmla="*/ 1 w 32"/>
                <a:gd name="T21" fmla="*/ 1 h 17"/>
                <a:gd name="T22" fmla="*/ 1 w 32"/>
                <a:gd name="T23" fmla="*/ 1 h 17"/>
                <a:gd name="T24" fmla="*/ 1 w 32"/>
                <a:gd name="T25" fmla="*/ 1 h 17"/>
                <a:gd name="T26" fmla="*/ 1 w 32"/>
                <a:gd name="T27" fmla="*/ 1 h 17"/>
                <a:gd name="T28" fmla="*/ 0 w 32"/>
                <a:gd name="T29" fmla="*/ 1 h 17"/>
                <a:gd name="T30" fmla="*/ 0 w 32"/>
                <a:gd name="T31" fmla="*/ 1 h 17"/>
                <a:gd name="T32" fmla="*/ 0 w 32"/>
                <a:gd name="T33" fmla="*/ 1 h 17"/>
                <a:gd name="T34" fmla="*/ 0 w 32"/>
                <a:gd name="T35" fmla="*/ 0 h 17"/>
                <a:gd name="T36" fmla="*/ 0 w 32"/>
                <a:gd name="T37" fmla="*/ 0 h 17"/>
                <a:gd name="T38" fmla="*/ 0 w 32"/>
                <a:gd name="T39" fmla="*/ 0 h 17"/>
                <a:gd name="T40" fmla="*/ 0 w 32"/>
                <a:gd name="T41" fmla="*/ 0 h 17"/>
                <a:gd name="T42" fmla="*/ 2 w 3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 h="17">
                  <a:moveTo>
                    <a:pt x="32" y="0"/>
                  </a:moveTo>
                  <a:lnTo>
                    <a:pt x="32" y="0"/>
                  </a:lnTo>
                  <a:lnTo>
                    <a:pt x="32" y="2"/>
                  </a:lnTo>
                  <a:lnTo>
                    <a:pt x="31" y="5"/>
                  </a:lnTo>
                  <a:lnTo>
                    <a:pt x="30" y="9"/>
                  </a:lnTo>
                  <a:lnTo>
                    <a:pt x="29" y="11"/>
                  </a:lnTo>
                  <a:lnTo>
                    <a:pt x="26" y="14"/>
                  </a:lnTo>
                  <a:lnTo>
                    <a:pt x="24" y="15"/>
                  </a:lnTo>
                  <a:lnTo>
                    <a:pt x="21" y="16"/>
                  </a:lnTo>
                  <a:lnTo>
                    <a:pt x="18" y="17"/>
                  </a:lnTo>
                  <a:lnTo>
                    <a:pt x="16" y="17"/>
                  </a:lnTo>
                  <a:lnTo>
                    <a:pt x="14" y="17"/>
                  </a:lnTo>
                  <a:lnTo>
                    <a:pt x="11" y="16"/>
                  </a:lnTo>
                  <a:lnTo>
                    <a:pt x="8" y="15"/>
                  </a:lnTo>
                  <a:lnTo>
                    <a:pt x="6" y="14"/>
                  </a:lnTo>
                  <a:lnTo>
                    <a:pt x="3" y="11"/>
                  </a:lnTo>
                  <a:lnTo>
                    <a:pt x="2" y="9"/>
                  </a:lnTo>
                  <a:lnTo>
                    <a:pt x="1" y="5"/>
                  </a:lnTo>
                  <a:lnTo>
                    <a:pt x="0" y="2"/>
                  </a:lnTo>
                  <a:lnTo>
                    <a:pt x="0" y="0"/>
                  </a:lnTo>
                  <a:lnTo>
                    <a:pt x="32" y="0"/>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10" name="Freeform 193">
              <a:extLst>
                <a:ext uri="{FF2B5EF4-FFF2-40B4-BE49-F238E27FC236}">
                  <a16:creationId xmlns:a16="http://schemas.microsoft.com/office/drawing/2014/main" id="{5D7BF3F0-4CD6-4D02-8388-B45F4588C384}"/>
                </a:ext>
              </a:extLst>
            </p:cNvPr>
            <p:cNvSpPr>
              <a:spLocks/>
            </p:cNvSpPr>
            <p:nvPr/>
          </p:nvSpPr>
          <p:spPr bwMode="auto">
            <a:xfrm>
              <a:off x="4608" y="1592"/>
              <a:ext cx="1" cy="2"/>
            </a:xfrm>
            <a:custGeom>
              <a:avLst/>
              <a:gdLst>
                <a:gd name="T0" fmla="*/ 1 w 16"/>
                <a:gd name="T1" fmla="*/ 2 h 32"/>
                <a:gd name="T2" fmla="*/ 1 w 16"/>
                <a:gd name="T3" fmla="*/ 2 h 32"/>
                <a:gd name="T4" fmla="*/ 1 w 16"/>
                <a:gd name="T5" fmla="*/ 2 h 32"/>
                <a:gd name="T6" fmla="*/ 1 w 16"/>
                <a:gd name="T7" fmla="*/ 2 h 32"/>
                <a:gd name="T8" fmla="*/ 1 w 16"/>
                <a:gd name="T9" fmla="*/ 2 h 32"/>
                <a:gd name="T10" fmla="*/ 0 w 16"/>
                <a:gd name="T11" fmla="*/ 2 h 32"/>
                <a:gd name="T12" fmla="*/ 0 w 16"/>
                <a:gd name="T13" fmla="*/ 2 h 32"/>
                <a:gd name="T14" fmla="*/ 0 w 16"/>
                <a:gd name="T15" fmla="*/ 2 h 32"/>
                <a:gd name="T16" fmla="*/ 0 w 16"/>
                <a:gd name="T17" fmla="*/ 1 h 32"/>
                <a:gd name="T18" fmla="*/ 0 w 16"/>
                <a:gd name="T19" fmla="*/ 1 h 32"/>
                <a:gd name="T20" fmla="*/ 0 w 16"/>
                <a:gd name="T21" fmla="*/ 1 h 32"/>
                <a:gd name="T22" fmla="*/ 0 w 16"/>
                <a:gd name="T23" fmla="*/ 1 h 32"/>
                <a:gd name="T24" fmla="*/ 0 w 16"/>
                <a:gd name="T25" fmla="*/ 1 h 32"/>
                <a:gd name="T26" fmla="*/ 0 w 16"/>
                <a:gd name="T27" fmla="*/ 1 h 32"/>
                <a:gd name="T28" fmla="*/ 0 w 16"/>
                <a:gd name="T29" fmla="*/ 0 h 32"/>
                <a:gd name="T30" fmla="*/ 0 w 16"/>
                <a:gd name="T31" fmla="*/ 0 h 32"/>
                <a:gd name="T32" fmla="*/ 1 w 16"/>
                <a:gd name="T33" fmla="*/ 0 h 32"/>
                <a:gd name="T34" fmla="*/ 1 w 16"/>
                <a:gd name="T35" fmla="*/ 0 h 32"/>
                <a:gd name="T36" fmla="*/ 1 w 16"/>
                <a:gd name="T37" fmla="*/ 0 h 32"/>
                <a:gd name="T38" fmla="*/ 1 w 16"/>
                <a:gd name="T39" fmla="*/ 0 h 32"/>
                <a:gd name="T40" fmla="*/ 1 w 16"/>
                <a:gd name="T41" fmla="*/ 0 h 32"/>
                <a:gd name="T42" fmla="*/ 1 w 16"/>
                <a:gd name="T43" fmla="*/ 2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32">
                  <a:moveTo>
                    <a:pt x="16" y="32"/>
                  </a:moveTo>
                  <a:lnTo>
                    <a:pt x="16" y="32"/>
                  </a:lnTo>
                  <a:lnTo>
                    <a:pt x="14" y="32"/>
                  </a:lnTo>
                  <a:lnTo>
                    <a:pt x="11" y="31"/>
                  </a:lnTo>
                  <a:lnTo>
                    <a:pt x="8" y="30"/>
                  </a:lnTo>
                  <a:lnTo>
                    <a:pt x="6" y="29"/>
                  </a:lnTo>
                  <a:lnTo>
                    <a:pt x="3" y="26"/>
                  </a:lnTo>
                  <a:lnTo>
                    <a:pt x="2" y="24"/>
                  </a:lnTo>
                  <a:lnTo>
                    <a:pt x="1" y="21"/>
                  </a:lnTo>
                  <a:lnTo>
                    <a:pt x="0" y="18"/>
                  </a:lnTo>
                  <a:lnTo>
                    <a:pt x="0" y="16"/>
                  </a:lnTo>
                  <a:lnTo>
                    <a:pt x="0" y="14"/>
                  </a:lnTo>
                  <a:lnTo>
                    <a:pt x="1" y="11"/>
                  </a:lnTo>
                  <a:lnTo>
                    <a:pt x="2" y="8"/>
                  </a:lnTo>
                  <a:lnTo>
                    <a:pt x="3" y="6"/>
                  </a:lnTo>
                  <a:lnTo>
                    <a:pt x="6" y="3"/>
                  </a:lnTo>
                  <a:lnTo>
                    <a:pt x="8" y="2"/>
                  </a:lnTo>
                  <a:lnTo>
                    <a:pt x="11" y="1"/>
                  </a:lnTo>
                  <a:lnTo>
                    <a:pt x="14" y="0"/>
                  </a:lnTo>
                  <a:lnTo>
                    <a:pt x="16" y="0"/>
                  </a:lnTo>
                  <a:lnTo>
                    <a:pt x="16" y="32"/>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11" name="Freeform 194">
              <a:extLst>
                <a:ext uri="{FF2B5EF4-FFF2-40B4-BE49-F238E27FC236}">
                  <a16:creationId xmlns:a16="http://schemas.microsoft.com/office/drawing/2014/main" id="{F41BF35B-BC2C-45E7-8BAC-949354649D7A}"/>
                </a:ext>
              </a:extLst>
            </p:cNvPr>
            <p:cNvSpPr>
              <a:spLocks/>
            </p:cNvSpPr>
            <p:nvPr/>
          </p:nvSpPr>
          <p:spPr bwMode="auto">
            <a:xfrm>
              <a:off x="4583" y="1593"/>
              <a:ext cx="26" cy="25"/>
            </a:xfrm>
            <a:custGeom>
              <a:avLst/>
              <a:gdLst>
                <a:gd name="T0" fmla="*/ 26 w 430"/>
                <a:gd name="T1" fmla="*/ 0 h 430"/>
                <a:gd name="T2" fmla="*/ 23 w 430"/>
                <a:gd name="T3" fmla="*/ 0 h 430"/>
                <a:gd name="T4" fmla="*/ 21 w 430"/>
                <a:gd name="T5" fmla="*/ 0 h 430"/>
                <a:gd name="T6" fmla="*/ 18 w 430"/>
                <a:gd name="T7" fmla="*/ 1 h 430"/>
                <a:gd name="T8" fmla="*/ 16 w 430"/>
                <a:gd name="T9" fmla="*/ 2 h 430"/>
                <a:gd name="T10" fmla="*/ 14 w 430"/>
                <a:gd name="T11" fmla="*/ 3 h 430"/>
                <a:gd name="T12" fmla="*/ 11 w 430"/>
                <a:gd name="T13" fmla="*/ 4 h 430"/>
                <a:gd name="T14" fmla="*/ 9 w 430"/>
                <a:gd name="T15" fmla="*/ 6 h 430"/>
                <a:gd name="T16" fmla="*/ 8 w 430"/>
                <a:gd name="T17" fmla="*/ 7 h 430"/>
                <a:gd name="T18" fmla="*/ 6 w 430"/>
                <a:gd name="T19" fmla="*/ 9 h 430"/>
                <a:gd name="T20" fmla="*/ 4 w 430"/>
                <a:gd name="T21" fmla="*/ 11 h 430"/>
                <a:gd name="T22" fmla="*/ 3 w 430"/>
                <a:gd name="T23" fmla="*/ 13 h 430"/>
                <a:gd name="T24" fmla="*/ 2 w 430"/>
                <a:gd name="T25" fmla="*/ 15 h 430"/>
                <a:gd name="T26" fmla="*/ 1 w 430"/>
                <a:gd name="T27" fmla="*/ 18 h 430"/>
                <a:gd name="T28" fmla="*/ 1 w 430"/>
                <a:gd name="T29" fmla="*/ 20 h 430"/>
                <a:gd name="T30" fmla="*/ 0 w 430"/>
                <a:gd name="T31" fmla="*/ 22 h 430"/>
                <a:gd name="T32" fmla="*/ 0 w 430"/>
                <a:gd name="T33" fmla="*/ 25 h 4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0" h="430">
                  <a:moveTo>
                    <a:pt x="430" y="0"/>
                  </a:moveTo>
                  <a:lnTo>
                    <a:pt x="386" y="2"/>
                  </a:lnTo>
                  <a:lnTo>
                    <a:pt x="343" y="8"/>
                  </a:lnTo>
                  <a:lnTo>
                    <a:pt x="302" y="18"/>
                  </a:lnTo>
                  <a:lnTo>
                    <a:pt x="263" y="34"/>
                  </a:lnTo>
                  <a:lnTo>
                    <a:pt x="225" y="51"/>
                  </a:lnTo>
                  <a:lnTo>
                    <a:pt x="189" y="73"/>
                  </a:lnTo>
                  <a:lnTo>
                    <a:pt x="157" y="97"/>
                  </a:lnTo>
                  <a:lnTo>
                    <a:pt x="126" y="126"/>
                  </a:lnTo>
                  <a:lnTo>
                    <a:pt x="98" y="156"/>
                  </a:lnTo>
                  <a:lnTo>
                    <a:pt x="74" y="189"/>
                  </a:lnTo>
                  <a:lnTo>
                    <a:pt x="51" y="225"/>
                  </a:lnTo>
                  <a:lnTo>
                    <a:pt x="34" y="262"/>
                  </a:lnTo>
                  <a:lnTo>
                    <a:pt x="19" y="302"/>
                  </a:lnTo>
                  <a:lnTo>
                    <a:pt x="9" y="343"/>
                  </a:lnTo>
                  <a:lnTo>
                    <a:pt x="2" y="385"/>
                  </a:lnTo>
                  <a:lnTo>
                    <a:pt x="0" y="430"/>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12" name="Freeform 195">
              <a:extLst>
                <a:ext uri="{FF2B5EF4-FFF2-40B4-BE49-F238E27FC236}">
                  <a16:creationId xmlns:a16="http://schemas.microsoft.com/office/drawing/2014/main" id="{052DB8A5-D724-4ECE-8791-D17DDF9C4970}"/>
                </a:ext>
              </a:extLst>
            </p:cNvPr>
            <p:cNvSpPr>
              <a:spLocks/>
            </p:cNvSpPr>
            <p:nvPr/>
          </p:nvSpPr>
          <p:spPr bwMode="auto">
            <a:xfrm>
              <a:off x="4609" y="1592"/>
              <a:ext cx="1" cy="2"/>
            </a:xfrm>
            <a:custGeom>
              <a:avLst/>
              <a:gdLst>
                <a:gd name="T0" fmla="*/ 0 w 17"/>
                <a:gd name="T1" fmla="*/ 0 h 32"/>
                <a:gd name="T2" fmla="*/ 0 w 17"/>
                <a:gd name="T3" fmla="*/ 0 h 32"/>
                <a:gd name="T4" fmla="*/ 0 w 17"/>
                <a:gd name="T5" fmla="*/ 0 h 32"/>
                <a:gd name="T6" fmla="*/ 0 w 17"/>
                <a:gd name="T7" fmla="*/ 0 h 32"/>
                <a:gd name="T8" fmla="*/ 0 w 17"/>
                <a:gd name="T9" fmla="*/ 0 h 32"/>
                <a:gd name="T10" fmla="*/ 1 w 17"/>
                <a:gd name="T11" fmla="*/ 0 h 32"/>
                <a:gd name="T12" fmla="*/ 1 w 17"/>
                <a:gd name="T13" fmla="*/ 0 h 32"/>
                <a:gd name="T14" fmla="*/ 1 w 17"/>
                <a:gd name="T15" fmla="*/ 1 h 32"/>
                <a:gd name="T16" fmla="*/ 1 w 17"/>
                <a:gd name="T17" fmla="*/ 1 h 32"/>
                <a:gd name="T18" fmla="*/ 1 w 17"/>
                <a:gd name="T19" fmla="*/ 1 h 32"/>
                <a:gd name="T20" fmla="*/ 1 w 17"/>
                <a:gd name="T21" fmla="*/ 1 h 32"/>
                <a:gd name="T22" fmla="*/ 1 w 17"/>
                <a:gd name="T23" fmla="*/ 1 h 32"/>
                <a:gd name="T24" fmla="*/ 1 w 17"/>
                <a:gd name="T25" fmla="*/ 1 h 32"/>
                <a:gd name="T26" fmla="*/ 1 w 17"/>
                <a:gd name="T27" fmla="*/ 2 h 32"/>
                <a:gd name="T28" fmla="*/ 1 w 17"/>
                <a:gd name="T29" fmla="*/ 2 h 32"/>
                <a:gd name="T30" fmla="*/ 1 w 17"/>
                <a:gd name="T31" fmla="*/ 2 h 32"/>
                <a:gd name="T32" fmla="*/ 0 w 17"/>
                <a:gd name="T33" fmla="*/ 2 h 32"/>
                <a:gd name="T34" fmla="*/ 0 w 17"/>
                <a:gd name="T35" fmla="*/ 2 h 32"/>
                <a:gd name="T36" fmla="*/ 0 w 17"/>
                <a:gd name="T37" fmla="*/ 2 h 32"/>
                <a:gd name="T38" fmla="*/ 0 w 17"/>
                <a:gd name="T39" fmla="*/ 2 h 32"/>
                <a:gd name="T40" fmla="*/ 0 w 17"/>
                <a:gd name="T41" fmla="*/ 2 h 32"/>
                <a:gd name="T42" fmla="*/ 0 w 17"/>
                <a:gd name="T43" fmla="*/ 0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 h="32">
                  <a:moveTo>
                    <a:pt x="0" y="0"/>
                  </a:moveTo>
                  <a:lnTo>
                    <a:pt x="0" y="0"/>
                  </a:lnTo>
                  <a:lnTo>
                    <a:pt x="2" y="0"/>
                  </a:lnTo>
                  <a:lnTo>
                    <a:pt x="5" y="1"/>
                  </a:lnTo>
                  <a:lnTo>
                    <a:pt x="8" y="2"/>
                  </a:lnTo>
                  <a:lnTo>
                    <a:pt x="10" y="3"/>
                  </a:lnTo>
                  <a:lnTo>
                    <a:pt x="14" y="6"/>
                  </a:lnTo>
                  <a:lnTo>
                    <a:pt x="15" y="8"/>
                  </a:lnTo>
                  <a:lnTo>
                    <a:pt x="16" y="11"/>
                  </a:lnTo>
                  <a:lnTo>
                    <a:pt x="17" y="14"/>
                  </a:lnTo>
                  <a:lnTo>
                    <a:pt x="17" y="16"/>
                  </a:lnTo>
                  <a:lnTo>
                    <a:pt x="17" y="18"/>
                  </a:lnTo>
                  <a:lnTo>
                    <a:pt x="16" y="21"/>
                  </a:lnTo>
                  <a:lnTo>
                    <a:pt x="15" y="24"/>
                  </a:lnTo>
                  <a:lnTo>
                    <a:pt x="14" y="26"/>
                  </a:lnTo>
                  <a:lnTo>
                    <a:pt x="10" y="29"/>
                  </a:lnTo>
                  <a:lnTo>
                    <a:pt x="8" y="30"/>
                  </a:lnTo>
                  <a:lnTo>
                    <a:pt x="5" y="31"/>
                  </a:lnTo>
                  <a:lnTo>
                    <a:pt x="2" y="32"/>
                  </a:lnTo>
                  <a:lnTo>
                    <a:pt x="0" y="32"/>
                  </a:lnTo>
                  <a:lnTo>
                    <a:pt x="0" y="0"/>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13" name="Freeform 196">
              <a:extLst>
                <a:ext uri="{FF2B5EF4-FFF2-40B4-BE49-F238E27FC236}">
                  <a16:creationId xmlns:a16="http://schemas.microsoft.com/office/drawing/2014/main" id="{CE6F93A8-53F3-4A3C-82E1-065497762D44}"/>
                </a:ext>
              </a:extLst>
            </p:cNvPr>
            <p:cNvSpPr>
              <a:spLocks/>
            </p:cNvSpPr>
            <p:nvPr/>
          </p:nvSpPr>
          <p:spPr bwMode="auto">
            <a:xfrm>
              <a:off x="4582" y="1618"/>
              <a:ext cx="2" cy="1"/>
            </a:xfrm>
            <a:custGeom>
              <a:avLst/>
              <a:gdLst>
                <a:gd name="T0" fmla="*/ 2 w 33"/>
                <a:gd name="T1" fmla="*/ 0 h 17"/>
                <a:gd name="T2" fmla="*/ 2 w 33"/>
                <a:gd name="T3" fmla="*/ 0 h 17"/>
                <a:gd name="T4" fmla="*/ 2 w 33"/>
                <a:gd name="T5" fmla="*/ 0 h 17"/>
                <a:gd name="T6" fmla="*/ 2 w 33"/>
                <a:gd name="T7" fmla="*/ 0 h 17"/>
                <a:gd name="T8" fmla="*/ 2 w 33"/>
                <a:gd name="T9" fmla="*/ 1 h 17"/>
                <a:gd name="T10" fmla="*/ 2 w 33"/>
                <a:gd name="T11" fmla="*/ 1 h 17"/>
                <a:gd name="T12" fmla="*/ 2 w 33"/>
                <a:gd name="T13" fmla="*/ 1 h 17"/>
                <a:gd name="T14" fmla="*/ 2 w 33"/>
                <a:gd name="T15" fmla="*/ 1 h 17"/>
                <a:gd name="T16" fmla="*/ 1 w 33"/>
                <a:gd name="T17" fmla="*/ 1 h 17"/>
                <a:gd name="T18" fmla="*/ 1 w 33"/>
                <a:gd name="T19" fmla="*/ 1 h 17"/>
                <a:gd name="T20" fmla="*/ 1 w 33"/>
                <a:gd name="T21" fmla="*/ 1 h 17"/>
                <a:gd name="T22" fmla="*/ 1 w 33"/>
                <a:gd name="T23" fmla="*/ 1 h 17"/>
                <a:gd name="T24" fmla="*/ 1 w 33"/>
                <a:gd name="T25" fmla="*/ 1 h 17"/>
                <a:gd name="T26" fmla="*/ 0 w 33"/>
                <a:gd name="T27" fmla="*/ 1 h 17"/>
                <a:gd name="T28" fmla="*/ 0 w 33"/>
                <a:gd name="T29" fmla="*/ 1 h 17"/>
                <a:gd name="T30" fmla="*/ 0 w 33"/>
                <a:gd name="T31" fmla="*/ 1 h 17"/>
                <a:gd name="T32" fmla="*/ 0 w 33"/>
                <a:gd name="T33" fmla="*/ 1 h 17"/>
                <a:gd name="T34" fmla="*/ 0 w 33"/>
                <a:gd name="T35" fmla="*/ 0 h 17"/>
                <a:gd name="T36" fmla="*/ 0 w 33"/>
                <a:gd name="T37" fmla="*/ 0 h 17"/>
                <a:gd name="T38" fmla="*/ 0 w 33"/>
                <a:gd name="T39" fmla="*/ 0 h 17"/>
                <a:gd name="T40" fmla="*/ 0 w 33"/>
                <a:gd name="T41" fmla="*/ 0 h 17"/>
                <a:gd name="T42" fmla="*/ 2 w 33"/>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3" h="17">
                  <a:moveTo>
                    <a:pt x="33" y="0"/>
                  </a:moveTo>
                  <a:lnTo>
                    <a:pt x="33" y="0"/>
                  </a:lnTo>
                  <a:lnTo>
                    <a:pt x="33" y="2"/>
                  </a:lnTo>
                  <a:lnTo>
                    <a:pt x="32" y="5"/>
                  </a:lnTo>
                  <a:lnTo>
                    <a:pt x="31" y="9"/>
                  </a:lnTo>
                  <a:lnTo>
                    <a:pt x="30" y="11"/>
                  </a:lnTo>
                  <a:lnTo>
                    <a:pt x="27" y="14"/>
                  </a:lnTo>
                  <a:lnTo>
                    <a:pt x="25" y="15"/>
                  </a:lnTo>
                  <a:lnTo>
                    <a:pt x="22" y="16"/>
                  </a:lnTo>
                  <a:lnTo>
                    <a:pt x="18" y="17"/>
                  </a:lnTo>
                  <a:lnTo>
                    <a:pt x="16" y="17"/>
                  </a:lnTo>
                  <a:lnTo>
                    <a:pt x="14" y="17"/>
                  </a:lnTo>
                  <a:lnTo>
                    <a:pt x="11" y="16"/>
                  </a:lnTo>
                  <a:lnTo>
                    <a:pt x="8" y="15"/>
                  </a:lnTo>
                  <a:lnTo>
                    <a:pt x="6" y="14"/>
                  </a:lnTo>
                  <a:lnTo>
                    <a:pt x="3" y="11"/>
                  </a:lnTo>
                  <a:lnTo>
                    <a:pt x="2" y="9"/>
                  </a:lnTo>
                  <a:lnTo>
                    <a:pt x="1" y="5"/>
                  </a:lnTo>
                  <a:lnTo>
                    <a:pt x="0" y="2"/>
                  </a:lnTo>
                  <a:lnTo>
                    <a:pt x="0" y="0"/>
                  </a:lnTo>
                  <a:lnTo>
                    <a:pt x="33" y="0"/>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14" name="Freeform 197">
              <a:extLst>
                <a:ext uri="{FF2B5EF4-FFF2-40B4-BE49-F238E27FC236}">
                  <a16:creationId xmlns:a16="http://schemas.microsoft.com/office/drawing/2014/main" id="{47AB07D8-DBB3-45B4-8E7F-07C240C55E3C}"/>
                </a:ext>
              </a:extLst>
            </p:cNvPr>
            <p:cNvSpPr>
              <a:spLocks/>
            </p:cNvSpPr>
            <p:nvPr/>
          </p:nvSpPr>
          <p:spPr bwMode="auto">
            <a:xfrm>
              <a:off x="4583" y="1618"/>
              <a:ext cx="26" cy="26"/>
            </a:xfrm>
            <a:custGeom>
              <a:avLst/>
              <a:gdLst>
                <a:gd name="T0" fmla="*/ 0 w 430"/>
                <a:gd name="T1" fmla="*/ 0 h 431"/>
                <a:gd name="T2" fmla="*/ 0 w 430"/>
                <a:gd name="T3" fmla="*/ 3 h 431"/>
                <a:gd name="T4" fmla="*/ 1 w 430"/>
                <a:gd name="T5" fmla="*/ 5 h 431"/>
                <a:gd name="T6" fmla="*/ 1 w 430"/>
                <a:gd name="T7" fmla="*/ 8 h 431"/>
                <a:gd name="T8" fmla="*/ 2 w 430"/>
                <a:gd name="T9" fmla="*/ 10 h 431"/>
                <a:gd name="T10" fmla="*/ 3 w 430"/>
                <a:gd name="T11" fmla="*/ 12 h 431"/>
                <a:gd name="T12" fmla="*/ 4 w 430"/>
                <a:gd name="T13" fmla="*/ 15 h 431"/>
                <a:gd name="T14" fmla="*/ 6 w 430"/>
                <a:gd name="T15" fmla="*/ 16 h 431"/>
                <a:gd name="T16" fmla="*/ 8 w 430"/>
                <a:gd name="T17" fmla="*/ 18 h 431"/>
                <a:gd name="T18" fmla="*/ 9 w 430"/>
                <a:gd name="T19" fmla="*/ 20 h 431"/>
                <a:gd name="T20" fmla="*/ 11 w 430"/>
                <a:gd name="T21" fmla="*/ 21 h 431"/>
                <a:gd name="T22" fmla="*/ 14 w 430"/>
                <a:gd name="T23" fmla="*/ 23 h 431"/>
                <a:gd name="T24" fmla="*/ 16 w 430"/>
                <a:gd name="T25" fmla="*/ 24 h 431"/>
                <a:gd name="T26" fmla="*/ 18 w 430"/>
                <a:gd name="T27" fmla="*/ 25 h 431"/>
                <a:gd name="T28" fmla="*/ 21 w 430"/>
                <a:gd name="T29" fmla="*/ 25 h 431"/>
                <a:gd name="T30" fmla="*/ 23 w 430"/>
                <a:gd name="T31" fmla="*/ 26 h 431"/>
                <a:gd name="T32" fmla="*/ 26 w 430"/>
                <a:gd name="T33" fmla="*/ 26 h 4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0" h="431">
                  <a:moveTo>
                    <a:pt x="0" y="0"/>
                  </a:moveTo>
                  <a:lnTo>
                    <a:pt x="2" y="43"/>
                  </a:lnTo>
                  <a:lnTo>
                    <a:pt x="9" y="86"/>
                  </a:lnTo>
                  <a:lnTo>
                    <a:pt x="19" y="128"/>
                  </a:lnTo>
                  <a:lnTo>
                    <a:pt x="34" y="167"/>
                  </a:lnTo>
                  <a:lnTo>
                    <a:pt x="51" y="205"/>
                  </a:lnTo>
                  <a:lnTo>
                    <a:pt x="74" y="241"/>
                  </a:lnTo>
                  <a:lnTo>
                    <a:pt x="98" y="273"/>
                  </a:lnTo>
                  <a:lnTo>
                    <a:pt x="126" y="304"/>
                  </a:lnTo>
                  <a:lnTo>
                    <a:pt x="157" y="332"/>
                  </a:lnTo>
                  <a:lnTo>
                    <a:pt x="189" y="356"/>
                  </a:lnTo>
                  <a:lnTo>
                    <a:pt x="225" y="379"/>
                  </a:lnTo>
                  <a:lnTo>
                    <a:pt x="263" y="396"/>
                  </a:lnTo>
                  <a:lnTo>
                    <a:pt x="302" y="411"/>
                  </a:lnTo>
                  <a:lnTo>
                    <a:pt x="343" y="422"/>
                  </a:lnTo>
                  <a:lnTo>
                    <a:pt x="386" y="428"/>
                  </a:lnTo>
                  <a:lnTo>
                    <a:pt x="430" y="431"/>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15" name="Freeform 198">
              <a:extLst>
                <a:ext uri="{FF2B5EF4-FFF2-40B4-BE49-F238E27FC236}">
                  <a16:creationId xmlns:a16="http://schemas.microsoft.com/office/drawing/2014/main" id="{5B903ECF-F541-4960-9FAF-D06A53D26C44}"/>
                </a:ext>
              </a:extLst>
            </p:cNvPr>
            <p:cNvSpPr>
              <a:spLocks/>
            </p:cNvSpPr>
            <p:nvPr/>
          </p:nvSpPr>
          <p:spPr bwMode="auto">
            <a:xfrm>
              <a:off x="4582" y="1617"/>
              <a:ext cx="2" cy="1"/>
            </a:xfrm>
            <a:custGeom>
              <a:avLst/>
              <a:gdLst>
                <a:gd name="T0" fmla="*/ 0 w 33"/>
                <a:gd name="T1" fmla="*/ 1 h 16"/>
                <a:gd name="T2" fmla="*/ 0 w 33"/>
                <a:gd name="T3" fmla="*/ 1 h 16"/>
                <a:gd name="T4" fmla="*/ 0 w 33"/>
                <a:gd name="T5" fmla="*/ 1 h 16"/>
                <a:gd name="T6" fmla="*/ 0 w 33"/>
                <a:gd name="T7" fmla="*/ 1 h 16"/>
                <a:gd name="T8" fmla="*/ 0 w 33"/>
                <a:gd name="T9" fmla="*/ 1 h 16"/>
                <a:gd name="T10" fmla="*/ 0 w 33"/>
                <a:gd name="T11" fmla="*/ 0 h 16"/>
                <a:gd name="T12" fmla="*/ 0 w 33"/>
                <a:gd name="T13" fmla="*/ 0 h 16"/>
                <a:gd name="T14" fmla="*/ 0 w 33"/>
                <a:gd name="T15" fmla="*/ 0 h 16"/>
                <a:gd name="T16" fmla="*/ 1 w 33"/>
                <a:gd name="T17" fmla="*/ 0 h 16"/>
                <a:gd name="T18" fmla="*/ 1 w 33"/>
                <a:gd name="T19" fmla="*/ 0 h 16"/>
                <a:gd name="T20" fmla="*/ 1 w 33"/>
                <a:gd name="T21" fmla="*/ 0 h 16"/>
                <a:gd name="T22" fmla="*/ 1 w 33"/>
                <a:gd name="T23" fmla="*/ 0 h 16"/>
                <a:gd name="T24" fmla="*/ 1 w 33"/>
                <a:gd name="T25" fmla="*/ 0 h 16"/>
                <a:gd name="T26" fmla="*/ 2 w 33"/>
                <a:gd name="T27" fmla="*/ 0 h 16"/>
                <a:gd name="T28" fmla="*/ 2 w 33"/>
                <a:gd name="T29" fmla="*/ 0 h 16"/>
                <a:gd name="T30" fmla="*/ 2 w 33"/>
                <a:gd name="T31" fmla="*/ 0 h 16"/>
                <a:gd name="T32" fmla="*/ 2 w 33"/>
                <a:gd name="T33" fmla="*/ 1 h 16"/>
                <a:gd name="T34" fmla="*/ 2 w 33"/>
                <a:gd name="T35" fmla="*/ 1 h 16"/>
                <a:gd name="T36" fmla="*/ 2 w 33"/>
                <a:gd name="T37" fmla="*/ 1 h 16"/>
                <a:gd name="T38" fmla="*/ 2 w 33"/>
                <a:gd name="T39" fmla="*/ 1 h 16"/>
                <a:gd name="T40" fmla="*/ 2 w 33"/>
                <a:gd name="T41" fmla="*/ 1 h 16"/>
                <a:gd name="T42" fmla="*/ 0 w 33"/>
                <a:gd name="T43" fmla="*/ 1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3" h="16">
                  <a:moveTo>
                    <a:pt x="0" y="16"/>
                  </a:moveTo>
                  <a:lnTo>
                    <a:pt x="0" y="16"/>
                  </a:lnTo>
                  <a:lnTo>
                    <a:pt x="0" y="14"/>
                  </a:lnTo>
                  <a:lnTo>
                    <a:pt x="1" y="11"/>
                  </a:lnTo>
                  <a:lnTo>
                    <a:pt x="2" y="8"/>
                  </a:lnTo>
                  <a:lnTo>
                    <a:pt x="3" y="6"/>
                  </a:lnTo>
                  <a:lnTo>
                    <a:pt x="6" y="3"/>
                  </a:lnTo>
                  <a:lnTo>
                    <a:pt x="8" y="2"/>
                  </a:lnTo>
                  <a:lnTo>
                    <a:pt x="11" y="1"/>
                  </a:lnTo>
                  <a:lnTo>
                    <a:pt x="14" y="0"/>
                  </a:lnTo>
                  <a:lnTo>
                    <a:pt x="16" y="0"/>
                  </a:lnTo>
                  <a:lnTo>
                    <a:pt x="18" y="0"/>
                  </a:lnTo>
                  <a:lnTo>
                    <a:pt x="22" y="1"/>
                  </a:lnTo>
                  <a:lnTo>
                    <a:pt x="25" y="2"/>
                  </a:lnTo>
                  <a:lnTo>
                    <a:pt x="27" y="3"/>
                  </a:lnTo>
                  <a:lnTo>
                    <a:pt x="30" y="6"/>
                  </a:lnTo>
                  <a:lnTo>
                    <a:pt x="31" y="8"/>
                  </a:lnTo>
                  <a:lnTo>
                    <a:pt x="32" y="11"/>
                  </a:lnTo>
                  <a:lnTo>
                    <a:pt x="33" y="14"/>
                  </a:lnTo>
                  <a:lnTo>
                    <a:pt x="33" y="16"/>
                  </a:lnTo>
                  <a:lnTo>
                    <a:pt x="0" y="16"/>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16" name="Freeform 199">
              <a:extLst>
                <a:ext uri="{FF2B5EF4-FFF2-40B4-BE49-F238E27FC236}">
                  <a16:creationId xmlns:a16="http://schemas.microsoft.com/office/drawing/2014/main" id="{7E87B898-E6B9-42C4-B24D-FFA7D2DA6879}"/>
                </a:ext>
              </a:extLst>
            </p:cNvPr>
            <p:cNvSpPr>
              <a:spLocks/>
            </p:cNvSpPr>
            <p:nvPr/>
          </p:nvSpPr>
          <p:spPr bwMode="auto">
            <a:xfrm>
              <a:off x="4609" y="1643"/>
              <a:ext cx="1" cy="2"/>
            </a:xfrm>
            <a:custGeom>
              <a:avLst/>
              <a:gdLst>
                <a:gd name="T0" fmla="*/ 0 w 18"/>
                <a:gd name="T1" fmla="*/ 0 h 34"/>
                <a:gd name="T2" fmla="*/ 0 w 18"/>
                <a:gd name="T3" fmla="*/ 0 h 34"/>
                <a:gd name="T4" fmla="*/ 0 w 18"/>
                <a:gd name="T5" fmla="*/ 0 h 34"/>
                <a:gd name="T6" fmla="*/ 0 w 18"/>
                <a:gd name="T7" fmla="*/ 0 h 34"/>
                <a:gd name="T8" fmla="*/ 1 w 18"/>
                <a:gd name="T9" fmla="*/ 0 h 34"/>
                <a:gd name="T10" fmla="*/ 1 w 18"/>
                <a:gd name="T11" fmla="*/ 0 h 34"/>
                <a:gd name="T12" fmla="*/ 1 w 18"/>
                <a:gd name="T13" fmla="*/ 0 h 34"/>
                <a:gd name="T14" fmla="*/ 1 w 18"/>
                <a:gd name="T15" fmla="*/ 1 h 34"/>
                <a:gd name="T16" fmla="*/ 1 w 18"/>
                <a:gd name="T17" fmla="*/ 1 h 34"/>
                <a:gd name="T18" fmla="*/ 1 w 18"/>
                <a:gd name="T19" fmla="*/ 1 h 34"/>
                <a:gd name="T20" fmla="*/ 1 w 18"/>
                <a:gd name="T21" fmla="*/ 1 h 34"/>
                <a:gd name="T22" fmla="*/ 1 w 18"/>
                <a:gd name="T23" fmla="*/ 1 h 34"/>
                <a:gd name="T24" fmla="*/ 1 w 18"/>
                <a:gd name="T25" fmla="*/ 1 h 34"/>
                <a:gd name="T26" fmla="*/ 1 w 18"/>
                <a:gd name="T27" fmla="*/ 2 h 34"/>
                <a:gd name="T28" fmla="*/ 1 w 18"/>
                <a:gd name="T29" fmla="*/ 2 h 34"/>
                <a:gd name="T30" fmla="*/ 1 w 18"/>
                <a:gd name="T31" fmla="*/ 2 h 34"/>
                <a:gd name="T32" fmla="*/ 1 w 18"/>
                <a:gd name="T33" fmla="*/ 2 h 34"/>
                <a:gd name="T34" fmla="*/ 0 w 18"/>
                <a:gd name="T35" fmla="*/ 2 h 34"/>
                <a:gd name="T36" fmla="*/ 0 w 18"/>
                <a:gd name="T37" fmla="*/ 2 h 34"/>
                <a:gd name="T38" fmla="*/ 0 w 18"/>
                <a:gd name="T39" fmla="*/ 2 h 34"/>
                <a:gd name="T40" fmla="*/ 0 w 18"/>
                <a:gd name="T41" fmla="*/ 2 h 34"/>
                <a:gd name="T42" fmla="*/ 0 w 18"/>
                <a:gd name="T43" fmla="*/ 0 h 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 h="34">
                  <a:moveTo>
                    <a:pt x="0" y="0"/>
                  </a:moveTo>
                  <a:lnTo>
                    <a:pt x="0" y="0"/>
                  </a:lnTo>
                  <a:lnTo>
                    <a:pt x="3" y="0"/>
                  </a:lnTo>
                  <a:lnTo>
                    <a:pt x="6" y="1"/>
                  </a:lnTo>
                  <a:lnTo>
                    <a:pt x="9" y="2"/>
                  </a:lnTo>
                  <a:lnTo>
                    <a:pt x="12" y="3"/>
                  </a:lnTo>
                  <a:lnTo>
                    <a:pt x="14" y="7"/>
                  </a:lnTo>
                  <a:lnTo>
                    <a:pt x="16" y="9"/>
                  </a:lnTo>
                  <a:lnTo>
                    <a:pt x="17" y="12"/>
                  </a:lnTo>
                  <a:lnTo>
                    <a:pt x="18" y="15"/>
                  </a:lnTo>
                  <a:lnTo>
                    <a:pt x="18" y="17"/>
                  </a:lnTo>
                  <a:lnTo>
                    <a:pt x="18" y="20"/>
                  </a:lnTo>
                  <a:lnTo>
                    <a:pt x="17" y="23"/>
                  </a:lnTo>
                  <a:lnTo>
                    <a:pt x="16" y="26"/>
                  </a:lnTo>
                  <a:lnTo>
                    <a:pt x="14" y="28"/>
                  </a:lnTo>
                  <a:lnTo>
                    <a:pt x="12" y="30"/>
                  </a:lnTo>
                  <a:lnTo>
                    <a:pt x="9" y="32"/>
                  </a:lnTo>
                  <a:lnTo>
                    <a:pt x="6" y="33"/>
                  </a:lnTo>
                  <a:lnTo>
                    <a:pt x="3" y="34"/>
                  </a:lnTo>
                  <a:lnTo>
                    <a:pt x="0" y="34"/>
                  </a:lnTo>
                  <a:lnTo>
                    <a:pt x="0" y="0"/>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17" name="Freeform 200">
              <a:extLst>
                <a:ext uri="{FF2B5EF4-FFF2-40B4-BE49-F238E27FC236}">
                  <a16:creationId xmlns:a16="http://schemas.microsoft.com/office/drawing/2014/main" id="{70643CB9-DAEE-49C8-AC88-0235B418041C}"/>
                </a:ext>
              </a:extLst>
            </p:cNvPr>
            <p:cNvSpPr>
              <a:spLocks/>
            </p:cNvSpPr>
            <p:nvPr/>
          </p:nvSpPr>
          <p:spPr bwMode="auto">
            <a:xfrm>
              <a:off x="4589" y="1611"/>
              <a:ext cx="18" cy="20"/>
            </a:xfrm>
            <a:custGeom>
              <a:avLst/>
              <a:gdLst>
                <a:gd name="T0" fmla="*/ 18 w 309"/>
                <a:gd name="T1" fmla="*/ 4 h 332"/>
                <a:gd name="T2" fmla="*/ 18 w 309"/>
                <a:gd name="T3" fmla="*/ 5 h 332"/>
                <a:gd name="T4" fmla="*/ 18 w 309"/>
                <a:gd name="T5" fmla="*/ 5 h 332"/>
                <a:gd name="T6" fmla="*/ 18 w 309"/>
                <a:gd name="T7" fmla="*/ 5 h 332"/>
                <a:gd name="T8" fmla="*/ 18 w 309"/>
                <a:gd name="T9" fmla="*/ 5 h 332"/>
                <a:gd name="T10" fmla="*/ 18 w 309"/>
                <a:gd name="T11" fmla="*/ 5 h 332"/>
                <a:gd name="T12" fmla="*/ 18 w 309"/>
                <a:gd name="T13" fmla="*/ 5 h 332"/>
                <a:gd name="T14" fmla="*/ 18 w 309"/>
                <a:gd name="T15" fmla="*/ 5 h 332"/>
                <a:gd name="T16" fmla="*/ 17 w 309"/>
                <a:gd name="T17" fmla="*/ 5 h 332"/>
                <a:gd name="T18" fmla="*/ 17 w 309"/>
                <a:gd name="T19" fmla="*/ 19 h 332"/>
                <a:gd name="T20" fmla="*/ 17 w 309"/>
                <a:gd name="T21" fmla="*/ 19 h 332"/>
                <a:gd name="T22" fmla="*/ 17 w 309"/>
                <a:gd name="T23" fmla="*/ 19 h 332"/>
                <a:gd name="T24" fmla="*/ 16 w 309"/>
                <a:gd name="T25" fmla="*/ 20 h 332"/>
                <a:gd name="T26" fmla="*/ 15 w 309"/>
                <a:gd name="T27" fmla="*/ 20 h 332"/>
                <a:gd name="T28" fmla="*/ 15 w 309"/>
                <a:gd name="T29" fmla="*/ 20 h 332"/>
                <a:gd name="T30" fmla="*/ 15 w 309"/>
                <a:gd name="T31" fmla="*/ 20 h 332"/>
                <a:gd name="T32" fmla="*/ 15 w 309"/>
                <a:gd name="T33" fmla="*/ 20 h 332"/>
                <a:gd name="T34" fmla="*/ 15 w 309"/>
                <a:gd name="T35" fmla="*/ 20 h 332"/>
                <a:gd name="T36" fmla="*/ 14 w 309"/>
                <a:gd name="T37" fmla="*/ 19 h 332"/>
                <a:gd name="T38" fmla="*/ 14 w 309"/>
                <a:gd name="T39" fmla="*/ 19 h 332"/>
                <a:gd name="T40" fmla="*/ 3 w 309"/>
                <a:gd name="T41" fmla="*/ 19 h 332"/>
                <a:gd name="T42" fmla="*/ 3 w 309"/>
                <a:gd name="T43" fmla="*/ 19 h 332"/>
                <a:gd name="T44" fmla="*/ 3 w 309"/>
                <a:gd name="T45" fmla="*/ 19 h 332"/>
                <a:gd name="T46" fmla="*/ 2 w 309"/>
                <a:gd name="T47" fmla="*/ 20 h 332"/>
                <a:gd name="T48" fmla="*/ 2 w 309"/>
                <a:gd name="T49" fmla="*/ 20 h 332"/>
                <a:gd name="T50" fmla="*/ 1 w 309"/>
                <a:gd name="T51" fmla="*/ 20 h 332"/>
                <a:gd name="T52" fmla="*/ 1 w 309"/>
                <a:gd name="T53" fmla="*/ 20 h 332"/>
                <a:gd name="T54" fmla="*/ 0 w 309"/>
                <a:gd name="T55" fmla="*/ 20 h 332"/>
                <a:gd name="T56" fmla="*/ 0 w 309"/>
                <a:gd name="T57" fmla="*/ 20 h 332"/>
                <a:gd name="T58" fmla="*/ 0 w 309"/>
                <a:gd name="T59" fmla="*/ 20 h 332"/>
                <a:gd name="T60" fmla="*/ 0 w 309"/>
                <a:gd name="T61" fmla="*/ 20 h 332"/>
                <a:gd name="T62" fmla="*/ 0 w 309"/>
                <a:gd name="T63" fmla="*/ 4 h 332"/>
                <a:gd name="T64" fmla="*/ 3 w 309"/>
                <a:gd name="T65" fmla="*/ 4 h 332"/>
                <a:gd name="T66" fmla="*/ 4 w 309"/>
                <a:gd name="T67" fmla="*/ 5 h 332"/>
                <a:gd name="T68" fmla="*/ 4 w 309"/>
                <a:gd name="T69" fmla="*/ 5 h 332"/>
                <a:gd name="T70" fmla="*/ 4 w 309"/>
                <a:gd name="T71" fmla="*/ 5 h 332"/>
                <a:gd name="T72" fmla="*/ 4 w 309"/>
                <a:gd name="T73" fmla="*/ 5 h 332"/>
                <a:gd name="T74" fmla="*/ 4 w 309"/>
                <a:gd name="T75" fmla="*/ 5 h 332"/>
                <a:gd name="T76" fmla="*/ 3 w 309"/>
                <a:gd name="T77" fmla="*/ 5 h 332"/>
                <a:gd name="T78" fmla="*/ 3 w 309"/>
                <a:gd name="T79" fmla="*/ 6 h 332"/>
                <a:gd name="T80" fmla="*/ 7 w 309"/>
                <a:gd name="T81" fmla="*/ 0 h 332"/>
                <a:gd name="T82" fmla="*/ 10 w 309"/>
                <a:gd name="T83" fmla="*/ 0 h 332"/>
                <a:gd name="T84" fmla="*/ 11 w 309"/>
                <a:gd name="T85" fmla="*/ 0 h 332"/>
                <a:gd name="T86" fmla="*/ 11 w 309"/>
                <a:gd name="T87" fmla="*/ 0 h 332"/>
                <a:gd name="T88" fmla="*/ 11 w 309"/>
                <a:gd name="T89" fmla="*/ 1 h 332"/>
                <a:gd name="T90" fmla="*/ 11 w 309"/>
                <a:gd name="T91" fmla="*/ 1 h 332"/>
                <a:gd name="T92" fmla="*/ 11 w 309"/>
                <a:gd name="T93" fmla="*/ 1 h 332"/>
                <a:gd name="T94" fmla="*/ 11 w 309"/>
                <a:gd name="T95" fmla="*/ 1 h 332"/>
                <a:gd name="T96" fmla="*/ 10 w 309"/>
                <a:gd name="T97" fmla="*/ 1 h 332"/>
                <a:gd name="T98" fmla="*/ 10 w 309"/>
                <a:gd name="T99" fmla="*/ 1 h 33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09" h="332">
                  <a:moveTo>
                    <a:pt x="248" y="278"/>
                  </a:moveTo>
                  <a:lnTo>
                    <a:pt x="248" y="68"/>
                  </a:lnTo>
                  <a:lnTo>
                    <a:pt x="303" y="74"/>
                  </a:lnTo>
                  <a:lnTo>
                    <a:pt x="304" y="74"/>
                  </a:lnTo>
                  <a:lnTo>
                    <a:pt x="305" y="74"/>
                  </a:lnTo>
                  <a:lnTo>
                    <a:pt x="306" y="75"/>
                  </a:lnTo>
                  <a:lnTo>
                    <a:pt x="307" y="75"/>
                  </a:lnTo>
                  <a:lnTo>
                    <a:pt x="307" y="76"/>
                  </a:lnTo>
                  <a:lnTo>
                    <a:pt x="308" y="76"/>
                  </a:lnTo>
                  <a:lnTo>
                    <a:pt x="308" y="77"/>
                  </a:lnTo>
                  <a:lnTo>
                    <a:pt x="308" y="78"/>
                  </a:lnTo>
                  <a:lnTo>
                    <a:pt x="308" y="79"/>
                  </a:lnTo>
                  <a:lnTo>
                    <a:pt x="309" y="80"/>
                  </a:lnTo>
                  <a:lnTo>
                    <a:pt x="308" y="80"/>
                  </a:lnTo>
                  <a:lnTo>
                    <a:pt x="308" y="81"/>
                  </a:lnTo>
                  <a:lnTo>
                    <a:pt x="308" y="82"/>
                  </a:lnTo>
                  <a:lnTo>
                    <a:pt x="308" y="83"/>
                  </a:lnTo>
                  <a:lnTo>
                    <a:pt x="307" y="83"/>
                  </a:lnTo>
                  <a:lnTo>
                    <a:pt x="307" y="84"/>
                  </a:lnTo>
                  <a:lnTo>
                    <a:pt x="306" y="85"/>
                  </a:lnTo>
                  <a:lnTo>
                    <a:pt x="305" y="87"/>
                  </a:lnTo>
                  <a:lnTo>
                    <a:pt x="304" y="87"/>
                  </a:lnTo>
                  <a:lnTo>
                    <a:pt x="303" y="88"/>
                  </a:lnTo>
                  <a:lnTo>
                    <a:pt x="301" y="88"/>
                  </a:lnTo>
                  <a:lnTo>
                    <a:pt x="300" y="89"/>
                  </a:lnTo>
                  <a:lnTo>
                    <a:pt x="298" y="90"/>
                  </a:lnTo>
                  <a:lnTo>
                    <a:pt x="297" y="91"/>
                  </a:lnTo>
                  <a:lnTo>
                    <a:pt x="297" y="307"/>
                  </a:lnTo>
                  <a:lnTo>
                    <a:pt x="296" y="309"/>
                  </a:lnTo>
                  <a:lnTo>
                    <a:pt x="296" y="311"/>
                  </a:lnTo>
                  <a:lnTo>
                    <a:pt x="295" y="313"/>
                  </a:lnTo>
                  <a:lnTo>
                    <a:pt x="292" y="314"/>
                  </a:lnTo>
                  <a:lnTo>
                    <a:pt x="291" y="317"/>
                  </a:lnTo>
                  <a:lnTo>
                    <a:pt x="289" y="319"/>
                  </a:lnTo>
                  <a:lnTo>
                    <a:pt x="287" y="321"/>
                  </a:lnTo>
                  <a:lnTo>
                    <a:pt x="284" y="322"/>
                  </a:lnTo>
                  <a:lnTo>
                    <a:pt x="282" y="324"/>
                  </a:lnTo>
                  <a:lnTo>
                    <a:pt x="279" y="325"/>
                  </a:lnTo>
                  <a:lnTo>
                    <a:pt x="276" y="326"/>
                  </a:lnTo>
                  <a:lnTo>
                    <a:pt x="273" y="327"/>
                  </a:lnTo>
                  <a:lnTo>
                    <a:pt x="270" y="328"/>
                  </a:lnTo>
                  <a:lnTo>
                    <a:pt x="266" y="328"/>
                  </a:lnTo>
                  <a:lnTo>
                    <a:pt x="263" y="328"/>
                  </a:lnTo>
                  <a:lnTo>
                    <a:pt x="260" y="329"/>
                  </a:lnTo>
                  <a:lnTo>
                    <a:pt x="258" y="328"/>
                  </a:lnTo>
                  <a:lnTo>
                    <a:pt x="257" y="328"/>
                  </a:lnTo>
                  <a:lnTo>
                    <a:pt x="255" y="328"/>
                  </a:lnTo>
                  <a:lnTo>
                    <a:pt x="254" y="328"/>
                  </a:lnTo>
                  <a:lnTo>
                    <a:pt x="253" y="328"/>
                  </a:lnTo>
                  <a:lnTo>
                    <a:pt x="252" y="327"/>
                  </a:lnTo>
                  <a:lnTo>
                    <a:pt x="251" y="327"/>
                  </a:lnTo>
                  <a:lnTo>
                    <a:pt x="250" y="327"/>
                  </a:lnTo>
                  <a:lnTo>
                    <a:pt x="249" y="326"/>
                  </a:lnTo>
                  <a:lnTo>
                    <a:pt x="249" y="325"/>
                  </a:lnTo>
                  <a:lnTo>
                    <a:pt x="248" y="324"/>
                  </a:lnTo>
                  <a:lnTo>
                    <a:pt x="247" y="323"/>
                  </a:lnTo>
                  <a:lnTo>
                    <a:pt x="247" y="322"/>
                  </a:lnTo>
                  <a:lnTo>
                    <a:pt x="247" y="321"/>
                  </a:lnTo>
                  <a:lnTo>
                    <a:pt x="247" y="320"/>
                  </a:lnTo>
                  <a:lnTo>
                    <a:pt x="247" y="319"/>
                  </a:lnTo>
                  <a:lnTo>
                    <a:pt x="247" y="286"/>
                  </a:lnTo>
                  <a:lnTo>
                    <a:pt x="52" y="286"/>
                  </a:lnTo>
                  <a:lnTo>
                    <a:pt x="52" y="310"/>
                  </a:lnTo>
                  <a:lnTo>
                    <a:pt x="51" y="312"/>
                  </a:lnTo>
                  <a:lnTo>
                    <a:pt x="49" y="314"/>
                  </a:lnTo>
                  <a:lnTo>
                    <a:pt x="48" y="318"/>
                  </a:lnTo>
                  <a:lnTo>
                    <a:pt x="47" y="320"/>
                  </a:lnTo>
                  <a:lnTo>
                    <a:pt x="45" y="322"/>
                  </a:lnTo>
                  <a:lnTo>
                    <a:pt x="43" y="323"/>
                  </a:lnTo>
                  <a:lnTo>
                    <a:pt x="40" y="325"/>
                  </a:lnTo>
                  <a:lnTo>
                    <a:pt x="37" y="326"/>
                  </a:lnTo>
                  <a:lnTo>
                    <a:pt x="35" y="327"/>
                  </a:lnTo>
                  <a:lnTo>
                    <a:pt x="32" y="329"/>
                  </a:lnTo>
                  <a:lnTo>
                    <a:pt x="29" y="329"/>
                  </a:lnTo>
                  <a:lnTo>
                    <a:pt x="26" y="330"/>
                  </a:lnTo>
                  <a:lnTo>
                    <a:pt x="23" y="331"/>
                  </a:lnTo>
                  <a:lnTo>
                    <a:pt x="20" y="331"/>
                  </a:lnTo>
                  <a:lnTo>
                    <a:pt x="17" y="331"/>
                  </a:lnTo>
                  <a:lnTo>
                    <a:pt x="15" y="332"/>
                  </a:lnTo>
                  <a:lnTo>
                    <a:pt x="13" y="331"/>
                  </a:lnTo>
                  <a:lnTo>
                    <a:pt x="12" y="331"/>
                  </a:lnTo>
                  <a:lnTo>
                    <a:pt x="11" y="331"/>
                  </a:lnTo>
                  <a:lnTo>
                    <a:pt x="9" y="331"/>
                  </a:lnTo>
                  <a:lnTo>
                    <a:pt x="8" y="331"/>
                  </a:lnTo>
                  <a:lnTo>
                    <a:pt x="7" y="330"/>
                  </a:lnTo>
                  <a:lnTo>
                    <a:pt x="6" y="330"/>
                  </a:lnTo>
                  <a:lnTo>
                    <a:pt x="5" y="329"/>
                  </a:lnTo>
                  <a:lnTo>
                    <a:pt x="4" y="328"/>
                  </a:lnTo>
                  <a:lnTo>
                    <a:pt x="3" y="328"/>
                  </a:lnTo>
                  <a:lnTo>
                    <a:pt x="1" y="327"/>
                  </a:lnTo>
                  <a:lnTo>
                    <a:pt x="1" y="326"/>
                  </a:lnTo>
                  <a:lnTo>
                    <a:pt x="0" y="325"/>
                  </a:lnTo>
                  <a:lnTo>
                    <a:pt x="0" y="324"/>
                  </a:lnTo>
                  <a:lnTo>
                    <a:pt x="0" y="323"/>
                  </a:lnTo>
                  <a:lnTo>
                    <a:pt x="0" y="322"/>
                  </a:lnTo>
                  <a:lnTo>
                    <a:pt x="0" y="68"/>
                  </a:lnTo>
                  <a:lnTo>
                    <a:pt x="58" y="73"/>
                  </a:lnTo>
                  <a:lnTo>
                    <a:pt x="59" y="73"/>
                  </a:lnTo>
                  <a:lnTo>
                    <a:pt x="60" y="73"/>
                  </a:lnTo>
                  <a:lnTo>
                    <a:pt x="61" y="73"/>
                  </a:lnTo>
                  <a:lnTo>
                    <a:pt x="62" y="74"/>
                  </a:lnTo>
                  <a:lnTo>
                    <a:pt x="63" y="75"/>
                  </a:lnTo>
                  <a:lnTo>
                    <a:pt x="64" y="76"/>
                  </a:lnTo>
                  <a:lnTo>
                    <a:pt x="64" y="77"/>
                  </a:lnTo>
                  <a:lnTo>
                    <a:pt x="64" y="78"/>
                  </a:lnTo>
                  <a:lnTo>
                    <a:pt x="64" y="79"/>
                  </a:lnTo>
                  <a:lnTo>
                    <a:pt x="64" y="80"/>
                  </a:lnTo>
                  <a:lnTo>
                    <a:pt x="65" y="81"/>
                  </a:lnTo>
                  <a:lnTo>
                    <a:pt x="64" y="81"/>
                  </a:lnTo>
                  <a:lnTo>
                    <a:pt x="64" y="82"/>
                  </a:lnTo>
                  <a:lnTo>
                    <a:pt x="64" y="83"/>
                  </a:lnTo>
                  <a:lnTo>
                    <a:pt x="63" y="84"/>
                  </a:lnTo>
                  <a:lnTo>
                    <a:pt x="62" y="85"/>
                  </a:lnTo>
                  <a:lnTo>
                    <a:pt x="61" y="87"/>
                  </a:lnTo>
                  <a:lnTo>
                    <a:pt x="60" y="87"/>
                  </a:lnTo>
                  <a:lnTo>
                    <a:pt x="59" y="88"/>
                  </a:lnTo>
                  <a:lnTo>
                    <a:pt x="57" y="89"/>
                  </a:lnTo>
                  <a:lnTo>
                    <a:pt x="55" y="90"/>
                  </a:lnTo>
                  <a:lnTo>
                    <a:pt x="53" y="91"/>
                  </a:lnTo>
                  <a:lnTo>
                    <a:pt x="51" y="92"/>
                  </a:lnTo>
                  <a:lnTo>
                    <a:pt x="51" y="278"/>
                  </a:lnTo>
                  <a:lnTo>
                    <a:pt x="125" y="278"/>
                  </a:lnTo>
                  <a:lnTo>
                    <a:pt x="125" y="0"/>
                  </a:lnTo>
                  <a:lnTo>
                    <a:pt x="178" y="5"/>
                  </a:lnTo>
                  <a:lnTo>
                    <a:pt x="179" y="5"/>
                  </a:lnTo>
                  <a:lnTo>
                    <a:pt x="180" y="5"/>
                  </a:lnTo>
                  <a:lnTo>
                    <a:pt x="181" y="5"/>
                  </a:lnTo>
                  <a:lnTo>
                    <a:pt x="182" y="5"/>
                  </a:lnTo>
                  <a:lnTo>
                    <a:pt x="182" y="6"/>
                  </a:lnTo>
                  <a:lnTo>
                    <a:pt x="183" y="6"/>
                  </a:lnTo>
                  <a:lnTo>
                    <a:pt x="184" y="7"/>
                  </a:lnTo>
                  <a:lnTo>
                    <a:pt x="184" y="8"/>
                  </a:lnTo>
                  <a:lnTo>
                    <a:pt x="185" y="9"/>
                  </a:lnTo>
                  <a:lnTo>
                    <a:pt x="185" y="10"/>
                  </a:lnTo>
                  <a:lnTo>
                    <a:pt x="185" y="11"/>
                  </a:lnTo>
                  <a:lnTo>
                    <a:pt x="186" y="13"/>
                  </a:lnTo>
                  <a:lnTo>
                    <a:pt x="185" y="13"/>
                  </a:lnTo>
                  <a:lnTo>
                    <a:pt x="185" y="14"/>
                  </a:lnTo>
                  <a:lnTo>
                    <a:pt x="185" y="15"/>
                  </a:lnTo>
                  <a:lnTo>
                    <a:pt x="185" y="16"/>
                  </a:lnTo>
                  <a:lnTo>
                    <a:pt x="184" y="16"/>
                  </a:lnTo>
                  <a:lnTo>
                    <a:pt x="184" y="17"/>
                  </a:lnTo>
                  <a:lnTo>
                    <a:pt x="183" y="18"/>
                  </a:lnTo>
                  <a:lnTo>
                    <a:pt x="182" y="19"/>
                  </a:lnTo>
                  <a:lnTo>
                    <a:pt x="181" y="19"/>
                  </a:lnTo>
                  <a:lnTo>
                    <a:pt x="180" y="20"/>
                  </a:lnTo>
                  <a:lnTo>
                    <a:pt x="178" y="20"/>
                  </a:lnTo>
                  <a:lnTo>
                    <a:pt x="177" y="21"/>
                  </a:lnTo>
                  <a:lnTo>
                    <a:pt x="175" y="22"/>
                  </a:lnTo>
                  <a:lnTo>
                    <a:pt x="174" y="23"/>
                  </a:lnTo>
                  <a:lnTo>
                    <a:pt x="174" y="278"/>
                  </a:lnTo>
                  <a:lnTo>
                    <a:pt x="248" y="278"/>
                  </a:lnTo>
                  <a:close/>
                </a:path>
              </a:pathLst>
            </a:custGeom>
            <a:solidFill>
              <a:srgbClr val="FC3B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18" name="Freeform 201">
              <a:extLst>
                <a:ext uri="{FF2B5EF4-FFF2-40B4-BE49-F238E27FC236}">
                  <a16:creationId xmlns:a16="http://schemas.microsoft.com/office/drawing/2014/main" id="{86F60061-C098-4141-BC74-881CBEBD2852}"/>
                </a:ext>
              </a:extLst>
            </p:cNvPr>
            <p:cNvSpPr>
              <a:spLocks noEditPoints="1"/>
            </p:cNvSpPr>
            <p:nvPr/>
          </p:nvSpPr>
          <p:spPr bwMode="auto">
            <a:xfrm>
              <a:off x="4611" y="1611"/>
              <a:ext cx="18" cy="19"/>
            </a:xfrm>
            <a:custGeom>
              <a:avLst/>
              <a:gdLst>
                <a:gd name="T0" fmla="*/ 15 w 303"/>
                <a:gd name="T1" fmla="*/ 1 h 326"/>
                <a:gd name="T2" fmla="*/ 15 w 303"/>
                <a:gd name="T3" fmla="*/ 0 h 326"/>
                <a:gd name="T4" fmla="*/ 15 w 303"/>
                <a:gd name="T5" fmla="*/ 0 h 326"/>
                <a:gd name="T6" fmla="*/ 15 w 303"/>
                <a:gd name="T7" fmla="*/ 0 h 326"/>
                <a:gd name="T8" fmla="*/ 16 w 303"/>
                <a:gd name="T9" fmla="*/ 0 h 326"/>
                <a:gd name="T10" fmla="*/ 16 w 303"/>
                <a:gd name="T11" fmla="*/ 0 h 326"/>
                <a:gd name="T12" fmla="*/ 16 w 303"/>
                <a:gd name="T13" fmla="*/ 0 h 326"/>
                <a:gd name="T14" fmla="*/ 16 w 303"/>
                <a:gd name="T15" fmla="*/ 0 h 326"/>
                <a:gd name="T16" fmla="*/ 16 w 303"/>
                <a:gd name="T17" fmla="*/ 0 h 326"/>
                <a:gd name="T18" fmla="*/ 16 w 303"/>
                <a:gd name="T19" fmla="*/ 0 h 326"/>
                <a:gd name="T20" fmla="*/ 18 w 303"/>
                <a:gd name="T21" fmla="*/ 2 h 326"/>
                <a:gd name="T22" fmla="*/ 18 w 303"/>
                <a:gd name="T23" fmla="*/ 2 h 326"/>
                <a:gd name="T24" fmla="*/ 18 w 303"/>
                <a:gd name="T25" fmla="*/ 2 h 326"/>
                <a:gd name="T26" fmla="*/ 18 w 303"/>
                <a:gd name="T27" fmla="*/ 2 h 326"/>
                <a:gd name="T28" fmla="*/ 18 w 303"/>
                <a:gd name="T29" fmla="*/ 2 h 326"/>
                <a:gd name="T30" fmla="*/ 18 w 303"/>
                <a:gd name="T31" fmla="*/ 2 h 326"/>
                <a:gd name="T32" fmla="*/ 18 w 303"/>
                <a:gd name="T33" fmla="*/ 2 h 326"/>
                <a:gd name="T34" fmla="*/ 18 w 303"/>
                <a:gd name="T35" fmla="*/ 3 h 326"/>
                <a:gd name="T36" fmla="*/ 18 w 303"/>
                <a:gd name="T37" fmla="*/ 17 h 326"/>
                <a:gd name="T38" fmla="*/ 17 w 303"/>
                <a:gd name="T39" fmla="*/ 18 h 326"/>
                <a:gd name="T40" fmla="*/ 17 w 303"/>
                <a:gd name="T41" fmla="*/ 18 h 326"/>
                <a:gd name="T42" fmla="*/ 17 w 303"/>
                <a:gd name="T43" fmla="*/ 19 h 326"/>
                <a:gd name="T44" fmla="*/ 16 w 303"/>
                <a:gd name="T45" fmla="*/ 19 h 326"/>
                <a:gd name="T46" fmla="*/ 16 w 303"/>
                <a:gd name="T47" fmla="*/ 19 h 326"/>
                <a:gd name="T48" fmla="*/ 15 w 303"/>
                <a:gd name="T49" fmla="*/ 19 h 326"/>
                <a:gd name="T50" fmla="*/ 15 w 303"/>
                <a:gd name="T51" fmla="*/ 19 h 326"/>
                <a:gd name="T52" fmla="*/ 14 w 303"/>
                <a:gd name="T53" fmla="*/ 18 h 326"/>
                <a:gd name="T54" fmla="*/ 14 w 303"/>
                <a:gd name="T55" fmla="*/ 18 h 326"/>
                <a:gd name="T56" fmla="*/ 14 w 303"/>
                <a:gd name="T57" fmla="*/ 18 h 326"/>
                <a:gd name="T58" fmla="*/ 3 w 303"/>
                <a:gd name="T59" fmla="*/ 18 h 326"/>
                <a:gd name="T60" fmla="*/ 3 w 303"/>
                <a:gd name="T61" fmla="*/ 18 h 326"/>
                <a:gd name="T62" fmla="*/ 3 w 303"/>
                <a:gd name="T63" fmla="*/ 18 h 326"/>
                <a:gd name="T64" fmla="*/ 3 w 303"/>
                <a:gd name="T65" fmla="*/ 18 h 326"/>
                <a:gd name="T66" fmla="*/ 3 w 303"/>
                <a:gd name="T67" fmla="*/ 18 h 326"/>
                <a:gd name="T68" fmla="*/ 2 w 303"/>
                <a:gd name="T69" fmla="*/ 19 h 326"/>
                <a:gd name="T70" fmla="*/ 2 w 303"/>
                <a:gd name="T71" fmla="*/ 19 h 326"/>
                <a:gd name="T72" fmla="*/ 2 w 303"/>
                <a:gd name="T73" fmla="*/ 19 h 326"/>
                <a:gd name="T74" fmla="*/ 1 w 303"/>
                <a:gd name="T75" fmla="*/ 19 h 326"/>
                <a:gd name="T76" fmla="*/ 1 w 303"/>
                <a:gd name="T77" fmla="*/ 19 h 326"/>
                <a:gd name="T78" fmla="*/ 1 w 303"/>
                <a:gd name="T79" fmla="*/ 19 h 326"/>
                <a:gd name="T80" fmla="*/ 1 w 303"/>
                <a:gd name="T81" fmla="*/ 19 h 326"/>
                <a:gd name="T82" fmla="*/ 0 w 303"/>
                <a:gd name="T83" fmla="*/ 19 h 326"/>
                <a:gd name="T84" fmla="*/ 0 w 303"/>
                <a:gd name="T85" fmla="*/ 19 h 326"/>
                <a:gd name="T86" fmla="*/ 0 w 303"/>
                <a:gd name="T87" fmla="*/ 19 h 326"/>
                <a:gd name="T88" fmla="*/ 0 w 303"/>
                <a:gd name="T89" fmla="*/ 19 h 326"/>
                <a:gd name="T90" fmla="*/ 0 w 303"/>
                <a:gd name="T91" fmla="*/ 18 h 326"/>
                <a:gd name="T92" fmla="*/ 3 w 303"/>
                <a:gd name="T93" fmla="*/ 2 h 326"/>
                <a:gd name="T94" fmla="*/ 7 w 303"/>
                <a:gd name="T95" fmla="*/ 2 h 326"/>
                <a:gd name="T96" fmla="*/ 3 w 303"/>
                <a:gd name="T97" fmla="*/ 16 h 326"/>
                <a:gd name="T98" fmla="*/ 3 w 303"/>
                <a:gd name="T99" fmla="*/ 9 h 326"/>
                <a:gd name="T100" fmla="*/ 11 w 303"/>
                <a:gd name="T101" fmla="*/ 2 h 326"/>
                <a:gd name="T102" fmla="*/ 11 w 303"/>
                <a:gd name="T103" fmla="*/ 2 h 326"/>
                <a:gd name="T104" fmla="*/ 11 w 303"/>
                <a:gd name="T105" fmla="*/ 2 h 326"/>
                <a:gd name="T106" fmla="*/ 11 w 303"/>
                <a:gd name="T107" fmla="*/ 3 h 326"/>
                <a:gd name="T108" fmla="*/ 11 w 303"/>
                <a:gd name="T109" fmla="*/ 3 h 326"/>
                <a:gd name="T110" fmla="*/ 10 w 303"/>
                <a:gd name="T111" fmla="*/ 3 h 326"/>
                <a:gd name="T112" fmla="*/ 10 w 303"/>
                <a:gd name="T113" fmla="*/ 3 h 326"/>
                <a:gd name="T114" fmla="*/ 10 w 303"/>
                <a:gd name="T115" fmla="*/ 3 h 326"/>
                <a:gd name="T116" fmla="*/ 10 w 303"/>
                <a:gd name="T117" fmla="*/ 9 h 326"/>
                <a:gd name="T118" fmla="*/ 15 w 303"/>
                <a:gd name="T119" fmla="*/ 9 h 3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03" h="326">
                  <a:moveTo>
                    <a:pt x="51" y="24"/>
                  </a:moveTo>
                  <a:lnTo>
                    <a:pt x="242" y="24"/>
                  </a:lnTo>
                  <a:lnTo>
                    <a:pt x="251" y="10"/>
                  </a:lnTo>
                  <a:lnTo>
                    <a:pt x="251" y="8"/>
                  </a:lnTo>
                  <a:lnTo>
                    <a:pt x="252" y="7"/>
                  </a:lnTo>
                  <a:lnTo>
                    <a:pt x="253" y="7"/>
                  </a:lnTo>
                  <a:lnTo>
                    <a:pt x="254" y="6"/>
                  </a:lnTo>
                  <a:lnTo>
                    <a:pt x="255" y="5"/>
                  </a:lnTo>
                  <a:lnTo>
                    <a:pt x="255" y="4"/>
                  </a:lnTo>
                  <a:lnTo>
                    <a:pt x="256" y="4"/>
                  </a:lnTo>
                  <a:lnTo>
                    <a:pt x="257" y="3"/>
                  </a:lnTo>
                  <a:lnTo>
                    <a:pt x="258" y="3"/>
                  </a:lnTo>
                  <a:lnTo>
                    <a:pt x="259" y="2"/>
                  </a:lnTo>
                  <a:lnTo>
                    <a:pt x="260" y="2"/>
                  </a:lnTo>
                  <a:lnTo>
                    <a:pt x="261" y="2"/>
                  </a:lnTo>
                  <a:lnTo>
                    <a:pt x="262" y="2"/>
                  </a:lnTo>
                  <a:lnTo>
                    <a:pt x="263" y="2"/>
                  </a:lnTo>
                  <a:lnTo>
                    <a:pt x="264" y="2"/>
                  </a:lnTo>
                  <a:lnTo>
                    <a:pt x="265" y="2"/>
                  </a:lnTo>
                  <a:lnTo>
                    <a:pt x="267" y="2"/>
                  </a:lnTo>
                  <a:lnTo>
                    <a:pt x="268" y="2"/>
                  </a:lnTo>
                  <a:lnTo>
                    <a:pt x="269" y="2"/>
                  </a:lnTo>
                  <a:lnTo>
                    <a:pt x="269" y="3"/>
                  </a:lnTo>
                  <a:lnTo>
                    <a:pt x="270" y="3"/>
                  </a:lnTo>
                  <a:lnTo>
                    <a:pt x="271" y="3"/>
                  </a:lnTo>
                  <a:lnTo>
                    <a:pt x="271" y="4"/>
                  </a:lnTo>
                  <a:lnTo>
                    <a:pt x="272" y="4"/>
                  </a:lnTo>
                  <a:lnTo>
                    <a:pt x="273" y="5"/>
                  </a:lnTo>
                  <a:lnTo>
                    <a:pt x="274" y="5"/>
                  </a:lnTo>
                  <a:lnTo>
                    <a:pt x="275" y="6"/>
                  </a:lnTo>
                  <a:lnTo>
                    <a:pt x="276" y="7"/>
                  </a:lnTo>
                  <a:lnTo>
                    <a:pt x="300" y="25"/>
                  </a:lnTo>
                  <a:lnTo>
                    <a:pt x="301" y="26"/>
                  </a:lnTo>
                  <a:lnTo>
                    <a:pt x="301" y="27"/>
                  </a:lnTo>
                  <a:lnTo>
                    <a:pt x="302" y="27"/>
                  </a:lnTo>
                  <a:lnTo>
                    <a:pt x="302" y="28"/>
                  </a:lnTo>
                  <a:lnTo>
                    <a:pt x="302" y="29"/>
                  </a:lnTo>
                  <a:lnTo>
                    <a:pt x="302" y="30"/>
                  </a:lnTo>
                  <a:lnTo>
                    <a:pt x="302" y="31"/>
                  </a:lnTo>
                  <a:lnTo>
                    <a:pt x="302" y="32"/>
                  </a:lnTo>
                  <a:lnTo>
                    <a:pt x="302" y="33"/>
                  </a:lnTo>
                  <a:lnTo>
                    <a:pt x="303" y="34"/>
                  </a:lnTo>
                  <a:lnTo>
                    <a:pt x="302" y="34"/>
                  </a:lnTo>
                  <a:lnTo>
                    <a:pt x="302" y="35"/>
                  </a:lnTo>
                  <a:lnTo>
                    <a:pt x="302" y="36"/>
                  </a:lnTo>
                  <a:lnTo>
                    <a:pt x="302" y="37"/>
                  </a:lnTo>
                  <a:lnTo>
                    <a:pt x="301" y="37"/>
                  </a:lnTo>
                  <a:lnTo>
                    <a:pt x="301" y="38"/>
                  </a:lnTo>
                  <a:lnTo>
                    <a:pt x="300" y="39"/>
                  </a:lnTo>
                  <a:lnTo>
                    <a:pt x="300" y="41"/>
                  </a:lnTo>
                  <a:lnTo>
                    <a:pt x="299" y="42"/>
                  </a:lnTo>
                  <a:lnTo>
                    <a:pt x="298" y="43"/>
                  </a:lnTo>
                  <a:lnTo>
                    <a:pt x="297" y="44"/>
                  </a:lnTo>
                  <a:lnTo>
                    <a:pt x="296" y="45"/>
                  </a:lnTo>
                  <a:lnTo>
                    <a:pt x="295" y="46"/>
                  </a:lnTo>
                  <a:lnTo>
                    <a:pt x="295" y="48"/>
                  </a:lnTo>
                  <a:lnTo>
                    <a:pt x="295" y="299"/>
                  </a:lnTo>
                  <a:lnTo>
                    <a:pt x="294" y="302"/>
                  </a:lnTo>
                  <a:lnTo>
                    <a:pt x="293" y="304"/>
                  </a:lnTo>
                  <a:lnTo>
                    <a:pt x="292" y="307"/>
                  </a:lnTo>
                  <a:lnTo>
                    <a:pt x="291" y="309"/>
                  </a:lnTo>
                  <a:lnTo>
                    <a:pt x="289" y="311"/>
                  </a:lnTo>
                  <a:lnTo>
                    <a:pt x="286" y="313"/>
                  </a:lnTo>
                  <a:lnTo>
                    <a:pt x="284" y="316"/>
                  </a:lnTo>
                  <a:lnTo>
                    <a:pt x="281" y="317"/>
                  </a:lnTo>
                  <a:lnTo>
                    <a:pt x="278" y="318"/>
                  </a:lnTo>
                  <a:lnTo>
                    <a:pt x="275" y="319"/>
                  </a:lnTo>
                  <a:lnTo>
                    <a:pt x="272" y="320"/>
                  </a:lnTo>
                  <a:lnTo>
                    <a:pt x="270" y="320"/>
                  </a:lnTo>
                  <a:lnTo>
                    <a:pt x="267" y="321"/>
                  </a:lnTo>
                  <a:lnTo>
                    <a:pt x="263" y="321"/>
                  </a:lnTo>
                  <a:lnTo>
                    <a:pt x="261" y="321"/>
                  </a:lnTo>
                  <a:lnTo>
                    <a:pt x="259" y="322"/>
                  </a:lnTo>
                  <a:lnTo>
                    <a:pt x="256" y="321"/>
                  </a:lnTo>
                  <a:lnTo>
                    <a:pt x="253" y="321"/>
                  </a:lnTo>
                  <a:lnTo>
                    <a:pt x="251" y="321"/>
                  </a:lnTo>
                  <a:lnTo>
                    <a:pt x="249" y="320"/>
                  </a:lnTo>
                  <a:lnTo>
                    <a:pt x="248" y="320"/>
                  </a:lnTo>
                  <a:lnTo>
                    <a:pt x="246" y="319"/>
                  </a:lnTo>
                  <a:lnTo>
                    <a:pt x="245" y="318"/>
                  </a:lnTo>
                  <a:lnTo>
                    <a:pt x="244" y="317"/>
                  </a:lnTo>
                  <a:lnTo>
                    <a:pt x="243" y="316"/>
                  </a:lnTo>
                  <a:lnTo>
                    <a:pt x="243" y="314"/>
                  </a:lnTo>
                  <a:lnTo>
                    <a:pt x="243" y="313"/>
                  </a:lnTo>
                  <a:lnTo>
                    <a:pt x="243" y="312"/>
                  </a:lnTo>
                  <a:lnTo>
                    <a:pt x="243" y="311"/>
                  </a:lnTo>
                  <a:lnTo>
                    <a:pt x="243" y="310"/>
                  </a:lnTo>
                  <a:lnTo>
                    <a:pt x="243" y="286"/>
                  </a:lnTo>
                  <a:lnTo>
                    <a:pt x="50" y="286"/>
                  </a:lnTo>
                  <a:lnTo>
                    <a:pt x="50" y="306"/>
                  </a:lnTo>
                  <a:lnTo>
                    <a:pt x="49" y="306"/>
                  </a:lnTo>
                  <a:lnTo>
                    <a:pt x="49" y="307"/>
                  </a:lnTo>
                  <a:lnTo>
                    <a:pt x="49" y="308"/>
                  </a:lnTo>
                  <a:lnTo>
                    <a:pt x="49" y="309"/>
                  </a:lnTo>
                  <a:lnTo>
                    <a:pt x="49" y="310"/>
                  </a:lnTo>
                  <a:lnTo>
                    <a:pt x="49" y="311"/>
                  </a:lnTo>
                  <a:lnTo>
                    <a:pt x="49" y="312"/>
                  </a:lnTo>
                  <a:lnTo>
                    <a:pt x="48" y="312"/>
                  </a:lnTo>
                  <a:lnTo>
                    <a:pt x="48" y="313"/>
                  </a:lnTo>
                  <a:lnTo>
                    <a:pt x="47" y="314"/>
                  </a:lnTo>
                  <a:lnTo>
                    <a:pt x="46" y="316"/>
                  </a:lnTo>
                  <a:lnTo>
                    <a:pt x="45" y="316"/>
                  </a:lnTo>
                  <a:lnTo>
                    <a:pt x="44" y="317"/>
                  </a:lnTo>
                  <a:lnTo>
                    <a:pt x="43" y="318"/>
                  </a:lnTo>
                  <a:lnTo>
                    <a:pt x="41" y="319"/>
                  </a:lnTo>
                  <a:lnTo>
                    <a:pt x="40" y="320"/>
                  </a:lnTo>
                  <a:lnTo>
                    <a:pt x="38" y="320"/>
                  </a:lnTo>
                  <a:lnTo>
                    <a:pt x="36" y="321"/>
                  </a:lnTo>
                  <a:lnTo>
                    <a:pt x="33" y="322"/>
                  </a:lnTo>
                  <a:lnTo>
                    <a:pt x="31" y="323"/>
                  </a:lnTo>
                  <a:lnTo>
                    <a:pt x="29" y="323"/>
                  </a:lnTo>
                  <a:lnTo>
                    <a:pt x="27" y="324"/>
                  </a:lnTo>
                  <a:lnTo>
                    <a:pt x="25" y="324"/>
                  </a:lnTo>
                  <a:lnTo>
                    <a:pt x="22" y="324"/>
                  </a:lnTo>
                  <a:lnTo>
                    <a:pt x="20" y="325"/>
                  </a:lnTo>
                  <a:lnTo>
                    <a:pt x="18" y="325"/>
                  </a:lnTo>
                  <a:lnTo>
                    <a:pt x="16" y="325"/>
                  </a:lnTo>
                  <a:lnTo>
                    <a:pt x="15" y="325"/>
                  </a:lnTo>
                  <a:lnTo>
                    <a:pt x="13" y="325"/>
                  </a:lnTo>
                  <a:lnTo>
                    <a:pt x="12" y="325"/>
                  </a:lnTo>
                  <a:lnTo>
                    <a:pt x="11" y="325"/>
                  </a:lnTo>
                  <a:lnTo>
                    <a:pt x="11" y="326"/>
                  </a:lnTo>
                  <a:lnTo>
                    <a:pt x="9" y="325"/>
                  </a:lnTo>
                  <a:lnTo>
                    <a:pt x="8" y="325"/>
                  </a:lnTo>
                  <a:lnTo>
                    <a:pt x="7" y="325"/>
                  </a:lnTo>
                  <a:lnTo>
                    <a:pt x="6" y="325"/>
                  </a:lnTo>
                  <a:lnTo>
                    <a:pt x="5" y="325"/>
                  </a:lnTo>
                  <a:lnTo>
                    <a:pt x="4" y="324"/>
                  </a:lnTo>
                  <a:lnTo>
                    <a:pt x="3" y="324"/>
                  </a:lnTo>
                  <a:lnTo>
                    <a:pt x="2" y="323"/>
                  </a:lnTo>
                  <a:lnTo>
                    <a:pt x="2" y="322"/>
                  </a:lnTo>
                  <a:lnTo>
                    <a:pt x="1" y="322"/>
                  </a:lnTo>
                  <a:lnTo>
                    <a:pt x="1" y="321"/>
                  </a:lnTo>
                  <a:lnTo>
                    <a:pt x="0" y="320"/>
                  </a:lnTo>
                  <a:lnTo>
                    <a:pt x="0" y="319"/>
                  </a:lnTo>
                  <a:lnTo>
                    <a:pt x="0" y="318"/>
                  </a:lnTo>
                  <a:lnTo>
                    <a:pt x="0" y="317"/>
                  </a:lnTo>
                  <a:lnTo>
                    <a:pt x="0" y="316"/>
                  </a:lnTo>
                  <a:lnTo>
                    <a:pt x="0" y="0"/>
                  </a:lnTo>
                  <a:lnTo>
                    <a:pt x="51" y="24"/>
                  </a:lnTo>
                  <a:close/>
                  <a:moveTo>
                    <a:pt x="49" y="33"/>
                  </a:moveTo>
                  <a:lnTo>
                    <a:pt x="49" y="150"/>
                  </a:lnTo>
                  <a:lnTo>
                    <a:pt x="124" y="150"/>
                  </a:lnTo>
                  <a:lnTo>
                    <a:pt x="124" y="33"/>
                  </a:lnTo>
                  <a:lnTo>
                    <a:pt x="49" y="33"/>
                  </a:lnTo>
                  <a:close/>
                  <a:moveTo>
                    <a:pt x="49" y="159"/>
                  </a:moveTo>
                  <a:lnTo>
                    <a:pt x="49" y="278"/>
                  </a:lnTo>
                  <a:lnTo>
                    <a:pt x="124" y="278"/>
                  </a:lnTo>
                  <a:lnTo>
                    <a:pt x="124" y="159"/>
                  </a:lnTo>
                  <a:lnTo>
                    <a:pt x="49" y="159"/>
                  </a:lnTo>
                  <a:close/>
                  <a:moveTo>
                    <a:pt x="245" y="150"/>
                  </a:moveTo>
                  <a:lnTo>
                    <a:pt x="245" y="33"/>
                  </a:lnTo>
                  <a:lnTo>
                    <a:pt x="180" y="33"/>
                  </a:lnTo>
                  <a:lnTo>
                    <a:pt x="181" y="34"/>
                  </a:lnTo>
                  <a:lnTo>
                    <a:pt x="181" y="35"/>
                  </a:lnTo>
                  <a:lnTo>
                    <a:pt x="181" y="36"/>
                  </a:lnTo>
                  <a:lnTo>
                    <a:pt x="181" y="37"/>
                  </a:lnTo>
                  <a:lnTo>
                    <a:pt x="182" y="38"/>
                  </a:lnTo>
                  <a:lnTo>
                    <a:pt x="181" y="39"/>
                  </a:lnTo>
                  <a:lnTo>
                    <a:pt x="181" y="41"/>
                  </a:lnTo>
                  <a:lnTo>
                    <a:pt x="181" y="42"/>
                  </a:lnTo>
                  <a:lnTo>
                    <a:pt x="180" y="43"/>
                  </a:lnTo>
                  <a:lnTo>
                    <a:pt x="180" y="44"/>
                  </a:lnTo>
                  <a:lnTo>
                    <a:pt x="179" y="44"/>
                  </a:lnTo>
                  <a:lnTo>
                    <a:pt x="179" y="45"/>
                  </a:lnTo>
                  <a:lnTo>
                    <a:pt x="178" y="45"/>
                  </a:lnTo>
                  <a:lnTo>
                    <a:pt x="177" y="46"/>
                  </a:lnTo>
                  <a:lnTo>
                    <a:pt x="176" y="46"/>
                  </a:lnTo>
                  <a:lnTo>
                    <a:pt x="175" y="47"/>
                  </a:lnTo>
                  <a:lnTo>
                    <a:pt x="174" y="47"/>
                  </a:lnTo>
                  <a:lnTo>
                    <a:pt x="173" y="47"/>
                  </a:lnTo>
                  <a:lnTo>
                    <a:pt x="172" y="48"/>
                  </a:lnTo>
                  <a:lnTo>
                    <a:pt x="171" y="48"/>
                  </a:lnTo>
                  <a:lnTo>
                    <a:pt x="170" y="49"/>
                  </a:lnTo>
                  <a:lnTo>
                    <a:pt x="170" y="150"/>
                  </a:lnTo>
                  <a:lnTo>
                    <a:pt x="245" y="150"/>
                  </a:lnTo>
                  <a:close/>
                  <a:moveTo>
                    <a:pt x="170" y="159"/>
                  </a:moveTo>
                  <a:lnTo>
                    <a:pt x="170" y="278"/>
                  </a:lnTo>
                  <a:lnTo>
                    <a:pt x="245" y="278"/>
                  </a:lnTo>
                  <a:lnTo>
                    <a:pt x="245" y="159"/>
                  </a:lnTo>
                  <a:lnTo>
                    <a:pt x="170" y="159"/>
                  </a:lnTo>
                  <a:close/>
                </a:path>
              </a:pathLst>
            </a:custGeom>
            <a:solidFill>
              <a:srgbClr val="FC3B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19" name="Freeform 202">
              <a:extLst>
                <a:ext uri="{FF2B5EF4-FFF2-40B4-BE49-F238E27FC236}">
                  <a16:creationId xmlns:a16="http://schemas.microsoft.com/office/drawing/2014/main" id="{E2129063-6983-465A-AD79-3D9509748BFE}"/>
                </a:ext>
              </a:extLst>
            </p:cNvPr>
            <p:cNvSpPr>
              <a:spLocks/>
            </p:cNvSpPr>
            <p:nvPr/>
          </p:nvSpPr>
          <p:spPr bwMode="auto">
            <a:xfrm>
              <a:off x="4704" y="1610"/>
              <a:ext cx="16" cy="28"/>
            </a:xfrm>
            <a:custGeom>
              <a:avLst/>
              <a:gdLst>
                <a:gd name="T0" fmla="*/ 0 w 268"/>
                <a:gd name="T1" fmla="*/ 28 h 482"/>
                <a:gd name="T2" fmla="*/ 2 w 268"/>
                <a:gd name="T3" fmla="*/ 27 h 482"/>
                <a:gd name="T4" fmla="*/ 4 w 268"/>
                <a:gd name="T5" fmla="*/ 27 h 482"/>
                <a:gd name="T6" fmla="*/ 6 w 268"/>
                <a:gd name="T7" fmla="*/ 26 h 482"/>
                <a:gd name="T8" fmla="*/ 7 w 268"/>
                <a:gd name="T9" fmla="*/ 25 h 482"/>
                <a:gd name="T10" fmla="*/ 9 w 268"/>
                <a:gd name="T11" fmla="*/ 23 h 482"/>
                <a:gd name="T12" fmla="*/ 10 w 268"/>
                <a:gd name="T13" fmla="*/ 22 h 482"/>
                <a:gd name="T14" fmla="*/ 12 w 268"/>
                <a:gd name="T15" fmla="*/ 20 h 482"/>
                <a:gd name="T16" fmla="*/ 13 w 268"/>
                <a:gd name="T17" fmla="*/ 18 h 482"/>
                <a:gd name="T18" fmla="*/ 14 w 268"/>
                <a:gd name="T19" fmla="*/ 16 h 482"/>
                <a:gd name="T20" fmla="*/ 15 w 268"/>
                <a:gd name="T21" fmla="*/ 14 h 482"/>
                <a:gd name="T22" fmla="*/ 15 w 268"/>
                <a:gd name="T23" fmla="*/ 12 h 482"/>
                <a:gd name="T24" fmla="*/ 16 w 268"/>
                <a:gd name="T25" fmla="*/ 10 h 482"/>
                <a:gd name="T26" fmla="*/ 16 w 268"/>
                <a:gd name="T27" fmla="*/ 7 h 482"/>
                <a:gd name="T28" fmla="*/ 16 w 268"/>
                <a:gd name="T29" fmla="*/ 5 h 482"/>
                <a:gd name="T30" fmla="*/ 16 w 268"/>
                <a:gd name="T31" fmla="*/ 2 h 482"/>
                <a:gd name="T32" fmla="*/ 16 w 268"/>
                <a:gd name="T33" fmla="*/ 0 h 4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8" h="482">
                  <a:moveTo>
                    <a:pt x="0" y="482"/>
                  </a:moveTo>
                  <a:lnTo>
                    <a:pt x="33" y="473"/>
                  </a:lnTo>
                  <a:lnTo>
                    <a:pt x="65" y="461"/>
                  </a:lnTo>
                  <a:lnTo>
                    <a:pt x="96" y="445"/>
                  </a:lnTo>
                  <a:lnTo>
                    <a:pt x="124" y="425"/>
                  </a:lnTo>
                  <a:lnTo>
                    <a:pt x="151" y="402"/>
                  </a:lnTo>
                  <a:lnTo>
                    <a:pt x="174" y="376"/>
                  </a:lnTo>
                  <a:lnTo>
                    <a:pt x="196" y="348"/>
                  </a:lnTo>
                  <a:lnTo>
                    <a:pt x="215" y="316"/>
                  </a:lnTo>
                  <a:lnTo>
                    <a:pt x="232" y="282"/>
                  </a:lnTo>
                  <a:lnTo>
                    <a:pt x="245" y="247"/>
                  </a:lnTo>
                  <a:lnTo>
                    <a:pt x="256" y="209"/>
                  </a:lnTo>
                  <a:lnTo>
                    <a:pt x="263" y="169"/>
                  </a:lnTo>
                  <a:lnTo>
                    <a:pt x="267" y="128"/>
                  </a:lnTo>
                  <a:lnTo>
                    <a:pt x="268" y="86"/>
                  </a:lnTo>
                  <a:lnTo>
                    <a:pt x="266" y="43"/>
                  </a:lnTo>
                  <a:lnTo>
                    <a:pt x="261" y="0"/>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20" name="Freeform 203">
              <a:extLst>
                <a:ext uri="{FF2B5EF4-FFF2-40B4-BE49-F238E27FC236}">
                  <a16:creationId xmlns:a16="http://schemas.microsoft.com/office/drawing/2014/main" id="{D79989C4-63FA-4B50-B8A2-72BCA3AC1D73}"/>
                </a:ext>
              </a:extLst>
            </p:cNvPr>
            <p:cNvSpPr>
              <a:spLocks/>
            </p:cNvSpPr>
            <p:nvPr/>
          </p:nvSpPr>
          <p:spPr bwMode="auto">
            <a:xfrm>
              <a:off x="4704" y="1637"/>
              <a:ext cx="1" cy="2"/>
            </a:xfrm>
            <a:custGeom>
              <a:avLst/>
              <a:gdLst>
                <a:gd name="T0" fmla="*/ 1 w 4"/>
                <a:gd name="T1" fmla="*/ 2 h 33"/>
                <a:gd name="T2" fmla="*/ 0 w 4"/>
                <a:gd name="T3" fmla="*/ 0 h 33"/>
                <a:gd name="T4" fmla="*/ 1 w 4"/>
                <a:gd name="T5" fmla="*/ 2 h 33"/>
                <a:gd name="T6" fmla="*/ 0 60000 65536"/>
                <a:gd name="T7" fmla="*/ 0 60000 65536"/>
                <a:gd name="T8" fmla="*/ 0 60000 65536"/>
              </a:gdLst>
              <a:ahLst/>
              <a:cxnLst>
                <a:cxn ang="T6">
                  <a:pos x="T0" y="T1"/>
                </a:cxn>
                <a:cxn ang="T7">
                  <a:pos x="T2" y="T3"/>
                </a:cxn>
                <a:cxn ang="T8">
                  <a:pos x="T4" y="T5"/>
                </a:cxn>
              </a:cxnLst>
              <a:rect l="0" t="0" r="r" b="b"/>
              <a:pathLst>
                <a:path w="4" h="33">
                  <a:moveTo>
                    <a:pt x="4" y="33"/>
                  </a:moveTo>
                  <a:lnTo>
                    <a:pt x="0" y="0"/>
                  </a:lnTo>
                  <a:lnTo>
                    <a:pt x="4" y="33"/>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21" name="Freeform 204">
              <a:extLst>
                <a:ext uri="{FF2B5EF4-FFF2-40B4-BE49-F238E27FC236}">
                  <a16:creationId xmlns:a16="http://schemas.microsoft.com/office/drawing/2014/main" id="{1E7DCE25-30FD-48EF-82FA-F4E3EBAE8C7A}"/>
                </a:ext>
              </a:extLst>
            </p:cNvPr>
            <p:cNvSpPr>
              <a:spLocks/>
            </p:cNvSpPr>
            <p:nvPr/>
          </p:nvSpPr>
          <p:spPr bwMode="auto">
            <a:xfrm>
              <a:off x="4719" y="1610"/>
              <a:ext cx="2" cy="1"/>
            </a:xfrm>
            <a:custGeom>
              <a:avLst/>
              <a:gdLst>
                <a:gd name="T0" fmla="*/ 0 w 32"/>
                <a:gd name="T1" fmla="*/ 1 h 4"/>
                <a:gd name="T2" fmla="*/ 2 w 32"/>
                <a:gd name="T3" fmla="*/ 0 h 4"/>
                <a:gd name="T4" fmla="*/ 0 w 32"/>
                <a:gd name="T5" fmla="*/ 1 h 4"/>
                <a:gd name="T6" fmla="*/ 0 60000 65536"/>
                <a:gd name="T7" fmla="*/ 0 60000 65536"/>
                <a:gd name="T8" fmla="*/ 0 60000 65536"/>
              </a:gdLst>
              <a:ahLst/>
              <a:cxnLst>
                <a:cxn ang="T6">
                  <a:pos x="T0" y="T1"/>
                </a:cxn>
                <a:cxn ang="T7">
                  <a:pos x="T2" y="T3"/>
                </a:cxn>
                <a:cxn ang="T8">
                  <a:pos x="T4" y="T5"/>
                </a:cxn>
              </a:cxnLst>
              <a:rect l="0" t="0" r="r" b="b"/>
              <a:pathLst>
                <a:path w="32" h="4">
                  <a:moveTo>
                    <a:pt x="0" y="4"/>
                  </a:moveTo>
                  <a:lnTo>
                    <a:pt x="32" y="0"/>
                  </a:lnTo>
                  <a:lnTo>
                    <a:pt x="0" y="4"/>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22" name="Freeform 205">
              <a:extLst>
                <a:ext uri="{FF2B5EF4-FFF2-40B4-BE49-F238E27FC236}">
                  <a16:creationId xmlns:a16="http://schemas.microsoft.com/office/drawing/2014/main" id="{64C1D0E7-4B60-47C0-A3D8-2A7AD4DB55BD}"/>
                </a:ext>
              </a:extLst>
            </p:cNvPr>
            <p:cNvSpPr>
              <a:spLocks/>
            </p:cNvSpPr>
            <p:nvPr/>
          </p:nvSpPr>
          <p:spPr bwMode="auto">
            <a:xfrm>
              <a:off x="4696" y="1588"/>
              <a:ext cx="24" cy="22"/>
            </a:xfrm>
            <a:custGeom>
              <a:avLst/>
              <a:gdLst>
                <a:gd name="T0" fmla="*/ 24 w 410"/>
                <a:gd name="T1" fmla="*/ 22 h 369"/>
                <a:gd name="T2" fmla="*/ 23 w 410"/>
                <a:gd name="T3" fmla="*/ 19 h 369"/>
                <a:gd name="T4" fmla="*/ 23 w 410"/>
                <a:gd name="T5" fmla="*/ 17 h 369"/>
                <a:gd name="T6" fmla="*/ 22 w 410"/>
                <a:gd name="T7" fmla="*/ 15 h 369"/>
                <a:gd name="T8" fmla="*/ 21 w 410"/>
                <a:gd name="T9" fmla="*/ 12 h 369"/>
                <a:gd name="T10" fmla="*/ 20 w 410"/>
                <a:gd name="T11" fmla="*/ 10 h 369"/>
                <a:gd name="T12" fmla="*/ 18 w 410"/>
                <a:gd name="T13" fmla="*/ 8 h 369"/>
                <a:gd name="T14" fmla="*/ 17 w 410"/>
                <a:gd name="T15" fmla="*/ 7 h 369"/>
                <a:gd name="T16" fmla="*/ 15 w 410"/>
                <a:gd name="T17" fmla="*/ 5 h 369"/>
                <a:gd name="T18" fmla="*/ 13 w 410"/>
                <a:gd name="T19" fmla="*/ 4 h 369"/>
                <a:gd name="T20" fmla="*/ 12 w 410"/>
                <a:gd name="T21" fmla="*/ 3 h 369"/>
                <a:gd name="T22" fmla="*/ 10 w 410"/>
                <a:gd name="T23" fmla="*/ 2 h 369"/>
                <a:gd name="T24" fmla="*/ 8 w 410"/>
                <a:gd name="T25" fmla="*/ 1 h 369"/>
                <a:gd name="T26" fmla="*/ 6 w 410"/>
                <a:gd name="T27" fmla="*/ 0 h 369"/>
                <a:gd name="T28" fmla="*/ 4 w 410"/>
                <a:gd name="T29" fmla="*/ 0 h 369"/>
                <a:gd name="T30" fmla="*/ 2 w 410"/>
                <a:gd name="T31" fmla="*/ 0 h 369"/>
                <a:gd name="T32" fmla="*/ 0 w 410"/>
                <a:gd name="T33" fmla="*/ 0 h 3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10" h="369">
                  <a:moveTo>
                    <a:pt x="410" y="369"/>
                  </a:moveTo>
                  <a:lnTo>
                    <a:pt x="400" y="325"/>
                  </a:lnTo>
                  <a:lnTo>
                    <a:pt x="388" y="284"/>
                  </a:lnTo>
                  <a:lnTo>
                    <a:pt x="372" y="245"/>
                  </a:lnTo>
                  <a:lnTo>
                    <a:pt x="354" y="209"/>
                  </a:lnTo>
                  <a:lnTo>
                    <a:pt x="334" y="174"/>
                  </a:lnTo>
                  <a:lnTo>
                    <a:pt x="310" y="141"/>
                  </a:lnTo>
                  <a:lnTo>
                    <a:pt x="286" y="113"/>
                  </a:lnTo>
                  <a:lnTo>
                    <a:pt x="258" y="86"/>
                  </a:lnTo>
                  <a:lnTo>
                    <a:pt x="229" y="62"/>
                  </a:lnTo>
                  <a:lnTo>
                    <a:pt x="200" y="43"/>
                  </a:lnTo>
                  <a:lnTo>
                    <a:pt x="168" y="27"/>
                  </a:lnTo>
                  <a:lnTo>
                    <a:pt x="135" y="14"/>
                  </a:lnTo>
                  <a:lnTo>
                    <a:pt x="102" y="5"/>
                  </a:lnTo>
                  <a:lnTo>
                    <a:pt x="68" y="0"/>
                  </a:lnTo>
                  <a:lnTo>
                    <a:pt x="33" y="0"/>
                  </a:lnTo>
                  <a:lnTo>
                    <a:pt x="0" y="4"/>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23" name="Freeform 206">
              <a:extLst>
                <a:ext uri="{FF2B5EF4-FFF2-40B4-BE49-F238E27FC236}">
                  <a16:creationId xmlns:a16="http://schemas.microsoft.com/office/drawing/2014/main" id="{F94A5CDC-29C2-4FA6-8709-6A8BED5263CB}"/>
                </a:ext>
              </a:extLst>
            </p:cNvPr>
            <p:cNvSpPr>
              <a:spLocks/>
            </p:cNvSpPr>
            <p:nvPr/>
          </p:nvSpPr>
          <p:spPr bwMode="auto">
            <a:xfrm>
              <a:off x="4719" y="1610"/>
              <a:ext cx="2" cy="1"/>
            </a:xfrm>
            <a:custGeom>
              <a:avLst/>
              <a:gdLst>
                <a:gd name="T0" fmla="*/ 2 w 32"/>
                <a:gd name="T1" fmla="*/ 0 h 4"/>
                <a:gd name="T2" fmla="*/ 0 w 32"/>
                <a:gd name="T3" fmla="*/ 1 h 4"/>
                <a:gd name="T4" fmla="*/ 2 w 32"/>
                <a:gd name="T5" fmla="*/ 0 h 4"/>
                <a:gd name="T6" fmla="*/ 0 60000 65536"/>
                <a:gd name="T7" fmla="*/ 0 60000 65536"/>
                <a:gd name="T8" fmla="*/ 0 60000 65536"/>
              </a:gdLst>
              <a:ahLst/>
              <a:cxnLst>
                <a:cxn ang="T6">
                  <a:pos x="T0" y="T1"/>
                </a:cxn>
                <a:cxn ang="T7">
                  <a:pos x="T2" y="T3"/>
                </a:cxn>
                <a:cxn ang="T8">
                  <a:pos x="T4" y="T5"/>
                </a:cxn>
              </a:cxnLst>
              <a:rect l="0" t="0" r="r" b="b"/>
              <a:pathLst>
                <a:path w="32" h="4">
                  <a:moveTo>
                    <a:pt x="32" y="0"/>
                  </a:moveTo>
                  <a:lnTo>
                    <a:pt x="0" y="4"/>
                  </a:lnTo>
                  <a:lnTo>
                    <a:pt x="32" y="0"/>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24" name="Freeform 207">
              <a:extLst>
                <a:ext uri="{FF2B5EF4-FFF2-40B4-BE49-F238E27FC236}">
                  <a16:creationId xmlns:a16="http://schemas.microsoft.com/office/drawing/2014/main" id="{993311C5-CE25-4D0A-A8A3-866CDC53802E}"/>
                </a:ext>
              </a:extLst>
            </p:cNvPr>
            <p:cNvSpPr>
              <a:spLocks/>
            </p:cNvSpPr>
            <p:nvPr/>
          </p:nvSpPr>
          <p:spPr bwMode="auto">
            <a:xfrm>
              <a:off x="4696" y="1587"/>
              <a:ext cx="1" cy="2"/>
            </a:xfrm>
            <a:custGeom>
              <a:avLst/>
              <a:gdLst>
                <a:gd name="T0" fmla="*/ 1 w 4"/>
                <a:gd name="T1" fmla="*/ 2 h 33"/>
                <a:gd name="T2" fmla="*/ 0 w 4"/>
                <a:gd name="T3" fmla="*/ 0 h 33"/>
                <a:gd name="T4" fmla="*/ 1 w 4"/>
                <a:gd name="T5" fmla="*/ 2 h 33"/>
                <a:gd name="T6" fmla="*/ 0 60000 65536"/>
                <a:gd name="T7" fmla="*/ 0 60000 65536"/>
                <a:gd name="T8" fmla="*/ 0 60000 65536"/>
              </a:gdLst>
              <a:ahLst/>
              <a:cxnLst>
                <a:cxn ang="T6">
                  <a:pos x="T0" y="T1"/>
                </a:cxn>
                <a:cxn ang="T7">
                  <a:pos x="T2" y="T3"/>
                </a:cxn>
                <a:cxn ang="T8">
                  <a:pos x="T4" y="T5"/>
                </a:cxn>
              </a:cxnLst>
              <a:rect l="0" t="0" r="r" b="b"/>
              <a:pathLst>
                <a:path w="4" h="33">
                  <a:moveTo>
                    <a:pt x="4" y="33"/>
                  </a:moveTo>
                  <a:lnTo>
                    <a:pt x="0" y="0"/>
                  </a:lnTo>
                  <a:lnTo>
                    <a:pt x="4" y="33"/>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25" name="Freeform 208">
              <a:extLst>
                <a:ext uri="{FF2B5EF4-FFF2-40B4-BE49-F238E27FC236}">
                  <a16:creationId xmlns:a16="http://schemas.microsoft.com/office/drawing/2014/main" id="{9B76703E-C791-40F3-9353-20E5994E20A2}"/>
                </a:ext>
              </a:extLst>
            </p:cNvPr>
            <p:cNvSpPr>
              <a:spLocks/>
            </p:cNvSpPr>
            <p:nvPr/>
          </p:nvSpPr>
          <p:spPr bwMode="auto">
            <a:xfrm>
              <a:off x="4680" y="1588"/>
              <a:ext cx="16" cy="29"/>
            </a:xfrm>
            <a:custGeom>
              <a:avLst/>
              <a:gdLst>
                <a:gd name="T0" fmla="*/ 16 w 269"/>
                <a:gd name="T1" fmla="*/ 0 h 484"/>
                <a:gd name="T2" fmla="*/ 14 w 269"/>
                <a:gd name="T3" fmla="*/ 0 h 484"/>
                <a:gd name="T4" fmla="*/ 12 w 269"/>
                <a:gd name="T5" fmla="*/ 1 h 484"/>
                <a:gd name="T6" fmla="*/ 10 w 269"/>
                <a:gd name="T7" fmla="*/ 2 h 484"/>
                <a:gd name="T8" fmla="*/ 9 w 269"/>
                <a:gd name="T9" fmla="*/ 3 h 484"/>
                <a:gd name="T10" fmla="*/ 7 w 269"/>
                <a:gd name="T11" fmla="*/ 5 h 484"/>
                <a:gd name="T12" fmla="*/ 6 w 269"/>
                <a:gd name="T13" fmla="*/ 6 h 484"/>
                <a:gd name="T14" fmla="*/ 4 w 269"/>
                <a:gd name="T15" fmla="*/ 8 h 484"/>
                <a:gd name="T16" fmla="*/ 3 w 269"/>
                <a:gd name="T17" fmla="*/ 10 h 484"/>
                <a:gd name="T18" fmla="*/ 2 w 269"/>
                <a:gd name="T19" fmla="*/ 12 h 484"/>
                <a:gd name="T20" fmla="*/ 1 w 269"/>
                <a:gd name="T21" fmla="*/ 14 h 484"/>
                <a:gd name="T22" fmla="*/ 1 w 269"/>
                <a:gd name="T23" fmla="*/ 16 h 484"/>
                <a:gd name="T24" fmla="*/ 0 w 269"/>
                <a:gd name="T25" fmla="*/ 19 h 484"/>
                <a:gd name="T26" fmla="*/ 0 w 269"/>
                <a:gd name="T27" fmla="*/ 21 h 484"/>
                <a:gd name="T28" fmla="*/ 0 w 269"/>
                <a:gd name="T29" fmla="*/ 24 h 484"/>
                <a:gd name="T30" fmla="*/ 0 w 269"/>
                <a:gd name="T31" fmla="*/ 26 h 484"/>
                <a:gd name="T32" fmla="*/ 0 w 269"/>
                <a:gd name="T33" fmla="*/ 29 h 4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9" h="484">
                  <a:moveTo>
                    <a:pt x="269" y="0"/>
                  </a:moveTo>
                  <a:lnTo>
                    <a:pt x="234" y="8"/>
                  </a:lnTo>
                  <a:lnTo>
                    <a:pt x="202" y="21"/>
                  </a:lnTo>
                  <a:lnTo>
                    <a:pt x="172" y="36"/>
                  </a:lnTo>
                  <a:lnTo>
                    <a:pt x="144" y="56"/>
                  </a:lnTo>
                  <a:lnTo>
                    <a:pt x="118" y="79"/>
                  </a:lnTo>
                  <a:lnTo>
                    <a:pt x="94" y="105"/>
                  </a:lnTo>
                  <a:lnTo>
                    <a:pt x="73" y="134"/>
                  </a:lnTo>
                  <a:lnTo>
                    <a:pt x="53" y="166"/>
                  </a:lnTo>
                  <a:lnTo>
                    <a:pt x="37" y="200"/>
                  </a:lnTo>
                  <a:lnTo>
                    <a:pt x="24" y="235"/>
                  </a:lnTo>
                  <a:lnTo>
                    <a:pt x="12" y="273"/>
                  </a:lnTo>
                  <a:lnTo>
                    <a:pt x="5" y="313"/>
                  </a:lnTo>
                  <a:lnTo>
                    <a:pt x="1" y="354"/>
                  </a:lnTo>
                  <a:lnTo>
                    <a:pt x="0" y="396"/>
                  </a:lnTo>
                  <a:lnTo>
                    <a:pt x="2" y="440"/>
                  </a:lnTo>
                  <a:lnTo>
                    <a:pt x="8" y="484"/>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26" name="Freeform 209">
              <a:extLst>
                <a:ext uri="{FF2B5EF4-FFF2-40B4-BE49-F238E27FC236}">
                  <a16:creationId xmlns:a16="http://schemas.microsoft.com/office/drawing/2014/main" id="{46CF5B40-2F88-4748-BB3C-F95F93BDA39E}"/>
                </a:ext>
              </a:extLst>
            </p:cNvPr>
            <p:cNvSpPr>
              <a:spLocks/>
            </p:cNvSpPr>
            <p:nvPr/>
          </p:nvSpPr>
          <p:spPr bwMode="auto">
            <a:xfrm>
              <a:off x="4696" y="1587"/>
              <a:ext cx="1" cy="2"/>
            </a:xfrm>
            <a:custGeom>
              <a:avLst/>
              <a:gdLst>
                <a:gd name="T0" fmla="*/ 0 w 4"/>
                <a:gd name="T1" fmla="*/ 0 h 33"/>
                <a:gd name="T2" fmla="*/ 1 w 4"/>
                <a:gd name="T3" fmla="*/ 2 h 33"/>
                <a:gd name="T4" fmla="*/ 0 w 4"/>
                <a:gd name="T5" fmla="*/ 0 h 33"/>
                <a:gd name="T6" fmla="*/ 0 60000 65536"/>
                <a:gd name="T7" fmla="*/ 0 60000 65536"/>
                <a:gd name="T8" fmla="*/ 0 60000 65536"/>
              </a:gdLst>
              <a:ahLst/>
              <a:cxnLst>
                <a:cxn ang="T6">
                  <a:pos x="T0" y="T1"/>
                </a:cxn>
                <a:cxn ang="T7">
                  <a:pos x="T2" y="T3"/>
                </a:cxn>
                <a:cxn ang="T8">
                  <a:pos x="T4" y="T5"/>
                </a:cxn>
              </a:cxnLst>
              <a:rect l="0" t="0" r="r" b="b"/>
              <a:pathLst>
                <a:path w="4" h="33">
                  <a:moveTo>
                    <a:pt x="0" y="0"/>
                  </a:moveTo>
                  <a:lnTo>
                    <a:pt x="4" y="33"/>
                  </a:lnTo>
                  <a:lnTo>
                    <a:pt x="0" y="0"/>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27" name="Freeform 210">
              <a:extLst>
                <a:ext uri="{FF2B5EF4-FFF2-40B4-BE49-F238E27FC236}">
                  <a16:creationId xmlns:a16="http://schemas.microsoft.com/office/drawing/2014/main" id="{2231016B-56E6-4614-81BC-DD64E000CF70}"/>
                </a:ext>
              </a:extLst>
            </p:cNvPr>
            <p:cNvSpPr>
              <a:spLocks/>
            </p:cNvSpPr>
            <p:nvPr/>
          </p:nvSpPr>
          <p:spPr bwMode="auto">
            <a:xfrm>
              <a:off x="4679" y="1617"/>
              <a:ext cx="2" cy="1"/>
            </a:xfrm>
            <a:custGeom>
              <a:avLst/>
              <a:gdLst>
                <a:gd name="T0" fmla="*/ 2 w 33"/>
                <a:gd name="T1" fmla="*/ 0 h 4"/>
                <a:gd name="T2" fmla="*/ 0 w 33"/>
                <a:gd name="T3" fmla="*/ 1 h 4"/>
                <a:gd name="T4" fmla="*/ 2 w 33"/>
                <a:gd name="T5" fmla="*/ 0 h 4"/>
                <a:gd name="T6" fmla="*/ 0 60000 65536"/>
                <a:gd name="T7" fmla="*/ 0 60000 65536"/>
                <a:gd name="T8" fmla="*/ 0 60000 65536"/>
              </a:gdLst>
              <a:ahLst/>
              <a:cxnLst>
                <a:cxn ang="T6">
                  <a:pos x="T0" y="T1"/>
                </a:cxn>
                <a:cxn ang="T7">
                  <a:pos x="T2" y="T3"/>
                </a:cxn>
                <a:cxn ang="T8">
                  <a:pos x="T4" y="T5"/>
                </a:cxn>
              </a:cxnLst>
              <a:rect l="0" t="0" r="r" b="b"/>
              <a:pathLst>
                <a:path w="33" h="4">
                  <a:moveTo>
                    <a:pt x="33" y="0"/>
                  </a:moveTo>
                  <a:lnTo>
                    <a:pt x="0" y="4"/>
                  </a:lnTo>
                  <a:lnTo>
                    <a:pt x="33" y="0"/>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28" name="Freeform 211">
              <a:extLst>
                <a:ext uri="{FF2B5EF4-FFF2-40B4-BE49-F238E27FC236}">
                  <a16:creationId xmlns:a16="http://schemas.microsoft.com/office/drawing/2014/main" id="{514F5968-D46D-46B5-836C-E72A7180FB7E}"/>
                </a:ext>
              </a:extLst>
            </p:cNvPr>
            <p:cNvSpPr>
              <a:spLocks/>
            </p:cNvSpPr>
            <p:nvPr/>
          </p:nvSpPr>
          <p:spPr bwMode="auto">
            <a:xfrm>
              <a:off x="4680" y="1617"/>
              <a:ext cx="24" cy="21"/>
            </a:xfrm>
            <a:custGeom>
              <a:avLst/>
              <a:gdLst>
                <a:gd name="T0" fmla="*/ 0 w 410"/>
                <a:gd name="T1" fmla="*/ 0 h 366"/>
                <a:gd name="T2" fmla="*/ 1 w 410"/>
                <a:gd name="T3" fmla="*/ 2 h 366"/>
                <a:gd name="T4" fmla="*/ 1 w 410"/>
                <a:gd name="T5" fmla="*/ 5 h 366"/>
                <a:gd name="T6" fmla="*/ 2 w 410"/>
                <a:gd name="T7" fmla="*/ 7 h 366"/>
                <a:gd name="T8" fmla="*/ 3 w 410"/>
                <a:gd name="T9" fmla="*/ 9 h 366"/>
                <a:gd name="T10" fmla="*/ 4 w 410"/>
                <a:gd name="T11" fmla="*/ 11 h 366"/>
                <a:gd name="T12" fmla="*/ 6 w 410"/>
                <a:gd name="T13" fmla="*/ 13 h 366"/>
                <a:gd name="T14" fmla="*/ 7 w 410"/>
                <a:gd name="T15" fmla="*/ 15 h 366"/>
                <a:gd name="T16" fmla="*/ 9 w 410"/>
                <a:gd name="T17" fmla="*/ 16 h 366"/>
                <a:gd name="T18" fmla="*/ 10 w 410"/>
                <a:gd name="T19" fmla="*/ 17 h 366"/>
                <a:gd name="T20" fmla="*/ 12 w 410"/>
                <a:gd name="T21" fmla="*/ 19 h 366"/>
                <a:gd name="T22" fmla="*/ 14 w 410"/>
                <a:gd name="T23" fmla="*/ 20 h 366"/>
                <a:gd name="T24" fmla="*/ 16 w 410"/>
                <a:gd name="T25" fmla="*/ 20 h 366"/>
                <a:gd name="T26" fmla="*/ 18 w 410"/>
                <a:gd name="T27" fmla="*/ 21 h 366"/>
                <a:gd name="T28" fmla="*/ 20 w 410"/>
                <a:gd name="T29" fmla="*/ 21 h 366"/>
                <a:gd name="T30" fmla="*/ 22 w 410"/>
                <a:gd name="T31" fmla="*/ 21 h 366"/>
                <a:gd name="T32" fmla="*/ 24 w 410"/>
                <a:gd name="T33" fmla="*/ 21 h 3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10" h="366">
                  <a:moveTo>
                    <a:pt x="0" y="0"/>
                  </a:moveTo>
                  <a:lnTo>
                    <a:pt x="10" y="42"/>
                  </a:lnTo>
                  <a:lnTo>
                    <a:pt x="22" y="84"/>
                  </a:lnTo>
                  <a:lnTo>
                    <a:pt x="37" y="122"/>
                  </a:lnTo>
                  <a:lnTo>
                    <a:pt x="55" y="159"/>
                  </a:lnTo>
                  <a:lnTo>
                    <a:pt x="76" y="194"/>
                  </a:lnTo>
                  <a:lnTo>
                    <a:pt x="99" y="226"/>
                  </a:lnTo>
                  <a:lnTo>
                    <a:pt x="124" y="254"/>
                  </a:lnTo>
                  <a:lnTo>
                    <a:pt x="151" y="281"/>
                  </a:lnTo>
                  <a:lnTo>
                    <a:pt x="179" y="303"/>
                  </a:lnTo>
                  <a:lnTo>
                    <a:pt x="210" y="324"/>
                  </a:lnTo>
                  <a:lnTo>
                    <a:pt x="241" y="340"/>
                  </a:lnTo>
                  <a:lnTo>
                    <a:pt x="273" y="352"/>
                  </a:lnTo>
                  <a:lnTo>
                    <a:pt x="307" y="362"/>
                  </a:lnTo>
                  <a:lnTo>
                    <a:pt x="340" y="366"/>
                  </a:lnTo>
                  <a:lnTo>
                    <a:pt x="375" y="366"/>
                  </a:lnTo>
                  <a:lnTo>
                    <a:pt x="410" y="363"/>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29" name="Freeform 212">
              <a:extLst>
                <a:ext uri="{FF2B5EF4-FFF2-40B4-BE49-F238E27FC236}">
                  <a16:creationId xmlns:a16="http://schemas.microsoft.com/office/drawing/2014/main" id="{CD70D780-C0E5-4E13-8F8C-2ECE0D5B134E}"/>
                </a:ext>
              </a:extLst>
            </p:cNvPr>
            <p:cNvSpPr>
              <a:spLocks/>
            </p:cNvSpPr>
            <p:nvPr/>
          </p:nvSpPr>
          <p:spPr bwMode="auto">
            <a:xfrm>
              <a:off x="4679" y="1616"/>
              <a:ext cx="2" cy="1"/>
            </a:xfrm>
            <a:custGeom>
              <a:avLst/>
              <a:gdLst>
                <a:gd name="T0" fmla="*/ 0 w 33"/>
                <a:gd name="T1" fmla="*/ 1 h 6"/>
                <a:gd name="T2" fmla="*/ 2 w 33"/>
                <a:gd name="T3" fmla="*/ 0 h 6"/>
                <a:gd name="T4" fmla="*/ 0 w 33"/>
                <a:gd name="T5" fmla="*/ 1 h 6"/>
                <a:gd name="T6" fmla="*/ 0 60000 65536"/>
                <a:gd name="T7" fmla="*/ 0 60000 65536"/>
                <a:gd name="T8" fmla="*/ 0 60000 65536"/>
              </a:gdLst>
              <a:ahLst/>
              <a:cxnLst>
                <a:cxn ang="T6">
                  <a:pos x="T0" y="T1"/>
                </a:cxn>
                <a:cxn ang="T7">
                  <a:pos x="T2" y="T3"/>
                </a:cxn>
                <a:cxn ang="T8">
                  <a:pos x="T4" y="T5"/>
                </a:cxn>
              </a:cxnLst>
              <a:rect l="0" t="0" r="r" b="b"/>
              <a:pathLst>
                <a:path w="33" h="6">
                  <a:moveTo>
                    <a:pt x="0" y="6"/>
                  </a:moveTo>
                  <a:lnTo>
                    <a:pt x="33" y="0"/>
                  </a:lnTo>
                  <a:lnTo>
                    <a:pt x="0" y="6"/>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30" name="Freeform 213">
              <a:extLst>
                <a:ext uri="{FF2B5EF4-FFF2-40B4-BE49-F238E27FC236}">
                  <a16:creationId xmlns:a16="http://schemas.microsoft.com/office/drawing/2014/main" id="{FF9C7FA9-650A-4CCA-BE84-BD7F8E4A1C63}"/>
                </a:ext>
              </a:extLst>
            </p:cNvPr>
            <p:cNvSpPr>
              <a:spLocks/>
            </p:cNvSpPr>
            <p:nvPr/>
          </p:nvSpPr>
          <p:spPr bwMode="auto">
            <a:xfrm>
              <a:off x="4704" y="1637"/>
              <a:ext cx="1" cy="2"/>
            </a:xfrm>
            <a:custGeom>
              <a:avLst/>
              <a:gdLst>
                <a:gd name="T0" fmla="*/ 0 w 6"/>
                <a:gd name="T1" fmla="*/ 0 h 33"/>
                <a:gd name="T2" fmla="*/ 1 w 6"/>
                <a:gd name="T3" fmla="*/ 2 h 33"/>
                <a:gd name="T4" fmla="*/ 0 w 6"/>
                <a:gd name="T5" fmla="*/ 0 h 33"/>
                <a:gd name="T6" fmla="*/ 0 60000 65536"/>
                <a:gd name="T7" fmla="*/ 0 60000 65536"/>
                <a:gd name="T8" fmla="*/ 0 60000 65536"/>
              </a:gdLst>
              <a:ahLst/>
              <a:cxnLst>
                <a:cxn ang="T6">
                  <a:pos x="T0" y="T1"/>
                </a:cxn>
                <a:cxn ang="T7">
                  <a:pos x="T2" y="T3"/>
                </a:cxn>
                <a:cxn ang="T8">
                  <a:pos x="T4" y="T5"/>
                </a:cxn>
              </a:cxnLst>
              <a:rect l="0" t="0" r="r" b="b"/>
              <a:pathLst>
                <a:path w="6" h="33">
                  <a:moveTo>
                    <a:pt x="0" y="0"/>
                  </a:moveTo>
                  <a:lnTo>
                    <a:pt x="6" y="33"/>
                  </a:lnTo>
                  <a:lnTo>
                    <a:pt x="0" y="0"/>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31" name="Freeform 214">
              <a:extLst>
                <a:ext uri="{FF2B5EF4-FFF2-40B4-BE49-F238E27FC236}">
                  <a16:creationId xmlns:a16="http://schemas.microsoft.com/office/drawing/2014/main" id="{FAC10F1B-B7BC-4B06-A6D8-7583FE4F0D48}"/>
                </a:ext>
              </a:extLst>
            </p:cNvPr>
            <p:cNvSpPr>
              <a:spLocks noEditPoints="1"/>
            </p:cNvSpPr>
            <p:nvPr/>
          </p:nvSpPr>
          <p:spPr bwMode="auto">
            <a:xfrm>
              <a:off x="4685" y="1594"/>
              <a:ext cx="26" cy="19"/>
            </a:xfrm>
            <a:custGeom>
              <a:avLst/>
              <a:gdLst>
                <a:gd name="T0" fmla="*/ 8 w 442"/>
                <a:gd name="T1" fmla="*/ 2 h 315"/>
                <a:gd name="T2" fmla="*/ 7 w 442"/>
                <a:gd name="T3" fmla="*/ 4 h 315"/>
                <a:gd name="T4" fmla="*/ 6 w 442"/>
                <a:gd name="T5" fmla="*/ 5 h 315"/>
                <a:gd name="T6" fmla="*/ 8 w 442"/>
                <a:gd name="T7" fmla="*/ 12 h 315"/>
                <a:gd name="T8" fmla="*/ 8 w 442"/>
                <a:gd name="T9" fmla="*/ 17 h 315"/>
                <a:gd name="T10" fmla="*/ 7 w 442"/>
                <a:gd name="T11" fmla="*/ 19 h 315"/>
                <a:gd name="T12" fmla="*/ 5 w 442"/>
                <a:gd name="T13" fmla="*/ 18 h 315"/>
                <a:gd name="T14" fmla="*/ 5 w 442"/>
                <a:gd name="T15" fmla="*/ 13 h 315"/>
                <a:gd name="T16" fmla="*/ 4 w 442"/>
                <a:gd name="T17" fmla="*/ 8 h 315"/>
                <a:gd name="T18" fmla="*/ 2 w 442"/>
                <a:gd name="T19" fmla="*/ 10 h 315"/>
                <a:gd name="T20" fmla="*/ 0 w 442"/>
                <a:gd name="T21" fmla="*/ 9 h 315"/>
                <a:gd name="T22" fmla="*/ 0 w 442"/>
                <a:gd name="T23" fmla="*/ 7 h 315"/>
                <a:gd name="T24" fmla="*/ 2 w 442"/>
                <a:gd name="T25" fmla="*/ 6 h 315"/>
                <a:gd name="T26" fmla="*/ 4 w 442"/>
                <a:gd name="T27" fmla="*/ 4 h 315"/>
                <a:gd name="T28" fmla="*/ 6 w 442"/>
                <a:gd name="T29" fmla="*/ 2 h 315"/>
                <a:gd name="T30" fmla="*/ 17 w 442"/>
                <a:gd name="T31" fmla="*/ 2 h 315"/>
                <a:gd name="T32" fmla="*/ 23 w 442"/>
                <a:gd name="T33" fmla="*/ 2 h 315"/>
                <a:gd name="T34" fmla="*/ 23 w 442"/>
                <a:gd name="T35" fmla="*/ 2 h 315"/>
                <a:gd name="T36" fmla="*/ 23 w 442"/>
                <a:gd name="T37" fmla="*/ 4 h 315"/>
                <a:gd name="T38" fmla="*/ 22 w 442"/>
                <a:gd name="T39" fmla="*/ 4 h 315"/>
                <a:gd name="T40" fmla="*/ 18 w 442"/>
                <a:gd name="T41" fmla="*/ 5 h 315"/>
                <a:gd name="T42" fmla="*/ 16 w 442"/>
                <a:gd name="T43" fmla="*/ 5 h 315"/>
                <a:gd name="T44" fmla="*/ 14 w 442"/>
                <a:gd name="T45" fmla="*/ 7 h 315"/>
                <a:gd name="T46" fmla="*/ 15 w 442"/>
                <a:gd name="T47" fmla="*/ 8 h 315"/>
                <a:gd name="T48" fmla="*/ 19 w 442"/>
                <a:gd name="T49" fmla="*/ 7 h 315"/>
                <a:gd name="T50" fmla="*/ 23 w 442"/>
                <a:gd name="T51" fmla="*/ 7 h 315"/>
                <a:gd name="T52" fmla="*/ 23 w 442"/>
                <a:gd name="T53" fmla="*/ 8 h 315"/>
                <a:gd name="T54" fmla="*/ 23 w 442"/>
                <a:gd name="T55" fmla="*/ 9 h 315"/>
                <a:gd name="T56" fmla="*/ 21 w 442"/>
                <a:gd name="T57" fmla="*/ 10 h 315"/>
                <a:gd name="T58" fmla="*/ 20 w 442"/>
                <a:gd name="T59" fmla="*/ 10 h 315"/>
                <a:gd name="T60" fmla="*/ 22 w 442"/>
                <a:gd name="T61" fmla="*/ 13 h 315"/>
                <a:gd name="T62" fmla="*/ 26 w 442"/>
                <a:gd name="T63" fmla="*/ 13 h 315"/>
                <a:gd name="T64" fmla="*/ 25 w 442"/>
                <a:gd name="T65" fmla="*/ 15 h 315"/>
                <a:gd name="T66" fmla="*/ 24 w 442"/>
                <a:gd name="T67" fmla="*/ 15 h 315"/>
                <a:gd name="T68" fmla="*/ 21 w 442"/>
                <a:gd name="T69" fmla="*/ 15 h 315"/>
                <a:gd name="T70" fmla="*/ 16 w 442"/>
                <a:gd name="T71" fmla="*/ 16 h 315"/>
                <a:gd name="T72" fmla="*/ 12 w 442"/>
                <a:gd name="T73" fmla="*/ 18 h 315"/>
                <a:gd name="T74" fmla="*/ 11 w 442"/>
                <a:gd name="T75" fmla="*/ 18 h 315"/>
                <a:gd name="T76" fmla="*/ 10 w 442"/>
                <a:gd name="T77" fmla="*/ 17 h 315"/>
                <a:gd name="T78" fmla="*/ 10 w 442"/>
                <a:gd name="T79" fmla="*/ 16 h 315"/>
                <a:gd name="T80" fmla="*/ 13 w 442"/>
                <a:gd name="T81" fmla="*/ 14 h 315"/>
                <a:gd name="T82" fmla="*/ 14 w 442"/>
                <a:gd name="T83" fmla="*/ 11 h 315"/>
                <a:gd name="T84" fmla="*/ 13 w 442"/>
                <a:gd name="T85" fmla="*/ 11 h 315"/>
                <a:gd name="T86" fmla="*/ 12 w 442"/>
                <a:gd name="T87" fmla="*/ 12 h 315"/>
                <a:gd name="T88" fmla="*/ 9 w 442"/>
                <a:gd name="T89" fmla="*/ 14 h 315"/>
                <a:gd name="T90" fmla="*/ 8 w 442"/>
                <a:gd name="T91" fmla="*/ 14 h 315"/>
                <a:gd name="T92" fmla="*/ 8 w 442"/>
                <a:gd name="T93" fmla="*/ 12 h 315"/>
                <a:gd name="T94" fmla="*/ 8 w 442"/>
                <a:gd name="T95" fmla="*/ 11 h 315"/>
                <a:gd name="T96" fmla="*/ 10 w 442"/>
                <a:gd name="T97" fmla="*/ 9 h 315"/>
                <a:gd name="T98" fmla="*/ 12 w 442"/>
                <a:gd name="T99" fmla="*/ 7 h 315"/>
                <a:gd name="T100" fmla="*/ 11 w 442"/>
                <a:gd name="T101" fmla="*/ 6 h 315"/>
                <a:gd name="T102" fmla="*/ 9 w 442"/>
                <a:gd name="T103" fmla="*/ 7 h 315"/>
                <a:gd name="T104" fmla="*/ 8 w 442"/>
                <a:gd name="T105" fmla="*/ 6 h 315"/>
                <a:gd name="T106" fmla="*/ 8 w 442"/>
                <a:gd name="T107" fmla="*/ 5 h 315"/>
                <a:gd name="T108" fmla="*/ 11 w 442"/>
                <a:gd name="T109" fmla="*/ 3 h 315"/>
                <a:gd name="T110" fmla="*/ 13 w 442"/>
                <a:gd name="T111" fmla="*/ 2 h 315"/>
                <a:gd name="T112" fmla="*/ 14 w 442"/>
                <a:gd name="T113" fmla="*/ 0 h 315"/>
                <a:gd name="T114" fmla="*/ 15 w 442"/>
                <a:gd name="T115" fmla="*/ 0 h 315"/>
                <a:gd name="T116" fmla="*/ 15 w 442"/>
                <a:gd name="T117" fmla="*/ 1 h 315"/>
                <a:gd name="T118" fmla="*/ 15 w 442"/>
                <a:gd name="T119" fmla="*/ 3 h 31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42" h="315">
                  <a:moveTo>
                    <a:pt x="120" y="21"/>
                  </a:moveTo>
                  <a:lnTo>
                    <a:pt x="121" y="20"/>
                  </a:lnTo>
                  <a:lnTo>
                    <a:pt x="123" y="20"/>
                  </a:lnTo>
                  <a:lnTo>
                    <a:pt x="124" y="20"/>
                  </a:lnTo>
                  <a:lnTo>
                    <a:pt x="126" y="20"/>
                  </a:lnTo>
                  <a:lnTo>
                    <a:pt x="127" y="20"/>
                  </a:lnTo>
                  <a:lnTo>
                    <a:pt x="128" y="21"/>
                  </a:lnTo>
                  <a:lnTo>
                    <a:pt x="129" y="21"/>
                  </a:lnTo>
                  <a:lnTo>
                    <a:pt x="131" y="22"/>
                  </a:lnTo>
                  <a:lnTo>
                    <a:pt x="131" y="23"/>
                  </a:lnTo>
                  <a:lnTo>
                    <a:pt x="132" y="24"/>
                  </a:lnTo>
                  <a:lnTo>
                    <a:pt x="133" y="25"/>
                  </a:lnTo>
                  <a:lnTo>
                    <a:pt x="134" y="26"/>
                  </a:lnTo>
                  <a:lnTo>
                    <a:pt x="134" y="27"/>
                  </a:lnTo>
                  <a:lnTo>
                    <a:pt x="135" y="28"/>
                  </a:lnTo>
                  <a:lnTo>
                    <a:pt x="135" y="30"/>
                  </a:lnTo>
                  <a:lnTo>
                    <a:pt x="136" y="32"/>
                  </a:lnTo>
                  <a:lnTo>
                    <a:pt x="136" y="33"/>
                  </a:lnTo>
                  <a:lnTo>
                    <a:pt x="136" y="34"/>
                  </a:lnTo>
                  <a:lnTo>
                    <a:pt x="136" y="36"/>
                  </a:lnTo>
                  <a:lnTo>
                    <a:pt x="135" y="37"/>
                  </a:lnTo>
                  <a:lnTo>
                    <a:pt x="135" y="39"/>
                  </a:lnTo>
                  <a:lnTo>
                    <a:pt x="134" y="41"/>
                  </a:lnTo>
                  <a:lnTo>
                    <a:pt x="134" y="43"/>
                  </a:lnTo>
                  <a:lnTo>
                    <a:pt x="133" y="45"/>
                  </a:lnTo>
                  <a:lnTo>
                    <a:pt x="132" y="47"/>
                  </a:lnTo>
                  <a:lnTo>
                    <a:pt x="131" y="51"/>
                  </a:lnTo>
                  <a:lnTo>
                    <a:pt x="130" y="53"/>
                  </a:lnTo>
                  <a:lnTo>
                    <a:pt x="129" y="56"/>
                  </a:lnTo>
                  <a:lnTo>
                    <a:pt x="127" y="59"/>
                  </a:lnTo>
                  <a:lnTo>
                    <a:pt x="126" y="62"/>
                  </a:lnTo>
                  <a:lnTo>
                    <a:pt x="124" y="65"/>
                  </a:lnTo>
                  <a:lnTo>
                    <a:pt x="123" y="69"/>
                  </a:lnTo>
                  <a:lnTo>
                    <a:pt x="122" y="70"/>
                  </a:lnTo>
                  <a:lnTo>
                    <a:pt x="121" y="71"/>
                  </a:lnTo>
                  <a:lnTo>
                    <a:pt x="120" y="73"/>
                  </a:lnTo>
                  <a:lnTo>
                    <a:pt x="118" y="74"/>
                  </a:lnTo>
                  <a:lnTo>
                    <a:pt x="118" y="76"/>
                  </a:lnTo>
                  <a:lnTo>
                    <a:pt x="117" y="77"/>
                  </a:lnTo>
                  <a:lnTo>
                    <a:pt x="116" y="79"/>
                  </a:lnTo>
                  <a:lnTo>
                    <a:pt x="115" y="80"/>
                  </a:lnTo>
                  <a:lnTo>
                    <a:pt x="115" y="81"/>
                  </a:lnTo>
                  <a:lnTo>
                    <a:pt x="114" y="83"/>
                  </a:lnTo>
                  <a:lnTo>
                    <a:pt x="113" y="84"/>
                  </a:lnTo>
                  <a:lnTo>
                    <a:pt x="112" y="85"/>
                  </a:lnTo>
                  <a:lnTo>
                    <a:pt x="111" y="87"/>
                  </a:lnTo>
                  <a:lnTo>
                    <a:pt x="110" y="88"/>
                  </a:lnTo>
                  <a:lnTo>
                    <a:pt x="109" y="89"/>
                  </a:lnTo>
                  <a:lnTo>
                    <a:pt x="109" y="91"/>
                  </a:lnTo>
                  <a:lnTo>
                    <a:pt x="109" y="95"/>
                  </a:lnTo>
                  <a:lnTo>
                    <a:pt x="110" y="102"/>
                  </a:lnTo>
                  <a:lnTo>
                    <a:pt x="112" y="107"/>
                  </a:lnTo>
                  <a:lnTo>
                    <a:pt x="113" y="113"/>
                  </a:lnTo>
                  <a:lnTo>
                    <a:pt x="114" y="119"/>
                  </a:lnTo>
                  <a:lnTo>
                    <a:pt x="115" y="126"/>
                  </a:lnTo>
                  <a:lnTo>
                    <a:pt x="116" y="132"/>
                  </a:lnTo>
                  <a:lnTo>
                    <a:pt x="118" y="140"/>
                  </a:lnTo>
                  <a:lnTo>
                    <a:pt x="120" y="148"/>
                  </a:lnTo>
                  <a:lnTo>
                    <a:pt x="121" y="156"/>
                  </a:lnTo>
                  <a:lnTo>
                    <a:pt x="123" y="164"/>
                  </a:lnTo>
                  <a:lnTo>
                    <a:pt x="125" y="173"/>
                  </a:lnTo>
                  <a:lnTo>
                    <a:pt x="126" y="182"/>
                  </a:lnTo>
                  <a:lnTo>
                    <a:pt x="128" y="192"/>
                  </a:lnTo>
                  <a:lnTo>
                    <a:pt x="130" y="202"/>
                  </a:lnTo>
                  <a:lnTo>
                    <a:pt x="132" y="212"/>
                  </a:lnTo>
                  <a:lnTo>
                    <a:pt x="133" y="218"/>
                  </a:lnTo>
                  <a:lnTo>
                    <a:pt x="134" y="225"/>
                  </a:lnTo>
                  <a:lnTo>
                    <a:pt x="135" y="231"/>
                  </a:lnTo>
                  <a:lnTo>
                    <a:pt x="135" y="238"/>
                  </a:lnTo>
                  <a:lnTo>
                    <a:pt x="136" y="244"/>
                  </a:lnTo>
                  <a:lnTo>
                    <a:pt x="137" y="249"/>
                  </a:lnTo>
                  <a:lnTo>
                    <a:pt x="138" y="254"/>
                  </a:lnTo>
                  <a:lnTo>
                    <a:pt x="138" y="259"/>
                  </a:lnTo>
                  <a:lnTo>
                    <a:pt x="139" y="264"/>
                  </a:lnTo>
                  <a:lnTo>
                    <a:pt x="139" y="268"/>
                  </a:lnTo>
                  <a:lnTo>
                    <a:pt x="139" y="272"/>
                  </a:lnTo>
                  <a:lnTo>
                    <a:pt x="140" y="276"/>
                  </a:lnTo>
                  <a:lnTo>
                    <a:pt x="140" y="280"/>
                  </a:lnTo>
                  <a:lnTo>
                    <a:pt x="140" y="283"/>
                  </a:lnTo>
                  <a:lnTo>
                    <a:pt x="140" y="286"/>
                  </a:lnTo>
                  <a:lnTo>
                    <a:pt x="140" y="289"/>
                  </a:lnTo>
                  <a:lnTo>
                    <a:pt x="139" y="291"/>
                  </a:lnTo>
                  <a:lnTo>
                    <a:pt x="139" y="294"/>
                  </a:lnTo>
                  <a:lnTo>
                    <a:pt x="138" y="296"/>
                  </a:lnTo>
                  <a:lnTo>
                    <a:pt x="138" y="299"/>
                  </a:lnTo>
                  <a:lnTo>
                    <a:pt x="137" y="301"/>
                  </a:lnTo>
                  <a:lnTo>
                    <a:pt x="136" y="303"/>
                  </a:lnTo>
                  <a:lnTo>
                    <a:pt x="135" y="305"/>
                  </a:lnTo>
                  <a:lnTo>
                    <a:pt x="134" y="306"/>
                  </a:lnTo>
                  <a:lnTo>
                    <a:pt x="132" y="308"/>
                  </a:lnTo>
                  <a:lnTo>
                    <a:pt x="131" y="309"/>
                  </a:lnTo>
                  <a:lnTo>
                    <a:pt x="130" y="311"/>
                  </a:lnTo>
                  <a:lnTo>
                    <a:pt x="128" y="312"/>
                  </a:lnTo>
                  <a:lnTo>
                    <a:pt x="126" y="313"/>
                  </a:lnTo>
                  <a:lnTo>
                    <a:pt x="124" y="313"/>
                  </a:lnTo>
                  <a:lnTo>
                    <a:pt x="123" y="314"/>
                  </a:lnTo>
                  <a:lnTo>
                    <a:pt x="121" y="315"/>
                  </a:lnTo>
                  <a:lnTo>
                    <a:pt x="117" y="315"/>
                  </a:lnTo>
                  <a:lnTo>
                    <a:pt x="115" y="315"/>
                  </a:lnTo>
                  <a:lnTo>
                    <a:pt x="113" y="314"/>
                  </a:lnTo>
                  <a:lnTo>
                    <a:pt x="111" y="314"/>
                  </a:lnTo>
                  <a:lnTo>
                    <a:pt x="109" y="314"/>
                  </a:lnTo>
                  <a:lnTo>
                    <a:pt x="107" y="313"/>
                  </a:lnTo>
                  <a:lnTo>
                    <a:pt x="105" y="312"/>
                  </a:lnTo>
                  <a:lnTo>
                    <a:pt x="103" y="311"/>
                  </a:lnTo>
                  <a:lnTo>
                    <a:pt x="101" y="310"/>
                  </a:lnTo>
                  <a:lnTo>
                    <a:pt x="99" y="309"/>
                  </a:lnTo>
                  <a:lnTo>
                    <a:pt x="97" y="308"/>
                  </a:lnTo>
                  <a:lnTo>
                    <a:pt x="95" y="306"/>
                  </a:lnTo>
                  <a:lnTo>
                    <a:pt x="93" y="305"/>
                  </a:lnTo>
                  <a:lnTo>
                    <a:pt x="91" y="303"/>
                  </a:lnTo>
                  <a:lnTo>
                    <a:pt x="89" y="301"/>
                  </a:lnTo>
                  <a:lnTo>
                    <a:pt x="87" y="299"/>
                  </a:lnTo>
                  <a:lnTo>
                    <a:pt x="87" y="295"/>
                  </a:lnTo>
                  <a:lnTo>
                    <a:pt x="87" y="291"/>
                  </a:lnTo>
                  <a:lnTo>
                    <a:pt x="88" y="287"/>
                  </a:lnTo>
                  <a:lnTo>
                    <a:pt x="88" y="282"/>
                  </a:lnTo>
                  <a:lnTo>
                    <a:pt x="88" y="277"/>
                  </a:lnTo>
                  <a:lnTo>
                    <a:pt x="87" y="271"/>
                  </a:lnTo>
                  <a:lnTo>
                    <a:pt x="87" y="266"/>
                  </a:lnTo>
                  <a:lnTo>
                    <a:pt x="87" y="260"/>
                  </a:lnTo>
                  <a:lnTo>
                    <a:pt x="86" y="254"/>
                  </a:lnTo>
                  <a:lnTo>
                    <a:pt x="85" y="248"/>
                  </a:lnTo>
                  <a:lnTo>
                    <a:pt x="85" y="241"/>
                  </a:lnTo>
                  <a:lnTo>
                    <a:pt x="84" y="234"/>
                  </a:lnTo>
                  <a:lnTo>
                    <a:pt x="82" y="225"/>
                  </a:lnTo>
                  <a:lnTo>
                    <a:pt x="81" y="218"/>
                  </a:lnTo>
                  <a:lnTo>
                    <a:pt x="80" y="210"/>
                  </a:lnTo>
                  <a:lnTo>
                    <a:pt x="79" y="202"/>
                  </a:lnTo>
                  <a:lnTo>
                    <a:pt x="78" y="197"/>
                  </a:lnTo>
                  <a:lnTo>
                    <a:pt x="77" y="192"/>
                  </a:lnTo>
                  <a:lnTo>
                    <a:pt x="76" y="186"/>
                  </a:lnTo>
                  <a:lnTo>
                    <a:pt x="75" y="181"/>
                  </a:lnTo>
                  <a:lnTo>
                    <a:pt x="74" y="177"/>
                  </a:lnTo>
                  <a:lnTo>
                    <a:pt x="74" y="173"/>
                  </a:lnTo>
                  <a:lnTo>
                    <a:pt x="73" y="169"/>
                  </a:lnTo>
                  <a:lnTo>
                    <a:pt x="72" y="165"/>
                  </a:lnTo>
                  <a:lnTo>
                    <a:pt x="72" y="161"/>
                  </a:lnTo>
                  <a:lnTo>
                    <a:pt x="70" y="157"/>
                  </a:lnTo>
                  <a:lnTo>
                    <a:pt x="69" y="153"/>
                  </a:lnTo>
                  <a:lnTo>
                    <a:pt x="69" y="150"/>
                  </a:lnTo>
                  <a:lnTo>
                    <a:pt x="68" y="147"/>
                  </a:lnTo>
                  <a:lnTo>
                    <a:pt x="68" y="143"/>
                  </a:lnTo>
                  <a:lnTo>
                    <a:pt x="67" y="139"/>
                  </a:lnTo>
                  <a:lnTo>
                    <a:pt x="67" y="137"/>
                  </a:lnTo>
                  <a:lnTo>
                    <a:pt x="64" y="139"/>
                  </a:lnTo>
                  <a:lnTo>
                    <a:pt x="61" y="141"/>
                  </a:lnTo>
                  <a:lnTo>
                    <a:pt x="58" y="144"/>
                  </a:lnTo>
                  <a:lnTo>
                    <a:pt x="55" y="146"/>
                  </a:lnTo>
                  <a:lnTo>
                    <a:pt x="52" y="148"/>
                  </a:lnTo>
                  <a:lnTo>
                    <a:pt x="49" y="150"/>
                  </a:lnTo>
                  <a:lnTo>
                    <a:pt x="47" y="152"/>
                  </a:lnTo>
                  <a:lnTo>
                    <a:pt x="44" y="153"/>
                  </a:lnTo>
                  <a:lnTo>
                    <a:pt x="41" y="155"/>
                  </a:lnTo>
                  <a:lnTo>
                    <a:pt x="39" y="156"/>
                  </a:lnTo>
                  <a:lnTo>
                    <a:pt x="36" y="157"/>
                  </a:lnTo>
                  <a:lnTo>
                    <a:pt x="34" y="158"/>
                  </a:lnTo>
                  <a:lnTo>
                    <a:pt x="31" y="159"/>
                  </a:lnTo>
                  <a:lnTo>
                    <a:pt x="29" y="159"/>
                  </a:lnTo>
                  <a:lnTo>
                    <a:pt x="27" y="160"/>
                  </a:lnTo>
                  <a:lnTo>
                    <a:pt x="25" y="161"/>
                  </a:lnTo>
                  <a:lnTo>
                    <a:pt x="21" y="161"/>
                  </a:lnTo>
                  <a:lnTo>
                    <a:pt x="19" y="161"/>
                  </a:lnTo>
                  <a:lnTo>
                    <a:pt x="16" y="161"/>
                  </a:lnTo>
                  <a:lnTo>
                    <a:pt x="14" y="161"/>
                  </a:lnTo>
                  <a:lnTo>
                    <a:pt x="12" y="161"/>
                  </a:lnTo>
                  <a:lnTo>
                    <a:pt x="11" y="160"/>
                  </a:lnTo>
                  <a:lnTo>
                    <a:pt x="9" y="160"/>
                  </a:lnTo>
                  <a:lnTo>
                    <a:pt x="8" y="159"/>
                  </a:lnTo>
                  <a:lnTo>
                    <a:pt x="6" y="158"/>
                  </a:lnTo>
                  <a:lnTo>
                    <a:pt x="5" y="157"/>
                  </a:lnTo>
                  <a:lnTo>
                    <a:pt x="4" y="155"/>
                  </a:lnTo>
                  <a:lnTo>
                    <a:pt x="3" y="154"/>
                  </a:lnTo>
                  <a:lnTo>
                    <a:pt x="2" y="152"/>
                  </a:lnTo>
                  <a:lnTo>
                    <a:pt x="1" y="151"/>
                  </a:lnTo>
                  <a:lnTo>
                    <a:pt x="1" y="149"/>
                  </a:lnTo>
                  <a:lnTo>
                    <a:pt x="1" y="147"/>
                  </a:lnTo>
                  <a:lnTo>
                    <a:pt x="0" y="144"/>
                  </a:lnTo>
                  <a:lnTo>
                    <a:pt x="0" y="141"/>
                  </a:lnTo>
                  <a:lnTo>
                    <a:pt x="0" y="139"/>
                  </a:lnTo>
                  <a:lnTo>
                    <a:pt x="0" y="137"/>
                  </a:lnTo>
                  <a:lnTo>
                    <a:pt x="0" y="135"/>
                  </a:lnTo>
                  <a:lnTo>
                    <a:pt x="0" y="132"/>
                  </a:lnTo>
                  <a:lnTo>
                    <a:pt x="0" y="130"/>
                  </a:lnTo>
                  <a:lnTo>
                    <a:pt x="1" y="127"/>
                  </a:lnTo>
                  <a:lnTo>
                    <a:pt x="1" y="125"/>
                  </a:lnTo>
                  <a:lnTo>
                    <a:pt x="2" y="122"/>
                  </a:lnTo>
                  <a:lnTo>
                    <a:pt x="3" y="120"/>
                  </a:lnTo>
                  <a:lnTo>
                    <a:pt x="4" y="117"/>
                  </a:lnTo>
                  <a:lnTo>
                    <a:pt x="5" y="114"/>
                  </a:lnTo>
                  <a:lnTo>
                    <a:pt x="6" y="111"/>
                  </a:lnTo>
                  <a:lnTo>
                    <a:pt x="7" y="108"/>
                  </a:lnTo>
                  <a:lnTo>
                    <a:pt x="9" y="106"/>
                  </a:lnTo>
                  <a:lnTo>
                    <a:pt x="10" y="106"/>
                  </a:lnTo>
                  <a:lnTo>
                    <a:pt x="10" y="107"/>
                  </a:lnTo>
                  <a:lnTo>
                    <a:pt x="11" y="107"/>
                  </a:lnTo>
                  <a:lnTo>
                    <a:pt x="12" y="107"/>
                  </a:lnTo>
                  <a:lnTo>
                    <a:pt x="13" y="107"/>
                  </a:lnTo>
                  <a:lnTo>
                    <a:pt x="14" y="107"/>
                  </a:lnTo>
                  <a:lnTo>
                    <a:pt x="15" y="107"/>
                  </a:lnTo>
                  <a:lnTo>
                    <a:pt x="16" y="107"/>
                  </a:lnTo>
                  <a:lnTo>
                    <a:pt x="17" y="107"/>
                  </a:lnTo>
                  <a:lnTo>
                    <a:pt x="18" y="107"/>
                  </a:lnTo>
                  <a:lnTo>
                    <a:pt x="19" y="107"/>
                  </a:lnTo>
                  <a:lnTo>
                    <a:pt x="20" y="107"/>
                  </a:lnTo>
                  <a:lnTo>
                    <a:pt x="23" y="106"/>
                  </a:lnTo>
                  <a:lnTo>
                    <a:pt x="25" y="105"/>
                  </a:lnTo>
                  <a:lnTo>
                    <a:pt x="27" y="105"/>
                  </a:lnTo>
                  <a:lnTo>
                    <a:pt x="30" y="104"/>
                  </a:lnTo>
                  <a:lnTo>
                    <a:pt x="32" y="103"/>
                  </a:lnTo>
                  <a:lnTo>
                    <a:pt x="35" y="102"/>
                  </a:lnTo>
                  <a:lnTo>
                    <a:pt x="37" y="101"/>
                  </a:lnTo>
                  <a:lnTo>
                    <a:pt x="40" y="99"/>
                  </a:lnTo>
                  <a:lnTo>
                    <a:pt x="42" y="98"/>
                  </a:lnTo>
                  <a:lnTo>
                    <a:pt x="45" y="95"/>
                  </a:lnTo>
                  <a:lnTo>
                    <a:pt x="47" y="93"/>
                  </a:lnTo>
                  <a:lnTo>
                    <a:pt x="50" y="91"/>
                  </a:lnTo>
                  <a:lnTo>
                    <a:pt x="53" y="89"/>
                  </a:lnTo>
                  <a:lnTo>
                    <a:pt x="55" y="87"/>
                  </a:lnTo>
                  <a:lnTo>
                    <a:pt x="58" y="85"/>
                  </a:lnTo>
                  <a:lnTo>
                    <a:pt x="61" y="83"/>
                  </a:lnTo>
                  <a:lnTo>
                    <a:pt x="64" y="79"/>
                  </a:lnTo>
                  <a:lnTo>
                    <a:pt x="67" y="76"/>
                  </a:lnTo>
                  <a:lnTo>
                    <a:pt x="72" y="73"/>
                  </a:lnTo>
                  <a:lnTo>
                    <a:pt x="75" y="69"/>
                  </a:lnTo>
                  <a:lnTo>
                    <a:pt x="78" y="66"/>
                  </a:lnTo>
                  <a:lnTo>
                    <a:pt x="81" y="63"/>
                  </a:lnTo>
                  <a:lnTo>
                    <a:pt x="84" y="60"/>
                  </a:lnTo>
                  <a:lnTo>
                    <a:pt x="86" y="57"/>
                  </a:lnTo>
                  <a:lnTo>
                    <a:pt x="89" y="54"/>
                  </a:lnTo>
                  <a:lnTo>
                    <a:pt x="92" y="51"/>
                  </a:lnTo>
                  <a:lnTo>
                    <a:pt x="94" y="47"/>
                  </a:lnTo>
                  <a:lnTo>
                    <a:pt x="96" y="44"/>
                  </a:lnTo>
                  <a:lnTo>
                    <a:pt x="98" y="41"/>
                  </a:lnTo>
                  <a:lnTo>
                    <a:pt x="101" y="38"/>
                  </a:lnTo>
                  <a:lnTo>
                    <a:pt x="103" y="35"/>
                  </a:lnTo>
                  <a:lnTo>
                    <a:pt x="105" y="32"/>
                  </a:lnTo>
                  <a:lnTo>
                    <a:pt x="105" y="30"/>
                  </a:lnTo>
                  <a:lnTo>
                    <a:pt x="106" y="29"/>
                  </a:lnTo>
                  <a:lnTo>
                    <a:pt x="106" y="28"/>
                  </a:lnTo>
                  <a:lnTo>
                    <a:pt x="107" y="27"/>
                  </a:lnTo>
                  <a:lnTo>
                    <a:pt x="108" y="26"/>
                  </a:lnTo>
                  <a:lnTo>
                    <a:pt x="109" y="25"/>
                  </a:lnTo>
                  <a:lnTo>
                    <a:pt x="110" y="24"/>
                  </a:lnTo>
                  <a:lnTo>
                    <a:pt x="111" y="23"/>
                  </a:lnTo>
                  <a:lnTo>
                    <a:pt x="112" y="23"/>
                  </a:lnTo>
                  <a:lnTo>
                    <a:pt x="113" y="22"/>
                  </a:lnTo>
                  <a:lnTo>
                    <a:pt x="114" y="22"/>
                  </a:lnTo>
                  <a:lnTo>
                    <a:pt x="115" y="21"/>
                  </a:lnTo>
                  <a:lnTo>
                    <a:pt x="116" y="21"/>
                  </a:lnTo>
                  <a:lnTo>
                    <a:pt x="117" y="21"/>
                  </a:lnTo>
                  <a:lnTo>
                    <a:pt x="120" y="21"/>
                  </a:lnTo>
                  <a:close/>
                  <a:moveTo>
                    <a:pt x="274" y="42"/>
                  </a:moveTo>
                  <a:lnTo>
                    <a:pt x="281" y="40"/>
                  </a:lnTo>
                  <a:lnTo>
                    <a:pt x="289" y="39"/>
                  </a:lnTo>
                  <a:lnTo>
                    <a:pt x="296" y="38"/>
                  </a:lnTo>
                  <a:lnTo>
                    <a:pt x="303" y="37"/>
                  </a:lnTo>
                  <a:lnTo>
                    <a:pt x="310" y="36"/>
                  </a:lnTo>
                  <a:lnTo>
                    <a:pt x="318" y="34"/>
                  </a:lnTo>
                  <a:lnTo>
                    <a:pt x="325" y="33"/>
                  </a:lnTo>
                  <a:lnTo>
                    <a:pt x="332" y="33"/>
                  </a:lnTo>
                  <a:lnTo>
                    <a:pt x="338" y="32"/>
                  </a:lnTo>
                  <a:lnTo>
                    <a:pt x="344" y="31"/>
                  </a:lnTo>
                  <a:lnTo>
                    <a:pt x="351" y="30"/>
                  </a:lnTo>
                  <a:lnTo>
                    <a:pt x="357" y="29"/>
                  </a:lnTo>
                  <a:lnTo>
                    <a:pt x="364" y="28"/>
                  </a:lnTo>
                  <a:lnTo>
                    <a:pt x="369" y="28"/>
                  </a:lnTo>
                  <a:lnTo>
                    <a:pt x="375" y="27"/>
                  </a:lnTo>
                  <a:lnTo>
                    <a:pt x="381" y="27"/>
                  </a:lnTo>
                  <a:lnTo>
                    <a:pt x="382" y="26"/>
                  </a:lnTo>
                  <a:lnTo>
                    <a:pt x="384" y="26"/>
                  </a:lnTo>
                  <a:lnTo>
                    <a:pt x="385" y="26"/>
                  </a:lnTo>
                  <a:lnTo>
                    <a:pt x="386" y="26"/>
                  </a:lnTo>
                  <a:lnTo>
                    <a:pt x="388" y="26"/>
                  </a:lnTo>
                  <a:lnTo>
                    <a:pt x="389" y="26"/>
                  </a:lnTo>
                  <a:lnTo>
                    <a:pt x="390" y="26"/>
                  </a:lnTo>
                  <a:lnTo>
                    <a:pt x="391" y="27"/>
                  </a:lnTo>
                  <a:lnTo>
                    <a:pt x="392" y="27"/>
                  </a:lnTo>
                  <a:lnTo>
                    <a:pt x="393" y="27"/>
                  </a:lnTo>
                  <a:lnTo>
                    <a:pt x="394" y="28"/>
                  </a:lnTo>
                  <a:lnTo>
                    <a:pt x="394" y="29"/>
                  </a:lnTo>
                  <a:lnTo>
                    <a:pt x="395" y="30"/>
                  </a:lnTo>
                  <a:lnTo>
                    <a:pt x="395" y="31"/>
                  </a:lnTo>
                  <a:lnTo>
                    <a:pt x="395" y="33"/>
                  </a:lnTo>
                  <a:lnTo>
                    <a:pt x="395" y="34"/>
                  </a:lnTo>
                  <a:lnTo>
                    <a:pt x="395" y="36"/>
                  </a:lnTo>
                  <a:lnTo>
                    <a:pt x="396" y="37"/>
                  </a:lnTo>
                  <a:lnTo>
                    <a:pt x="396" y="39"/>
                  </a:lnTo>
                  <a:lnTo>
                    <a:pt x="396" y="41"/>
                  </a:lnTo>
                  <a:lnTo>
                    <a:pt x="396" y="43"/>
                  </a:lnTo>
                  <a:lnTo>
                    <a:pt x="395" y="44"/>
                  </a:lnTo>
                  <a:lnTo>
                    <a:pt x="395" y="46"/>
                  </a:lnTo>
                  <a:lnTo>
                    <a:pt x="395" y="48"/>
                  </a:lnTo>
                  <a:lnTo>
                    <a:pt x="395" y="51"/>
                  </a:lnTo>
                  <a:lnTo>
                    <a:pt x="395" y="52"/>
                  </a:lnTo>
                  <a:lnTo>
                    <a:pt x="394" y="54"/>
                  </a:lnTo>
                  <a:lnTo>
                    <a:pt x="394" y="56"/>
                  </a:lnTo>
                  <a:lnTo>
                    <a:pt x="394" y="58"/>
                  </a:lnTo>
                  <a:lnTo>
                    <a:pt x="393" y="59"/>
                  </a:lnTo>
                  <a:lnTo>
                    <a:pt x="393" y="60"/>
                  </a:lnTo>
                  <a:lnTo>
                    <a:pt x="392" y="61"/>
                  </a:lnTo>
                  <a:lnTo>
                    <a:pt x="392" y="62"/>
                  </a:lnTo>
                  <a:lnTo>
                    <a:pt x="391" y="63"/>
                  </a:lnTo>
                  <a:lnTo>
                    <a:pt x="390" y="64"/>
                  </a:lnTo>
                  <a:lnTo>
                    <a:pt x="390" y="65"/>
                  </a:lnTo>
                  <a:lnTo>
                    <a:pt x="389" y="66"/>
                  </a:lnTo>
                  <a:lnTo>
                    <a:pt x="388" y="67"/>
                  </a:lnTo>
                  <a:lnTo>
                    <a:pt x="387" y="67"/>
                  </a:lnTo>
                  <a:lnTo>
                    <a:pt x="386" y="68"/>
                  </a:lnTo>
                  <a:lnTo>
                    <a:pt x="385" y="69"/>
                  </a:lnTo>
                  <a:lnTo>
                    <a:pt x="384" y="69"/>
                  </a:lnTo>
                  <a:lnTo>
                    <a:pt x="383" y="70"/>
                  </a:lnTo>
                  <a:lnTo>
                    <a:pt x="382" y="70"/>
                  </a:lnTo>
                  <a:lnTo>
                    <a:pt x="381" y="71"/>
                  </a:lnTo>
                  <a:lnTo>
                    <a:pt x="379" y="71"/>
                  </a:lnTo>
                  <a:lnTo>
                    <a:pt x="377" y="71"/>
                  </a:lnTo>
                  <a:lnTo>
                    <a:pt x="375" y="71"/>
                  </a:lnTo>
                  <a:lnTo>
                    <a:pt x="373" y="71"/>
                  </a:lnTo>
                  <a:lnTo>
                    <a:pt x="371" y="72"/>
                  </a:lnTo>
                  <a:lnTo>
                    <a:pt x="369" y="72"/>
                  </a:lnTo>
                  <a:lnTo>
                    <a:pt x="366" y="72"/>
                  </a:lnTo>
                  <a:lnTo>
                    <a:pt x="364" y="73"/>
                  </a:lnTo>
                  <a:lnTo>
                    <a:pt x="360" y="73"/>
                  </a:lnTo>
                  <a:lnTo>
                    <a:pt x="357" y="73"/>
                  </a:lnTo>
                  <a:lnTo>
                    <a:pt x="354" y="74"/>
                  </a:lnTo>
                  <a:lnTo>
                    <a:pt x="351" y="74"/>
                  </a:lnTo>
                  <a:lnTo>
                    <a:pt x="347" y="74"/>
                  </a:lnTo>
                  <a:lnTo>
                    <a:pt x="344" y="75"/>
                  </a:lnTo>
                  <a:lnTo>
                    <a:pt x="340" y="75"/>
                  </a:lnTo>
                  <a:lnTo>
                    <a:pt x="337" y="76"/>
                  </a:lnTo>
                  <a:lnTo>
                    <a:pt x="333" y="76"/>
                  </a:lnTo>
                  <a:lnTo>
                    <a:pt x="329" y="76"/>
                  </a:lnTo>
                  <a:lnTo>
                    <a:pt x="325" y="77"/>
                  </a:lnTo>
                  <a:lnTo>
                    <a:pt x="322" y="77"/>
                  </a:lnTo>
                  <a:lnTo>
                    <a:pt x="318" y="78"/>
                  </a:lnTo>
                  <a:lnTo>
                    <a:pt x="313" y="78"/>
                  </a:lnTo>
                  <a:lnTo>
                    <a:pt x="309" y="79"/>
                  </a:lnTo>
                  <a:lnTo>
                    <a:pt x="306" y="79"/>
                  </a:lnTo>
                  <a:lnTo>
                    <a:pt x="302" y="80"/>
                  </a:lnTo>
                  <a:lnTo>
                    <a:pt x="298" y="80"/>
                  </a:lnTo>
                  <a:lnTo>
                    <a:pt x="294" y="81"/>
                  </a:lnTo>
                  <a:lnTo>
                    <a:pt x="291" y="82"/>
                  </a:lnTo>
                  <a:lnTo>
                    <a:pt x="287" y="82"/>
                  </a:lnTo>
                  <a:lnTo>
                    <a:pt x="283" y="83"/>
                  </a:lnTo>
                  <a:lnTo>
                    <a:pt x="279" y="84"/>
                  </a:lnTo>
                  <a:lnTo>
                    <a:pt x="276" y="85"/>
                  </a:lnTo>
                  <a:lnTo>
                    <a:pt x="274" y="85"/>
                  </a:lnTo>
                  <a:lnTo>
                    <a:pt x="273" y="85"/>
                  </a:lnTo>
                  <a:lnTo>
                    <a:pt x="271" y="85"/>
                  </a:lnTo>
                  <a:lnTo>
                    <a:pt x="270" y="85"/>
                  </a:lnTo>
                  <a:lnTo>
                    <a:pt x="268" y="86"/>
                  </a:lnTo>
                  <a:lnTo>
                    <a:pt x="267" y="86"/>
                  </a:lnTo>
                  <a:lnTo>
                    <a:pt x="264" y="86"/>
                  </a:lnTo>
                  <a:lnTo>
                    <a:pt x="263" y="87"/>
                  </a:lnTo>
                  <a:lnTo>
                    <a:pt x="261" y="87"/>
                  </a:lnTo>
                  <a:lnTo>
                    <a:pt x="260" y="87"/>
                  </a:lnTo>
                  <a:lnTo>
                    <a:pt x="258" y="88"/>
                  </a:lnTo>
                  <a:lnTo>
                    <a:pt x="257" y="88"/>
                  </a:lnTo>
                  <a:lnTo>
                    <a:pt x="255" y="88"/>
                  </a:lnTo>
                  <a:lnTo>
                    <a:pt x="254" y="89"/>
                  </a:lnTo>
                  <a:lnTo>
                    <a:pt x="252" y="89"/>
                  </a:lnTo>
                  <a:lnTo>
                    <a:pt x="251" y="90"/>
                  </a:lnTo>
                  <a:lnTo>
                    <a:pt x="251" y="91"/>
                  </a:lnTo>
                  <a:lnTo>
                    <a:pt x="250" y="94"/>
                  </a:lnTo>
                  <a:lnTo>
                    <a:pt x="249" y="98"/>
                  </a:lnTo>
                  <a:lnTo>
                    <a:pt x="248" y="101"/>
                  </a:lnTo>
                  <a:lnTo>
                    <a:pt x="247" y="105"/>
                  </a:lnTo>
                  <a:lnTo>
                    <a:pt x="246" y="108"/>
                  </a:lnTo>
                  <a:lnTo>
                    <a:pt x="244" y="111"/>
                  </a:lnTo>
                  <a:lnTo>
                    <a:pt x="243" y="114"/>
                  </a:lnTo>
                  <a:lnTo>
                    <a:pt x="242" y="117"/>
                  </a:lnTo>
                  <a:lnTo>
                    <a:pt x="241" y="120"/>
                  </a:lnTo>
                  <a:lnTo>
                    <a:pt x="240" y="123"/>
                  </a:lnTo>
                  <a:lnTo>
                    <a:pt x="239" y="126"/>
                  </a:lnTo>
                  <a:lnTo>
                    <a:pt x="238" y="129"/>
                  </a:lnTo>
                  <a:lnTo>
                    <a:pt x="236" y="132"/>
                  </a:lnTo>
                  <a:lnTo>
                    <a:pt x="235" y="135"/>
                  </a:lnTo>
                  <a:lnTo>
                    <a:pt x="234" y="138"/>
                  </a:lnTo>
                  <a:lnTo>
                    <a:pt x="233" y="143"/>
                  </a:lnTo>
                  <a:lnTo>
                    <a:pt x="236" y="141"/>
                  </a:lnTo>
                  <a:lnTo>
                    <a:pt x="239" y="140"/>
                  </a:lnTo>
                  <a:lnTo>
                    <a:pt x="242" y="139"/>
                  </a:lnTo>
                  <a:lnTo>
                    <a:pt x="246" y="138"/>
                  </a:lnTo>
                  <a:lnTo>
                    <a:pt x="249" y="137"/>
                  </a:lnTo>
                  <a:lnTo>
                    <a:pt x="253" y="136"/>
                  </a:lnTo>
                  <a:lnTo>
                    <a:pt x="257" y="135"/>
                  </a:lnTo>
                  <a:lnTo>
                    <a:pt x="261" y="135"/>
                  </a:lnTo>
                  <a:lnTo>
                    <a:pt x="266" y="134"/>
                  </a:lnTo>
                  <a:lnTo>
                    <a:pt x="270" y="133"/>
                  </a:lnTo>
                  <a:lnTo>
                    <a:pt x="275" y="132"/>
                  </a:lnTo>
                  <a:lnTo>
                    <a:pt x="279" y="131"/>
                  </a:lnTo>
                  <a:lnTo>
                    <a:pt x="284" y="130"/>
                  </a:lnTo>
                  <a:lnTo>
                    <a:pt x="289" y="129"/>
                  </a:lnTo>
                  <a:lnTo>
                    <a:pt x="293" y="128"/>
                  </a:lnTo>
                  <a:lnTo>
                    <a:pt x="299" y="128"/>
                  </a:lnTo>
                  <a:lnTo>
                    <a:pt x="304" y="127"/>
                  </a:lnTo>
                  <a:lnTo>
                    <a:pt x="310" y="126"/>
                  </a:lnTo>
                  <a:lnTo>
                    <a:pt x="316" y="125"/>
                  </a:lnTo>
                  <a:lnTo>
                    <a:pt x="322" y="124"/>
                  </a:lnTo>
                  <a:lnTo>
                    <a:pt x="327" y="123"/>
                  </a:lnTo>
                  <a:lnTo>
                    <a:pt x="332" y="122"/>
                  </a:lnTo>
                  <a:lnTo>
                    <a:pt x="337" y="122"/>
                  </a:lnTo>
                  <a:lnTo>
                    <a:pt x="343" y="121"/>
                  </a:lnTo>
                  <a:lnTo>
                    <a:pt x="347" y="120"/>
                  </a:lnTo>
                  <a:lnTo>
                    <a:pt x="352" y="120"/>
                  </a:lnTo>
                  <a:lnTo>
                    <a:pt x="357" y="119"/>
                  </a:lnTo>
                  <a:lnTo>
                    <a:pt x="363" y="118"/>
                  </a:lnTo>
                  <a:lnTo>
                    <a:pt x="367" y="118"/>
                  </a:lnTo>
                  <a:lnTo>
                    <a:pt x="372" y="117"/>
                  </a:lnTo>
                  <a:lnTo>
                    <a:pt x="376" y="117"/>
                  </a:lnTo>
                  <a:lnTo>
                    <a:pt x="381" y="117"/>
                  </a:lnTo>
                  <a:lnTo>
                    <a:pt x="382" y="117"/>
                  </a:lnTo>
                  <a:lnTo>
                    <a:pt x="383" y="117"/>
                  </a:lnTo>
                  <a:lnTo>
                    <a:pt x="384" y="117"/>
                  </a:lnTo>
                  <a:lnTo>
                    <a:pt x="385" y="117"/>
                  </a:lnTo>
                  <a:lnTo>
                    <a:pt x="386" y="117"/>
                  </a:lnTo>
                  <a:lnTo>
                    <a:pt x="387" y="117"/>
                  </a:lnTo>
                  <a:lnTo>
                    <a:pt x="388" y="117"/>
                  </a:lnTo>
                  <a:lnTo>
                    <a:pt x="389" y="118"/>
                  </a:lnTo>
                  <a:lnTo>
                    <a:pt x="390" y="118"/>
                  </a:lnTo>
                  <a:lnTo>
                    <a:pt x="390" y="119"/>
                  </a:lnTo>
                  <a:lnTo>
                    <a:pt x="391" y="119"/>
                  </a:lnTo>
                  <a:lnTo>
                    <a:pt x="391" y="120"/>
                  </a:lnTo>
                  <a:lnTo>
                    <a:pt x="392" y="121"/>
                  </a:lnTo>
                  <a:lnTo>
                    <a:pt x="392" y="122"/>
                  </a:lnTo>
                  <a:lnTo>
                    <a:pt x="392" y="124"/>
                  </a:lnTo>
                  <a:lnTo>
                    <a:pt x="392" y="125"/>
                  </a:lnTo>
                  <a:lnTo>
                    <a:pt x="392" y="127"/>
                  </a:lnTo>
                  <a:lnTo>
                    <a:pt x="392" y="128"/>
                  </a:lnTo>
                  <a:lnTo>
                    <a:pt x="392" y="130"/>
                  </a:lnTo>
                  <a:lnTo>
                    <a:pt x="392" y="131"/>
                  </a:lnTo>
                  <a:lnTo>
                    <a:pt x="392" y="133"/>
                  </a:lnTo>
                  <a:lnTo>
                    <a:pt x="391" y="134"/>
                  </a:lnTo>
                  <a:lnTo>
                    <a:pt x="391" y="136"/>
                  </a:lnTo>
                  <a:lnTo>
                    <a:pt x="391" y="137"/>
                  </a:lnTo>
                  <a:lnTo>
                    <a:pt x="391" y="139"/>
                  </a:lnTo>
                  <a:lnTo>
                    <a:pt x="391" y="141"/>
                  </a:lnTo>
                  <a:lnTo>
                    <a:pt x="390" y="143"/>
                  </a:lnTo>
                  <a:lnTo>
                    <a:pt x="390" y="145"/>
                  </a:lnTo>
                  <a:lnTo>
                    <a:pt x="390" y="147"/>
                  </a:lnTo>
                  <a:lnTo>
                    <a:pt x="389" y="148"/>
                  </a:lnTo>
                  <a:lnTo>
                    <a:pt x="389" y="149"/>
                  </a:lnTo>
                  <a:lnTo>
                    <a:pt x="388" y="150"/>
                  </a:lnTo>
                  <a:lnTo>
                    <a:pt x="388" y="151"/>
                  </a:lnTo>
                  <a:lnTo>
                    <a:pt x="387" y="152"/>
                  </a:lnTo>
                  <a:lnTo>
                    <a:pt x="386" y="153"/>
                  </a:lnTo>
                  <a:lnTo>
                    <a:pt x="386" y="154"/>
                  </a:lnTo>
                  <a:lnTo>
                    <a:pt x="385" y="154"/>
                  </a:lnTo>
                  <a:lnTo>
                    <a:pt x="384" y="155"/>
                  </a:lnTo>
                  <a:lnTo>
                    <a:pt x="383" y="155"/>
                  </a:lnTo>
                  <a:lnTo>
                    <a:pt x="383" y="156"/>
                  </a:lnTo>
                  <a:lnTo>
                    <a:pt x="382" y="156"/>
                  </a:lnTo>
                  <a:lnTo>
                    <a:pt x="381" y="157"/>
                  </a:lnTo>
                  <a:lnTo>
                    <a:pt x="380" y="157"/>
                  </a:lnTo>
                  <a:lnTo>
                    <a:pt x="379" y="157"/>
                  </a:lnTo>
                  <a:lnTo>
                    <a:pt x="378" y="158"/>
                  </a:lnTo>
                  <a:lnTo>
                    <a:pt x="376" y="158"/>
                  </a:lnTo>
                  <a:lnTo>
                    <a:pt x="375" y="158"/>
                  </a:lnTo>
                  <a:lnTo>
                    <a:pt x="374" y="158"/>
                  </a:lnTo>
                  <a:lnTo>
                    <a:pt x="372" y="158"/>
                  </a:lnTo>
                  <a:lnTo>
                    <a:pt x="370" y="158"/>
                  </a:lnTo>
                  <a:lnTo>
                    <a:pt x="369" y="159"/>
                  </a:lnTo>
                  <a:lnTo>
                    <a:pt x="367" y="159"/>
                  </a:lnTo>
                  <a:lnTo>
                    <a:pt x="365" y="159"/>
                  </a:lnTo>
                  <a:lnTo>
                    <a:pt x="363" y="159"/>
                  </a:lnTo>
                  <a:lnTo>
                    <a:pt x="360" y="159"/>
                  </a:lnTo>
                  <a:lnTo>
                    <a:pt x="357" y="160"/>
                  </a:lnTo>
                  <a:lnTo>
                    <a:pt x="355" y="160"/>
                  </a:lnTo>
                  <a:lnTo>
                    <a:pt x="353" y="160"/>
                  </a:lnTo>
                  <a:lnTo>
                    <a:pt x="350" y="160"/>
                  </a:lnTo>
                  <a:lnTo>
                    <a:pt x="347" y="160"/>
                  </a:lnTo>
                  <a:lnTo>
                    <a:pt x="345" y="161"/>
                  </a:lnTo>
                  <a:lnTo>
                    <a:pt x="343" y="161"/>
                  </a:lnTo>
                  <a:lnTo>
                    <a:pt x="341" y="161"/>
                  </a:lnTo>
                  <a:lnTo>
                    <a:pt x="340" y="161"/>
                  </a:lnTo>
                  <a:lnTo>
                    <a:pt x="338" y="161"/>
                  </a:lnTo>
                  <a:lnTo>
                    <a:pt x="337" y="161"/>
                  </a:lnTo>
                  <a:lnTo>
                    <a:pt x="335" y="161"/>
                  </a:lnTo>
                  <a:lnTo>
                    <a:pt x="334" y="161"/>
                  </a:lnTo>
                  <a:lnTo>
                    <a:pt x="332" y="161"/>
                  </a:lnTo>
                  <a:lnTo>
                    <a:pt x="331" y="161"/>
                  </a:lnTo>
                  <a:lnTo>
                    <a:pt x="329" y="161"/>
                  </a:lnTo>
                  <a:lnTo>
                    <a:pt x="328" y="162"/>
                  </a:lnTo>
                  <a:lnTo>
                    <a:pt x="326" y="162"/>
                  </a:lnTo>
                  <a:lnTo>
                    <a:pt x="324" y="162"/>
                  </a:lnTo>
                  <a:lnTo>
                    <a:pt x="323" y="162"/>
                  </a:lnTo>
                  <a:lnTo>
                    <a:pt x="321" y="162"/>
                  </a:lnTo>
                  <a:lnTo>
                    <a:pt x="320" y="163"/>
                  </a:lnTo>
                  <a:lnTo>
                    <a:pt x="329" y="215"/>
                  </a:lnTo>
                  <a:lnTo>
                    <a:pt x="335" y="214"/>
                  </a:lnTo>
                  <a:lnTo>
                    <a:pt x="342" y="213"/>
                  </a:lnTo>
                  <a:lnTo>
                    <a:pt x="348" y="212"/>
                  </a:lnTo>
                  <a:lnTo>
                    <a:pt x="355" y="211"/>
                  </a:lnTo>
                  <a:lnTo>
                    <a:pt x="363" y="210"/>
                  </a:lnTo>
                  <a:lnTo>
                    <a:pt x="370" y="209"/>
                  </a:lnTo>
                  <a:lnTo>
                    <a:pt x="377" y="209"/>
                  </a:lnTo>
                  <a:lnTo>
                    <a:pt x="384" y="208"/>
                  </a:lnTo>
                  <a:lnTo>
                    <a:pt x="390" y="207"/>
                  </a:lnTo>
                  <a:lnTo>
                    <a:pt x="397" y="207"/>
                  </a:lnTo>
                  <a:lnTo>
                    <a:pt x="405" y="206"/>
                  </a:lnTo>
                  <a:lnTo>
                    <a:pt x="413" y="205"/>
                  </a:lnTo>
                  <a:lnTo>
                    <a:pt x="420" y="205"/>
                  </a:lnTo>
                  <a:lnTo>
                    <a:pt x="427" y="204"/>
                  </a:lnTo>
                  <a:lnTo>
                    <a:pt x="434" y="204"/>
                  </a:lnTo>
                  <a:lnTo>
                    <a:pt x="442" y="204"/>
                  </a:lnTo>
                  <a:lnTo>
                    <a:pt x="442" y="207"/>
                  </a:lnTo>
                  <a:lnTo>
                    <a:pt x="442" y="210"/>
                  </a:lnTo>
                  <a:lnTo>
                    <a:pt x="442" y="213"/>
                  </a:lnTo>
                  <a:lnTo>
                    <a:pt x="442" y="215"/>
                  </a:lnTo>
                  <a:lnTo>
                    <a:pt x="442" y="218"/>
                  </a:lnTo>
                  <a:lnTo>
                    <a:pt x="442" y="221"/>
                  </a:lnTo>
                  <a:lnTo>
                    <a:pt x="442" y="223"/>
                  </a:lnTo>
                  <a:lnTo>
                    <a:pt x="442" y="226"/>
                  </a:lnTo>
                  <a:lnTo>
                    <a:pt x="441" y="228"/>
                  </a:lnTo>
                  <a:lnTo>
                    <a:pt x="441" y="230"/>
                  </a:lnTo>
                  <a:lnTo>
                    <a:pt x="441" y="234"/>
                  </a:lnTo>
                  <a:lnTo>
                    <a:pt x="440" y="236"/>
                  </a:lnTo>
                  <a:lnTo>
                    <a:pt x="440" y="237"/>
                  </a:lnTo>
                  <a:lnTo>
                    <a:pt x="439" y="239"/>
                  </a:lnTo>
                  <a:lnTo>
                    <a:pt x="438" y="241"/>
                  </a:lnTo>
                  <a:lnTo>
                    <a:pt x="438" y="243"/>
                  </a:lnTo>
                  <a:lnTo>
                    <a:pt x="437" y="244"/>
                  </a:lnTo>
                  <a:lnTo>
                    <a:pt x="436" y="245"/>
                  </a:lnTo>
                  <a:lnTo>
                    <a:pt x="436" y="246"/>
                  </a:lnTo>
                  <a:lnTo>
                    <a:pt x="435" y="246"/>
                  </a:lnTo>
                  <a:lnTo>
                    <a:pt x="434" y="247"/>
                  </a:lnTo>
                  <a:lnTo>
                    <a:pt x="434" y="248"/>
                  </a:lnTo>
                  <a:lnTo>
                    <a:pt x="433" y="249"/>
                  </a:lnTo>
                  <a:lnTo>
                    <a:pt x="432" y="249"/>
                  </a:lnTo>
                  <a:lnTo>
                    <a:pt x="431" y="250"/>
                  </a:lnTo>
                  <a:lnTo>
                    <a:pt x="430" y="250"/>
                  </a:lnTo>
                  <a:lnTo>
                    <a:pt x="430" y="251"/>
                  </a:lnTo>
                  <a:lnTo>
                    <a:pt x="429" y="251"/>
                  </a:lnTo>
                  <a:lnTo>
                    <a:pt x="428" y="252"/>
                  </a:lnTo>
                  <a:lnTo>
                    <a:pt x="427" y="252"/>
                  </a:lnTo>
                  <a:lnTo>
                    <a:pt x="426" y="252"/>
                  </a:lnTo>
                  <a:lnTo>
                    <a:pt x="425" y="253"/>
                  </a:lnTo>
                  <a:lnTo>
                    <a:pt x="423" y="253"/>
                  </a:lnTo>
                  <a:lnTo>
                    <a:pt x="422" y="253"/>
                  </a:lnTo>
                  <a:lnTo>
                    <a:pt x="421" y="253"/>
                  </a:lnTo>
                  <a:lnTo>
                    <a:pt x="419" y="253"/>
                  </a:lnTo>
                  <a:lnTo>
                    <a:pt x="418" y="253"/>
                  </a:lnTo>
                  <a:lnTo>
                    <a:pt x="416" y="253"/>
                  </a:lnTo>
                  <a:lnTo>
                    <a:pt x="414" y="253"/>
                  </a:lnTo>
                  <a:lnTo>
                    <a:pt x="412" y="253"/>
                  </a:lnTo>
                  <a:lnTo>
                    <a:pt x="409" y="253"/>
                  </a:lnTo>
                  <a:lnTo>
                    <a:pt x="407" y="253"/>
                  </a:lnTo>
                  <a:lnTo>
                    <a:pt x="405" y="253"/>
                  </a:lnTo>
                  <a:lnTo>
                    <a:pt x="403" y="253"/>
                  </a:lnTo>
                  <a:lnTo>
                    <a:pt x="400" y="253"/>
                  </a:lnTo>
                  <a:lnTo>
                    <a:pt x="398" y="253"/>
                  </a:lnTo>
                  <a:lnTo>
                    <a:pt x="395" y="253"/>
                  </a:lnTo>
                  <a:lnTo>
                    <a:pt x="393" y="254"/>
                  </a:lnTo>
                  <a:lnTo>
                    <a:pt x="387" y="253"/>
                  </a:lnTo>
                  <a:lnTo>
                    <a:pt x="381" y="253"/>
                  </a:lnTo>
                  <a:lnTo>
                    <a:pt x="375" y="253"/>
                  </a:lnTo>
                  <a:lnTo>
                    <a:pt x="370" y="253"/>
                  </a:lnTo>
                  <a:lnTo>
                    <a:pt x="365" y="253"/>
                  </a:lnTo>
                  <a:lnTo>
                    <a:pt x="358" y="253"/>
                  </a:lnTo>
                  <a:lnTo>
                    <a:pt x="353" y="253"/>
                  </a:lnTo>
                  <a:lnTo>
                    <a:pt x="348" y="253"/>
                  </a:lnTo>
                  <a:lnTo>
                    <a:pt x="343" y="254"/>
                  </a:lnTo>
                  <a:lnTo>
                    <a:pt x="338" y="254"/>
                  </a:lnTo>
                  <a:lnTo>
                    <a:pt x="334" y="254"/>
                  </a:lnTo>
                  <a:lnTo>
                    <a:pt x="329" y="255"/>
                  </a:lnTo>
                  <a:lnTo>
                    <a:pt x="324" y="255"/>
                  </a:lnTo>
                  <a:lnTo>
                    <a:pt x="320" y="256"/>
                  </a:lnTo>
                  <a:lnTo>
                    <a:pt x="316" y="257"/>
                  </a:lnTo>
                  <a:lnTo>
                    <a:pt x="311" y="258"/>
                  </a:lnTo>
                  <a:lnTo>
                    <a:pt x="304" y="259"/>
                  </a:lnTo>
                  <a:lnTo>
                    <a:pt x="297" y="260"/>
                  </a:lnTo>
                  <a:lnTo>
                    <a:pt x="290" y="261"/>
                  </a:lnTo>
                  <a:lnTo>
                    <a:pt x="284" y="263"/>
                  </a:lnTo>
                  <a:lnTo>
                    <a:pt x="278" y="264"/>
                  </a:lnTo>
                  <a:lnTo>
                    <a:pt x="272" y="266"/>
                  </a:lnTo>
                  <a:lnTo>
                    <a:pt x="266" y="268"/>
                  </a:lnTo>
                  <a:lnTo>
                    <a:pt x="259" y="269"/>
                  </a:lnTo>
                  <a:lnTo>
                    <a:pt x="254" y="271"/>
                  </a:lnTo>
                  <a:lnTo>
                    <a:pt x="248" y="273"/>
                  </a:lnTo>
                  <a:lnTo>
                    <a:pt x="243" y="275"/>
                  </a:lnTo>
                  <a:lnTo>
                    <a:pt x="238" y="277"/>
                  </a:lnTo>
                  <a:lnTo>
                    <a:pt x="233" y="280"/>
                  </a:lnTo>
                  <a:lnTo>
                    <a:pt x="228" y="282"/>
                  </a:lnTo>
                  <a:lnTo>
                    <a:pt x="223" y="284"/>
                  </a:lnTo>
                  <a:lnTo>
                    <a:pt x="219" y="287"/>
                  </a:lnTo>
                  <a:lnTo>
                    <a:pt x="215" y="288"/>
                  </a:lnTo>
                  <a:lnTo>
                    <a:pt x="213" y="289"/>
                  </a:lnTo>
                  <a:lnTo>
                    <a:pt x="211" y="290"/>
                  </a:lnTo>
                  <a:lnTo>
                    <a:pt x="209" y="290"/>
                  </a:lnTo>
                  <a:lnTo>
                    <a:pt x="207" y="291"/>
                  </a:lnTo>
                  <a:lnTo>
                    <a:pt x="205" y="292"/>
                  </a:lnTo>
                  <a:lnTo>
                    <a:pt x="203" y="293"/>
                  </a:lnTo>
                  <a:lnTo>
                    <a:pt x="201" y="293"/>
                  </a:lnTo>
                  <a:lnTo>
                    <a:pt x="200" y="294"/>
                  </a:lnTo>
                  <a:lnTo>
                    <a:pt x="198" y="294"/>
                  </a:lnTo>
                  <a:lnTo>
                    <a:pt x="197" y="295"/>
                  </a:lnTo>
                  <a:lnTo>
                    <a:pt x="196" y="295"/>
                  </a:lnTo>
                  <a:lnTo>
                    <a:pt x="195" y="296"/>
                  </a:lnTo>
                  <a:lnTo>
                    <a:pt x="194" y="296"/>
                  </a:lnTo>
                  <a:lnTo>
                    <a:pt x="193" y="296"/>
                  </a:lnTo>
                  <a:lnTo>
                    <a:pt x="193" y="297"/>
                  </a:lnTo>
                  <a:lnTo>
                    <a:pt x="191" y="297"/>
                  </a:lnTo>
                  <a:lnTo>
                    <a:pt x="190" y="297"/>
                  </a:lnTo>
                  <a:lnTo>
                    <a:pt x="189" y="297"/>
                  </a:lnTo>
                  <a:lnTo>
                    <a:pt x="188" y="297"/>
                  </a:lnTo>
                  <a:lnTo>
                    <a:pt x="187" y="297"/>
                  </a:lnTo>
                  <a:lnTo>
                    <a:pt x="186" y="296"/>
                  </a:lnTo>
                  <a:lnTo>
                    <a:pt x="185" y="296"/>
                  </a:lnTo>
                  <a:lnTo>
                    <a:pt x="184" y="296"/>
                  </a:lnTo>
                  <a:lnTo>
                    <a:pt x="183" y="296"/>
                  </a:lnTo>
                  <a:lnTo>
                    <a:pt x="182" y="295"/>
                  </a:lnTo>
                  <a:lnTo>
                    <a:pt x="181" y="295"/>
                  </a:lnTo>
                  <a:lnTo>
                    <a:pt x="180" y="295"/>
                  </a:lnTo>
                  <a:lnTo>
                    <a:pt x="179" y="294"/>
                  </a:lnTo>
                  <a:lnTo>
                    <a:pt x="178" y="294"/>
                  </a:lnTo>
                  <a:lnTo>
                    <a:pt x="177" y="293"/>
                  </a:lnTo>
                  <a:lnTo>
                    <a:pt x="176" y="292"/>
                  </a:lnTo>
                  <a:lnTo>
                    <a:pt x="175" y="291"/>
                  </a:lnTo>
                  <a:lnTo>
                    <a:pt x="174" y="290"/>
                  </a:lnTo>
                  <a:lnTo>
                    <a:pt x="173" y="289"/>
                  </a:lnTo>
                  <a:lnTo>
                    <a:pt x="172" y="288"/>
                  </a:lnTo>
                  <a:lnTo>
                    <a:pt x="171" y="287"/>
                  </a:lnTo>
                  <a:lnTo>
                    <a:pt x="171" y="286"/>
                  </a:lnTo>
                  <a:lnTo>
                    <a:pt x="170" y="285"/>
                  </a:lnTo>
                  <a:lnTo>
                    <a:pt x="169" y="284"/>
                  </a:lnTo>
                  <a:lnTo>
                    <a:pt x="169" y="283"/>
                  </a:lnTo>
                  <a:lnTo>
                    <a:pt x="169" y="282"/>
                  </a:lnTo>
                  <a:lnTo>
                    <a:pt x="167" y="281"/>
                  </a:lnTo>
                  <a:lnTo>
                    <a:pt x="167" y="280"/>
                  </a:lnTo>
                  <a:lnTo>
                    <a:pt x="167" y="278"/>
                  </a:lnTo>
                  <a:lnTo>
                    <a:pt x="167" y="277"/>
                  </a:lnTo>
                  <a:lnTo>
                    <a:pt x="166" y="275"/>
                  </a:lnTo>
                  <a:lnTo>
                    <a:pt x="166" y="273"/>
                  </a:lnTo>
                  <a:lnTo>
                    <a:pt x="166" y="272"/>
                  </a:lnTo>
                  <a:lnTo>
                    <a:pt x="167" y="270"/>
                  </a:lnTo>
                  <a:lnTo>
                    <a:pt x="167" y="268"/>
                  </a:lnTo>
                  <a:lnTo>
                    <a:pt x="167" y="267"/>
                  </a:lnTo>
                  <a:lnTo>
                    <a:pt x="169" y="265"/>
                  </a:lnTo>
                  <a:lnTo>
                    <a:pt x="169" y="264"/>
                  </a:lnTo>
                  <a:lnTo>
                    <a:pt x="170" y="262"/>
                  </a:lnTo>
                  <a:lnTo>
                    <a:pt x="171" y="261"/>
                  </a:lnTo>
                  <a:lnTo>
                    <a:pt x="172" y="260"/>
                  </a:lnTo>
                  <a:lnTo>
                    <a:pt x="173" y="258"/>
                  </a:lnTo>
                  <a:lnTo>
                    <a:pt x="174" y="257"/>
                  </a:lnTo>
                  <a:lnTo>
                    <a:pt x="175" y="256"/>
                  </a:lnTo>
                  <a:lnTo>
                    <a:pt x="177" y="255"/>
                  </a:lnTo>
                  <a:lnTo>
                    <a:pt x="179" y="254"/>
                  </a:lnTo>
                  <a:lnTo>
                    <a:pt x="181" y="252"/>
                  </a:lnTo>
                  <a:lnTo>
                    <a:pt x="183" y="250"/>
                  </a:lnTo>
                  <a:lnTo>
                    <a:pt x="186" y="248"/>
                  </a:lnTo>
                  <a:lnTo>
                    <a:pt x="190" y="247"/>
                  </a:lnTo>
                  <a:lnTo>
                    <a:pt x="194" y="245"/>
                  </a:lnTo>
                  <a:lnTo>
                    <a:pt x="199" y="243"/>
                  </a:lnTo>
                  <a:lnTo>
                    <a:pt x="204" y="241"/>
                  </a:lnTo>
                  <a:lnTo>
                    <a:pt x="210" y="239"/>
                  </a:lnTo>
                  <a:lnTo>
                    <a:pt x="217" y="238"/>
                  </a:lnTo>
                  <a:lnTo>
                    <a:pt x="224" y="236"/>
                  </a:lnTo>
                  <a:lnTo>
                    <a:pt x="231" y="234"/>
                  </a:lnTo>
                  <a:lnTo>
                    <a:pt x="239" y="231"/>
                  </a:lnTo>
                  <a:lnTo>
                    <a:pt x="247" y="229"/>
                  </a:lnTo>
                  <a:lnTo>
                    <a:pt x="256" y="227"/>
                  </a:lnTo>
                  <a:lnTo>
                    <a:pt x="266" y="225"/>
                  </a:lnTo>
                  <a:lnTo>
                    <a:pt x="276" y="224"/>
                  </a:lnTo>
                  <a:lnTo>
                    <a:pt x="268" y="173"/>
                  </a:lnTo>
                  <a:lnTo>
                    <a:pt x="263" y="173"/>
                  </a:lnTo>
                  <a:lnTo>
                    <a:pt x="260" y="174"/>
                  </a:lnTo>
                  <a:lnTo>
                    <a:pt x="257" y="175"/>
                  </a:lnTo>
                  <a:lnTo>
                    <a:pt x="255" y="176"/>
                  </a:lnTo>
                  <a:lnTo>
                    <a:pt x="252" y="176"/>
                  </a:lnTo>
                  <a:lnTo>
                    <a:pt x="249" y="177"/>
                  </a:lnTo>
                  <a:lnTo>
                    <a:pt x="246" y="178"/>
                  </a:lnTo>
                  <a:lnTo>
                    <a:pt x="244" y="179"/>
                  </a:lnTo>
                  <a:lnTo>
                    <a:pt x="242" y="179"/>
                  </a:lnTo>
                  <a:lnTo>
                    <a:pt x="239" y="180"/>
                  </a:lnTo>
                  <a:lnTo>
                    <a:pt x="237" y="181"/>
                  </a:lnTo>
                  <a:lnTo>
                    <a:pt x="235" y="182"/>
                  </a:lnTo>
                  <a:lnTo>
                    <a:pt x="233" y="182"/>
                  </a:lnTo>
                  <a:lnTo>
                    <a:pt x="231" y="183"/>
                  </a:lnTo>
                  <a:lnTo>
                    <a:pt x="229" y="184"/>
                  </a:lnTo>
                  <a:lnTo>
                    <a:pt x="228" y="185"/>
                  </a:lnTo>
                  <a:lnTo>
                    <a:pt x="226" y="185"/>
                  </a:lnTo>
                  <a:lnTo>
                    <a:pt x="225" y="186"/>
                  </a:lnTo>
                  <a:lnTo>
                    <a:pt x="224" y="186"/>
                  </a:lnTo>
                  <a:lnTo>
                    <a:pt x="223" y="187"/>
                  </a:lnTo>
                  <a:lnTo>
                    <a:pt x="222" y="187"/>
                  </a:lnTo>
                  <a:lnTo>
                    <a:pt x="221" y="187"/>
                  </a:lnTo>
                  <a:lnTo>
                    <a:pt x="220" y="189"/>
                  </a:lnTo>
                  <a:lnTo>
                    <a:pt x="219" y="189"/>
                  </a:lnTo>
                  <a:lnTo>
                    <a:pt x="218" y="190"/>
                  </a:lnTo>
                  <a:lnTo>
                    <a:pt x="217" y="190"/>
                  </a:lnTo>
                  <a:lnTo>
                    <a:pt x="215" y="190"/>
                  </a:lnTo>
                  <a:lnTo>
                    <a:pt x="214" y="190"/>
                  </a:lnTo>
                  <a:lnTo>
                    <a:pt x="214" y="191"/>
                  </a:lnTo>
                  <a:lnTo>
                    <a:pt x="213" y="191"/>
                  </a:lnTo>
                  <a:lnTo>
                    <a:pt x="212" y="191"/>
                  </a:lnTo>
                  <a:lnTo>
                    <a:pt x="211" y="191"/>
                  </a:lnTo>
                  <a:lnTo>
                    <a:pt x="210" y="191"/>
                  </a:lnTo>
                  <a:lnTo>
                    <a:pt x="209" y="191"/>
                  </a:lnTo>
                  <a:lnTo>
                    <a:pt x="208" y="191"/>
                  </a:lnTo>
                  <a:lnTo>
                    <a:pt x="207" y="191"/>
                  </a:lnTo>
                  <a:lnTo>
                    <a:pt x="206" y="191"/>
                  </a:lnTo>
                  <a:lnTo>
                    <a:pt x="205" y="191"/>
                  </a:lnTo>
                  <a:lnTo>
                    <a:pt x="204" y="191"/>
                  </a:lnTo>
                  <a:lnTo>
                    <a:pt x="203" y="191"/>
                  </a:lnTo>
                  <a:lnTo>
                    <a:pt x="203" y="192"/>
                  </a:lnTo>
                  <a:lnTo>
                    <a:pt x="200" y="196"/>
                  </a:lnTo>
                  <a:lnTo>
                    <a:pt x="197" y="199"/>
                  </a:lnTo>
                  <a:lnTo>
                    <a:pt x="194" y="203"/>
                  </a:lnTo>
                  <a:lnTo>
                    <a:pt x="191" y="206"/>
                  </a:lnTo>
                  <a:lnTo>
                    <a:pt x="188" y="209"/>
                  </a:lnTo>
                  <a:lnTo>
                    <a:pt x="185" y="212"/>
                  </a:lnTo>
                  <a:lnTo>
                    <a:pt x="182" y="215"/>
                  </a:lnTo>
                  <a:lnTo>
                    <a:pt x="179" y="217"/>
                  </a:lnTo>
                  <a:lnTo>
                    <a:pt x="176" y="219"/>
                  </a:lnTo>
                  <a:lnTo>
                    <a:pt x="173" y="221"/>
                  </a:lnTo>
                  <a:lnTo>
                    <a:pt x="170" y="223"/>
                  </a:lnTo>
                  <a:lnTo>
                    <a:pt x="166" y="225"/>
                  </a:lnTo>
                  <a:lnTo>
                    <a:pt x="163" y="226"/>
                  </a:lnTo>
                  <a:lnTo>
                    <a:pt x="160" y="227"/>
                  </a:lnTo>
                  <a:lnTo>
                    <a:pt x="157" y="228"/>
                  </a:lnTo>
                  <a:lnTo>
                    <a:pt x="154" y="229"/>
                  </a:lnTo>
                  <a:lnTo>
                    <a:pt x="152" y="229"/>
                  </a:lnTo>
                  <a:lnTo>
                    <a:pt x="151" y="229"/>
                  </a:lnTo>
                  <a:lnTo>
                    <a:pt x="150" y="229"/>
                  </a:lnTo>
                  <a:lnTo>
                    <a:pt x="149" y="229"/>
                  </a:lnTo>
                  <a:lnTo>
                    <a:pt x="148" y="229"/>
                  </a:lnTo>
                  <a:lnTo>
                    <a:pt x="147" y="229"/>
                  </a:lnTo>
                  <a:lnTo>
                    <a:pt x="146" y="229"/>
                  </a:lnTo>
                  <a:lnTo>
                    <a:pt x="145" y="229"/>
                  </a:lnTo>
                  <a:lnTo>
                    <a:pt x="144" y="228"/>
                  </a:lnTo>
                  <a:lnTo>
                    <a:pt x="143" y="228"/>
                  </a:lnTo>
                  <a:lnTo>
                    <a:pt x="142" y="228"/>
                  </a:lnTo>
                  <a:lnTo>
                    <a:pt x="141" y="228"/>
                  </a:lnTo>
                  <a:lnTo>
                    <a:pt x="140" y="227"/>
                  </a:lnTo>
                  <a:lnTo>
                    <a:pt x="139" y="227"/>
                  </a:lnTo>
                  <a:lnTo>
                    <a:pt x="138" y="226"/>
                  </a:lnTo>
                  <a:lnTo>
                    <a:pt x="137" y="225"/>
                  </a:lnTo>
                  <a:lnTo>
                    <a:pt x="136" y="225"/>
                  </a:lnTo>
                  <a:lnTo>
                    <a:pt x="136" y="224"/>
                  </a:lnTo>
                  <a:lnTo>
                    <a:pt x="135" y="223"/>
                  </a:lnTo>
                  <a:lnTo>
                    <a:pt x="134" y="222"/>
                  </a:lnTo>
                  <a:lnTo>
                    <a:pt x="134" y="221"/>
                  </a:lnTo>
                  <a:lnTo>
                    <a:pt x="133" y="220"/>
                  </a:lnTo>
                  <a:lnTo>
                    <a:pt x="133" y="219"/>
                  </a:lnTo>
                  <a:lnTo>
                    <a:pt x="132" y="218"/>
                  </a:lnTo>
                  <a:lnTo>
                    <a:pt x="132" y="217"/>
                  </a:lnTo>
                  <a:lnTo>
                    <a:pt x="132" y="216"/>
                  </a:lnTo>
                  <a:lnTo>
                    <a:pt x="132" y="215"/>
                  </a:lnTo>
                  <a:lnTo>
                    <a:pt x="131" y="212"/>
                  </a:lnTo>
                  <a:lnTo>
                    <a:pt x="131" y="210"/>
                  </a:lnTo>
                  <a:lnTo>
                    <a:pt x="131" y="208"/>
                  </a:lnTo>
                  <a:lnTo>
                    <a:pt x="131" y="206"/>
                  </a:lnTo>
                  <a:lnTo>
                    <a:pt x="131" y="203"/>
                  </a:lnTo>
                  <a:lnTo>
                    <a:pt x="131" y="201"/>
                  </a:lnTo>
                  <a:lnTo>
                    <a:pt x="131" y="199"/>
                  </a:lnTo>
                  <a:lnTo>
                    <a:pt x="131" y="197"/>
                  </a:lnTo>
                  <a:lnTo>
                    <a:pt x="131" y="194"/>
                  </a:lnTo>
                  <a:lnTo>
                    <a:pt x="132" y="192"/>
                  </a:lnTo>
                  <a:lnTo>
                    <a:pt x="132" y="190"/>
                  </a:lnTo>
                  <a:lnTo>
                    <a:pt x="132" y="187"/>
                  </a:lnTo>
                  <a:lnTo>
                    <a:pt x="133" y="185"/>
                  </a:lnTo>
                  <a:lnTo>
                    <a:pt x="134" y="183"/>
                  </a:lnTo>
                  <a:lnTo>
                    <a:pt x="135" y="181"/>
                  </a:lnTo>
                  <a:lnTo>
                    <a:pt x="136" y="179"/>
                  </a:lnTo>
                  <a:lnTo>
                    <a:pt x="137" y="179"/>
                  </a:lnTo>
                  <a:lnTo>
                    <a:pt x="138" y="179"/>
                  </a:lnTo>
                  <a:lnTo>
                    <a:pt x="139" y="179"/>
                  </a:lnTo>
                  <a:lnTo>
                    <a:pt x="140" y="179"/>
                  </a:lnTo>
                  <a:lnTo>
                    <a:pt x="141" y="179"/>
                  </a:lnTo>
                  <a:lnTo>
                    <a:pt x="142" y="179"/>
                  </a:lnTo>
                  <a:lnTo>
                    <a:pt x="143" y="179"/>
                  </a:lnTo>
                  <a:lnTo>
                    <a:pt x="144" y="179"/>
                  </a:lnTo>
                  <a:lnTo>
                    <a:pt x="146" y="178"/>
                  </a:lnTo>
                  <a:lnTo>
                    <a:pt x="148" y="177"/>
                  </a:lnTo>
                  <a:lnTo>
                    <a:pt x="150" y="176"/>
                  </a:lnTo>
                  <a:lnTo>
                    <a:pt x="152" y="175"/>
                  </a:lnTo>
                  <a:lnTo>
                    <a:pt x="155" y="173"/>
                  </a:lnTo>
                  <a:lnTo>
                    <a:pt x="157" y="171"/>
                  </a:lnTo>
                  <a:lnTo>
                    <a:pt x="160" y="169"/>
                  </a:lnTo>
                  <a:lnTo>
                    <a:pt x="162" y="166"/>
                  </a:lnTo>
                  <a:lnTo>
                    <a:pt x="165" y="164"/>
                  </a:lnTo>
                  <a:lnTo>
                    <a:pt x="169" y="160"/>
                  </a:lnTo>
                  <a:lnTo>
                    <a:pt x="171" y="157"/>
                  </a:lnTo>
                  <a:lnTo>
                    <a:pt x="174" y="153"/>
                  </a:lnTo>
                  <a:lnTo>
                    <a:pt x="177" y="149"/>
                  </a:lnTo>
                  <a:lnTo>
                    <a:pt x="180" y="145"/>
                  </a:lnTo>
                  <a:lnTo>
                    <a:pt x="183" y="139"/>
                  </a:lnTo>
                  <a:lnTo>
                    <a:pt x="187" y="135"/>
                  </a:lnTo>
                  <a:lnTo>
                    <a:pt x="188" y="133"/>
                  </a:lnTo>
                  <a:lnTo>
                    <a:pt x="189" y="131"/>
                  </a:lnTo>
                  <a:lnTo>
                    <a:pt x="190" y="129"/>
                  </a:lnTo>
                  <a:lnTo>
                    <a:pt x="191" y="127"/>
                  </a:lnTo>
                  <a:lnTo>
                    <a:pt x="192" y="125"/>
                  </a:lnTo>
                  <a:lnTo>
                    <a:pt x="193" y="123"/>
                  </a:lnTo>
                  <a:lnTo>
                    <a:pt x="194" y="121"/>
                  </a:lnTo>
                  <a:lnTo>
                    <a:pt x="195" y="119"/>
                  </a:lnTo>
                  <a:lnTo>
                    <a:pt x="196" y="116"/>
                  </a:lnTo>
                  <a:lnTo>
                    <a:pt x="198" y="114"/>
                  </a:lnTo>
                  <a:lnTo>
                    <a:pt x="199" y="112"/>
                  </a:lnTo>
                  <a:lnTo>
                    <a:pt x="200" y="110"/>
                  </a:lnTo>
                  <a:lnTo>
                    <a:pt x="201" y="108"/>
                  </a:lnTo>
                  <a:lnTo>
                    <a:pt x="202" y="105"/>
                  </a:lnTo>
                  <a:lnTo>
                    <a:pt x="203" y="103"/>
                  </a:lnTo>
                  <a:lnTo>
                    <a:pt x="204" y="101"/>
                  </a:lnTo>
                  <a:lnTo>
                    <a:pt x="201" y="101"/>
                  </a:lnTo>
                  <a:lnTo>
                    <a:pt x="199" y="102"/>
                  </a:lnTo>
                  <a:lnTo>
                    <a:pt x="197" y="102"/>
                  </a:lnTo>
                  <a:lnTo>
                    <a:pt x="195" y="103"/>
                  </a:lnTo>
                  <a:lnTo>
                    <a:pt x="193" y="103"/>
                  </a:lnTo>
                  <a:lnTo>
                    <a:pt x="191" y="104"/>
                  </a:lnTo>
                  <a:lnTo>
                    <a:pt x="188" y="104"/>
                  </a:lnTo>
                  <a:lnTo>
                    <a:pt x="187" y="105"/>
                  </a:lnTo>
                  <a:lnTo>
                    <a:pt x="185" y="106"/>
                  </a:lnTo>
                  <a:lnTo>
                    <a:pt x="183" y="106"/>
                  </a:lnTo>
                  <a:lnTo>
                    <a:pt x="181" y="107"/>
                  </a:lnTo>
                  <a:lnTo>
                    <a:pt x="179" y="107"/>
                  </a:lnTo>
                  <a:lnTo>
                    <a:pt x="177" y="108"/>
                  </a:lnTo>
                  <a:lnTo>
                    <a:pt x="176" y="108"/>
                  </a:lnTo>
                  <a:lnTo>
                    <a:pt x="174" y="109"/>
                  </a:lnTo>
                  <a:lnTo>
                    <a:pt x="173" y="110"/>
                  </a:lnTo>
                  <a:lnTo>
                    <a:pt x="171" y="110"/>
                  </a:lnTo>
                  <a:lnTo>
                    <a:pt x="169" y="111"/>
                  </a:lnTo>
                  <a:lnTo>
                    <a:pt x="167" y="111"/>
                  </a:lnTo>
                  <a:lnTo>
                    <a:pt x="165" y="112"/>
                  </a:lnTo>
                  <a:lnTo>
                    <a:pt x="164" y="112"/>
                  </a:lnTo>
                  <a:lnTo>
                    <a:pt x="163" y="113"/>
                  </a:lnTo>
                  <a:lnTo>
                    <a:pt x="161" y="113"/>
                  </a:lnTo>
                  <a:lnTo>
                    <a:pt x="160" y="114"/>
                  </a:lnTo>
                  <a:lnTo>
                    <a:pt x="159" y="114"/>
                  </a:lnTo>
                  <a:lnTo>
                    <a:pt x="158" y="114"/>
                  </a:lnTo>
                  <a:lnTo>
                    <a:pt x="157" y="114"/>
                  </a:lnTo>
                  <a:lnTo>
                    <a:pt x="156" y="115"/>
                  </a:lnTo>
                  <a:lnTo>
                    <a:pt x="155" y="115"/>
                  </a:lnTo>
                  <a:lnTo>
                    <a:pt x="154" y="115"/>
                  </a:lnTo>
                  <a:lnTo>
                    <a:pt x="154" y="116"/>
                  </a:lnTo>
                  <a:lnTo>
                    <a:pt x="151" y="116"/>
                  </a:lnTo>
                  <a:lnTo>
                    <a:pt x="149" y="116"/>
                  </a:lnTo>
                  <a:lnTo>
                    <a:pt x="147" y="116"/>
                  </a:lnTo>
                  <a:lnTo>
                    <a:pt x="145" y="116"/>
                  </a:lnTo>
                  <a:lnTo>
                    <a:pt x="143" y="116"/>
                  </a:lnTo>
                  <a:lnTo>
                    <a:pt x="142" y="115"/>
                  </a:lnTo>
                  <a:lnTo>
                    <a:pt x="140" y="115"/>
                  </a:lnTo>
                  <a:lnTo>
                    <a:pt x="139" y="114"/>
                  </a:lnTo>
                  <a:lnTo>
                    <a:pt x="137" y="113"/>
                  </a:lnTo>
                  <a:lnTo>
                    <a:pt x="136" y="112"/>
                  </a:lnTo>
                  <a:lnTo>
                    <a:pt x="135" y="110"/>
                  </a:lnTo>
                  <a:lnTo>
                    <a:pt x="134" y="109"/>
                  </a:lnTo>
                  <a:lnTo>
                    <a:pt x="133" y="107"/>
                  </a:lnTo>
                  <a:lnTo>
                    <a:pt x="133" y="106"/>
                  </a:lnTo>
                  <a:lnTo>
                    <a:pt x="132" y="104"/>
                  </a:lnTo>
                  <a:lnTo>
                    <a:pt x="132" y="102"/>
                  </a:lnTo>
                  <a:lnTo>
                    <a:pt x="131" y="100"/>
                  </a:lnTo>
                  <a:lnTo>
                    <a:pt x="131" y="98"/>
                  </a:lnTo>
                  <a:lnTo>
                    <a:pt x="131" y="95"/>
                  </a:lnTo>
                  <a:lnTo>
                    <a:pt x="131" y="93"/>
                  </a:lnTo>
                  <a:lnTo>
                    <a:pt x="131" y="92"/>
                  </a:lnTo>
                  <a:lnTo>
                    <a:pt x="131" y="90"/>
                  </a:lnTo>
                  <a:lnTo>
                    <a:pt x="131" y="89"/>
                  </a:lnTo>
                  <a:lnTo>
                    <a:pt x="131" y="87"/>
                  </a:lnTo>
                  <a:lnTo>
                    <a:pt x="132" y="86"/>
                  </a:lnTo>
                  <a:lnTo>
                    <a:pt x="132" y="84"/>
                  </a:lnTo>
                  <a:lnTo>
                    <a:pt x="133" y="83"/>
                  </a:lnTo>
                  <a:lnTo>
                    <a:pt x="133" y="81"/>
                  </a:lnTo>
                  <a:lnTo>
                    <a:pt x="134" y="80"/>
                  </a:lnTo>
                  <a:lnTo>
                    <a:pt x="135" y="79"/>
                  </a:lnTo>
                  <a:lnTo>
                    <a:pt x="136" y="78"/>
                  </a:lnTo>
                  <a:lnTo>
                    <a:pt x="137" y="77"/>
                  </a:lnTo>
                  <a:lnTo>
                    <a:pt x="138" y="75"/>
                  </a:lnTo>
                  <a:lnTo>
                    <a:pt x="140" y="74"/>
                  </a:lnTo>
                  <a:lnTo>
                    <a:pt x="142" y="73"/>
                  </a:lnTo>
                  <a:lnTo>
                    <a:pt x="145" y="72"/>
                  </a:lnTo>
                  <a:lnTo>
                    <a:pt x="148" y="70"/>
                  </a:lnTo>
                  <a:lnTo>
                    <a:pt x="152" y="69"/>
                  </a:lnTo>
                  <a:lnTo>
                    <a:pt x="156" y="67"/>
                  </a:lnTo>
                  <a:lnTo>
                    <a:pt x="161" y="66"/>
                  </a:lnTo>
                  <a:lnTo>
                    <a:pt x="166" y="64"/>
                  </a:lnTo>
                  <a:lnTo>
                    <a:pt x="172" y="63"/>
                  </a:lnTo>
                  <a:lnTo>
                    <a:pt x="178" y="61"/>
                  </a:lnTo>
                  <a:lnTo>
                    <a:pt x="185" y="60"/>
                  </a:lnTo>
                  <a:lnTo>
                    <a:pt x="192" y="58"/>
                  </a:lnTo>
                  <a:lnTo>
                    <a:pt x="199" y="56"/>
                  </a:lnTo>
                  <a:lnTo>
                    <a:pt x="207" y="54"/>
                  </a:lnTo>
                  <a:lnTo>
                    <a:pt x="217" y="53"/>
                  </a:lnTo>
                  <a:lnTo>
                    <a:pt x="217" y="51"/>
                  </a:lnTo>
                  <a:lnTo>
                    <a:pt x="218" y="48"/>
                  </a:lnTo>
                  <a:lnTo>
                    <a:pt x="218" y="46"/>
                  </a:lnTo>
                  <a:lnTo>
                    <a:pt x="218" y="44"/>
                  </a:lnTo>
                  <a:lnTo>
                    <a:pt x="219" y="42"/>
                  </a:lnTo>
                  <a:lnTo>
                    <a:pt x="219" y="40"/>
                  </a:lnTo>
                  <a:lnTo>
                    <a:pt x="219" y="38"/>
                  </a:lnTo>
                  <a:lnTo>
                    <a:pt x="220" y="36"/>
                  </a:lnTo>
                  <a:lnTo>
                    <a:pt x="220" y="34"/>
                  </a:lnTo>
                  <a:lnTo>
                    <a:pt x="220" y="32"/>
                  </a:lnTo>
                  <a:lnTo>
                    <a:pt x="221" y="29"/>
                  </a:lnTo>
                  <a:lnTo>
                    <a:pt x="221" y="27"/>
                  </a:lnTo>
                  <a:lnTo>
                    <a:pt x="221" y="25"/>
                  </a:lnTo>
                  <a:lnTo>
                    <a:pt x="221" y="23"/>
                  </a:lnTo>
                  <a:lnTo>
                    <a:pt x="221" y="21"/>
                  </a:lnTo>
                  <a:lnTo>
                    <a:pt x="222" y="19"/>
                  </a:lnTo>
                  <a:lnTo>
                    <a:pt x="222" y="17"/>
                  </a:lnTo>
                  <a:lnTo>
                    <a:pt x="222" y="15"/>
                  </a:lnTo>
                  <a:lnTo>
                    <a:pt x="223" y="13"/>
                  </a:lnTo>
                  <a:lnTo>
                    <a:pt x="224" y="12"/>
                  </a:lnTo>
                  <a:lnTo>
                    <a:pt x="224" y="11"/>
                  </a:lnTo>
                  <a:lnTo>
                    <a:pt x="225" y="9"/>
                  </a:lnTo>
                  <a:lnTo>
                    <a:pt x="226" y="8"/>
                  </a:lnTo>
                  <a:lnTo>
                    <a:pt x="227" y="7"/>
                  </a:lnTo>
                  <a:lnTo>
                    <a:pt x="228" y="6"/>
                  </a:lnTo>
                  <a:lnTo>
                    <a:pt x="229" y="5"/>
                  </a:lnTo>
                  <a:lnTo>
                    <a:pt x="231" y="3"/>
                  </a:lnTo>
                  <a:lnTo>
                    <a:pt x="232" y="3"/>
                  </a:lnTo>
                  <a:lnTo>
                    <a:pt x="233" y="2"/>
                  </a:lnTo>
                  <a:lnTo>
                    <a:pt x="235" y="1"/>
                  </a:lnTo>
                  <a:lnTo>
                    <a:pt x="237" y="1"/>
                  </a:lnTo>
                  <a:lnTo>
                    <a:pt x="239" y="1"/>
                  </a:lnTo>
                  <a:lnTo>
                    <a:pt x="239" y="0"/>
                  </a:lnTo>
                  <a:lnTo>
                    <a:pt x="240" y="0"/>
                  </a:lnTo>
                  <a:lnTo>
                    <a:pt x="241" y="0"/>
                  </a:lnTo>
                  <a:lnTo>
                    <a:pt x="242" y="0"/>
                  </a:lnTo>
                  <a:lnTo>
                    <a:pt x="243" y="0"/>
                  </a:lnTo>
                  <a:lnTo>
                    <a:pt x="244" y="0"/>
                  </a:lnTo>
                  <a:lnTo>
                    <a:pt x="245" y="0"/>
                  </a:lnTo>
                  <a:lnTo>
                    <a:pt x="246" y="1"/>
                  </a:lnTo>
                  <a:lnTo>
                    <a:pt x="247" y="1"/>
                  </a:lnTo>
                  <a:lnTo>
                    <a:pt x="248" y="1"/>
                  </a:lnTo>
                  <a:lnTo>
                    <a:pt x="249" y="1"/>
                  </a:lnTo>
                  <a:lnTo>
                    <a:pt x="250" y="2"/>
                  </a:lnTo>
                  <a:lnTo>
                    <a:pt x="251" y="2"/>
                  </a:lnTo>
                  <a:lnTo>
                    <a:pt x="252" y="2"/>
                  </a:lnTo>
                  <a:lnTo>
                    <a:pt x="253" y="3"/>
                  </a:lnTo>
                  <a:lnTo>
                    <a:pt x="254" y="5"/>
                  </a:lnTo>
                  <a:lnTo>
                    <a:pt x="255" y="5"/>
                  </a:lnTo>
                  <a:lnTo>
                    <a:pt x="256" y="6"/>
                  </a:lnTo>
                  <a:lnTo>
                    <a:pt x="257" y="6"/>
                  </a:lnTo>
                  <a:lnTo>
                    <a:pt x="258" y="7"/>
                  </a:lnTo>
                  <a:lnTo>
                    <a:pt x="259" y="8"/>
                  </a:lnTo>
                  <a:lnTo>
                    <a:pt x="260" y="9"/>
                  </a:lnTo>
                  <a:lnTo>
                    <a:pt x="261" y="10"/>
                  </a:lnTo>
                  <a:lnTo>
                    <a:pt x="261" y="11"/>
                  </a:lnTo>
                  <a:lnTo>
                    <a:pt x="261" y="12"/>
                  </a:lnTo>
                  <a:lnTo>
                    <a:pt x="262" y="12"/>
                  </a:lnTo>
                  <a:lnTo>
                    <a:pt x="262" y="13"/>
                  </a:lnTo>
                  <a:lnTo>
                    <a:pt x="262" y="14"/>
                  </a:lnTo>
                  <a:lnTo>
                    <a:pt x="263" y="15"/>
                  </a:lnTo>
                  <a:lnTo>
                    <a:pt x="263" y="16"/>
                  </a:lnTo>
                  <a:lnTo>
                    <a:pt x="263" y="18"/>
                  </a:lnTo>
                  <a:lnTo>
                    <a:pt x="263" y="19"/>
                  </a:lnTo>
                  <a:lnTo>
                    <a:pt x="263" y="21"/>
                  </a:lnTo>
                  <a:lnTo>
                    <a:pt x="263" y="22"/>
                  </a:lnTo>
                  <a:lnTo>
                    <a:pt x="263" y="24"/>
                  </a:lnTo>
                  <a:lnTo>
                    <a:pt x="263" y="26"/>
                  </a:lnTo>
                  <a:lnTo>
                    <a:pt x="263" y="28"/>
                  </a:lnTo>
                  <a:lnTo>
                    <a:pt x="263" y="29"/>
                  </a:lnTo>
                  <a:lnTo>
                    <a:pt x="263" y="31"/>
                  </a:lnTo>
                  <a:lnTo>
                    <a:pt x="263" y="33"/>
                  </a:lnTo>
                  <a:lnTo>
                    <a:pt x="263" y="35"/>
                  </a:lnTo>
                  <a:lnTo>
                    <a:pt x="262" y="37"/>
                  </a:lnTo>
                  <a:lnTo>
                    <a:pt x="262" y="39"/>
                  </a:lnTo>
                  <a:lnTo>
                    <a:pt x="262" y="41"/>
                  </a:lnTo>
                  <a:lnTo>
                    <a:pt x="262" y="44"/>
                  </a:lnTo>
                  <a:lnTo>
                    <a:pt x="262" y="43"/>
                  </a:lnTo>
                  <a:lnTo>
                    <a:pt x="263" y="43"/>
                  </a:lnTo>
                  <a:lnTo>
                    <a:pt x="264" y="43"/>
                  </a:lnTo>
                  <a:lnTo>
                    <a:pt x="266" y="43"/>
                  </a:lnTo>
                  <a:lnTo>
                    <a:pt x="267" y="43"/>
                  </a:lnTo>
                  <a:lnTo>
                    <a:pt x="268" y="43"/>
                  </a:lnTo>
                  <a:lnTo>
                    <a:pt x="269" y="42"/>
                  </a:lnTo>
                  <a:lnTo>
                    <a:pt x="270" y="42"/>
                  </a:lnTo>
                  <a:lnTo>
                    <a:pt x="271" y="42"/>
                  </a:lnTo>
                  <a:lnTo>
                    <a:pt x="272" y="42"/>
                  </a:lnTo>
                  <a:lnTo>
                    <a:pt x="273" y="42"/>
                  </a:lnTo>
                  <a:lnTo>
                    <a:pt x="274" y="42"/>
                  </a:lnTo>
                  <a:close/>
                </a:path>
              </a:pathLst>
            </a:custGeom>
            <a:solidFill>
              <a:srgbClr val="FC3B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32" name="Freeform 215">
              <a:extLst>
                <a:ext uri="{FF2B5EF4-FFF2-40B4-BE49-F238E27FC236}">
                  <a16:creationId xmlns:a16="http://schemas.microsoft.com/office/drawing/2014/main" id="{7BEA1B68-2C03-4E13-B5DC-21E822DFBF94}"/>
                </a:ext>
              </a:extLst>
            </p:cNvPr>
            <p:cNvSpPr>
              <a:spLocks noEditPoints="1"/>
            </p:cNvSpPr>
            <p:nvPr/>
          </p:nvSpPr>
          <p:spPr bwMode="auto">
            <a:xfrm>
              <a:off x="4689" y="1613"/>
              <a:ext cx="25" cy="21"/>
            </a:xfrm>
            <a:custGeom>
              <a:avLst/>
              <a:gdLst>
                <a:gd name="T0" fmla="*/ 23 w 430"/>
                <a:gd name="T1" fmla="*/ 17 h 349"/>
                <a:gd name="T2" fmla="*/ 21 w 430"/>
                <a:gd name="T3" fmla="*/ 15 h 349"/>
                <a:gd name="T4" fmla="*/ 0 w 430"/>
                <a:gd name="T5" fmla="*/ 6 h 349"/>
                <a:gd name="T6" fmla="*/ 2 w 430"/>
                <a:gd name="T7" fmla="*/ 7 h 349"/>
                <a:gd name="T8" fmla="*/ 6 w 430"/>
                <a:gd name="T9" fmla="*/ 7 h 349"/>
                <a:gd name="T10" fmla="*/ 10 w 430"/>
                <a:gd name="T11" fmla="*/ 5 h 349"/>
                <a:gd name="T12" fmla="*/ 10 w 430"/>
                <a:gd name="T13" fmla="*/ 3 h 349"/>
                <a:gd name="T14" fmla="*/ 6 w 430"/>
                <a:gd name="T15" fmla="*/ 2 h 349"/>
                <a:gd name="T16" fmla="*/ 4 w 430"/>
                <a:gd name="T17" fmla="*/ 3 h 349"/>
                <a:gd name="T18" fmla="*/ 12 w 430"/>
                <a:gd name="T19" fmla="*/ 3 h 349"/>
                <a:gd name="T20" fmla="*/ 14 w 430"/>
                <a:gd name="T21" fmla="*/ 4 h 349"/>
                <a:gd name="T22" fmla="*/ 17 w 430"/>
                <a:gd name="T23" fmla="*/ 5 h 349"/>
                <a:gd name="T24" fmla="*/ 19 w 430"/>
                <a:gd name="T25" fmla="*/ 3 h 349"/>
                <a:gd name="T26" fmla="*/ 22 w 430"/>
                <a:gd name="T27" fmla="*/ 3 h 349"/>
                <a:gd name="T28" fmla="*/ 19 w 430"/>
                <a:gd name="T29" fmla="*/ 1 h 349"/>
                <a:gd name="T30" fmla="*/ 17 w 430"/>
                <a:gd name="T31" fmla="*/ 0 h 349"/>
                <a:gd name="T32" fmla="*/ 15 w 430"/>
                <a:gd name="T33" fmla="*/ 2 h 349"/>
                <a:gd name="T34" fmla="*/ 2 w 430"/>
                <a:gd name="T35" fmla="*/ 9 h 349"/>
                <a:gd name="T36" fmla="*/ 3 w 430"/>
                <a:gd name="T37" fmla="*/ 17 h 349"/>
                <a:gd name="T38" fmla="*/ 2 w 430"/>
                <a:gd name="T39" fmla="*/ 20 h 349"/>
                <a:gd name="T40" fmla="*/ 6 w 430"/>
                <a:gd name="T41" fmla="*/ 18 h 349"/>
                <a:gd name="T42" fmla="*/ 9 w 430"/>
                <a:gd name="T43" fmla="*/ 18 h 349"/>
                <a:gd name="T44" fmla="*/ 11 w 430"/>
                <a:gd name="T45" fmla="*/ 20 h 349"/>
                <a:gd name="T46" fmla="*/ 11 w 430"/>
                <a:gd name="T47" fmla="*/ 15 h 349"/>
                <a:gd name="T48" fmla="*/ 14 w 430"/>
                <a:gd name="T49" fmla="*/ 15 h 349"/>
                <a:gd name="T50" fmla="*/ 16 w 430"/>
                <a:gd name="T51" fmla="*/ 14 h 349"/>
                <a:gd name="T52" fmla="*/ 16 w 430"/>
                <a:gd name="T53" fmla="*/ 11 h 349"/>
                <a:gd name="T54" fmla="*/ 21 w 430"/>
                <a:gd name="T55" fmla="*/ 11 h 349"/>
                <a:gd name="T56" fmla="*/ 25 w 430"/>
                <a:gd name="T57" fmla="*/ 13 h 349"/>
                <a:gd name="T58" fmla="*/ 23 w 430"/>
                <a:gd name="T59" fmla="*/ 10 h 349"/>
                <a:gd name="T60" fmla="*/ 24 w 430"/>
                <a:gd name="T61" fmla="*/ 8 h 349"/>
                <a:gd name="T62" fmla="*/ 20 w 430"/>
                <a:gd name="T63" fmla="*/ 7 h 349"/>
                <a:gd name="T64" fmla="*/ 23 w 430"/>
                <a:gd name="T65" fmla="*/ 7 h 349"/>
                <a:gd name="T66" fmla="*/ 21 w 430"/>
                <a:gd name="T67" fmla="*/ 5 h 349"/>
                <a:gd name="T68" fmla="*/ 19 w 430"/>
                <a:gd name="T69" fmla="*/ 4 h 349"/>
                <a:gd name="T70" fmla="*/ 18 w 430"/>
                <a:gd name="T71" fmla="*/ 6 h 349"/>
                <a:gd name="T72" fmla="*/ 16 w 430"/>
                <a:gd name="T73" fmla="*/ 5 h 349"/>
                <a:gd name="T74" fmla="*/ 14 w 430"/>
                <a:gd name="T75" fmla="*/ 7 h 349"/>
                <a:gd name="T76" fmla="*/ 13 w 430"/>
                <a:gd name="T77" fmla="*/ 5 h 349"/>
                <a:gd name="T78" fmla="*/ 12 w 430"/>
                <a:gd name="T79" fmla="*/ 7 h 349"/>
                <a:gd name="T80" fmla="*/ 10 w 430"/>
                <a:gd name="T81" fmla="*/ 9 h 349"/>
                <a:gd name="T82" fmla="*/ 12 w 430"/>
                <a:gd name="T83" fmla="*/ 9 h 349"/>
                <a:gd name="T84" fmla="*/ 13 w 430"/>
                <a:gd name="T85" fmla="*/ 10 h 349"/>
                <a:gd name="T86" fmla="*/ 11 w 430"/>
                <a:gd name="T87" fmla="*/ 12 h 349"/>
                <a:gd name="T88" fmla="*/ 13 w 430"/>
                <a:gd name="T89" fmla="*/ 11 h 349"/>
                <a:gd name="T90" fmla="*/ 11 w 430"/>
                <a:gd name="T91" fmla="*/ 13 h 349"/>
                <a:gd name="T92" fmla="*/ 10 w 430"/>
                <a:gd name="T93" fmla="*/ 8 h 349"/>
                <a:gd name="T94" fmla="*/ 4 w 430"/>
                <a:gd name="T95" fmla="*/ 8 h 349"/>
                <a:gd name="T96" fmla="*/ 17 w 430"/>
                <a:gd name="T97" fmla="*/ 9 h 349"/>
                <a:gd name="T98" fmla="*/ 18 w 430"/>
                <a:gd name="T99" fmla="*/ 9 h 349"/>
                <a:gd name="T100" fmla="*/ 7 w 430"/>
                <a:gd name="T101" fmla="*/ 13 h 349"/>
                <a:gd name="T102" fmla="*/ 6 w 430"/>
                <a:gd name="T103" fmla="*/ 15 h 349"/>
                <a:gd name="T104" fmla="*/ 7 w 430"/>
                <a:gd name="T105" fmla="*/ 11 h 349"/>
                <a:gd name="T106" fmla="*/ 5 w 430"/>
                <a:gd name="T107" fmla="*/ 11 h 349"/>
                <a:gd name="T108" fmla="*/ 18 w 430"/>
                <a:gd name="T109" fmla="*/ 18 h 349"/>
                <a:gd name="T110" fmla="*/ 20 w 430"/>
                <a:gd name="T111" fmla="*/ 16 h 349"/>
                <a:gd name="T112" fmla="*/ 21 w 430"/>
                <a:gd name="T113" fmla="*/ 13 h 349"/>
                <a:gd name="T114" fmla="*/ 20 w 430"/>
                <a:gd name="T115" fmla="*/ 12 h 349"/>
                <a:gd name="T116" fmla="*/ 19 w 430"/>
                <a:gd name="T117" fmla="*/ 12 h 349"/>
                <a:gd name="T118" fmla="*/ 16 w 430"/>
                <a:gd name="T119" fmla="*/ 12 h 349"/>
                <a:gd name="T120" fmla="*/ 13 w 430"/>
                <a:gd name="T121" fmla="*/ 18 h 349"/>
                <a:gd name="T122" fmla="*/ 16 w 430"/>
                <a:gd name="T123" fmla="*/ 17 h 3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30" h="349">
                  <a:moveTo>
                    <a:pt x="341" y="250"/>
                  </a:moveTo>
                  <a:lnTo>
                    <a:pt x="341" y="251"/>
                  </a:lnTo>
                  <a:lnTo>
                    <a:pt x="341" y="252"/>
                  </a:lnTo>
                  <a:lnTo>
                    <a:pt x="342" y="254"/>
                  </a:lnTo>
                  <a:lnTo>
                    <a:pt x="343" y="255"/>
                  </a:lnTo>
                  <a:lnTo>
                    <a:pt x="343" y="257"/>
                  </a:lnTo>
                  <a:lnTo>
                    <a:pt x="345" y="258"/>
                  </a:lnTo>
                  <a:lnTo>
                    <a:pt x="346" y="260"/>
                  </a:lnTo>
                  <a:lnTo>
                    <a:pt x="347" y="262"/>
                  </a:lnTo>
                  <a:lnTo>
                    <a:pt x="349" y="263"/>
                  </a:lnTo>
                  <a:lnTo>
                    <a:pt x="352" y="265"/>
                  </a:lnTo>
                  <a:lnTo>
                    <a:pt x="353" y="267"/>
                  </a:lnTo>
                  <a:lnTo>
                    <a:pt x="356" y="269"/>
                  </a:lnTo>
                  <a:lnTo>
                    <a:pt x="358" y="271"/>
                  </a:lnTo>
                  <a:lnTo>
                    <a:pt x="360" y="272"/>
                  </a:lnTo>
                  <a:lnTo>
                    <a:pt x="363" y="274"/>
                  </a:lnTo>
                  <a:lnTo>
                    <a:pt x="366" y="278"/>
                  </a:lnTo>
                  <a:lnTo>
                    <a:pt x="367" y="278"/>
                  </a:lnTo>
                  <a:lnTo>
                    <a:pt x="368" y="279"/>
                  </a:lnTo>
                  <a:lnTo>
                    <a:pt x="370" y="280"/>
                  </a:lnTo>
                  <a:lnTo>
                    <a:pt x="371" y="281"/>
                  </a:lnTo>
                  <a:lnTo>
                    <a:pt x="373" y="281"/>
                  </a:lnTo>
                  <a:lnTo>
                    <a:pt x="374" y="282"/>
                  </a:lnTo>
                  <a:lnTo>
                    <a:pt x="375" y="282"/>
                  </a:lnTo>
                  <a:lnTo>
                    <a:pt x="377" y="283"/>
                  </a:lnTo>
                  <a:lnTo>
                    <a:pt x="378" y="283"/>
                  </a:lnTo>
                  <a:lnTo>
                    <a:pt x="379" y="283"/>
                  </a:lnTo>
                  <a:lnTo>
                    <a:pt x="381" y="284"/>
                  </a:lnTo>
                  <a:lnTo>
                    <a:pt x="382" y="284"/>
                  </a:lnTo>
                  <a:lnTo>
                    <a:pt x="383" y="284"/>
                  </a:lnTo>
                  <a:lnTo>
                    <a:pt x="384" y="284"/>
                  </a:lnTo>
                  <a:lnTo>
                    <a:pt x="385" y="284"/>
                  </a:lnTo>
                  <a:lnTo>
                    <a:pt x="387" y="284"/>
                  </a:lnTo>
                  <a:lnTo>
                    <a:pt x="387" y="283"/>
                  </a:lnTo>
                  <a:lnTo>
                    <a:pt x="388" y="283"/>
                  </a:lnTo>
                  <a:lnTo>
                    <a:pt x="389" y="283"/>
                  </a:lnTo>
                  <a:lnTo>
                    <a:pt x="390" y="282"/>
                  </a:lnTo>
                  <a:lnTo>
                    <a:pt x="391" y="282"/>
                  </a:lnTo>
                  <a:lnTo>
                    <a:pt x="392" y="282"/>
                  </a:lnTo>
                  <a:lnTo>
                    <a:pt x="393" y="281"/>
                  </a:lnTo>
                  <a:lnTo>
                    <a:pt x="394" y="281"/>
                  </a:lnTo>
                  <a:lnTo>
                    <a:pt x="395" y="280"/>
                  </a:lnTo>
                  <a:lnTo>
                    <a:pt x="396" y="279"/>
                  </a:lnTo>
                  <a:lnTo>
                    <a:pt x="397" y="278"/>
                  </a:lnTo>
                  <a:lnTo>
                    <a:pt x="398" y="278"/>
                  </a:lnTo>
                  <a:lnTo>
                    <a:pt x="398" y="277"/>
                  </a:lnTo>
                  <a:lnTo>
                    <a:pt x="400" y="275"/>
                  </a:lnTo>
                  <a:lnTo>
                    <a:pt x="401" y="275"/>
                  </a:lnTo>
                  <a:lnTo>
                    <a:pt x="401" y="273"/>
                  </a:lnTo>
                  <a:lnTo>
                    <a:pt x="402" y="272"/>
                  </a:lnTo>
                  <a:lnTo>
                    <a:pt x="403" y="271"/>
                  </a:lnTo>
                  <a:lnTo>
                    <a:pt x="403" y="270"/>
                  </a:lnTo>
                  <a:lnTo>
                    <a:pt x="404" y="268"/>
                  </a:lnTo>
                  <a:lnTo>
                    <a:pt x="405" y="267"/>
                  </a:lnTo>
                  <a:lnTo>
                    <a:pt x="405" y="265"/>
                  </a:lnTo>
                  <a:lnTo>
                    <a:pt x="406" y="264"/>
                  </a:lnTo>
                  <a:lnTo>
                    <a:pt x="406" y="262"/>
                  </a:lnTo>
                  <a:lnTo>
                    <a:pt x="407" y="261"/>
                  </a:lnTo>
                  <a:lnTo>
                    <a:pt x="407" y="259"/>
                  </a:lnTo>
                  <a:lnTo>
                    <a:pt x="407" y="258"/>
                  </a:lnTo>
                  <a:lnTo>
                    <a:pt x="408" y="256"/>
                  </a:lnTo>
                  <a:lnTo>
                    <a:pt x="408" y="254"/>
                  </a:lnTo>
                  <a:lnTo>
                    <a:pt x="408" y="252"/>
                  </a:lnTo>
                  <a:lnTo>
                    <a:pt x="409" y="251"/>
                  </a:lnTo>
                  <a:lnTo>
                    <a:pt x="405" y="250"/>
                  </a:lnTo>
                  <a:lnTo>
                    <a:pt x="402" y="250"/>
                  </a:lnTo>
                  <a:lnTo>
                    <a:pt x="398" y="250"/>
                  </a:lnTo>
                  <a:lnTo>
                    <a:pt x="395" y="249"/>
                  </a:lnTo>
                  <a:lnTo>
                    <a:pt x="392" y="249"/>
                  </a:lnTo>
                  <a:lnTo>
                    <a:pt x="389" y="249"/>
                  </a:lnTo>
                  <a:lnTo>
                    <a:pt x="386" y="248"/>
                  </a:lnTo>
                  <a:lnTo>
                    <a:pt x="383" y="248"/>
                  </a:lnTo>
                  <a:lnTo>
                    <a:pt x="381" y="247"/>
                  </a:lnTo>
                  <a:lnTo>
                    <a:pt x="378" y="247"/>
                  </a:lnTo>
                  <a:lnTo>
                    <a:pt x="376" y="246"/>
                  </a:lnTo>
                  <a:lnTo>
                    <a:pt x="373" y="246"/>
                  </a:lnTo>
                  <a:lnTo>
                    <a:pt x="371" y="245"/>
                  </a:lnTo>
                  <a:lnTo>
                    <a:pt x="369" y="245"/>
                  </a:lnTo>
                  <a:lnTo>
                    <a:pt x="367" y="244"/>
                  </a:lnTo>
                  <a:lnTo>
                    <a:pt x="365" y="244"/>
                  </a:lnTo>
                  <a:lnTo>
                    <a:pt x="363" y="243"/>
                  </a:lnTo>
                  <a:lnTo>
                    <a:pt x="362" y="243"/>
                  </a:lnTo>
                  <a:lnTo>
                    <a:pt x="361" y="243"/>
                  </a:lnTo>
                  <a:lnTo>
                    <a:pt x="359" y="242"/>
                  </a:lnTo>
                  <a:lnTo>
                    <a:pt x="358" y="242"/>
                  </a:lnTo>
                  <a:lnTo>
                    <a:pt x="357" y="242"/>
                  </a:lnTo>
                  <a:lnTo>
                    <a:pt x="356" y="242"/>
                  </a:lnTo>
                  <a:lnTo>
                    <a:pt x="355" y="242"/>
                  </a:lnTo>
                  <a:lnTo>
                    <a:pt x="354" y="242"/>
                  </a:lnTo>
                  <a:lnTo>
                    <a:pt x="353" y="242"/>
                  </a:lnTo>
                  <a:lnTo>
                    <a:pt x="352" y="242"/>
                  </a:lnTo>
                  <a:lnTo>
                    <a:pt x="351" y="242"/>
                  </a:lnTo>
                  <a:lnTo>
                    <a:pt x="349" y="242"/>
                  </a:lnTo>
                  <a:lnTo>
                    <a:pt x="348" y="242"/>
                  </a:lnTo>
                  <a:lnTo>
                    <a:pt x="347" y="242"/>
                  </a:lnTo>
                  <a:lnTo>
                    <a:pt x="346" y="242"/>
                  </a:lnTo>
                  <a:lnTo>
                    <a:pt x="345" y="242"/>
                  </a:lnTo>
                  <a:lnTo>
                    <a:pt x="344" y="242"/>
                  </a:lnTo>
                  <a:lnTo>
                    <a:pt x="343" y="243"/>
                  </a:lnTo>
                  <a:lnTo>
                    <a:pt x="342" y="243"/>
                  </a:lnTo>
                  <a:lnTo>
                    <a:pt x="342" y="244"/>
                  </a:lnTo>
                  <a:lnTo>
                    <a:pt x="341" y="244"/>
                  </a:lnTo>
                  <a:lnTo>
                    <a:pt x="341" y="245"/>
                  </a:lnTo>
                  <a:lnTo>
                    <a:pt x="340" y="246"/>
                  </a:lnTo>
                  <a:lnTo>
                    <a:pt x="340" y="247"/>
                  </a:lnTo>
                  <a:lnTo>
                    <a:pt x="340" y="248"/>
                  </a:lnTo>
                  <a:lnTo>
                    <a:pt x="340" y="249"/>
                  </a:lnTo>
                  <a:lnTo>
                    <a:pt x="341" y="250"/>
                  </a:lnTo>
                  <a:close/>
                  <a:moveTo>
                    <a:pt x="3" y="85"/>
                  </a:moveTo>
                  <a:lnTo>
                    <a:pt x="2" y="85"/>
                  </a:lnTo>
                  <a:lnTo>
                    <a:pt x="2" y="86"/>
                  </a:lnTo>
                  <a:lnTo>
                    <a:pt x="1" y="87"/>
                  </a:lnTo>
                  <a:lnTo>
                    <a:pt x="1" y="88"/>
                  </a:lnTo>
                  <a:lnTo>
                    <a:pt x="1" y="89"/>
                  </a:lnTo>
                  <a:lnTo>
                    <a:pt x="0" y="90"/>
                  </a:lnTo>
                  <a:lnTo>
                    <a:pt x="0" y="91"/>
                  </a:lnTo>
                  <a:lnTo>
                    <a:pt x="0" y="92"/>
                  </a:lnTo>
                  <a:lnTo>
                    <a:pt x="0" y="94"/>
                  </a:lnTo>
                  <a:lnTo>
                    <a:pt x="0" y="95"/>
                  </a:lnTo>
                  <a:lnTo>
                    <a:pt x="0" y="97"/>
                  </a:lnTo>
                  <a:lnTo>
                    <a:pt x="0" y="98"/>
                  </a:lnTo>
                  <a:lnTo>
                    <a:pt x="0" y="99"/>
                  </a:lnTo>
                  <a:lnTo>
                    <a:pt x="0" y="101"/>
                  </a:lnTo>
                  <a:lnTo>
                    <a:pt x="0" y="102"/>
                  </a:lnTo>
                  <a:lnTo>
                    <a:pt x="1" y="104"/>
                  </a:lnTo>
                  <a:lnTo>
                    <a:pt x="1" y="105"/>
                  </a:lnTo>
                  <a:lnTo>
                    <a:pt x="1" y="107"/>
                  </a:lnTo>
                  <a:lnTo>
                    <a:pt x="2" y="108"/>
                  </a:lnTo>
                  <a:lnTo>
                    <a:pt x="3" y="109"/>
                  </a:lnTo>
                  <a:lnTo>
                    <a:pt x="3" y="110"/>
                  </a:lnTo>
                  <a:lnTo>
                    <a:pt x="4" y="111"/>
                  </a:lnTo>
                  <a:lnTo>
                    <a:pt x="5" y="112"/>
                  </a:lnTo>
                  <a:lnTo>
                    <a:pt x="6" y="113"/>
                  </a:lnTo>
                  <a:lnTo>
                    <a:pt x="7" y="114"/>
                  </a:lnTo>
                  <a:lnTo>
                    <a:pt x="8" y="114"/>
                  </a:lnTo>
                  <a:lnTo>
                    <a:pt x="9" y="115"/>
                  </a:lnTo>
                  <a:lnTo>
                    <a:pt x="11" y="115"/>
                  </a:lnTo>
                  <a:lnTo>
                    <a:pt x="13" y="115"/>
                  </a:lnTo>
                  <a:lnTo>
                    <a:pt x="14" y="115"/>
                  </a:lnTo>
                  <a:lnTo>
                    <a:pt x="16" y="115"/>
                  </a:lnTo>
                  <a:lnTo>
                    <a:pt x="18" y="115"/>
                  </a:lnTo>
                  <a:lnTo>
                    <a:pt x="18" y="114"/>
                  </a:lnTo>
                  <a:lnTo>
                    <a:pt x="19" y="114"/>
                  </a:lnTo>
                  <a:lnTo>
                    <a:pt x="20" y="114"/>
                  </a:lnTo>
                  <a:lnTo>
                    <a:pt x="21" y="114"/>
                  </a:lnTo>
                  <a:lnTo>
                    <a:pt x="22" y="113"/>
                  </a:lnTo>
                  <a:lnTo>
                    <a:pt x="23" y="113"/>
                  </a:lnTo>
                  <a:lnTo>
                    <a:pt x="24" y="113"/>
                  </a:lnTo>
                  <a:lnTo>
                    <a:pt x="24" y="112"/>
                  </a:lnTo>
                  <a:lnTo>
                    <a:pt x="25" y="112"/>
                  </a:lnTo>
                  <a:lnTo>
                    <a:pt x="26" y="112"/>
                  </a:lnTo>
                  <a:lnTo>
                    <a:pt x="27" y="111"/>
                  </a:lnTo>
                  <a:lnTo>
                    <a:pt x="28" y="111"/>
                  </a:lnTo>
                  <a:lnTo>
                    <a:pt x="30" y="111"/>
                  </a:lnTo>
                  <a:lnTo>
                    <a:pt x="31" y="110"/>
                  </a:lnTo>
                  <a:lnTo>
                    <a:pt x="33" y="109"/>
                  </a:lnTo>
                  <a:lnTo>
                    <a:pt x="36" y="108"/>
                  </a:lnTo>
                  <a:lnTo>
                    <a:pt x="38" y="107"/>
                  </a:lnTo>
                  <a:lnTo>
                    <a:pt x="40" y="106"/>
                  </a:lnTo>
                  <a:lnTo>
                    <a:pt x="43" y="105"/>
                  </a:lnTo>
                  <a:lnTo>
                    <a:pt x="45" y="104"/>
                  </a:lnTo>
                  <a:lnTo>
                    <a:pt x="48" y="104"/>
                  </a:lnTo>
                  <a:lnTo>
                    <a:pt x="51" y="103"/>
                  </a:lnTo>
                  <a:lnTo>
                    <a:pt x="54" y="102"/>
                  </a:lnTo>
                  <a:lnTo>
                    <a:pt x="57" y="101"/>
                  </a:lnTo>
                  <a:lnTo>
                    <a:pt x="61" y="101"/>
                  </a:lnTo>
                  <a:lnTo>
                    <a:pt x="65" y="100"/>
                  </a:lnTo>
                  <a:lnTo>
                    <a:pt x="68" y="99"/>
                  </a:lnTo>
                  <a:lnTo>
                    <a:pt x="72" y="98"/>
                  </a:lnTo>
                  <a:lnTo>
                    <a:pt x="76" y="98"/>
                  </a:lnTo>
                  <a:lnTo>
                    <a:pt x="76" y="99"/>
                  </a:lnTo>
                  <a:lnTo>
                    <a:pt x="77" y="100"/>
                  </a:lnTo>
                  <a:lnTo>
                    <a:pt x="77" y="101"/>
                  </a:lnTo>
                  <a:lnTo>
                    <a:pt x="78" y="102"/>
                  </a:lnTo>
                  <a:lnTo>
                    <a:pt x="78" y="104"/>
                  </a:lnTo>
                  <a:lnTo>
                    <a:pt x="79" y="105"/>
                  </a:lnTo>
                  <a:lnTo>
                    <a:pt x="80" y="106"/>
                  </a:lnTo>
                  <a:lnTo>
                    <a:pt x="80" y="107"/>
                  </a:lnTo>
                  <a:lnTo>
                    <a:pt x="81" y="108"/>
                  </a:lnTo>
                  <a:lnTo>
                    <a:pt x="82" y="109"/>
                  </a:lnTo>
                  <a:lnTo>
                    <a:pt x="82" y="110"/>
                  </a:lnTo>
                  <a:lnTo>
                    <a:pt x="83" y="111"/>
                  </a:lnTo>
                  <a:lnTo>
                    <a:pt x="84" y="112"/>
                  </a:lnTo>
                  <a:lnTo>
                    <a:pt x="85" y="113"/>
                  </a:lnTo>
                  <a:lnTo>
                    <a:pt x="86" y="114"/>
                  </a:lnTo>
                  <a:lnTo>
                    <a:pt x="87" y="116"/>
                  </a:lnTo>
                  <a:lnTo>
                    <a:pt x="88" y="117"/>
                  </a:lnTo>
                  <a:lnTo>
                    <a:pt x="88" y="118"/>
                  </a:lnTo>
                  <a:lnTo>
                    <a:pt x="89" y="119"/>
                  </a:lnTo>
                  <a:lnTo>
                    <a:pt x="90" y="119"/>
                  </a:lnTo>
                  <a:lnTo>
                    <a:pt x="91" y="120"/>
                  </a:lnTo>
                  <a:lnTo>
                    <a:pt x="92" y="120"/>
                  </a:lnTo>
                  <a:lnTo>
                    <a:pt x="93" y="121"/>
                  </a:lnTo>
                  <a:lnTo>
                    <a:pt x="94" y="121"/>
                  </a:lnTo>
                  <a:lnTo>
                    <a:pt x="95" y="121"/>
                  </a:lnTo>
                  <a:lnTo>
                    <a:pt x="97" y="121"/>
                  </a:lnTo>
                  <a:lnTo>
                    <a:pt x="98" y="121"/>
                  </a:lnTo>
                  <a:lnTo>
                    <a:pt x="99" y="121"/>
                  </a:lnTo>
                  <a:lnTo>
                    <a:pt x="101" y="121"/>
                  </a:lnTo>
                  <a:lnTo>
                    <a:pt x="102" y="121"/>
                  </a:lnTo>
                  <a:lnTo>
                    <a:pt x="104" y="121"/>
                  </a:lnTo>
                  <a:lnTo>
                    <a:pt x="105" y="120"/>
                  </a:lnTo>
                  <a:lnTo>
                    <a:pt x="106" y="120"/>
                  </a:lnTo>
                  <a:lnTo>
                    <a:pt x="108" y="120"/>
                  </a:lnTo>
                  <a:lnTo>
                    <a:pt x="109" y="119"/>
                  </a:lnTo>
                  <a:lnTo>
                    <a:pt x="110" y="119"/>
                  </a:lnTo>
                  <a:lnTo>
                    <a:pt x="111" y="118"/>
                  </a:lnTo>
                  <a:lnTo>
                    <a:pt x="112" y="117"/>
                  </a:lnTo>
                  <a:lnTo>
                    <a:pt x="113" y="117"/>
                  </a:lnTo>
                  <a:lnTo>
                    <a:pt x="113" y="116"/>
                  </a:lnTo>
                  <a:lnTo>
                    <a:pt x="114" y="115"/>
                  </a:lnTo>
                  <a:lnTo>
                    <a:pt x="115" y="114"/>
                  </a:lnTo>
                  <a:lnTo>
                    <a:pt x="115" y="113"/>
                  </a:lnTo>
                  <a:lnTo>
                    <a:pt x="116" y="112"/>
                  </a:lnTo>
                  <a:lnTo>
                    <a:pt x="117" y="111"/>
                  </a:lnTo>
                  <a:lnTo>
                    <a:pt x="117" y="110"/>
                  </a:lnTo>
                  <a:lnTo>
                    <a:pt x="118" y="109"/>
                  </a:lnTo>
                  <a:lnTo>
                    <a:pt x="118" y="107"/>
                  </a:lnTo>
                  <a:lnTo>
                    <a:pt x="118" y="106"/>
                  </a:lnTo>
                  <a:lnTo>
                    <a:pt x="118" y="105"/>
                  </a:lnTo>
                  <a:lnTo>
                    <a:pt x="118" y="104"/>
                  </a:lnTo>
                  <a:lnTo>
                    <a:pt x="118" y="103"/>
                  </a:lnTo>
                  <a:lnTo>
                    <a:pt x="119" y="102"/>
                  </a:lnTo>
                  <a:lnTo>
                    <a:pt x="119" y="101"/>
                  </a:lnTo>
                  <a:lnTo>
                    <a:pt x="119" y="100"/>
                  </a:lnTo>
                  <a:lnTo>
                    <a:pt x="119" y="98"/>
                  </a:lnTo>
                  <a:lnTo>
                    <a:pt x="119" y="97"/>
                  </a:lnTo>
                  <a:lnTo>
                    <a:pt x="119" y="96"/>
                  </a:lnTo>
                  <a:lnTo>
                    <a:pt x="119" y="95"/>
                  </a:lnTo>
                  <a:lnTo>
                    <a:pt x="119" y="94"/>
                  </a:lnTo>
                  <a:lnTo>
                    <a:pt x="119" y="92"/>
                  </a:lnTo>
                  <a:lnTo>
                    <a:pt x="119" y="91"/>
                  </a:lnTo>
                  <a:lnTo>
                    <a:pt x="120" y="90"/>
                  </a:lnTo>
                  <a:lnTo>
                    <a:pt x="168" y="81"/>
                  </a:lnTo>
                  <a:lnTo>
                    <a:pt x="168" y="80"/>
                  </a:lnTo>
                  <a:lnTo>
                    <a:pt x="169" y="80"/>
                  </a:lnTo>
                  <a:lnTo>
                    <a:pt x="170" y="80"/>
                  </a:lnTo>
                  <a:lnTo>
                    <a:pt x="171" y="80"/>
                  </a:lnTo>
                  <a:lnTo>
                    <a:pt x="172" y="79"/>
                  </a:lnTo>
                  <a:lnTo>
                    <a:pt x="173" y="78"/>
                  </a:lnTo>
                  <a:lnTo>
                    <a:pt x="174" y="78"/>
                  </a:lnTo>
                  <a:lnTo>
                    <a:pt x="175" y="77"/>
                  </a:lnTo>
                  <a:lnTo>
                    <a:pt x="175" y="76"/>
                  </a:lnTo>
                  <a:lnTo>
                    <a:pt x="176" y="75"/>
                  </a:lnTo>
                  <a:lnTo>
                    <a:pt x="176" y="74"/>
                  </a:lnTo>
                  <a:lnTo>
                    <a:pt x="176" y="73"/>
                  </a:lnTo>
                  <a:lnTo>
                    <a:pt x="177" y="73"/>
                  </a:lnTo>
                  <a:lnTo>
                    <a:pt x="177" y="71"/>
                  </a:lnTo>
                  <a:lnTo>
                    <a:pt x="177" y="70"/>
                  </a:lnTo>
                  <a:lnTo>
                    <a:pt x="178" y="69"/>
                  </a:lnTo>
                  <a:lnTo>
                    <a:pt x="178" y="67"/>
                  </a:lnTo>
                  <a:lnTo>
                    <a:pt x="178" y="66"/>
                  </a:lnTo>
                  <a:lnTo>
                    <a:pt x="179" y="65"/>
                  </a:lnTo>
                  <a:lnTo>
                    <a:pt x="179" y="64"/>
                  </a:lnTo>
                  <a:lnTo>
                    <a:pt x="179" y="63"/>
                  </a:lnTo>
                  <a:lnTo>
                    <a:pt x="179" y="61"/>
                  </a:lnTo>
                  <a:lnTo>
                    <a:pt x="179" y="60"/>
                  </a:lnTo>
                  <a:lnTo>
                    <a:pt x="179" y="59"/>
                  </a:lnTo>
                  <a:lnTo>
                    <a:pt x="179" y="58"/>
                  </a:lnTo>
                  <a:lnTo>
                    <a:pt x="179" y="57"/>
                  </a:lnTo>
                  <a:lnTo>
                    <a:pt x="179" y="56"/>
                  </a:lnTo>
                  <a:lnTo>
                    <a:pt x="179" y="55"/>
                  </a:lnTo>
                  <a:lnTo>
                    <a:pt x="179" y="54"/>
                  </a:lnTo>
                  <a:lnTo>
                    <a:pt x="178" y="53"/>
                  </a:lnTo>
                  <a:lnTo>
                    <a:pt x="178" y="52"/>
                  </a:lnTo>
                  <a:lnTo>
                    <a:pt x="177" y="52"/>
                  </a:lnTo>
                  <a:lnTo>
                    <a:pt x="177" y="51"/>
                  </a:lnTo>
                  <a:lnTo>
                    <a:pt x="176" y="51"/>
                  </a:lnTo>
                  <a:lnTo>
                    <a:pt x="175" y="51"/>
                  </a:lnTo>
                  <a:lnTo>
                    <a:pt x="174" y="51"/>
                  </a:lnTo>
                  <a:lnTo>
                    <a:pt x="173" y="51"/>
                  </a:lnTo>
                  <a:lnTo>
                    <a:pt x="172" y="51"/>
                  </a:lnTo>
                  <a:lnTo>
                    <a:pt x="171" y="51"/>
                  </a:lnTo>
                  <a:lnTo>
                    <a:pt x="170" y="51"/>
                  </a:lnTo>
                  <a:lnTo>
                    <a:pt x="167" y="51"/>
                  </a:lnTo>
                  <a:lnTo>
                    <a:pt x="164" y="51"/>
                  </a:lnTo>
                  <a:lnTo>
                    <a:pt x="161" y="52"/>
                  </a:lnTo>
                  <a:lnTo>
                    <a:pt x="158" y="52"/>
                  </a:lnTo>
                  <a:lnTo>
                    <a:pt x="154" y="52"/>
                  </a:lnTo>
                  <a:lnTo>
                    <a:pt x="151" y="53"/>
                  </a:lnTo>
                  <a:lnTo>
                    <a:pt x="148" y="53"/>
                  </a:lnTo>
                  <a:lnTo>
                    <a:pt x="144" y="54"/>
                  </a:lnTo>
                  <a:lnTo>
                    <a:pt x="141" y="54"/>
                  </a:lnTo>
                  <a:lnTo>
                    <a:pt x="138" y="54"/>
                  </a:lnTo>
                  <a:lnTo>
                    <a:pt x="134" y="55"/>
                  </a:lnTo>
                  <a:lnTo>
                    <a:pt x="131" y="55"/>
                  </a:lnTo>
                  <a:lnTo>
                    <a:pt x="127" y="56"/>
                  </a:lnTo>
                  <a:lnTo>
                    <a:pt x="124" y="56"/>
                  </a:lnTo>
                  <a:lnTo>
                    <a:pt x="120" y="57"/>
                  </a:lnTo>
                  <a:lnTo>
                    <a:pt x="117" y="58"/>
                  </a:lnTo>
                  <a:lnTo>
                    <a:pt x="116" y="57"/>
                  </a:lnTo>
                  <a:lnTo>
                    <a:pt x="116" y="56"/>
                  </a:lnTo>
                  <a:lnTo>
                    <a:pt x="116" y="55"/>
                  </a:lnTo>
                  <a:lnTo>
                    <a:pt x="116" y="54"/>
                  </a:lnTo>
                  <a:lnTo>
                    <a:pt x="116" y="53"/>
                  </a:lnTo>
                  <a:lnTo>
                    <a:pt x="116" y="52"/>
                  </a:lnTo>
                  <a:lnTo>
                    <a:pt x="116" y="51"/>
                  </a:lnTo>
                  <a:lnTo>
                    <a:pt x="115" y="50"/>
                  </a:lnTo>
                  <a:lnTo>
                    <a:pt x="115" y="49"/>
                  </a:lnTo>
                  <a:lnTo>
                    <a:pt x="115" y="48"/>
                  </a:lnTo>
                  <a:lnTo>
                    <a:pt x="114" y="48"/>
                  </a:lnTo>
                  <a:lnTo>
                    <a:pt x="114" y="46"/>
                  </a:lnTo>
                  <a:lnTo>
                    <a:pt x="113" y="45"/>
                  </a:lnTo>
                  <a:lnTo>
                    <a:pt x="112" y="44"/>
                  </a:lnTo>
                  <a:lnTo>
                    <a:pt x="111" y="43"/>
                  </a:lnTo>
                  <a:lnTo>
                    <a:pt x="110" y="42"/>
                  </a:lnTo>
                  <a:lnTo>
                    <a:pt x="109" y="42"/>
                  </a:lnTo>
                  <a:lnTo>
                    <a:pt x="109" y="41"/>
                  </a:lnTo>
                  <a:lnTo>
                    <a:pt x="108" y="41"/>
                  </a:lnTo>
                  <a:lnTo>
                    <a:pt x="106" y="40"/>
                  </a:lnTo>
                  <a:lnTo>
                    <a:pt x="105" y="40"/>
                  </a:lnTo>
                  <a:lnTo>
                    <a:pt x="104" y="39"/>
                  </a:lnTo>
                  <a:lnTo>
                    <a:pt x="103" y="39"/>
                  </a:lnTo>
                  <a:lnTo>
                    <a:pt x="101" y="39"/>
                  </a:lnTo>
                  <a:lnTo>
                    <a:pt x="100" y="38"/>
                  </a:lnTo>
                  <a:lnTo>
                    <a:pt x="99" y="38"/>
                  </a:lnTo>
                  <a:lnTo>
                    <a:pt x="98" y="38"/>
                  </a:lnTo>
                  <a:lnTo>
                    <a:pt x="97" y="38"/>
                  </a:lnTo>
                  <a:lnTo>
                    <a:pt x="96" y="38"/>
                  </a:lnTo>
                  <a:lnTo>
                    <a:pt x="95" y="38"/>
                  </a:lnTo>
                  <a:lnTo>
                    <a:pt x="93" y="38"/>
                  </a:lnTo>
                  <a:lnTo>
                    <a:pt x="92" y="38"/>
                  </a:lnTo>
                  <a:lnTo>
                    <a:pt x="91" y="38"/>
                  </a:lnTo>
                  <a:lnTo>
                    <a:pt x="89" y="38"/>
                  </a:lnTo>
                  <a:lnTo>
                    <a:pt x="88" y="38"/>
                  </a:lnTo>
                  <a:lnTo>
                    <a:pt x="87" y="38"/>
                  </a:lnTo>
                  <a:lnTo>
                    <a:pt x="86" y="39"/>
                  </a:lnTo>
                  <a:lnTo>
                    <a:pt x="84" y="39"/>
                  </a:lnTo>
                  <a:lnTo>
                    <a:pt x="83" y="39"/>
                  </a:lnTo>
                  <a:lnTo>
                    <a:pt x="82" y="39"/>
                  </a:lnTo>
                  <a:lnTo>
                    <a:pt x="81" y="40"/>
                  </a:lnTo>
                  <a:lnTo>
                    <a:pt x="79" y="40"/>
                  </a:lnTo>
                  <a:lnTo>
                    <a:pt x="78" y="40"/>
                  </a:lnTo>
                  <a:lnTo>
                    <a:pt x="77" y="41"/>
                  </a:lnTo>
                  <a:lnTo>
                    <a:pt x="76" y="42"/>
                  </a:lnTo>
                  <a:lnTo>
                    <a:pt x="75" y="42"/>
                  </a:lnTo>
                  <a:lnTo>
                    <a:pt x="74" y="43"/>
                  </a:lnTo>
                  <a:lnTo>
                    <a:pt x="73" y="43"/>
                  </a:lnTo>
                  <a:lnTo>
                    <a:pt x="72" y="44"/>
                  </a:lnTo>
                  <a:lnTo>
                    <a:pt x="71" y="45"/>
                  </a:lnTo>
                  <a:lnTo>
                    <a:pt x="70" y="46"/>
                  </a:lnTo>
                  <a:lnTo>
                    <a:pt x="69" y="48"/>
                  </a:lnTo>
                  <a:lnTo>
                    <a:pt x="69" y="49"/>
                  </a:lnTo>
                  <a:lnTo>
                    <a:pt x="68" y="49"/>
                  </a:lnTo>
                  <a:lnTo>
                    <a:pt x="67" y="50"/>
                  </a:lnTo>
                  <a:lnTo>
                    <a:pt x="67" y="51"/>
                  </a:lnTo>
                  <a:lnTo>
                    <a:pt x="66" y="52"/>
                  </a:lnTo>
                  <a:lnTo>
                    <a:pt x="66" y="53"/>
                  </a:lnTo>
                  <a:lnTo>
                    <a:pt x="66" y="54"/>
                  </a:lnTo>
                  <a:lnTo>
                    <a:pt x="65" y="55"/>
                  </a:lnTo>
                  <a:lnTo>
                    <a:pt x="65" y="56"/>
                  </a:lnTo>
                  <a:lnTo>
                    <a:pt x="65" y="57"/>
                  </a:lnTo>
                  <a:lnTo>
                    <a:pt x="64" y="58"/>
                  </a:lnTo>
                  <a:lnTo>
                    <a:pt x="64" y="59"/>
                  </a:lnTo>
                  <a:lnTo>
                    <a:pt x="64" y="60"/>
                  </a:lnTo>
                  <a:lnTo>
                    <a:pt x="64" y="61"/>
                  </a:lnTo>
                  <a:lnTo>
                    <a:pt x="65" y="62"/>
                  </a:lnTo>
                  <a:lnTo>
                    <a:pt x="65" y="63"/>
                  </a:lnTo>
                  <a:lnTo>
                    <a:pt x="65" y="64"/>
                  </a:lnTo>
                  <a:lnTo>
                    <a:pt x="65" y="65"/>
                  </a:lnTo>
                  <a:lnTo>
                    <a:pt x="65" y="66"/>
                  </a:lnTo>
                  <a:lnTo>
                    <a:pt x="66" y="67"/>
                  </a:lnTo>
                  <a:lnTo>
                    <a:pt x="59" y="68"/>
                  </a:lnTo>
                  <a:lnTo>
                    <a:pt x="52" y="69"/>
                  </a:lnTo>
                  <a:lnTo>
                    <a:pt x="46" y="70"/>
                  </a:lnTo>
                  <a:lnTo>
                    <a:pt x="40" y="72"/>
                  </a:lnTo>
                  <a:lnTo>
                    <a:pt x="35" y="73"/>
                  </a:lnTo>
                  <a:lnTo>
                    <a:pt x="31" y="74"/>
                  </a:lnTo>
                  <a:lnTo>
                    <a:pt x="26" y="75"/>
                  </a:lnTo>
                  <a:lnTo>
                    <a:pt x="22" y="76"/>
                  </a:lnTo>
                  <a:lnTo>
                    <a:pt x="19" y="77"/>
                  </a:lnTo>
                  <a:lnTo>
                    <a:pt x="16" y="78"/>
                  </a:lnTo>
                  <a:lnTo>
                    <a:pt x="13" y="80"/>
                  </a:lnTo>
                  <a:lnTo>
                    <a:pt x="9" y="81"/>
                  </a:lnTo>
                  <a:lnTo>
                    <a:pt x="7" y="82"/>
                  </a:lnTo>
                  <a:lnTo>
                    <a:pt x="5" y="83"/>
                  </a:lnTo>
                  <a:lnTo>
                    <a:pt x="4" y="84"/>
                  </a:lnTo>
                  <a:lnTo>
                    <a:pt x="3" y="85"/>
                  </a:lnTo>
                  <a:close/>
                  <a:moveTo>
                    <a:pt x="214" y="42"/>
                  </a:moveTo>
                  <a:lnTo>
                    <a:pt x="212" y="42"/>
                  </a:lnTo>
                  <a:lnTo>
                    <a:pt x="211" y="43"/>
                  </a:lnTo>
                  <a:lnTo>
                    <a:pt x="210" y="44"/>
                  </a:lnTo>
                  <a:lnTo>
                    <a:pt x="209" y="45"/>
                  </a:lnTo>
                  <a:lnTo>
                    <a:pt x="208" y="48"/>
                  </a:lnTo>
                  <a:lnTo>
                    <a:pt x="208" y="49"/>
                  </a:lnTo>
                  <a:lnTo>
                    <a:pt x="207" y="50"/>
                  </a:lnTo>
                  <a:lnTo>
                    <a:pt x="207" y="51"/>
                  </a:lnTo>
                  <a:lnTo>
                    <a:pt x="206" y="52"/>
                  </a:lnTo>
                  <a:lnTo>
                    <a:pt x="206" y="53"/>
                  </a:lnTo>
                  <a:lnTo>
                    <a:pt x="206" y="55"/>
                  </a:lnTo>
                  <a:lnTo>
                    <a:pt x="205" y="56"/>
                  </a:lnTo>
                  <a:lnTo>
                    <a:pt x="205" y="57"/>
                  </a:lnTo>
                  <a:lnTo>
                    <a:pt x="205" y="59"/>
                  </a:lnTo>
                  <a:lnTo>
                    <a:pt x="205" y="60"/>
                  </a:lnTo>
                  <a:lnTo>
                    <a:pt x="206" y="62"/>
                  </a:lnTo>
                  <a:lnTo>
                    <a:pt x="206" y="63"/>
                  </a:lnTo>
                  <a:lnTo>
                    <a:pt x="206" y="64"/>
                  </a:lnTo>
                  <a:lnTo>
                    <a:pt x="206" y="65"/>
                  </a:lnTo>
                  <a:lnTo>
                    <a:pt x="207" y="66"/>
                  </a:lnTo>
                  <a:lnTo>
                    <a:pt x="207" y="67"/>
                  </a:lnTo>
                  <a:lnTo>
                    <a:pt x="208" y="68"/>
                  </a:lnTo>
                  <a:lnTo>
                    <a:pt x="209" y="69"/>
                  </a:lnTo>
                  <a:lnTo>
                    <a:pt x="209" y="70"/>
                  </a:lnTo>
                  <a:lnTo>
                    <a:pt x="210" y="71"/>
                  </a:lnTo>
                  <a:lnTo>
                    <a:pt x="211" y="72"/>
                  </a:lnTo>
                  <a:lnTo>
                    <a:pt x="212" y="73"/>
                  </a:lnTo>
                  <a:lnTo>
                    <a:pt x="213" y="73"/>
                  </a:lnTo>
                  <a:lnTo>
                    <a:pt x="214" y="74"/>
                  </a:lnTo>
                  <a:lnTo>
                    <a:pt x="215" y="74"/>
                  </a:lnTo>
                  <a:lnTo>
                    <a:pt x="216" y="74"/>
                  </a:lnTo>
                  <a:lnTo>
                    <a:pt x="217" y="74"/>
                  </a:lnTo>
                  <a:lnTo>
                    <a:pt x="218" y="75"/>
                  </a:lnTo>
                  <a:lnTo>
                    <a:pt x="219" y="75"/>
                  </a:lnTo>
                  <a:lnTo>
                    <a:pt x="220" y="75"/>
                  </a:lnTo>
                  <a:lnTo>
                    <a:pt x="221" y="75"/>
                  </a:lnTo>
                  <a:lnTo>
                    <a:pt x="222" y="75"/>
                  </a:lnTo>
                  <a:lnTo>
                    <a:pt x="223" y="75"/>
                  </a:lnTo>
                  <a:lnTo>
                    <a:pt x="224" y="75"/>
                  </a:lnTo>
                  <a:lnTo>
                    <a:pt x="224" y="74"/>
                  </a:lnTo>
                  <a:lnTo>
                    <a:pt x="225" y="74"/>
                  </a:lnTo>
                  <a:lnTo>
                    <a:pt x="226" y="74"/>
                  </a:lnTo>
                  <a:lnTo>
                    <a:pt x="227" y="73"/>
                  </a:lnTo>
                  <a:lnTo>
                    <a:pt x="228" y="73"/>
                  </a:lnTo>
                  <a:lnTo>
                    <a:pt x="229" y="73"/>
                  </a:lnTo>
                  <a:lnTo>
                    <a:pt x="231" y="73"/>
                  </a:lnTo>
                  <a:lnTo>
                    <a:pt x="232" y="72"/>
                  </a:lnTo>
                  <a:lnTo>
                    <a:pt x="233" y="72"/>
                  </a:lnTo>
                  <a:lnTo>
                    <a:pt x="235" y="71"/>
                  </a:lnTo>
                  <a:lnTo>
                    <a:pt x="236" y="71"/>
                  </a:lnTo>
                  <a:lnTo>
                    <a:pt x="238" y="70"/>
                  </a:lnTo>
                  <a:lnTo>
                    <a:pt x="240" y="70"/>
                  </a:lnTo>
                  <a:lnTo>
                    <a:pt x="241" y="69"/>
                  </a:lnTo>
                  <a:lnTo>
                    <a:pt x="244" y="69"/>
                  </a:lnTo>
                  <a:lnTo>
                    <a:pt x="245" y="68"/>
                  </a:lnTo>
                  <a:lnTo>
                    <a:pt x="247" y="67"/>
                  </a:lnTo>
                  <a:lnTo>
                    <a:pt x="249" y="67"/>
                  </a:lnTo>
                  <a:lnTo>
                    <a:pt x="251" y="66"/>
                  </a:lnTo>
                  <a:lnTo>
                    <a:pt x="254" y="66"/>
                  </a:lnTo>
                  <a:lnTo>
                    <a:pt x="256" y="65"/>
                  </a:lnTo>
                  <a:lnTo>
                    <a:pt x="258" y="64"/>
                  </a:lnTo>
                  <a:lnTo>
                    <a:pt x="261" y="64"/>
                  </a:lnTo>
                  <a:lnTo>
                    <a:pt x="263" y="63"/>
                  </a:lnTo>
                  <a:lnTo>
                    <a:pt x="265" y="63"/>
                  </a:lnTo>
                  <a:lnTo>
                    <a:pt x="267" y="62"/>
                  </a:lnTo>
                  <a:lnTo>
                    <a:pt x="270" y="61"/>
                  </a:lnTo>
                  <a:lnTo>
                    <a:pt x="272" y="61"/>
                  </a:lnTo>
                  <a:lnTo>
                    <a:pt x="274" y="60"/>
                  </a:lnTo>
                  <a:lnTo>
                    <a:pt x="277" y="59"/>
                  </a:lnTo>
                  <a:lnTo>
                    <a:pt x="280" y="59"/>
                  </a:lnTo>
                  <a:lnTo>
                    <a:pt x="280" y="60"/>
                  </a:lnTo>
                  <a:lnTo>
                    <a:pt x="280" y="61"/>
                  </a:lnTo>
                  <a:lnTo>
                    <a:pt x="281" y="63"/>
                  </a:lnTo>
                  <a:lnTo>
                    <a:pt x="281" y="64"/>
                  </a:lnTo>
                  <a:lnTo>
                    <a:pt x="282" y="65"/>
                  </a:lnTo>
                  <a:lnTo>
                    <a:pt x="282" y="67"/>
                  </a:lnTo>
                  <a:lnTo>
                    <a:pt x="283" y="68"/>
                  </a:lnTo>
                  <a:lnTo>
                    <a:pt x="283" y="69"/>
                  </a:lnTo>
                  <a:lnTo>
                    <a:pt x="284" y="70"/>
                  </a:lnTo>
                  <a:lnTo>
                    <a:pt x="284" y="71"/>
                  </a:lnTo>
                  <a:lnTo>
                    <a:pt x="285" y="72"/>
                  </a:lnTo>
                  <a:lnTo>
                    <a:pt x="285" y="73"/>
                  </a:lnTo>
                  <a:lnTo>
                    <a:pt x="286" y="74"/>
                  </a:lnTo>
                  <a:lnTo>
                    <a:pt x="287" y="75"/>
                  </a:lnTo>
                  <a:lnTo>
                    <a:pt x="288" y="76"/>
                  </a:lnTo>
                  <a:lnTo>
                    <a:pt x="289" y="77"/>
                  </a:lnTo>
                  <a:lnTo>
                    <a:pt x="289" y="78"/>
                  </a:lnTo>
                  <a:lnTo>
                    <a:pt x="290" y="78"/>
                  </a:lnTo>
                  <a:lnTo>
                    <a:pt x="291" y="79"/>
                  </a:lnTo>
                  <a:lnTo>
                    <a:pt x="292" y="79"/>
                  </a:lnTo>
                  <a:lnTo>
                    <a:pt x="292" y="80"/>
                  </a:lnTo>
                  <a:lnTo>
                    <a:pt x="293" y="80"/>
                  </a:lnTo>
                  <a:lnTo>
                    <a:pt x="294" y="80"/>
                  </a:lnTo>
                  <a:lnTo>
                    <a:pt x="295" y="80"/>
                  </a:lnTo>
                  <a:lnTo>
                    <a:pt x="296" y="81"/>
                  </a:lnTo>
                  <a:lnTo>
                    <a:pt x="297" y="81"/>
                  </a:lnTo>
                  <a:lnTo>
                    <a:pt x="298" y="81"/>
                  </a:lnTo>
                  <a:lnTo>
                    <a:pt x="299" y="81"/>
                  </a:lnTo>
                  <a:lnTo>
                    <a:pt x="300" y="81"/>
                  </a:lnTo>
                  <a:lnTo>
                    <a:pt x="302" y="81"/>
                  </a:lnTo>
                  <a:lnTo>
                    <a:pt x="303" y="80"/>
                  </a:lnTo>
                  <a:lnTo>
                    <a:pt x="305" y="80"/>
                  </a:lnTo>
                  <a:lnTo>
                    <a:pt x="306" y="79"/>
                  </a:lnTo>
                  <a:lnTo>
                    <a:pt x="308" y="79"/>
                  </a:lnTo>
                  <a:lnTo>
                    <a:pt x="309" y="78"/>
                  </a:lnTo>
                  <a:lnTo>
                    <a:pt x="310" y="78"/>
                  </a:lnTo>
                  <a:lnTo>
                    <a:pt x="312" y="77"/>
                  </a:lnTo>
                  <a:lnTo>
                    <a:pt x="313" y="76"/>
                  </a:lnTo>
                  <a:lnTo>
                    <a:pt x="314" y="76"/>
                  </a:lnTo>
                  <a:lnTo>
                    <a:pt x="315" y="75"/>
                  </a:lnTo>
                  <a:lnTo>
                    <a:pt x="316" y="74"/>
                  </a:lnTo>
                  <a:lnTo>
                    <a:pt x="317" y="73"/>
                  </a:lnTo>
                  <a:lnTo>
                    <a:pt x="317" y="72"/>
                  </a:lnTo>
                  <a:lnTo>
                    <a:pt x="318" y="71"/>
                  </a:lnTo>
                  <a:lnTo>
                    <a:pt x="319" y="70"/>
                  </a:lnTo>
                  <a:lnTo>
                    <a:pt x="320" y="69"/>
                  </a:lnTo>
                  <a:lnTo>
                    <a:pt x="320" y="68"/>
                  </a:lnTo>
                  <a:lnTo>
                    <a:pt x="321" y="67"/>
                  </a:lnTo>
                  <a:lnTo>
                    <a:pt x="321" y="66"/>
                  </a:lnTo>
                  <a:lnTo>
                    <a:pt x="322" y="65"/>
                  </a:lnTo>
                  <a:lnTo>
                    <a:pt x="322" y="64"/>
                  </a:lnTo>
                  <a:lnTo>
                    <a:pt x="322" y="62"/>
                  </a:lnTo>
                  <a:lnTo>
                    <a:pt x="323" y="61"/>
                  </a:lnTo>
                  <a:lnTo>
                    <a:pt x="323" y="60"/>
                  </a:lnTo>
                  <a:lnTo>
                    <a:pt x="324" y="59"/>
                  </a:lnTo>
                  <a:lnTo>
                    <a:pt x="324" y="58"/>
                  </a:lnTo>
                  <a:lnTo>
                    <a:pt x="324" y="57"/>
                  </a:lnTo>
                  <a:lnTo>
                    <a:pt x="325" y="56"/>
                  </a:lnTo>
                  <a:lnTo>
                    <a:pt x="325" y="54"/>
                  </a:lnTo>
                  <a:lnTo>
                    <a:pt x="325" y="53"/>
                  </a:lnTo>
                  <a:lnTo>
                    <a:pt x="325" y="52"/>
                  </a:lnTo>
                  <a:lnTo>
                    <a:pt x="326" y="51"/>
                  </a:lnTo>
                  <a:lnTo>
                    <a:pt x="327" y="50"/>
                  </a:lnTo>
                  <a:lnTo>
                    <a:pt x="329" y="50"/>
                  </a:lnTo>
                  <a:lnTo>
                    <a:pt x="331" y="50"/>
                  </a:lnTo>
                  <a:lnTo>
                    <a:pt x="333" y="50"/>
                  </a:lnTo>
                  <a:lnTo>
                    <a:pt x="335" y="50"/>
                  </a:lnTo>
                  <a:lnTo>
                    <a:pt x="337" y="50"/>
                  </a:lnTo>
                  <a:lnTo>
                    <a:pt x="340" y="50"/>
                  </a:lnTo>
                  <a:lnTo>
                    <a:pt x="342" y="50"/>
                  </a:lnTo>
                  <a:lnTo>
                    <a:pt x="344" y="50"/>
                  </a:lnTo>
                  <a:lnTo>
                    <a:pt x="346" y="50"/>
                  </a:lnTo>
                  <a:lnTo>
                    <a:pt x="348" y="50"/>
                  </a:lnTo>
                  <a:lnTo>
                    <a:pt x="352" y="50"/>
                  </a:lnTo>
                  <a:lnTo>
                    <a:pt x="354" y="50"/>
                  </a:lnTo>
                  <a:lnTo>
                    <a:pt x="356" y="50"/>
                  </a:lnTo>
                  <a:lnTo>
                    <a:pt x="358" y="50"/>
                  </a:lnTo>
                  <a:lnTo>
                    <a:pt x="361" y="51"/>
                  </a:lnTo>
                  <a:lnTo>
                    <a:pt x="362" y="50"/>
                  </a:lnTo>
                  <a:lnTo>
                    <a:pt x="363" y="50"/>
                  </a:lnTo>
                  <a:lnTo>
                    <a:pt x="365" y="50"/>
                  </a:lnTo>
                  <a:lnTo>
                    <a:pt x="366" y="50"/>
                  </a:lnTo>
                  <a:lnTo>
                    <a:pt x="367" y="50"/>
                  </a:lnTo>
                  <a:lnTo>
                    <a:pt x="369" y="50"/>
                  </a:lnTo>
                  <a:lnTo>
                    <a:pt x="370" y="50"/>
                  </a:lnTo>
                  <a:lnTo>
                    <a:pt x="371" y="50"/>
                  </a:lnTo>
                  <a:lnTo>
                    <a:pt x="372" y="50"/>
                  </a:lnTo>
                  <a:lnTo>
                    <a:pt x="373" y="50"/>
                  </a:lnTo>
                  <a:lnTo>
                    <a:pt x="374" y="50"/>
                  </a:lnTo>
                  <a:lnTo>
                    <a:pt x="375" y="50"/>
                  </a:lnTo>
                  <a:lnTo>
                    <a:pt x="376" y="50"/>
                  </a:lnTo>
                  <a:lnTo>
                    <a:pt x="377" y="50"/>
                  </a:lnTo>
                  <a:lnTo>
                    <a:pt x="378" y="50"/>
                  </a:lnTo>
                  <a:lnTo>
                    <a:pt x="378" y="49"/>
                  </a:lnTo>
                  <a:lnTo>
                    <a:pt x="379" y="49"/>
                  </a:lnTo>
                  <a:lnTo>
                    <a:pt x="380" y="49"/>
                  </a:lnTo>
                  <a:lnTo>
                    <a:pt x="381" y="48"/>
                  </a:lnTo>
                  <a:lnTo>
                    <a:pt x="382" y="48"/>
                  </a:lnTo>
                  <a:lnTo>
                    <a:pt x="383" y="48"/>
                  </a:lnTo>
                  <a:lnTo>
                    <a:pt x="383" y="46"/>
                  </a:lnTo>
                  <a:lnTo>
                    <a:pt x="384" y="46"/>
                  </a:lnTo>
                  <a:lnTo>
                    <a:pt x="385" y="45"/>
                  </a:lnTo>
                  <a:lnTo>
                    <a:pt x="386" y="44"/>
                  </a:lnTo>
                  <a:lnTo>
                    <a:pt x="387" y="43"/>
                  </a:lnTo>
                  <a:lnTo>
                    <a:pt x="387" y="42"/>
                  </a:lnTo>
                  <a:lnTo>
                    <a:pt x="388" y="42"/>
                  </a:lnTo>
                  <a:lnTo>
                    <a:pt x="388" y="40"/>
                  </a:lnTo>
                  <a:lnTo>
                    <a:pt x="389" y="39"/>
                  </a:lnTo>
                  <a:lnTo>
                    <a:pt x="389" y="38"/>
                  </a:lnTo>
                  <a:lnTo>
                    <a:pt x="390" y="36"/>
                  </a:lnTo>
                  <a:lnTo>
                    <a:pt x="390" y="35"/>
                  </a:lnTo>
                  <a:lnTo>
                    <a:pt x="391" y="33"/>
                  </a:lnTo>
                  <a:lnTo>
                    <a:pt x="391" y="31"/>
                  </a:lnTo>
                  <a:lnTo>
                    <a:pt x="391" y="29"/>
                  </a:lnTo>
                  <a:lnTo>
                    <a:pt x="391" y="27"/>
                  </a:lnTo>
                  <a:lnTo>
                    <a:pt x="391" y="25"/>
                  </a:lnTo>
                  <a:lnTo>
                    <a:pt x="391" y="23"/>
                  </a:lnTo>
                  <a:lnTo>
                    <a:pt x="391" y="21"/>
                  </a:lnTo>
                  <a:lnTo>
                    <a:pt x="391" y="19"/>
                  </a:lnTo>
                  <a:lnTo>
                    <a:pt x="391" y="16"/>
                  </a:lnTo>
                  <a:lnTo>
                    <a:pt x="391" y="14"/>
                  </a:lnTo>
                  <a:lnTo>
                    <a:pt x="391" y="12"/>
                  </a:lnTo>
                  <a:lnTo>
                    <a:pt x="386" y="12"/>
                  </a:lnTo>
                  <a:lnTo>
                    <a:pt x="382" y="12"/>
                  </a:lnTo>
                  <a:lnTo>
                    <a:pt x="378" y="13"/>
                  </a:lnTo>
                  <a:lnTo>
                    <a:pt x="374" y="13"/>
                  </a:lnTo>
                  <a:lnTo>
                    <a:pt x="369" y="13"/>
                  </a:lnTo>
                  <a:lnTo>
                    <a:pt x="365" y="14"/>
                  </a:lnTo>
                  <a:lnTo>
                    <a:pt x="361" y="14"/>
                  </a:lnTo>
                  <a:lnTo>
                    <a:pt x="357" y="15"/>
                  </a:lnTo>
                  <a:lnTo>
                    <a:pt x="353" y="15"/>
                  </a:lnTo>
                  <a:lnTo>
                    <a:pt x="348" y="16"/>
                  </a:lnTo>
                  <a:lnTo>
                    <a:pt x="345" y="16"/>
                  </a:lnTo>
                  <a:lnTo>
                    <a:pt x="341" y="17"/>
                  </a:lnTo>
                  <a:lnTo>
                    <a:pt x="337" y="17"/>
                  </a:lnTo>
                  <a:lnTo>
                    <a:pt x="333" y="18"/>
                  </a:lnTo>
                  <a:lnTo>
                    <a:pt x="329" y="19"/>
                  </a:lnTo>
                  <a:lnTo>
                    <a:pt x="326" y="20"/>
                  </a:lnTo>
                  <a:lnTo>
                    <a:pt x="325" y="19"/>
                  </a:lnTo>
                  <a:lnTo>
                    <a:pt x="325" y="18"/>
                  </a:lnTo>
                  <a:lnTo>
                    <a:pt x="325" y="17"/>
                  </a:lnTo>
                  <a:lnTo>
                    <a:pt x="325" y="16"/>
                  </a:lnTo>
                  <a:lnTo>
                    <a:pt x="325" y="15"/>
                  </a:lnTo>
                  <a:lnTo>
                    <a:pt x="325" y="14"/>
                  </a:lnTo>
                  <a:lnTo>
                    <a:pt x="324" y="13"/>
                  </a:lnTo>
                  <a:lnTo>
                    <a:pt x="324" y="12"/>
                  </a:lnTo>
                  <a:lnTo>
                    <a:pt x="324" y="11"/>
                  </a:lnTo>
                  <a:lnTo>
                    <a:pt x="323" y="11"/>
                  </a:lnTo>
                  <a:lnTo>
                    <a:pt x="323" y="10"/>
                  </a:lnTo>
                  <a:lnTo>
                    <a:pt x="322" y="9"/>
                  </a:lnTo>
                  <a:lnTo>
                    <a:pt x="322" y="8"/>
                  </a:lnTo>
                  <a:lnTo>
                    <a:pt x="321" y="8"/>
                  </a:lnTo>
                  <a:lnTo>
                    <a:pt x="321" y="7"/>
                  </a:lnTo>
                  <a:lnTo>
                    <a:pt x="320" y="6"/>
                  </a:lnTo>
                  <a:lnTo>
                    <a:pt x="319" y="6"/>
                  </a:lnTo>
                  <a:lnTo>
                    <a:pt x="318" y="5"/>
                  </a:lnTo>
                  <a:lnTo>
                    <a:pt x="317" y="4"/>
                  </a:lnTo>
                  <a:lnTo>
                    <a:pt x="316" y="4"/>
                  </a:lnTo>
                  <a:lnTo>
                    <a:pt x="315" y="4"/>
                  </a:lnTo>
                  <a:lnTo>
                    <a:pt x="313" y="3"/>
                  </a:lnTo>
                  <a:lnTo>
                    <a:pt x="312" y="3"/>
                  </a:lnTo>
                  <a:lnTo>
                    <a:pt x="310" y="2"/>
                  </a:lnTo>
                  <a:lnTo>
                    <a:pt x="309" y="2"/>
                  </a:lnTo>
                  <a:lnTo>
                    <a:pt x="308" y="2"/>
                  </a:lnTo>
                  <a:lnTo>
                    <a:pt x="306" y="0"/>
                  </a:lnTo>
                  <a:lnTo>
                    <a:pt x="305" y="0"/>
                  </a:lnTo>
                  <a:lnTo>
                    <a:pt x="304" y="0"/>
                  </a:lnTo>
                  <a:lnTo>
                    <a:pt x="302" y="0"/>
                  </a:lnTo>
                  <a:lnTo>
                    <a:pt x="300" y="0"/>
                  </a:lnTo>
                  <a:lnTo>
                    <a:pt x="298" y="0"/>
                  </a:lnTo>
                  <a:lnTo>
                    <a:pt x="297" y="0"/>
                  </a:lnTo>
                  <a:lnTo>
                    <a:pt x="296" y="0"/>
                  </a:lnTo>
                  <a:lnTo>
                    <a:pt x="294" y="0"/>
                  </a:lnTo>
                  <a:lnTo>
                    <a:pt x="293" y="0"/>
                  </a:lnTo>
                  <a:lnTo>
                    <a:pt x="292" y="2"/>
                  </a:lnTo>
                  <a:lnTo>
                    <a:pt x="290" y="2"/>
                  </a:lnTo>
                  <a:lnTo>
                    <a:pt x="289" y="2"/>
                  </a:lnTo>
                  <a:lnTo>
                    <a:pt x="288" y="2"/>
                  </a:lnTo>
                  <a:lnTo>
                    <a:pt x="287" y="3"/>
                  </a:lnTo>
                  <a:lnTo>
                    <a:pt x="286" y="3"/>
                  </a:lnTo>
                  <a:lnTo>
                    <a:pt x="284" y="3"/>
                  </a:lnTo>
                  <a:lnTo>
                    <a:pt x="283" y="4"/>
                  </a:lnTo>
                  <a:lnTo>
                    <a:pt x="282" y="5"/>
                  </a:lnTo>
                  <a:lnTo>
                    <a:pt x="281" y="5"/>
                  </a:lnTo>
                  <a:lnTo>
                    <a:pt x="280" y="6"/>
                  </a:lnTo>
                  <a:lnTo>
                    <a:pt x="279" y="6"/>
                  </a:lnTo>
                  <a:lnTo>
                    <a:pt x="278" y="7"/>
                  </a:lnTo>
                  <a:lnTo>
                    <a:pt x="277" y="8"/>
                  </a:lnTo>
                  <a:lnTo>
                    <a:pt x="277" y="9"/>
                  </a:lnTo>
                  <a:lnTo>
                    <a:pt x="276" y="9"/>
                  </a:lnTo>
                  <a:lnTo>
                    <a:pt x="275" y="10"/>
                  </a:lnTo>
                  <a:lnTo>
                    <a:pt x="274" y="11"/>
                  </a:lnTo>
                  <a:lnTo>
                    <a:pt x="274" y="12"/>
                  </a:lnTo>
                  <a:lnTo>
                    <a:pt x="273" y="13"/>
                  </a:lnTo>
                  <a:lnTo>
                    <a:pt x="273" y="14"/>
                  </a:lnTo>
                  <a:lnTo>
                    <a:pt x="272" y="15"/>
                  </a:lnTo>
                  <a:lnTo>
                    <a:pt x="272" y="16"/>
                  </a:lnTo>
                  <a:lnTo>
                    <a:pt x="272" y="17"/>
                  </a:lnTo>
                  <a:lnTo>
                    <a:pt x="272" y="18"/>
                  </a:lnTo>
                  <a:lnTo>
                    <a:pt x="271" y="18"/>
                  </a:lnTo>
                  <a:lnTo>
                    <a:pt x="271" y="19"/>
                  </a:lnTo>
                  <a:lnTo>
                    <a:pt x="271" y="20"/>
                  </a:lnTo>
                  <a:lnTo>
                    <a:pt x="271" y="21"/>
                  </a:lnTo>
                  <a:lnTo>
                    <a:pt x="271" y="22"/>
                  </a:lnTo>
                  <a:lnTo>
                    <a:pt x="272" y="23"/>
                  </a:lnTo>
                  <a:lnTo>
                    <a:pt x="272" y="24"/>
                  </a:lnTo>
                  <a:lnTo>
                    <a:pt x="272" y="25"/>
                  </a:lnTo>
                  <a:lnTo>
                    <a:pt x="272" y="26"/>
                  </a:lnTo>
                  <a:lnTo>
                    <a:pt x="272" y="27"/>
                  </a:lnTo>
                  <a:lnTo>
                    <a:pt x="272" y="28"/>
                  </a:lnTo>
                  <a:lnTo>
                    <a:pt x="273" y="29"/>
                  </a:lnTo>
                  <a:lnTo>
                    <a:pt x="267" y="30"/>
                  </a:lnTo>
                  <a:lnTo>
                    <a:pt x="261" y="31"/>
                  </a:lnTo>
                  <a:lnTo>
                    <a:pt x="256" y="32"/>
                  </a:lnTo>
                  <a:lnTo>
                    <a:pt x="250" y="33"/>
                  </a:lnTo>
                  <a:lnTo>
                    <a:pt x="245" y="34"/>
                  </a:lnTo>
                  <a:lnTo>
                    <a:pt x="241" y="34"/>
                  </a:lnTo>
                  <a:lnTo>
                    <a:pt x="237" y="35"/>
                  </a:lnTo>
                  <a:lnTo>
                    <a:pt x="233" y="36"/>
                  </a:lnTo>
                  <a:lnTo>
                    <a:pt x="230" y="37"/>
                  </a:lnTo>
                  <a:lnTo>
                    <a:pt x="226" y="38"/>
                  </a:lnTo>
                  <a:lnTo>
                    <a:pt x="224" y="38"/>
                  </a:lnTo>
                  <a:lnTo>
                    <a:pt x="221" y="39"/>
                  </a:lnTo>
                  <a:lnTo>
                    <a:pt x="219" y="40"/>
                  </a:lnTo>
                  <a:lnTo>
                    <a:pt x="217" y="40"/>
                  </a:lnTo>
                  <a:lnTo>
                    <a:pt x="215" y="41"/>
                  </a:lnTo>
                  <a:lnTo>
                    <a:pt x="214" y="42"/>
                  </a:lnTo>
                  <a:close/>
                  <a:moveTo>
                    <a:pt x="38" y="132"/>
                  </a:moveTo>
                  <a:lnTo>
                    <a:pt x="37" y="132"/>
                  </a:lnTo>
                  <a:lnTo>
                    <a:pt x="36" y="133"/>
                  </a:lnTo>
                  <a:lnTo>
                    <a:pt x="36" y="134"/>
                  </a:lnTo>
                  <a:lnTo>
                    <a:pt x="36" y="135"/>
                  </a:lnTo>
                  <a:lnTo>
                    <a:pt x="35" y="136"/>
                  </a:lnTo>
                  <a:lnTo>
                    <a:pt x="35" y="137"/>
                  </a:lnTo>
                  <a:lnTo>
                    <a:pt x="35" y="139"/>
                  </a:lnTo>
                  <a:lnTo>
                    <a:pt x="35" y="140"/>
                  </a:lnTo>
                  <a:lnTo>
                    <a:pt x="34" y="141"/>
                  </a:lnTo>
                  <a:lnTo>
                    <a:pt x="34" y="142"/>
                  </a:lnTo>
                  <a:lnTo>
                    <a:pt x="34" y="143"/>
                  </a:lnTo>
                  <a:lnTo>
                    <a:pt x="34" y="144"/>
                  </a:lnTo>
                  <a:lnTo>
                    <a:pt x="34" y="145"/>
                  </a:lnTo>
                  <a:lnTo>
                    <a:pt x="34" y="146"/>
                  </a:lnTo>
                  <a:lnTo>
                    <a:pt x="34" y="147"/>
                  </a:lnTo>
                  <a:lnTo>
                    <a:pt x="35" y="148"/>
                  </a:lnTo>
                  <a:lnTo>
                    <a:pt x="35" y="149"/>
                  </a:lnTo>
                  <a:lnTo>
                    <a:pt x="35" y="150"/>
                  </a:lnTo>
                  <a:lnTo>
                    <a:pt x="35" y="151"/>
                  </a:lnTo>
                  <a:lnTo>
                    <a:pt x="35" y="152"/>
                  </a:lnTo>
                  <a:lnTo>
                    <a:pt x="36" y="153"/>
                  </a:lnTo>
                  <a:lnTo>
                    <a:pt x="36" y="154"/>
                  </a:lnTo>
                  <a:lnTo>
                    <a:pt x="37" y="155"/>
                  </a:lnTo>
                  <a:lnTo>
                    <a:pt x="37" y="156"/>
                  </a:lnTo>
                  <a:lnTo>
                    <a:pt x="37" y="157"/>
                  </a:lnTo>
                  <a:lnTo>
                    <a:pt x="38" y="158"/>
                  </a:lnTo>
                  <a:lnTo>
                    <a:pt x="38" y="159"/>
                  </a:lnTo>
                  <a:lnTo>
                    <a:pt x="39" y="160"/>
                  </a:lnTo>
                  <a:lnTo>
                    <a:pt x="39" y="161"/>
                  </a:lnTo>
                  <a:lnTo>
                    <a:pt x="40" y="162"/>
                  </a:lnTo>
                  <a:lnTo>
                    <a:pt x="40" y="163"/>
                  </a:lnTo>
                  <a:lnTo>
                    <a:pt x="41" y="165"/>
                  </a:lnTo>
                  <a:lnTo>
                    <a:pt x="41" y="166"/>
                  </a:lnTo>
                  <a:lnTo>
                    <a:pt x="42" y="167"/>
                  </a:lnTo>
                  <a:lnTo>
                    <a:pt x="42" y="169"/>
                  </a:lnTo>
                  <a:lnTo>
                    <a:pt x="43" y="171"/>
                  </a:lnTo>
                  <a:lnTo>
                    <a:pt x="43" y="172"/>
                  </a:lnTo>
                  <a:lnTo>
                    <a:pt x="44" y="174"/>
                  </a:lnTo>
                  <a:lnTo>
                    <a:pt x="44" y="176"/>
                  </a:lnTo>
                  <a:lnTo>
                    <a:pt x="45" y="178"/>
                  </a:lnTo>
                  <a:lnTo>
                    <a:pt x="45" y="180"/>
                  </a:lnTo>
                  <a:lnTo>
                    <a:pt x="46" y="181"/>
                  </a:lnTo>
                  <a:lnTo>
                    <a:pt x="46" y="183"/>
                  </a:lnTo>
                  <a:lnTo>
                    <a:pt x="47" y="187"/>
                  </a:lnTo>
                  <a:lnTo>
                    <a:pt x="48" y="196"/>
                  </a:lnTo>
                  <a:lnTo>
                    <a:pt x="50" y="205"/>
                  </a:lnTo>
                  <a:lnTo>
                    <a:pt x="51" y="213"/>
                  </a:lnTo>
                  <a:lnTo>
                    <a:pt x="52" y="221"/>
                  </a:lnTo>
                  <a:lnTo>
                    <a:pt x="53" y="228"/>
                  </a:lnTo>
                  <a:lnTo>
                    <a:pt x="54" y="236"/>
                  </a:lnTo>
                  <a:lnTo>
                    <a:pt x="54" y="243"/>
                  </a:lnTo>
                  <a:lnTo>
                    <a:pt x="55" y="249"/>
                  </a:lnTo>
                  <a:lnTo>
                    <a:pt x="55" y="255"/>
                  </a:lnTo>
                  <a:lnTo>
                    <a:pt x="55" y="260"/>
                  </a:lnTo>
                  <a:lnTo>
                    <a:pt x="55" y="265"/>
                  </a:lnTo>
                  <a:lnTo>
                    <a:pt x="55" y="269"/>
                  </a:lnTo>
                  <a:lnTo>
                    <a:pt x="55" y="273"/>
                  </a:lnTo>
                  <a:lnTo>
                    <a:pt x="54" y="277"/>
                  </a:lnTo>
                  <a:lnTo>
                    <a:pt x="53" y="280"/>
                  </a:lnTo>
                  <a:lnTo>
                    <a:pt x="53" y="283"/>
                  </a:lnTo>
                  <a:lnTo>
                    <a:pt x="52" y="284"/>
                  </a:lnTo>
                  <a:lnTo>
                    <a:pt x="51" y="286"/>
                  </a:lnTo>
                  <a:lnTo>
                    <a:pt x="51" y="288"/>
                  </a:lnTo>
                  <a:lnTo>
                    <a:pt x="50" y="289"/>
                  </a:lnTo>
                  <a:lnTo>
                    <a:pt x="49" y="291"/>
                  </a:lnTo>
                  <a:lnTo>
                    <a:pt x="48" y="292"/>
                  </a:lnTo>
                  <a:lnTo>
                    <a:pt x="47" y="293"/>
                  </a:lnTo>
                  <a:lnTo>
                    <a:pt x="47" y="294"/>
                  </a:lnTo>
                  <a:lnTo>
                    <a:pt x="46" y="295"/>
                  </a:lnTo>
                  <a:lnTo>
                    <a:pt x="45" y="296"/>
                  </a:lnTo>
                  <a:lnTo>
                    <a:pt x="44" y="297"/>
                  </a:lnTo>
                  <a:lnTo>
                    <a:pt x="43" y="298"/>
                  </a:lnTo>
                  <a:lnTo>
                    <a:pt x="42" y="298"/>
                  </a:lnTo>
                  <a:lnTo>
                    <a:pt x="41" y="299"/>
                  </a:lnTo>
                  <a:lnTo>
                    <a:pt x="40" y="299"/>
                  </a:lnTo>
                  <a:lnTo>
                    <a:pt x="39" y="300"/>
                  </a:lnTo>
                  <a:lnTo>
                    <a:pt x="38" y="299"/>
                  </a:lnTo>
                  <a:lnTo>
                    <a:pt x="37" y="299"/>
                  </a:lnTo>
                  <a:lnTo>
                    <a:pt x="36" y="299"/>
                  </a:lnTo>
                  <a:lnTo>
                    <a:pt x="35" y="299"/>
                  </a:lnTo>
                  <a:lnTo>
                    <a:pt x="35" y="298"/>
                  </a:lnTo>
                  <a:lnTo>
                    <a:pt x="34" y="298"/>
                  </a:lnTo>
                  <a:lnTo>
                    <a:pt x="34" y="297"/>
                  </a:lnTo>
                  <a:lnTo>
                    <a:pt x="33" y="298"/>
                  </a:lnTo>
                  <a:lnTo>
                    <a:pt x="33" y="299"/>
                  </a:lnTo>
                  <a:lnTo>
                    <a:pt x="33" y="300"/>
                  </a:lnTo>
                  <a:lnTo>
                    <a:pt x="33" y="301"/>
                  </a:lnTo>
                  <a:lnTo>
                    <a:pt x="33" y="303"/>
                  </a:lnTo>
                  <a:lnTo>
                    <a:pt x="34" y="305"/>
                  </a:lnTo>
                  <a:lnTo>
                    <a:pt x="34" y="307"/>
                  </a:lnTo>
                  <a:lnTo>
                    <a:pt x="34" y="309"/>
                  </a:lnTo>
                  <a:lnTo>
                    <a:pt x="34" y="311"/>
                  </a:lnTo>
                  <a:lnTo>
                    <a:pt x="35" y="313"/>
                  </a:lnTo>
                  <a:lnTo>
                    <a:pt x="35" y="315"/>
                  </a:lnTo>
                  <a:lnTo>
                    <a:pt x="35" y="318"/>
                  </a:lnTo>
                  <a:lnTo>
                    <a:pt x="36" y="321"/>
                  </a:lnTo>
                  <a:lnTo>
                    <a:pt x="36" y="324"/>
                  </a:lnTo>
                  <a:lnTo>
                    <a:pt x="37" y="327"/>
                  </a:lnTo>
                  <a:lnTo>
                    <a:pt x="38" y="331"/>
                  </a:lnTo>
                  <a:lnTo>
                    <a:pt x="38" y="333"/>
                  </a:lnTo>
                  <a:lnTo>
                    <a:pt x="38" y="335"/>
                  </a:lnTo>
                  <a:lnTo>
                    <a:pt x="39" y="338"/>
                  </a:lnTo>
                  <a:lnTo>
                    <a:pt x="40" y="340"/>
                  </a:lnTo>
                  <a:lnTo>
                    <a:pt x="41" y="341"/>
                  </a:lnTo>
                  <a:lnTo>
                    <a:pt x="41" y="343"/>
                  </a:lnTo>
                  <a:lnTo>
                    <a:pt x="43" y="344"/>
                  </a:lnTo>
                  <a:lnTo>
                    <a:pt x="44" y="346"/>
                  </a:lnTo>
                  <a:lnTo>
                    <a:pt x="45" y="347"/>
                  </a:lnTo>
                  <a:lnTo>
                    <a:pt x="46" y="347"/>
                  </a:lnTo>
                  <a:lnTo>
                    <a:pt x="48" y="348"/>
                  </a:lnTo>
                  <a:lnTo>
                    <a:pt x="49" y="349"/>
                  </a:lnTo>
                  <a:lnTo>
                    <a:pt x="51" y="349"/>
                  </a:lnTo>
                  <a:lnTo>
                    <a:pt x="53" y="349"/>
                  </a:lnTo>
                  <a:lnTo>
                    <a:pt x="54" y="349"/>
                  </a:lnTo>
                  <a:lnTo>
                    <a:pt x="57" y="349"/>
                  </a:lnTo>
                  <a:lnTo>
                    <a:pt x="61" y="348"/>
                  </a:lnTo>
                  <a:lnTo>
                    <a:pt x="64" y="347"/>
                  </a:lnTo>
                  <a:lnTo>
                    <a:pt x="66" y="346"/>
                  </a:lnTo>
                  <a:lnTo>
                    <a:pt x="69" y="345"/>
                  </a:lnTo>
                  <a:lnTo>
                    <a:pt x="72" y="343"/>
                  </a:lnTo>
                  <a:lnTo>
                    <a:pt x="74" y="342"/>
                  </a:lnTo>
                  <a:lnTo>
                    <a:pt x="77" y="340"/>
                  </a:lnTo>
                  <a:lnTo>
                    <a:pt x="79" y="338"/>
                  </a:lnTo>
                  <a:lnTo>
                    <a:pt x="81" y="336"/>
                  </a:lnTo>
                  <a:lnTo>
                    <a:pt x="83" y="334"/>
                  </a:lnTo>
                  <a:lnTo>
                    <a:pt x="85" y="331"/>
                  </a:lnTo>
                  <a:lnTo>
                    <a:pt x="86" y="329"/>
                  </a:lnTo>
                  <a:lnTo>
                    <a:pt x="88" y="326"/>
                  </a:lnTo>
                  <a:lnTo>
                    <a:pt x="90" y="323"/>
                  </a:lnTo>
                  <a:lnTo>
                    <a:pt x="91" y="319"/>
                  </a:lnTo>
                  <a:lnTo>
                    <a:pt x="93" y="316"/>
                  </a:lnTo>
                  <a:lnTo>
                    <a:pt x="93" y="314"/>
                  </a:lnTo>
                  <a:lnTo>
                    <a:pt x="93" y="313"/>
                  </a:lnTo>
                  <a:lnTo>
                    <a:pt x="94" y="311"/>
                  </a:lnTo>
                  <a:lnTo>
                    <a:pt x="94" y="310"/>
                  </a:lnTo>
                  <a:lnTo>
                    <a:pt x="94" y="308"/>
                  </a:lnTo>
                  <a:lnTo>
                    <a:pt x="94" y="306"/>
                  </a:lnTo>
                  <a:lnTo>
                    <a:pt x="95" y="305"/>
                  </a:lnTo>
                  <a:lnTo>
                    <a:pt x="95" y="303"/>
                  </a:lnTo>
                  <a:lnTo>
                    <a:pt x="95" y="301"/>
                  </a:lnTo>
                  <a:lnTo>
                    <a:pt x="95" y="299"/>
                  </a:lnTo>
                  <a:lnTo>
                    <a:pt x="96" y="297"/>
                  </a:lnTo>
                  <a:lnTo>
                    <a:pt x="96" y="296"/>
                  </a:lnTo>
                  <a:lnTo>
                    <a:pt x="96" y="294"/>
                  </a:lnTo>
                  <a:lnTo>
                    <a:pt x="96" y="292"/>
                  </a:lnTo>
                  <a:lnTo>
                    <a:pt x="96" y="290"/>
                  </a:lnTo>
                  <a:lnTo>
                    <a:pt x="97" y="288"/>
                  </a:lnTo>
                  <a:lnTo>
                    <a:pt x="98" y="287"/>
                  </a:lnTo>
                  <a:lnTo>
                    <a:pt x="100" y="287"/>
                  </a:lnTo>
                  <a:lnTo>
                    <a:pt x="101" y="286"/>
                  </a:lnTo>
                  <a:lnTo>
                    <a:pt x="103" y="286"/>
                  </a:lnTo>
                  <a:lnTo>
                    <a:pt x="104" y="285"/>
                  </a:lnTo>
                  <a:lnTo>
                    <a:pt x="106" y="285"/>
                  </a:lnTo>
                  <a:lnTo>
                    <a:pt x="109" y="284"/>
                  </a:lnTo>
                  <a:lnTo>
                    <a:pt x="111" y="284"/>
                  </a:lnTo>
                  <a:lnTo>
                    <a:pt x="112" y="284"/>
                  </a:lnTo>
                  <a:lnTo>
                    <a:pt x="114" y="283"/>
                  </a:lnTo>
                  <a:lnTo>
                    <a:pt x="116" y="283"/>
                  </a:lnTo>
                  <a:lnTo>
                    <a:pt x="118" y="282"/>
                  </a:lnTo>
                  <a:lnTo>
                    <a:pt x="120" y="282"/>
                  </a:lnTo>
                  <a:lnTo>
                    <a:pt x="122" y="281"/>
                  </a:lnTo>
                  <a:lnTo>
                    <a:pt x="124" y="281"/>
                  </a:lnTo>
                  <a:lnTo>
                    <a:pt x="127" y="281"/>
                  </a:lnTo>
                  <a:lnTo>
                    <a:pt x="127" y="280"/>
                  </a:lnTo>
                  <a:lnTo>
                    <a:pt x="128" y="280"/>
                  </a:lnTo>
                  <a:lnTo>
                    <a:pt x="129" y="280"/>
                  </a:lnTo>
                  <a:lnTo>
                    <a:pt x="130" y="280"/>
                  </a:lnTo>
                  <a:lnTo>
                    <a:pt x="131" y="280"/>
                  </a:lnTo>
                  <a:lnTo>
                    <a:pt x="132" y="279"/>
                  </a:lnTo>
                  <a:lnTo>
                    <a:pt x="134" y="279"/>
                  </a:lnTo>
                  <a:lnTo>
                    <a:pt x="135" y="279"/>
                  </a:lnTo>
                  <a:lnTo>
                    <a:pt x="136" y="279"/>
                  </a:lnTo>
                  <a:lnTo>
                    <a:pt x="137" y="279"/>
                  </a:lnTo>
                  <a:lnTo>
                    <a:pt x="138" y="279"/>
                  </a:lnTo>
                  <a:lnTo>
                    <a:pt x="139" y="279"/>
                  </a:lnTo>
                  <a:lnTo>
                    <a:pt x="140" y="279"/>
                  </a:lnTo>
                  <a:lnTo>
                    <a:pt x="141" y="279"/>
                  </a:lnTo>
                  <a:lnTo>
                    <a:pt x="142" y="279"/>
                  </a:lnTo>
                  <a:lnTo>
                    <a:pt x="144" y="279"/>
                  </a:lnTo>
                  <a:lnTo>
                    <a:pt x="147" y="294"/>
                  </a:lnTo>
                  <a:lnTo>
                    <a:pt x="147" y="296"/>
                  </a:lnTo>
                  <a:lnTo>
                    <a:pt x="147" y="299"/>
                  </a:lnTo>
                  <a:lnTo>
                    <a:pt x="148" y="302"/>
                  </a:lnTo>
                  <a:lnTo>
                    <a:pt x="148" y="304"/>
                  </a:lnTo>
                  <a:lnTo>
                    <a:pt x="149" y="306"/>
                  </a:lnTo>
                  <a:lnTo>
                    <a:pt x="149" y="309"/>
                  </a:lnTo>
                  <a:lnTo>
                    <a:pt x="150" y="311"/>
                  </a:lnTo>
                  <a:lnTo>
                    <a:pt x="151" y="313"/>
                  </a:lnTo>
                  <a:lnTo>
                    <a:pt x="151" y="315"/>
                  </a:lnTo>
                  <a:lnTo>
                    <a:pt x="152" y="317"/>
                  </a:lnTo>
                  <a:lnTo>
                    <a:pt x="153" y="318"/>
                  </a:lnTo>
                  <a:lnTo>
                    <a:pt x="154" y="320"/>
                  </a:lnTo>
                  <a:lnTo>
                    <a:pt x="154" y="323"/>
                  </a:lnTo>
                  <a:lnTo>
                    <a:pt x="156" y="324"/>
                  </a:lnTo>
                  <a:lnTo>
                    <a:pt x="157" y="325"/>
                  </a:lnTo>
                  <a:lnTo>
                    <a:pt x="158" y="327"/>
                  </a:lnTo>
                  <a:lnTo>
                    <a:pt x="159" y="328"/>
                  </a:lnTo>
                  <a:lnTo>
                    <a:pt x="160" y="329"/>
                  </a:lnTo>
                  <a:lnTo>
                    <a:pt x="161" y="329"/>
                  </a:lnTo>
                  <a:lnTo>
                    <a:pt x="162" y="330"/>
                  </a:lnTo>
                  <a:lnTo>
                    <a:pt x="163" y="330"/>
                  </a:lnTo>
                  <a:lnTo>
                    <a:pt x="164" y="330"/>
                  </a:lnTo>
                  <a:lnTo>
                    <a:pt x="164" y="331"/>
                  </a:lnTo>
                  <a:lnTo>
                    <a:pt x="165" y="331"/>
                  </a:lnTo>
                  <a:lnTo>
                    <a:pt x="167" y="331"/>
                  </a:lnTo>
                  <a:lnTo>
                    <a:pt x="168" y="331"/>
                  </a:lnTo>
                  <a:lnTo>
                    <a:pt x="169" y="331"/>
                  </a:lnTo>
                  <a:lnTo>
                    <a:pt x="170" y="331"/>
                  </a:lnTo>
                  <a:lnTo>
                    <a:pt x="171" y="331"/>
                  </a:lnTo>
                  <a:lnTo>
                    <a:pt x="173" y="331"/>
                  </a:lnTo>
                  <a:lnTo>
                    <a:pt x="174" y="330"/>
                  </a:lnTo>
                  <a:lnTo>
                    <a:pt x="175" y="330"/>
                  </a:lnTo>
                  <a:lnTo>
                    <a:pt x="176" y="330"/>
                  </a:lnTo>
                  <a:lnTo>
                    <a:pt x="177" y="329"/>
                  </a:lnTo>
                  <a:lnTo>
                    <a:pt x="178" y="329"/>
                  </a:lnTo>
                  <a:lnTo>
                    <a:pt x="179" y="329"/>
                  </a:lnTo>
                  <a:lnTo>
                    <a:pt x="180" y="328"/>
                  </a:lnTo>
                  <a:lnTo>
                    <a:pt x="181" y="328"/>
                  </a:lnTo>
                  <a:lnTo>
                    <a:pt x="182" y="327"/>
                  </a:lnTo>
                  <a:lnTo>
                    <a:pt x="183" y="327"/>
                  </a:lnTo>
                  <a:lnTo>
                    <a:pt x="183" y="326"/>
                  </a:lnTo>
                  <a:lnTo>
                    <a:pt x="184" y="326"/>
                  </a:lnTo>
                  <a:lnTo>
                    <a:pt x="185" y="325"/>
                  </a:lnTo>
                  <a:lnTo>
                    <a:pt x="186" y="325"/>
                  </a:lnTo>
                  <a:lnTo>
                    <a:pt x="187" y="324"/>
                  </a:lnTo>
                  <a:lnTo>
                    <a:pt x="188" y="324"/>
                  </a:lnTo>
                  <a:lnTo>
                    <a:pt x="188" y="323"/>
                  </a:lnTo>
                  <a:lnTo>
                    <a:pt x="189" y="321"/>
                  </a:lnTo>
                  <a:lnTo>
                    <a:pt x="189" y="320"/>
                  </a:lnTo>
                  <a:lnTo>
                    <a:pt x="190" y="319"/>
                  </a:lnTo>
                  <a:lnTo>
                    <a:pt x="190" y="318"/>
                  </a:lnTo>
                  <a:lnTo>
                    <a:pt x="190" y="317"/>
                  </a:lnTo>
                  <a:lnTo>
                    <a:pt x="191" y="317"/>
                  </a:lnTo>
                  <a:lnTo>
                    <a:pt x="191" y="316"/>
                  </a:lnTo>
                  <a:lnTo>
                    <a:pt x="191" y="315"/>
                  </a:lnTo>
                  <a:lnTo>
                    <a:pt x="191" y="314"/>
                  </a:lnTo>
                  <a:lnTo>
                    <a:pt x="191" y="313"/>
                  </a:lnTo>
                  <a:lnTo>
                    <a:pt x="191" y="312"/>
                  </a:lnTo>
                  <a:lnTo>
                    <a:pt x="191" y="311"/>
                  </a:lnTo>
                  <a:lnTo>
                    <a:pt x="182" y="265"/>
                  </a:lnTo>
                  <a:lnTo>
                    <a:pt x="181" y="264"/>
                  </a:lnTo>
                  <a:lnTo>
                    <a:pt x="181" y="263"/>
                  </a:lnTo>
                  <a:lnTo>
                    <a:pt x="181" y="262"/>
                  </a:lnTo>
                  <a:lnTo>
                    <a:pt x="181" y="261"/>
                  </a:lnTo>
                  <a:lnTo>
                    <a:pt x="181" y="260"/>
                  </a:lnTo>
                  <a:lnTo>
                    <a:pt x="180" y="259"/>
                  </a:lnTo>
                  <a:lnTo>
                    <a:pt x="180" y="258"/>
                  </a:lnTo>
                  <a:lnTo>
                    <a:pt x="180" y="257"/>
                  </a:lnTo>
                  <a:lnTo>
                    <a:pt x="180" y="256"/>
                  </a:lnTo>
                  <a:lnTo>
                    <a:pt x="180" y="255"/>
                  </a:lnTo>
                  <a:lnTo>
                    <a:pt x="179" y="254"/>
                  </a:lnTo>
                  <a:lnTo>
                    <a:pt x="179" y="253"/>
                  </a:lnTo>
                  <a:lnTo>
                    <a:pt x="179" y="252"/>
                  </a:lnTo>
                  <a:lnTo>
                    <a:pt x="179" y="251"/>
                  </a:lnTo>
                  <a:lnTo>
                    <a:pt x="179" y="250"/>
                  </a:lnTo>
                  <a:lnTo>
                    <a:pt x="179" y="251"/>
                  </a:lnTo>
                  <a:lnTo>
                    <a:pt x="179" y="253"/>
                  </a:lnTo>
                  <a:lnTo>
                    <a:pt x="180" y="254"/>
                  </a:lnTo>
                  <a:lnTo>
                    <a:pt x="181" y="256"/>
                  </a:lnTo>
                  <a:lnTo>
                    <a:pt x="182" y="257"/>
                  </a:lnTo>
                  <a:lnTo>
                    <a:pt x="182" y="258"/>
                  </a:lnTo>
                  <a:lnTo>
                    <a:pt x="183" y="259"/>
                  </a:lnTo>
                  <a:lnTo>
                    <a:pt x="185" y="260"/>
                  </a:lnTo>
                  <a:lnTo>
                    <a:pt x="186" y="261"/>
                  </a:lnTo>
                  <a:lnTo>
                    <a:pt x="187" y="261"/>
                  </a:lnTo>
                  <a:lnTo>
                    <a:pt x="188" y="262"/>
                  </a:lnTo>
                  <a:lnTo>
                    <a:pt x="190" y="262"/>
                  </a:lnTo>
                  <a:lnTo>
                    <a:pt x="191" y="263"/>
                  </a:lnTo>
                  <a:lnTo>
                    <a:pt x="193" y="263"/>
                  </a:lnTo>
                  <a:lnTo>
                    <a:pt x="195" y="263"/>
                  </a:lnTo>
                  <a:lnTo>
                    <a:pt x="197" y="263"/>
                  </a:lnTo>
                  <a:lnTo>
                    <a:pt x="199" y="262"/>
                  </a:lnTo>
                  <a:lnTo>
                    <a:pt x="201" y="262"/>
                  </a:lnTo>
                  <a:lnTo>
                    <a:pt x="203" y="261"/>
                  </a:lnTo>
                  <a:lnTo>
                    <a:pt x="206" y="260"/>
                  </a:lnTo>
                  <a:lnTo>
                    <a:pt x="208" y="259"/>
                  </a:lnTo>
                  <a:lnTo>
                    <a:pt x="210" y="258"/>
                  </a:lnTo>
                  <a:lnTo>
                    <a:pt x="213" y="257"/>
                  </a:lnTo>
                  <a:lnTo>
                    <a:pt x="215" y="256"/>
                  </a:lnTo>
                  <a:lnTo>
                    <a:pt x="217" y="255"/>
                  </a:lnTo>
                  <a:lnTo>
                    <a:pt x="219" y="253"/>
                  </a:lnTo>
                  <a:lnTo>
                    <a:pt x="222" y="252"/>
                  </a:lnTo>
                  <a:lnTo>
                    <a:pt x="224" y="250"/>
                  </a:lnTo>
                  <a:lnTo>
                    <a:pt x="226" y="248"/>
                  </a:lnTo>
                  <a:lnTo>
                    <a:pt x="229" y="246"/>
                  </a:lnTo>
                  <a:lnTo>
                    <a:pt x="231" y="245"/>
                  </a:lnTo>
                  <a:lnTo>
                    <a:pt x="234" y="243"/>
                  </a:lnTo>
                  <a:lnTo>
                    <a:pt x="234" y="244"/>
                  </a:lnTo>
                  <a:lnTo>
                    <a:pt x="235" y="245"/>
                  </a:lnTo>
                  <a:lnTo>
                    <a:pt x="235" y="246"/>
                  </a:lnTo>
                  <a:lnTo>
                    <a:pt x="236" y="247"/>
                  </a:lnTo>
                  <a:lnTo>
                    <a:pt x="237" y="248"/>
                  </a:lnTo>
                  <a:lnTo>
                    <a:pt x="238" y="249"/>
                  </a:lnTo>
                  <a:lnTo>
                    <a:pt x="239" y="249"/>
                  </a:lnTo>
                  <a:lnTo>
                    <a:pt x="240" y="250"/>
                  </a:lnTo>
                  <a:lnTo>
                    <a:pt x="241" y="250"/>
                  </a:lnTo>
                  <a:lnTo>
                    <a:pt x="242" y="250"/>
                  </a:lnTo>
                  <a:lnTo>
                    <a:pt x="243" y="250"/>
                  </a:lnTo>
                  <a:lnTo>
                    <a:pt x="244" y="250"/>
                  </a:lnTo>
                  <a:lnTo>
                    <a:pt x="245" y="249"/>
                  </a:lnTo>
                  <a:lnTo>
                    <a:pt x="246" y="249"/>
                  </a:lnTo>
                  <a:lnTo>
                    <a:pt x="247" y="249"/>
                  </a:lnTo>
                  <a:lnTo>
                    <a:pt x="248" y="249"/>
                  </a:lnTo>
                  <a:lnTo>
                    <a:pt x="249" y="249"/>
                  </a:lnTo>
                  <a:lnTo>
                    <a:pt x="250" y="249"/>
                  </a:lnTo>
                  <a:lnTo>
                    <a:pt x="251" y="249"/>
                  </a:lnTo>
                  <a:lnTo>
                    <a:pt x="252" y="249"/>
                  </a:lnTo>
                  <a:lnTo>
                    <a:pt x="254" y="249"/>
                  </a:lnTo>
                  <a:lnTo>
                    <a:pt x="256" y="249"/>
                  </a:lnTo>
                  <a:lnTo>
                    <a:pt x="257" y="249"/>
                  </a:lnTo>
                  <a:lnTo>
                    <a:pt x="258" y="249"/>
                  </a:lnTo>
                  <a:lnTo>
                    <a:pt x="259" y="249"/>
                  </a:lnTo>
                  <a:lnTo>
                    <a:pt x="260" y="249"/>
                  </a:lnTo>
                  <a:lnTo>
                    <a:pt x="261" y="249"/>
                  </a:lnTo>
                  <a:lnTo>
                    <a:pt x="262" y="250"/>
                  </a:lnTo>
                  <a:lnTo>
                    <a:pt x="263" y="250"/>
                  </a:lnTo>
                  <a:lnTo>
                    <a:pt x="264" y="250"/>
                  </a:lnTo>
                  <a:lnTo>
                    <a:pt x="265" y="250"/>
                  </a:lnTo>
                  <a:lnTo>
                    <a:pt x="266" y="250"/>
                  </a:lnTo>
                  <a:lnTo>
                    <a:pt x="267" y="250"/>
                  </a:lnTo>
                  <a:lnTo>
                    <a:pt x="268" y="250"/>
                  </a:lnTo>
                  <a:lnTo>
                    <a:pt x="269" y="250"/>
                  </a:lnTo>
                  <a:lnTo>
                    <a:pt x="270" y="250"/>
                  </a:lnTo>
                  <a:lnTo>
                    <a:pt x="271" y="249"/>
                  </a:lnTo>
                  <a:lnTo>
                    <a:pt x="272" y="249"/>
                  </a:lnTo>
                  <a:lnTo>
                    <a:pt x="273" y="249"/>
                  </a:lnTo>
                  <a:lnTo>
                    <a:pt x="274" y="248"/>
                  </a:lnTo>
                  <a:lnTo>
                    <a:pt x="275" y="248"/>
                  </a:lnTo>
                  <a:lnTo>
                    <a:pt x="275" y="247"/>
                  </a:lnTo>
                  <a:lnTo>
                    <a:pt x="276" y="247"/>
                  </a:lnTo>
                  <a:lnTo>
                    <a:pt x="277" y="246"/>
                  </a:lnTo>
                  <a:lnTo>
                    <a:pt x="277" y="245"/>
                  </a:lnTo>
                  <a:lnTo>
                    <a:pt x="277" y="244"/>
                  </a:lnTo>
                  <a:lnTo>
                    <a:pt x="278" y="243"/>
                  </a:lnTo>
                  <a:lnTo>
                    <a:pt x="278" y="242"/>
                  </a:lnTo>
                  <a:lnTo>
                    <a:pt x="278" y="241"/>
                  </a:lnTo>
                  <a:lnTo>
                    <a:pt x="278" y="240"/>
                  </a:lnTo>
                  <a:lnTo>
                    <a:pt x="278" y="239"/>
                  </a:lnTo>
                  <a:lnTo>
                    <a:pt x="277" y="238"/>
                  </a:lnTo>
                  <a:lnTo>
                    <a:pt x="277" y="237"/>
                  </a:lnTo>
                  <a:lnTo>
                    <a:pt x="277" y="236"/>
                  </a:lnTo>
                  <a:lnTo>
                    <a:pt x="276" y="236"/>
                  </a:lnTo>
                  <a:lnTo>
                    <a:pt x="275" y="235"/>
                  </a:lnTo>
                  <a:lnTo>
                    <a:pt x="275" y="234"/>
                  </a:lnTo>
                  <a:lnTo>
                    <a:pt x="274" y="233"/>
                  </a:lnTo>
                  <a:lnTo>
                    <a:pt x="273" y="232"/>
                  </a:lnTo>
                  <a:lnTo>
                    <a:pt x="272" y="231"/>
                  </a:lnTo>
                  <a:lnTo>
                    <a:pt x="270" y="228"/>
                  </a:lnTo>
                  <a:lnTo>
                    <a:pt x="269" y="227"/>
                  </a:lnTo>
                  <a:lnTo>
                    <a:pt x="268" y="226"/>
                  </a:lnTo>
                  <a:lnTo>
                    <a:pt x="266" y="224"/>
                  </a:lnTo>
                  <a:lnTo>
                    <a:pt x="264" y="223"/>
                  </a:lnTo>
                  <a:lnTo>
                    <a:pt x="263" y="222"/>
                  </a:lnTo>
                  <a:lnTo>
                    <a:pt x="262" y="221"/>
                  </a:lnTo>
                  <a:lnTo>
                    <a:pt x="262" y="220"/>
                  </a:lnTo>
                  <a:lnTo>
                    <a:pt x="261" y="220"/>
                  </a:lnTo>
                  <a:lnTo>
                    <a:pt x="260" y="219"/>
                  </a:lnTo>
                  <a:lnTo>
                    <a:pt x="259" y="218"/>
                  </a:lnTo>
                  <a:lnTo>
                    <a:pt x="258" y="217"/>
                  </a:lnTo>
                  <a:lnTo>
                    <a:pt x="257" y="217"/>
                  </a:lnTo>
                  <a:lnTo>
                    <a:pt x="256" y="216"/>
                  </a:lnTo>
                  <a:lnTo>
                    <a:pt x="257" y="213"/>
                  </a:lnTo>
                  <a:lnTo>
                    <a:pt x="258" y="211"/>
                  </a:lnTo>
                  <a:lnTo>
                    <a:pt x="260" y="209"/>
                  </a:lnTo>
                  <a:lnTo>
                    <a:pt x="261" y="207"/>
                  </a:lnTo>
                  <a:lnTo>
                    <a:pt x="262" y="205"/>
                  </a:lnTo>
                  <a:lnTo>
                    <a:pt x="264" y="202"/>
                  </a:lnTo>
                  <a:lnTo>
                    <a:pt x="265" y="200"/>
                  </a:lnTo>
                  <a:lnTo>
                    <a:pt x="266" y="198"/>
                  </a:lnTo>
                  <a:lnTo>
                    <a:pt x="267" y="195"/>
                  </a:lnTo>
                  <a:lnTo>
                    <a:pt x="269" y="193"/>
                  </a:lnTo>
                  <a:lnTo>
                    <a:pt x="270" y="190"/>
                  </a:lnTo>
                  <a:lnTo>
                    <a:pt x="271" y="187"/>
                  </a:lnTo>
                  <a:lnTo>
                    <a:pt x="272" y="185"/>
                  </a:lnTo>
                  <a:lnTo>
                    <a:pt x="273" y="181"/>
                  </a:lnTo>
                  <a:lnTo>
                    <a:pt x="274" y="178"/>
                  </a:lnTo>
                  <a:lnTo>
                    <a:pt x="276" y="176"/>
                  </a:lnTo>
                  <a:lnTo>
                    <a:pt x="276" y="175"/>
                  </a:lnTo>
                  <a:lnTo>
                    <a:pt x="277" y="175"/>
                  </a:lnTo>
                  <a:lnTo>
                    <a:pt x="278" y="175"/>
                  </a:lnTo>
                  <a:lnTo>
                    <a:pt x="279" y="175"/>
                  </a:lnTo>
                  <a:lnTo>
                    <a:pt x="280" y="175"/>
                  </a:lnTo>
                  <a:lnTo>
                    <a:pt x="281" y="174"/>
                  </a:lnTo>
                  <a:lnTo>
                    <a:pt x="282" y="174"/>
                  </a:lnTo>
                  <a:lnTo>
                    <a:pt x="283" y="174"/>
                  </a:lnTo>
                  <a:lnTo>
                    <a:pt x="284" y="174"/>
                  </a:lnTo>
                  <a:lnTo>
                    <a:pt x="285" y="174"/>
                  </a:lnTo>
                  <a:lnTo>
                    <a:pt x="286" y="173"/>
                  </a:lnTo>
                  <a:lnTo>
                    <a:pt x="287" y="173"/>
                  </a:lnTo>
                  <a:lnTo>
                    <a:pt x="288" y="173"/>
                  </a:lnTo>
                  <a:lnTo>
                    <a:pt x="289" y="173"/>
                  </a:lnTo>
                  <a:lnTo>
                    <a:pt x="290" y="173"/>
                  </a:lnTo>
                  <a:lnTo>
                    <a:pt x="292" y="173"/>
                  </a:lnTo>
                  <a:lnTo>
                    <a:pt x="294" y="172"/>
                  </a:lnTo>
                  <a:lnTo>
                    <a:pt x="297" y="172"/>
                  </a:lnTo>
                  <a:lnTo>
                    <a:pt x="300" y="171"/>
                  </a:lnTo>
                  <a:lnTo>
                    <a:pt x="304" y="171"/>
                  </a:lnTo>
                  <a:lnTo>
                    <a:pt x="307" y="171"/>
                  </a:lnTo>
                  <a:lnTo>
                    <a:pt x="309" y="170"/>
                  </a:lnTo>
                  <a:lnTo>
                    <a:pt x="312" y="170"/>
                  </a:lnTo>
                  <a:lnTo>
                    <a:pt x="315" y="170"/>
                  </a:lnTo>
                  <a:lnTo>
                    <a:pt x="318" y="169"/>
                  </a:lnTo>
                  <a:lnTo>
                    <a:pt x="321" y="169"/>
                  </a:lnTo>
                  <a:lnTo>
                    <a:pt x="324" y="169"/>
                  </a:lnTo>
                  <a:lnTo>
                    <a:pt x="327" y="168"/>
                  </a:lnTo>
                  <a:lnTo>
                    <a:pt x="330" y="168"/>
                  </a:lnTo>
                  <a:lnTo>
                    <a:pt x="333" y="168"/>
                  </a:lnTo>
                  <a:lnTo>
                    <a:pt x="336" y="168"/>
                  </a:lnTo>
                  <a:lnTo>
                    <a:pt x="340" y="168"/>
                  </a:lnTo>
                  <a:lnTo>
                    <a:pt x="342" y="170"/>
                  </a:lnTo>
                  <a:lnTo>
                    <a:pt x="344" y="172"/>
                  </a:lnTo>
                  <a:lnTo>
                    <a:pt x="347" y="175"/>
                  </a:lnTo>
                  <a:lnTo>
                    <a:pt x="349" y="178"/>
                  </a:lnTo>
                  <a:lnTo>
                    <a:pt x="353" y="180"/>
                  </a:lnTo>
                  <a:lnTo>
                    <a:pt x="356" y="183"/>
                  </a:lnTo>
                  <a:lnTo>
                    <a:pt x="358" y="187"/>
                  </a:lnTo>
                  <a:lnTo>
                    <a:pt x="361" y="190"/>
                  </a:lnTo>
                  <a:lnTo>
                    <a:pt x="364" y="192"/>
                  </a:lnTo>
                  <a:lnTo>
                    <a:pt x="367" y="195"/>
                  </a:lnTo>
                  <a:lnTo>
                    <a:pt x="369" y="198"/>
                  </a:lnTo>
                  <a:lnTo>
                    <a:pt x="372" y="201"/>
                  </a:lnTo>
                  <a:lnTo>
                    <a:pt x="375" y="204"/>
                  </a:lnTo>
                  <a:lnTo>
                    <a:pt x="378" y="207"/>
                  </a:lnTo>
                  <a:lnTo>
                    <a:pt x="381" y="210"/>
                  </a:lnTo>
                  <a:lnTo>
                    <a:pt x="385" y="214"/>
                  </a:lnTo>
                  <a:lnTo>
                    <a:pt x="387" y="216"/>
                  </a:lnTo>
                  <a:lnTo>
                    <a:pt x="389" y="218"/>
                  </a:lnTo>
                  <a:lnTo>
                    <a:pt x="391" y="220"/>
                  </a:lnTo>
                  <a:lnTo>
                    <a:pt x="393" y="222"/>
                  </a:lnTo>
                  <a:lnTo>
                    <a:pt x="395" y="224"/>
                  </a:lnTo>
                  <a:lnTo>
                    <a:pt x="397" y="225"/>
                  </a:lnTo>
                  <a:lnTo>
                    <a:pt x="398" y="227"/>
                  </a:lnTo>
                  <a:lnTo>
                    <a:pt x="401" y="228"/>
                  </a:lnTo>
                  <a:lnTo>
                    <a:pt x="402" y="229"/>
                  </a:lnTo>
                  <a:lnTo>
                    <a:pt x="403" y="231"/>
                  </a:lnTo>
                  <a:lnTo>
                    <a:pt x="404" y="231"/>
                  </a:lnTo>
                  <a:lnTo>
                    <a:pt x="405" y="232"/>
                  </a:lnTo>
                  <a:lnTo>
                    <a:pt x="406" y="232"/>
                  </a:lnTo>
                  <a:lnTo>
                    <a:pt x="407" y="233"/>
                  </a:lnTo>
                  <a:lnTo>
                    <a:pt x="408" y="233"/>
                  </a:lnTo>
                  <a:lnTo>
                    <a:pt x="409" y="233"/>
                  </a:lnTo>
                  <a:lnTo>
                    <a:pt x="410" y="232"/>
                  </a:lnTo>
                  <a:lnTo>
                    <a:pt x="411" y="232"/>
                  </a:lnTo>
                  <a:lnTo>
                    <a:pt x="412" y="232"/>
                  </a:lnTo>
                  <a:lnTo>
                    <a:pt x="413" y="231"/>
                  </a:lnTo>
                  <a:lnTo>
                    <a:pt x="414" y="231"/>
                  </a:lnTo>
                  <a:lnTo>
                    <a:pt x="416" y="229"/>
                  </a:lnTo>
                  <a:lnTo>
                    <a:pt x="417" y="228"/>
                  </a:lnTo>
                  <a:lnTo>
                    <a:pt x="418" y="228"/>
                  </a:lnTo>
                  <a:lnTo>
                    <a:pt x="418" y="227"/>
                  </a:lnTo>
                  <a:lnTo>
                    <a:pt x="419" y="226"/>
                  </a:lnTo>
                  <a:lnTo>
                    <a:pt x="420" y="225"/>
                  </a:lnTo>
                  <a:lnTo>
                    <a:pt x="421" y="224"/>
                  </a:lnTo>
                  <a:lnTo>
                    <a:pt x="422" y="223"/>
                  </a:lnTo>
                  <a:lnTo>
                    <a:pt x="422" y="222"/>
                  </a:lnTo>
                  <a:lnTo>
                    <a:pt x="423" y="221"/>
                  </a:lnTo>
                  <a:lnTo>
                    <a:pt x="424" y="220"/>
                  </a:lnTo>
                  <a:lnTo>
                    <a:pt x="424" y="218"/>
                  </a:lnTo>
                  <a:lnTo>
                    <a:pt x="425" y="216"/>
                  </a:lnTo>
                  <a:lnTo>
                    <a:pt x="426" y="214"/>
                  </a:lnTo>
                  <a:lnTo>
                    <a:pt x="427" y="212"/>
                  </a:lnTo>
                  <a:lnTo>
                    <a:pt x="427" y="210"/>
                  </a:lnTo>
                  <a:lnTo>
                    <a:pt x="428" y="209"/>
                  </a:lnTo>
                  <a:lnTo>
                    <a:pt x="428" y="207"/>
                  </a:lnTo>
                  <a:lnTo>
                    <a:pt x="429" y="205"/>
                  </a:lnTo>
                  <a:lnTo>
                    <a:pt x="429" y="203"/>
                  </a:lnTo>
                  <a:lnTo>
                    <a:pt x="429" y="201"/>
                  </a:lnTo>
                  <a:lnTo>
                    <a:pt x="430" y="200"/>
                  </a:lnTo>
                  <a:lnTo>
                    <a:pt x="430" y="198"/>
                  </a:lnTo>
                  <a:lnTo>
                    <a:pt x="430" y="196"/>
                  </a:lnTo>
                  <a:lnTo>
                    <a:pt x="430" y="194"/>
                  </a:lnTo>
                  <a:lnTo>
                    <a:pt x="430" y="192"/>
                  </a:lnTo>
                  <a:lnTo>
                    <a:pt x="430" y="191"/>
                  </a:lnTo>
                  <a:lnTo>
                    <a:pt x="427" y="189"/>
                  </a:lnTo>
                  <a:lnTo>
                    <a:pt x="424" y="188"/>
                  </a:lnTo>
                  <a:lnTo>
                    <a:pt x="421" y="186"/>
                  </a:lnTo>
                  <a:lnTo>
                    <a:pt x="418" y="185"/>
                  </a:lnTo>
                  <a:lnTo>
                    <a:pt x="415" y="183"/>
                  </a:lnTo>
                  <a:lnTo>
                    <a:pt x="413" y="181"/>
                  </a:lnTo>
                  <a:lnTo>
                    <a:pt x="410" y="180"/>
                  </a:lnTo>
                  <a:lnTo>
                    <a:pt x="407" y="178"/>
                  </a:lnTo>
                  <a:lnTo>
                    <a:pt x="405" y="177"/>
                  </a:lnTo>
                  <a:lnTo>
                    <a:pt x="402" y="175"/>
                  </a:lnTo>
                  <a:lnTo>
                    <a:pt x="398" y="174"/>
                  </a:lnTo>
                  <a:lnTo>
                    <a:pt x="396" y="172"/>
                  </a:lnTo>
                  <a:lnTo>
                    <a:pt x="393" y="171"/>
                  </a:lnTo>
                  <a:lnTo>
                    <a:pt x="390" y="169"/>
                  </a:lnTo>
                  <a:lnTo>
                    <a:pt x="388" y="168"/>
                  </a:lnTo>
                  <a:lnTo>
                    <a:pt x="386" y="167"/>
                  </a:lnTo>
                  <a:lnTo>
                    <a:pt x="387" y="166"/>
                  </a:lnTo>
                  <a:lnTo>
                    <a:pt x="388" y="166"/>
                  </a:lnTo>
                  <a:lnTo>
                    <a:pt x="389" y="166"/>
                  </a:lnTo>
                  <a:lnTo>
                    <a:pt x="390" y="166"/>
                  </a:lnTo>
                  <a:lnTo>
                    <a:pt x="391" y="166"/>
                  </a:lnTo>
                  <a:lnTo>
                    <a:pt x="392" y="166"/>
                  </a:lnTo>
                  <a:lnTo>
                    <a:pt x="393" y="166"/>
                  </a:lnTo>
                  <a:lnTo>
                    <a:pt x="394" y="166"/>
                  </a:lnTo>
                  <a:lnTo>
                    <a:pt x="394" y="165"/>
                  </a:lnTo>
                  <a:lnTo>
                    <a:pt x="395" y="165"/>
                  </a:lnTo>
                  <a:lnTo>
                    <a:pt x="396" y="165"/>
                  </a:lnTo>
                  <a:lnTo>
                    <a:pt x="397" y="165"/>
                  </a:lnTo>
                  <a:lnTo>
                    <a:pt x="398" y="165"/>
                  </a:lnTo>
                  <a:lnTo>
                    <a:pt x="400" y="165"/>
                  </a:lnTo>
                  <a:lnTo>
                    <a:pt x="401" y="165"/>
                  </a:lnTo>
                  <a:lnTo>
                    <a:pt x="401" y="164"/>
                  </a:lnTo>
                  <a:lnTo>
                    <a:pt x="402" y="164"/>
                  </a:lnTo>
                  <a:lnTo>
                    <a:pt x="403" y="164"/>
                  </a:lnTo>
                  <a:lnTo>
                    <a:pt x="404" y="164"/>
                  </a:lnTo>
                  <a:lnTo>
                    <a:pt x="405" y="163"/>
                  </a:lnTo>
                  <a:lnTo>
                    <a:pt x="406" y="163"/>
                  </a:lnTo>
                  <a:lnTo>
                    <a:pt x="406" y="162"/>
                  </a:lnTo>
                  <a:lnTo>
                    <a:pt x="407" y="162"/>
                  </a:lnTo>
                  <a:lnTo>
                    <a:pt x="407" y="161"/>
                  </a:lnTo>
                  <a:lnTo>
                    <a:pt x="408" y="160"/>
                  </a:lnTo>
                  <a:lnTo>
                    <a:pt x="408" y="159"/>
                  </a:lnTo>
                  <a:lnTo>
                    <a:pt x="409" y="159"/>
                  </a:lnTo>
                  <a:lnTo>
                    <a:pt x="409" y="158"/>
                  </a:lnTo>
                  <a:lnTo>
                    <a:pt x="410" y="156"/>
                  </a:lnTo>
                  <a:lnTo>
                    <a:pt x="410" y="155"/>
                  </a:lnTo>
                  <a:lnTo>
                    <a:pt x="410" y="154"/>
                  </a:lnTo>
                  <a:lnTo>
                    <a:pt x="411" y="153"/>
                  </a:lnTo>
                  <a:lnTo>
                    <a:pt x="411" y="151"/>
                  </a:lnTo>
                  <a:lnTo>
                    <a:pt x="411" y="150"/>
                  </a:lnTo>
                  <a:lnTo>
                    <a:pt x="411" y="148"/>
                  </a:lnTo>
                  <a:lnTo>
                    <a:pt x="411" y="147"/>
                  </a:lnTo>
                  <a:lnTo>
                    <a:pt x="412" y="145"/>
                  </a:lnTo>
                  <a:lnTo>
                    <a:pt x="412" y="143"/>
                  </a:lnTo>
                  <a:lnTo>
                    <a:pt x="411" y="141"/>
                  </a:lnTo>
                  <a:lnTo>
                    <a:pt x="411" y="139"/>
                  </a:lnTo>
                  <a:lnTo>
                    <a:pt x="411" y="137"/>
                  </a:lnTo>
                  <a:lnTo>
                    <a:pt x="411" y="135"/>
                  </a:lnTo>
                  <a:lnTo>
                    <a:pt x="411" y="133"/>
                  </a:lnTo>
                  <a:lnTo>
                    <a:pt x="407" y="133"/>
                  </a:lnTo>
                  <a:lnTo>
                    <a:pt x="403" y="133"/>
                  </a:lnTo>
                  <a:lnTo>
                    <a:pt x="398" y="133"/>
                  </a:lnTo>
                  <a:lnTo>
                    <a:pt x="395" y="133"/>
                  </a:lnTo>
                  <a:lnTo>
                    <a:pt x="391" y="134"/>
                  </a:lnTo>
                  <a:lnTo>
                    <a:pt x="387" y="134"/>
                  </a:lnTo>
                  <a:lnTo>
                    <a:pt x="384" y="134"/>
                  </a:lnTo>
                  <a:lnTo>
                    <a:pt x="380" y="135"/>
                  </a:lnTo>
                  <a:lnTo>
                    <a:pt x="377" y="135"/>
                  </a:lnTo>
                  <a:lnTo>
                    <a:pt x="373" y="136"/>
                  </a:lnTo>
                  <a:lnTo>
                    <a:pt x="369" y="136"/>
                  </a:lnTo>
                  <a:lnTo>
                    <a:pt x="366" y="136"/>
                  </a:lnTo>
                  <a:lnTo>
                    <a:pt x="362" y="137"/>
                  </a:lnTo>
                  <a:lnTo>
                    <a:pt x="359" y="137"/>
                  </a:lnTo>
                  <a:lnTo>
                    <a:pt x="355" y="139"/>
                  </a:lnTo>
                  <a:lnTo>
                    <a:pt x="352" y="140"/>
                  </a:lnTo>
                  <a:lnTo>
                    <a:pt x="351" y="139"/>
                  </a:lnTo>
                  <a:lnTo>
                    <a:pt x="349" y="137"/>
                  </a:lnTo>
                  <a:lnTo>
                    <a:pt x="348" y="136"/>
                  </a:lnTo>
                  <a:lnTo>
                    <a:pt x="347" y="135"/>
                  </a:lnTo>
                  <a:lnTo>
                    <a:pt x="346" y="134"/>
                  </a:lnTo>
                  <a:lnTo>
                    <a:pt x="345" y="133"/>
                  </a:lnTo>
                  <a:lnTo>
                    <a:pt x="344" y="132"/>
                  </a:lnTo>
                  <a:lnTo>
                    <a:pt x="344" y="131"/>
                  </a:lnTo>
                  <a:lnTo>
                    <a:pt x="343" y="130"/>
                  </a:lnTo>
                  <a:lnTo>
                    <a:pt x="342" y="129"/>
                  </a:lnTo>
                  <a:lnTo>
                    <a:pt x="341" y="128"/>
                  </a:lnTo>
                  <a:lnTo>
                    <a:pt x="340" y="127"/>
                  </a:lnTo>
                  <a:lnTo>
                    <a:pt x="339" y="126"/>
                  </a:lnTo>
                  <a:lnTo>
                    <a:pt x="338" y="125"/>
                  </a:lnTo>
                  <a:lnTo>
                    <a:pt x="337" y="124"/>
                  </a:lnTo>
                  <a:lnTo>
                    <a:pt x="338" y="123"/>
                  </a:lnTo>
                  <a:lnTo>
                    <a:pt x="339" y="123"/>
                  </a:lnTo>
                  <a:lnTo>
                    <a:pt x="340" y="123"/>
                  </a:lnTo>
                  <a:lnTo>
                    <a:pt x="341" y="123"/>
                  </a:lnTo>
                  <a:lnTo>
                    <a:pt x="342" y="123"/>
                  </a:lnTo>
                  <a:lnTo>
                    <a:pt x="343" y="123"/>
                  </a:lnTo>
                  <a:lnTo>
                    <a:pt x="344" y="123"/>
                  </a:lnTo>
                  <a:lnTo>
                    <a:pt x="346" y="123"/>
                  </a:lnTo>
                  <a:lnTo>
                    <a:pt x="347" y="123"/>
                  </a:lnTo>
                  <a:lnTo>
                    <a:pt x="348" y="123"/>
                  </a:lnTo>
                  <a:lnTo>
                    <a:pt x="349" y="123"/>
                  </a:lnTo>
                  <a:lnTo>
                    <a:pt x="351" y="123"/>
                  </a:lnTo>
                  <a:lnTo>
                    <a:pt x="353" y="123"/>
                  </a:lnTo>
                  <a:lnTo>
                    <a:pt x="354" y="123"/>
                  </a:lnTo>
                  <a:lnTo>
                    <a:pt x="355" y="123"/>
                  </a:lnTo>
                  <a:lnTo>
                    <a:pt x="357" y="123"/>
                  </a:lnTo>
                  <a:lnTo>
                    <a:pt x="359" y="122"/>
                  </a:lnTo>
                  <a:lnTo>
                    <a:pt x="361" y="122"/>
                  </a:lnTo>
                  <a:lnTo>
                    <a:pt x="363" y="122"/>
                  </a:lnTo>
                  <a:lnTo>
                    <a:pt x="365" y="122"/>
                  </a:lnTo>
                  <a:lnTo>
                    <a:pt x="367" y="122"/>
                  </a:lnTo>
                  <a:lnTo>
                    <a:pt x="368" y="122"/>
                  </a:lnTo>
                  <a:lnTo>
                    <a:pt x="370" y="122"/>
                  </a:lnTo>
                  <a:lnTo>
                    <a:pt x="372" y="122"/>
                  </a:lnTo>
                  <a:lnTo>
                    <a:pt x="373" y="122"/>
                  </a:lnTo>
                  <a:lnTo>
                    <a:pt x="375" y="122"/>
                  </a:lnTo>
                  <a:lnTo>
                    <a:pt x="376" y="122"/>
                  </a:lnTo>
                  <a:lnTo>
                    <a:pt x="377" y="122"/>
                  </a:lnTo>
                  <a:lnTo>
                    <a:pt x="378" y="122"/>
                  </a:lnTo>
                  <a:lnTo>
                    <a:pt x="379" y="122"/>
                  </a:lnTo>
                  <a:lnTo>
                    <a:pt x="381" y="122"/>
                  </a:lnTo>
                  <a:lnTo>
                    <a:pt x="382" y="122"/>
                  </a:lnTo>
                  <a:lnTo>
                    <a:pt x="382" y="121"/>
                  </a:lnTo>
                  <a:lnTo>
                    <a:pt x="383" y="121"/>
                  </a:lnTo>
                  <a:lnTo>
                    <a:pt x="384" y="121"/>
                  </a:lnTo>
                  <a:lnTo>
                    <a:pt x="384" y="120"/>
                  </a:lnTo>
                  <a:lnTo>
                    <a:pt x="385" y="120"/>
                  </a:lnTo>
                  <a:lnTo>
                    <a:pt x="386" y="119"/>
                  </a:lnTo>
                  <a:lnTo>
                    <a:pt x="387" y="118"/>
                  </a:lnTo>
                  <a:lnTo>
                    <a:pt x="388" y="118"/>
                  </a:lnTo>
                  <a:lnTo>
                    <a:pt x="388" y="117"/>
                  </a:lnTo>
                  <a:lnTo>
                    <a:pt x="389" y="117"/>
                  </a:lnTo>
                  <a:lnTo>
                    <a:pt x="389" y="116"/>
                  </a:lnTo>
                  <a:lnTo>
                    <a:pt x="390" y="116"/>
                  </a:lnTo>
                  <a:lnTo>
                    <a:pt x="390" y="115"/>
                  </a:lnTo>
                  <a:lnTo>
                    <a:pt x="391" y="113"/>
                  </a:lnTo>
                  <a:lnTo>
                    <a:pt x="391" y="112"/>
                  </a:lnTo>
                  <a:lnTo>
                    <a:pt x="391" y="111"/>
                  </a:lnTo>
                  <a:lnTo>
                    <a:pt x="392" y="110"/>
                  </a:lnTo>
                  <a:lnTo>
                    <a:pt x="392" y="109"/>
                  </a:lnTo>
                  <a:lnTo>
                    <a:pt x="392" y="107"/>
                  </a:lnTo>
                  <a:lnTo>
                    <a:pt x="392" y="106"/>
                  </a:lnTo>
                  <a:lnTo>
                    <a:pt x="392" y="104"/>
                  </a:lnTo>
                  <a:lnTo>
                    <a:pt x="393" y="102"/>
                  </a:lnTo>
                  <a:lnTo>
                    <a:pt x="393" y="101"/>
                  </a:lnTo>
                  <a:lnTo>
                    <a:pt x="392" y="99"/>
                  </a:lnTo>
                  <a:lnTo>
                    <a:pt x="392" y="97"/>
                  </a:lnTo>
                  <a:lnTo>
                    <a:pt x="392" y="95"/>
                  </a:lnTo>
                  <a:lnTo>
                    <a:pt x="392" y="92"/>
                  </a:lnTo>
                  <a:lnTo>
                    <a:pt x="392" y="90"/>
                  </a:lnTo>
                  <a:lnTo>
                    <a:pt x="389" y="90"/>
                  </a:lnTo>
                  <a:lnTo>
                    <a:pt x="386" y="90"/>
                  </a:lnTo>
                  <a:lnTo>
                    <a:pt x="383" y="91"/>
                  </a:lnTo>
                  <a:lnTo>
                    <a:pt x="380" y="91"/>
                  </a:lnTo>
                  <a:lnTo>
                    <a:pt x="377" y="91"/>
                  </a:lnTo>
                  <a:lnTo>
                    <a:pt x="375" y="92"/>
                  </a:lnTo>
                  <a:lnTo>
                    <a:pt x="372" y="92"/>
                  </a:lnTo>
                  <a:lnTo>
                    <a:pt x="369" y="94"/>
                  </a:lnTo>
                  <a:lnTo>
                    <a:pt x="366" y="94"/>
                  </a:lnTo>
                  <a:lnTo>
                    <a:pt x="364" y="94"/>
                  </a:lnTo>
                  <a:lnTo>
                    <a:pt x="361" y="95"/>
                  </a:lnTo>
                  <a:lnTo>
                    <a:pt x="358" y="95"/>
                  </a:lnTo>
                  <a:lnTo>
                    <a:pt x="355" y="95"/>
                  </a:lnTo>
                  <a:lnTo>
                    <a:pt x="353" y="96"/>
                  </a:lnTo>
                  <a:lnTo>
                    <a:pt x="349" y="96"/>
                  </a:lnTo>
                  <a:lnTo>
                    <a:pt x="347" y="97"/>
                  </a:lnTo>
                  <a:lnTo>
                    <a:pt x="347" y="96"/>
                  </a:lnTo>
                  <a:lnTo>
                    <a:pt x="347" y="94"/>
                  </a:lnTo>
                  <a:lnTo>
                    <a:pt x="348" y="92"/>
                  </a:lnTo>
                  <a:lnTo>
                    <a:pt x="349" y="91"/>
                  </a:lnTo>
                  <a:lnTo>
                    <a:pt x="351" y="89"/>
                  </a:lnTo>
                  <a:lnTo>
                    <a:pt x="351" y="88"/>
                  </a:lnTo>
                  <a:lnTo>
                    <a:pt x="352" y="87"/>
                  </a:lnTo>
                  <a:lnTo>
                    <a:pt x="352" y="86"/>
                  </a:lnTo>
                  <a:lnTo>
                    <a:pt x="353" y="85"/>
                  </a:lnTo>
                  <a:lnTo>
                    <a:pt x="353" y="84"/>
                  </a:lnTo>
                  <a:lnTo>
                    <a:pt x="354" y="83"/>
                  </a:lnTo>
                  <a:lnTo>
                    <a:pt x="354" y="82"/>
                  </a:lnTo>
                  <a:lnTo>
                    <a:pt x="354" y="81"/>
                  </a:lnTo>
                  <a:lnTo>
                    <a:pt x="354" y="80"/>
                  </a:lnTo>
                  <a:lnTo>
                    <a:pt x="354" y="79"/>
                  </a:lnTo>
                  <a:lnTo>
                    <a:pt x="355" y="79"/>
                  </a:lnTo>
                  <a:lnTo>
                    <a:pt x="354" y="78"/>
                  </a:lnTo>
                  <a:lnTo>
                    <a:pt x="354" y="77"/>
                  </a:lnTo>
                  <a:lnTo>
                    <a:pt x="354" y="76"/>
                  </a:lnTo>
                  <a:lnTo>
                    <a:pt x="353" y="76"/>
                  </a:lnTo>
                  <a:lnTo>
                    <a:pt x="353" y="75"/>
                  </a:lnTo>
                  <a:lnTo>
                    <a:pt x="352" y="74"/>
                  </a:lnTo>
                  <a:lnTo>
                    <a:pt x="351" y="73"/>
                  </a:lnTo>
                  <a:lnTo>
                    <a:pt x="349" y="72"/>
                  </a:lnTo>
                  <a:lnTo>
                    <a:pt x="348" y="71"/>
                  </a:lnTo>
                  <a:lnTo>
                    <a:pt x="347" y="71"/>
                  </a:lnTo>
                  <a:lnTo>
                    <a:pt x="346" y="70"/>
                  </a:lnTo>
                  <a:lnTo>
                    <a:pt x="345" y="70"/>
                  </a:lnTo>
                  <a:lnTo>
                    <a:pt x="344" y="69"/>
                  </a:lnTo>
                  <a:lnTo>
                    <a:pt x="343" y="69"/>
                  </a:lnTo>
                  <a:lnTo>
                    <a:pt x="342" y="69"/>
                  </a:lnTo>
                  <a:lnTo>
                    <a:pt x="341" y="69"/>
                  </a:lnTo>
                  <a:lnTo>
                    <a:pt x="340" y="68"/>
                  </a:lnTo>
                  <a:lnTo>
                    <a:pt x="339" y="68"/>
                  </a:lnTo>
                  <a:lnTo>
                    <a:pt x="338" y="68"/>
                  </a:lnTo>
                  <a:lnTo>
                    <a:pt x="337" y="68"/>
                  </a:lnTo>
                  <a:lnTo>
                    <a:pt x="336" y="68"/>
                  </a:lnTo>
                  <a:lnTo>
                    <a:pt x="335" y="68"/>
                  </a:lnTo>
                  <a:lnTo>
                    <a:pt x="334" y="68"/>
                  </a:lnTo>
                  <a:lnTo>
                    <a:pt x="334" y="69"/>
                  </a:lnTo>
                  <a:lnTo>
                    <a:pt x="333" y="69"/>
                  </a:lnTo>
                  <a:lnTo>
                    <a:pt x="332" y="69"/>
                  </a:lnTo>
                  <a:lnTo>
                    <a:pt x="331" y="69"/>
                  </a:lnTo>
                  <a:lnTo>
                    <a:pt x="330" y="69"/>
                  </a:lnTo>
                  <a:lnTo>
                    <a:pt x="329" y="70"/>
                  </a:lnTo>
                  <a:lnTo>
                    <a:pt x="328" y="70"/>
                  </a:lnTo>
                  <a:lnTo>
                    <a:pt x="327" y="71"/>
                  </a:lnTo>
                  <a:lnTo>
                    <a:pt x="326" y="71"/>
                  </a:lnTo>
                  <a:lnTo>
                    <a:pt x="325" y="71"/>
                  </a:lnTo>
                  <a:lnTo>
                    <a:pt x="325" y="72"/>
                  </a:lnTo>
                  <a:lnTo>
                    <a:pt x="324" y="72"/>
                  </a:lnTo>
                  <a:lnTo>
                    <a:pt x="323" y="72"/>
                  </a:lnTo>
                  <a:lnTo>
                    <a:pt x="323" y="73"/>
                  </a:lnTo>
                  <a:lnTo>
                    <a:pt x="322" y="73"/>
                  </a:lnTo>
                  <a:lnTo>
                    <a:pt x="322" y="74"/>
                  </a:lnTo>
                  <a:lnTo>
                    <a:pt x="321" y="74"/>
                  </a:lnTo>
                  <a:lnTo>
                    <a:pt x="321" y="75"/>
                  </a:lnTo>
                  <a:lnTo>
                    <a:pt x="320" y="75"/>
                  </a:lnTo>
                  <a:lnTo>
                    <a:pt x="320" y="76"/>
                  </a:lnTo>
                  <a:lnTo>
                    <a:pt x="320" y="77"/>
                  </a:lnTo>
                  <a:lnTo>
                    <a:pt x="319" y="77"/>
                  </a:lnTo>
                  <a:lnTo>
                    <a:pt x="319" y="78"/>
                  </a:lnTo>
                  <a:lnTo>
                    <a:pt x="319" y="79"/>
                  </a:lnTo>
                  <a:lnTo>
                    <a:pt x="319" y="80"/>
                  </a:lnTo>
                  <a:lnTo>
                    <a:pt x="319" y="81"/>
                  </a:lnTo>
                  <a:lnTo>
                    <a:pt x="319" y="82"/>
                  </a:lnTo>
                  <a:lnTo>
                    <a:pt x="319" y="83"/>
                  </a:lnTo>
                  <a:lnTo>
                    <a:pt x="319" y="84"/>
                  </a:lnTo>
                  <a:lnTo>
                    <a:pt x="319" y="85"/>
                  </a:lnTo>
                  <a:lnTo>
                    <a:pt x="320" y="87"/>
                  </a:lnTo>
                  <a:lnTo>
                    <a:pt x="320" y="88"/>
                  </a:lnTo>
                  <a:lnTo>
                    <a:pt x="320" y="89"/>
                  </a:lnTo>
                  <a:lnTo>
                    <a:pt x="320" y="90"/>
                  </a:lnTo>
                  <a:lnTo>
                    <a:pt x="321" y="91"/>
                  </a:lnTo>
                  <a:lnTo>
                    <a:pt x="321" y="92"/>
                  </a:lnTo>
                  <a:lnTo>
                    <a:pt x="321" y="94"/>
                  </a:lnTo>
                  <a:lnTo>
                    <a:pt x="321" y="95"/>
                  </a:lnTo>
                  <a:lnTo>
                    <a:pt x="322" y="96"/>
                  </a:lnTo>
                  <a:lnTo>
                    <a:pt x="322" y="97"/>
                  </a:lnTo>
                  <a:lnTo>
                    <a:pt x="322" y="98"/>
                  </a:lnTo>
                  <a:lnTo>
                    <a:pt x="322" y="99"/>
                  </a:lnTo>
                  <a:lnTo>
                    <a:pt x="323" y="100"/>
                  </a:lnTo>
                  <a:lnTo>
                    <a:pt x="321" y="100"/>
                  </a:lnTo>
                  <a:lnTo>
                    <a:pt x="319" y="100"/>
                  </a:lnTo>
                  <a:lnTo>
                    <a:pt x="317" y="100"/>
                  </a:lnTo>
                  <a:lnTo>
                    <a:pt x="316" y="100"/>
                  </a:lnTo>
                  <a:lnTo>
                    <a:pt x="314" y="101"/>
                  </a:lnTo>
                  <a:lnTo>
                    <a:pt x="312" y="101"/>
                  </a:lnTo>
                  <a:lnTo>
                    <a:pt x="311" y="101"/>
                  </a:lnTo>
                  <a:lnTo>
                    <a:pt x="309" y="102"/>
                  </a:lnTo>
                  <a:lnTo>
                    <a:pt x="307" y="102"/>
                  </a:lnTo>
                  <a:lnTo>
                    <a:pt x="305" y="102"/>
                  </a:lnTo>
                  <a:lnTo>
                    <a:pt x="304" y="102"/>
                  </a:lnTo>
                  <a:lnTo>
                    <a:pt x="302" y="103"/>
                  </a:lnTo>
                  <a:lnTo>
                    <a:pt x="299" y="103"/>
                  </a:lnTo>
                  <a:lnTo>
                    <a:pt x="297" y="103"/>
                  </a:lnTo>
                  <a:lnTo>
                    <a:pt x="295" y="103"/>
                  </a:lnTo>
                  <a:lnTo>
                    <a:pt x="294" y="104"/>
                  </a:lnTo>
                  <a:lnTo>
                    <a:pt x="293" y="103"/>
                  </a:lnTo>
                  <a:lnTo>
                    <a:pt x="293" y="102"/>
                  </a:lnTo>
                  <a:lnTo>
                    <a:pt x="293" y="101"/>
                  </a:lnTo>
                  <a:lnTo>
                    <a:pt x="293" y="100"/>
                  </a:lnTo>
                  <a:lnTo>
                    <a:pt x="293" y="99"/>
                  </a:lnTo>
                  <a:lnTo>
                    <a:pt x="293" y="98"/>
                  </a:lnTo>
                  <a:lnTo>
                    <a:pt x="293" y="97"/>
                  </a:lnTo>
                  <a:lnTo>
                    <a:pt x="293" y="96"/>
                  </a:lnTo>
                  <a:lnTo>
                    <a:pt x="293" y="95"/>
                  </a:lnTo>
                  <a:lnTo>
                    <a:pt x="293" y="94"/>
                  </a:lnTo>
                  <a:lnTo>
                    <a:pt x="293" y="92"/>
                  </a:lnTo>
                  <a:lnTo>
                    <a:pt x="293" y="91"/>
                  </a:lnTo>
                  <a:lnTo>
                    <a:pt x="293" y="90"/>
                  </a:lnTo>
                  <a:lnTo>
                    <a:pt x="293" y="89"/>
                  </a:lnTo>
                  <a:lnTo>
                    <a:pt x="292" y="87"/>
                  </a:lnTo>
                  <a:lnTo>
                    <a:pt x="292" y="85"/>
                  </a:lnTo>
                  <a:lnTo>
                    <a:pt x="291" y="83"/>
                  </a:lnTo>
                  <a:lnTo>
                    <a:pt x="290" y="81"/>
                  </a:lnTo>
                  <a:lnTo>
                    <a:pt x="289" y="80"/>
                  </a:lnTo>
                  <a:lnTo>
                    <a:pt x="288" y="79"/>
                  </a:lnTo>
                  <a:lnTo>
                    <a:pt x="287" y="78"/>
                  </a:lnTo>
                  <a:lnTo>
                    <a:pt x="286" y="77"/>
                  </a:lnTo>
                  <a:lnTo>
                    <a:pt x="284" y="76"/>
                  </a:lnTo>
                  <a:lnTo>
                    <a:pt x="283" y="75"/>
                  </a:lnTo>
                  <a:lnTo>
                    <a:pt x="281" y="75"/>
                  </a:lnTo>
                  <a:lnTo>
                    <a:pt x="280" y="75"/>
                  </a:lnTo>
                  <a:lnTo>
                    <a:pt x="278" y="75"/>
                  </a:lnTo>
                  <a:lnTo>
                    <a:pt x="276" y="75"/>
                  </a:lnTo>
                  <a:lnTo>
                    <a:pt x="274" y="75"/>
                  </a:lnTo>
                  <a:lnTo>
                    <a:pt x="272" y="76"/>
                  </a:lnTo>
                  <a:lnTo>
                    <a:pt x="270" y="76"/>
                  </a:lnTo>
                  <a:lnTo>
                    <a:pt x="269" y="76"/>
                  </a:lnTo>
                  <a:lnTo>
                    <a:pt x="268" y="77"/>
                  </a:lnTo>
                  <a:lnTo>
                    <a:pt x="267" y="77"/>
                  </a:lnTo>
                  <a:lnTo>
                    <a:pt x="266" y="78"/>
                  </a:lnTo>
                  <a:lnTo>
                    <a:pt x="265" y="79"/>
                  </a:lnTo>
                  <a:lnTo>
                    <a:pt x="264" y="80"/>
                  </a:lnTo>
                  <a:lnTo>
                    <a:pt x="263" y="82"/>
                  </a:lnTo>
                  <a:lnTo>
                    <a:pt x="263" y="83"/>
                  </a:lnTo>
                  <a:lnTo>
                    <a:pt x="262" y="85"/>
                  </a:lnTo>
                  <a:lnTo>
                    <a:pt x="261" y="86"/>
                  </a:lnTo>
                  <a:lnTo>
                    <a:pt x="261" y="88"/>
                  </a:lnTo>
                  <a:lnTo>
                    <a:pt x="260" y="90"/>
                  </a:lnTo>
                  <a:lnTo>
                    <a:pt x="260" y="94"/>
                  </a:lnTo>
                  <a:lnTo>
                    <a:pt x="260" y="96"/>
                  </a:lnTo>
                  <a:lnTo>
                    <a:pt x="260" y="99"/>
                  </a:lnTo>
                  <a:lnTo>
                    <a:pt x="259" y="99"/>
                  </a:lnTo>
                  <a:lnTo>
                    <a:pt x="259" y="100"/>
                  </a:lnTo>
                  <a:lnTo>
                    <a:pt x="259" y="101"/>
                  </a:lnTo>
                  <a:lnTo>
                    <a:pt x="259" y="102"/>
                  </a:lnTo>
                  <a:lnTo>
                    <a:pt x="258" y="103"/>
                  </a:lnTo>
                  <a:lnTo>
                    <a:pt x="258" y="104"/>
                  </a:lnTo>
                  <a:lnTo>
                    <a:pt x="258" y="105"/>
                  </a:lnTo>
                  <a:lnTo>
                    <a:pt x="258" y="106"/>
                  </a:lnTo>
                  <a:lnTo>
                    <a:pt x="257" y="107"/>
                  </a:lnTo>
                  <a:lnTo>
                    <a:pt x="257" y="108"/>
                  </a:lnTo>
                  <a:lnTo>
                    <a:pt x="257" y="109"/>
                  </a:lnTo>
                  <a:lnTo>
                    <a:pt x="257" y="110"/>
                  </a:lnTo>
                  <a:lnTo>
                    <a:pt x="257" y="111"/>
                  </a:lnTo>
                  <a:lnTo>
                    <a:pt x="255" y="111"/>
                  </a:lnTo>
                  <a:lnTo>
                    <a:pt x="254" y="111"/>
                  </a:lnTo>
                  <a:lnTo>
                    <a:pt x="252" y="112"/>
                  </a:lnTo>
                  <a:lnTo>
                    <a:pt x="250" y="112"/>
                  </a:lnTo>
                  <a:lnTo>
                    <a:pt x="249" y="112"/>
                  </a:lnTo>
                  <a:lnTo>
                    <a:pt x="248" y="112"/>
                  </a:lnTo>
                  <a:lnTo>
                    <a:pt x="247" y="113"/>
                  </a:lnTo>
                  <a:lnTo>
                    <a:pt x="246" y="113"/>
                  </a:lnTo>
                  <a:lnTo>
                    <a:pt x="244" y="113"/>
                  </a:lnTo>
                  <a:lnTo>
                    <a:pt x="243" y="113"/>
                  </a:lnTo>
                  <a:lnTo>
                    <a:pt x="242" y="114"/>
                  </a:lnTo>
                  <a:lnTo>
                    <a:pt x="241" y="114"/>
                  </a:lnTo>
                  <a:lnTo>
                    <a:pt x="240" y="114"/>
                  </a:lnTo>
                  <a:lnTo>
                    <a:pt x="239" y="114"/>
                  </a:lnTo>
                  <a:lnTo>
                    <a:pt x="238" y="114"/>
                  </a:lnTo>
                  <a:lnTo>
                    <a:pt x="237" y="115"/>
                  </a:lnTo>
                  <a:lnTo>
                    <a:pt x="237" y="113"/>
                  </a:lnTo>
                  <a:lnTo>
                    <a:pt x="237" y="112"/>
                  </a:lnTo>
                  <a:lnTo>
                    <a:pt x="238" y="111"/>
                  </a:lnTo>
                  <a:lnTo>
                    <a:pt x="238" y="110"/>
                  </a:lnTo>
                  <a:lnTo>
                    <a:pt x="238" y="109"/>
                  </a:lnTo>
                  <a:lnTo>
                    <a:pt x="238" y="107"/>
                  </a:lnTo>
                  <a:lnTo>
                    <a:pt x="238" y="106"/>
                  </a:lnTo>
                  <a:lnTo>
                    <a:pt x="239" y="105"/>
                  </a:lnTo>
                  <a:lnTo>
                    <a:pt x="239" y="104"/>
                  </a:lnTo>
                  <a:lnTo>
                    <a:pt x="239" y="103"/>
                  </a:lnTo>
                  <a:lnTo>
                    <a:pt x="239" y="101"/>
                  </a:lnTo>
                  <a:lnTo>
                    <a:pt x="239" y="100"/>
                  </a:lnTo>
                  <a:lnTo>
                    <a:pt x="239" y="99"/>
                  </a:lnTo>
                  <a:lnTo>
                    <a:pt x="239" y="98"/>
                  </a:lnTo>
                  <a:lnTo>
                    <a:pt x="239" y="97"/>
                  </a:lnTo>
                  <a:lnTo>
                    <a:pt x="239" y="96"/>
                  </a:lnTo>
                  <a:lnTo>
                    <a:pt x="238" y="95"/>
                  </a:lnTo>
                  <a:lnTo>
                    <a:pt x="238" y="94"/>
                  </a:lnTo>
                  <a:lnTo>
                    <a:pt x="237" y="94"/>
                  </a:lnTo>
                  <a:lnTo>
                    <a:pt x="237" y="92"/>
                  </a:lnTo>
                  <a:lnTo>
                    <a:pt x="236" y="92"/>
                  </a:lnTo>
                  <a:lnTo>
                    <a:pt x="236" y="91"/>
                  </a:lnTo>
                  <a:lnTo>
                    <a:pt x="235" y="91"/>
                  </a:lnTo>
                  <a:lnTo>
                    <a:pt x="234" y="91"/>
                  </a:lnTo>
                  <a:lnTo>
                    <a:pt x="234" y="90"/>
                  </a:lnTo>
                  <a:lnTo>
                    <a:pt x="233" y="90"/>
                  </a:lnTo>
                  <a:lnTo>
                    <a:pt x="232" y="90"/>
                  </a:lnTo>
                  <a:lnTo>
                    <a:pt x="231" y="90"/>
                  </a:lnTo>
                  <a:lnTo>
                    <a:pt x="230" y="89"/>
                  </a:lnTo>
                  <a:lnTo>
                    <a:pt x="229" y="89"/>
                  </a:lnTo>
                  <a:lnTo>
                    <a:pt x="228" y="89"/>
                  </a:lnTo>
                  <a:lnTo>
                    <a:pt x="227" y="88"/>
                  </a:lnTo>
                  <a:lnTo>
                    <a:pt x="226" y="88"/>
                  </a:lnTo>
                  <a:lnTo>
                    <a:pt x="225" y="88"/>
                  </a:lnTo>
                  <a:lnTo>
                    <a:pt x="224" y="88"/>
                  </a:lnTo>
                  <a:lnTo>
                    <a:pt x="223" y="88"/>
                  </a:lnTo>
                  <a:lnTo>
                    <a:pt x="222" y="88"/>
                  </a:lnTo>
                  <a:lnTo>
                    <a:pt x="221" y="88"/>
                  </a:lnTo>
                  <a:lnTo>
                    <a:pt x="220" y="88"/>
                  </a:lnTo>
                  <a:lnTo>
                    <a:pt x="219" y="88"/>
                  </a:lnTo>
                  <a:lnTo>
                    <a:pt x="218" y="88"/>
                  </a:lnTo>
                  <a:lnTo>
                    <a:pt x="218" y="89"/>
                  </a:lnTo>
                  <a:lnTo>
                    <a:pt x="217" y="89"/>
                  </a:lnTo>
                  <a:lnTo>
                    <a:pt x="216" y="89"/>
                  </a:lnTo>
                  <a:lnTo>
                    <a:pt x="215" y="89"/>
                  </a:lnTo>
                  <a:lnTo>
                    <a:pt x="214" y="89"/>
                  </a:lnTo>
                  <a:lnTo>
                    <a:pt x="213" y="89"/>
                  </a:lnTo>
                  <a:lnTo>
                    <a:pt x="212" y="90"/>
                  </a:lnTo>
                  <a:lnTo>
                    <a:pt x="211" y="90"/>
                  </a:lnTo>
                  <a:lnTo>
                    <a:pt x="210" y="91"/>
                  </a:lnTo>
                  <a:lnTo>
                    <a:pt x="209" y="91"/>
                  </a:lnTo>
                  <a:lnTo>
                    <a:pt x="209" y="92"/>
                  </a:lnTo>
                  <a:lnTo>
                    <a:pt x="208" y="92"/>
                  </a:lnTo>
                  <a:lnTo>
                    <a:pt x="207" y="94"/>
                  </a:lnTo>
                  <a:lnTo>
                    <a:pt x="206" y="95"/>
                  </a:lnTo>
                  <a:lnTo>
                    <a:pt x="206" y="96"/>
                  </a:lnTo>
                  <a:lnTo>
                    <a:pt x="205" y="96"/>
                  </a:lnTo>
                  <a:lnTo>
                    <a:pt x="205" y="97"/>
                  </a:lnTo>
                  <a:lnTo>
                    <a:pt x="203" y="97"/>
                  </a:lnTo>
                  <a:lnTo>
                    <a:pt x="203" y="98"/>
                  </a:lnTo>
                  <a:lnTo>
                    <a:pt x="203" y="99"/>
                  </a:lnTo>
                  <a:lnTo>
                    <a:pt x="202" y="100"/>
                  </a:lnTo>
                  <a:lnTo>
                    <a:pt x="202" y="101"/>
                  </a:lnTo>
                  <a:lnTo>
                    <a:pt x="202" y="102"/>
                  </a:lnTo>
                  <a:lnTo>
                    <a:pt x="202" y="103"/>
                  </a:lnTo>
                  <a:lnTo>
                    <a:pt x="202" y="104"/>
                  </a:lnTo>
                  <a:lnTo>
                    <a:pt x="202" y="105"/>
                  </a:lnTo>
                  <a:lnTo>
                    <a:pt x="202" y="106"/>
                  </a:lnTo>
                  <a:lnTo>
                    <a:pt x="202" y="107"/>
                  </a:lnTo>
                  <a:lnTo>
                    <a:pt x="203" y="108"/>
                  </a:lnTo>
                  <a:lnTo>
                    <a:pt x="203" y="109"/>
                  </a:lnTo>
                  <a:lnTo>
                    <a:pt x="205" y="110"/>
                  </a:lnTo>
                  <a:lnTo>
                    <a:pt x="205" y="111"/>
                  </a:lnTo>
                  <a:lnTo>
                    <a:pt x="206" y="112"/>
                  </a:lnTo>
                  <a:lnTo>
                    <a:pt x="207" y="113"/>
                  </a:lnTo>
                  <a:lnTo>
                    <a:pt x="208" y="115"/>
                  </a:lnTo>
                  <a:lnTo>
                    <a:pt x="209" y="116"/>
                  </a:lnTo>
                  <a:lnTo>
                    <a:pt x="209" y="117"/>
                  </a:lnTo>
                  <a:lnTo>
                    <a:pt x="210" y="118"/>
                  </a:lnTo>
                  <a:lnTo>
                    <a:pt x="211" y="119"/>
                  </a:lnTo>
                  <a:lnTo>
                    <a:pt x="213" y="121"/>
                  </a:lnTo>
                  <a:lnTo>
                    <a:pt x="214" y="121"/>
                  </a:lnTo>
                  <a:lnTo>
                    <a:pt x="211" y="121"/>
                  </a:lnTo>
                  <a:lnTo>
                    <a:pt x="208" y="122"/>
                  </a:lnTo>
                  <a:lnTo>
                    <a:pt x="206" y="123"/>
                  </a:lnTo>
                  <a:lnTo>
                    <a:pt x="203" y="123"/>
                  </a:lnTo>
                  <a:lnTo>
                    <a:pt x="201" y="124"/>
                  </a:lnTo>
                  <a:lnTo>
                    <a:pt x="199" y="125"/>
                  </a:lnTo>
                  <a:lnTo>
                    <a:pt x="197" y="126"/>
                  </a:lnTo>
                  <a:lnTo>
                    <a:pt x="195" y="126"/>
                  </a:lnTo>
                  <a:lnTo>
                    <a:pt x="193" y="127"/>
                  </a:lnTo>
                  <a:lnTo>
                    <a:pt x="192" y="128"/>
                  </a:lnTo>
                  <a:lnTo>
                    <a:pt x="190" y="128"/>
                  </a:lnTo>
                  <a:lnTo>
                    <a:pt x="189" y="129"/>
                  </a:lnTo>
                  <a:lnTo>
                    <a:pt x="188" y="130"/>
                  </a:lnTo>
                  <a:lnTo>
                    <a:pt x="187" y="130"/>
                  </a:lnTo>
                  <a:lnTo>
                    <a:pt x="185" y="131"/>
                  </a:lnTo>
                  <a:lnTo>
                    <a:pt x="185" y="132"/>
                  </a:lnTo>
                  <a:lnTo>
                    <a:pt x="184" y="132"/>
                  </a:lnTo>
                  <a:lnTo>
                    <a:pt x="183" y="133"/>
                  </a:lnTo>
                  <a:lnTo>
                    <a:pt x="182" y="134"/>
                  </a:lnTo>
                  <a:lnTo>
                    <a:pt x="181" y="135"/>
                  </a:lnTo>
                  <a:lnTo>
                    <a:pt x="180" y="136"/>
                  </a:lnTo>
                  <a:lnTo>
                    <a:pt x="180" y="137"/>
                  </a:lnTo>
                  <a:lnTo>
                    <a:pt x="179" y="139"/>
                  </a:lnTo>
                  <a:lnTo>
                    <a:pt x="179" y="140"/>
                  </a:lnTo>
                  <a:lnTo>
                    <a:pt x="178" y="141"/>
                  </a:lnTo>
                  <a:lnTo>
                    <a:pt x="178" y="142"/>
                  </a:lnTo>
                  <a:lnTo>
                    <a:pt x="178" y="143"/>
                  </a:lnTo>
                  <a:lnTo>
                    <a:pt x="178" y="144"/>
                  </a:lnTo>
                  <a:lnTo>
                    <a:pt x="178" y="145"/>
                  </a:lnTo>
                  <a:lnTo>
                    <a:pt x="179" y="147"/>
                  </a:lnTo>
                  <a:lnTo>
                    <a:pt x="179" y="148"/>
                  </a:lnTo>
                  <a:lnTo>
                    <a:pt x="179" y="149"/>
                  </a:lnTo>
                  <a:lnTo>
                    <a:pt x="179" y="150"/>
                  </a:lnTo>
                  <a:lnTo>
                    <a:pt x="179" y="151"/>
                  </a:lnTo>
                  <a:lnTo>
                    <a:pt x="180" y="151"/>
                  </a:lnTo>
                  <a:lnTo>
                    <a:pt x="180" y="152"/>
                  </a:lnTo>
                  <a:lnTo>
                    <a:pt x="181" y="153"/>
                  </a:lnTo>
                  <a:lnTo>
                    <a:pt x="181" y="154"/>
                  </a:lnTo>
                  <a:lnTo>
                    <a:pt x="182" y="154"/>
                  </a:lnTo>
                  <a:lnTo>
                    <a:pt x="182" y="155"/>
                  </a:lnTo>
                  <a:lnTo>
                    <a:pt x="183" y="155"/>
                  </a:lnTo>
                  <a:lnTo>
                    <a:pt x="184" y="156"/>
                  </a:lnTo>
                  <a:lnTo>
                    <a:pt x="185" y="156"/>
                  </a:lnTo>
                  <a:lnTo>
                    <a:pt x="185" y="157"/>
                  </a:lnTo>
                  <a:lnTo>
                    <a:pt x="186" y="157"/>
                  </a:lnTo>
                  <a:lnTo>
                    <a:pt x="187" y="157"/>
                  </a:lnTo>
                  <a:lnTo>
                    <a:pt x="188" y="157"/>
                  </a:lnTo>
                  <a:lnTo>
                    <a:pt x="188" y="158"/>
                  </a:lnTo>
                  <a:lnTo>
                    <a:pt x="189" y="158"/>
                  </a:lnTo>
                  <a:lnTo>
                    <a:pt x="190" y="158"/>
                  </a:lnTo>
                  <a:lnTo>
                    <a:pt x="191" y="158"/>
                  </a:lnTo>
                  <a:lnTo>
                    <a:pt x="192" y="158"/>
                  </a:lnTo>
                  <a:lnTo>
                    <a:pt x="193" y="158"/>
                  </a:lnTo>
                  <a:lnTo>
                    <a:pt x="194" y="158"/>
                  </a:lnTo>
                  <a:lnTo>
                    <a:pt x="194" y="157"/>
                  </a:lnTo>
                  <a:lnTo>
                    <a:pt x="195" y="157"/>
                  </a:lnTo>
                  <a:lnTo>
                    <a:pt x="196" y="157"/>
                  </a:lnTo>
                  <a:lnTo>
                    <a:pt x="197" y="157"/>
                  </a:lnTo>
                  <a:lnTo>
                    <a:pt x="198" y="156"/>
                  </a:lnTo>
                  <a:lnTo>
                    <a:pt x="199" y="156"/>
                  </a:lnTo>
                  <a:lnTo>
                    <a:pt x="200" y="156"/>
                  </a:lnTo>
                  <a:lnTo>
                    <a:pt x="201" y="155"/>
                  </a:lnTo>
                  <a:lnTo>
                    <a:pt x="203" y="154"/>
                  </a:lnTo>
                  <a:lnTo>
                    <a:pt x="205" y="154"/>
                  </a:lnTo>
                  <a:lnTo>
                    <a:pt x="207" y="153"/>
                  </a:lnTo>
                  <a:lnTo>
                    <a:pt x="209" y="153"/>
                  </a:lnTo>
                  <a:lnTo>
                    <a:pt x="211" y="152"/>
                  </a:lnTo>
                  <a:lnTo>
                    <a:pt x="212" y="151"/>
                  </a:lnTo>
                  <a:lnTo>
                    <a:pt x="215" y="151"/>
                  </a:lnTo>
                  <a:lnTo>
                    <a:pt x="216" y="150"/>
                  </a:lnTo>
                  <a:lnTo>
                    <a:pt x="218" y="149"/>
                  </a:lnTo>
                  <a:lnTo>
                    <a:pt x="220" y="148"/>
                  </a:lnTo>
                  <a:lnTo>
                    <a:pt x="222" y="147"/>
                  </a:lnTo>
                  <a:lnTo>
                    <a:pt x="224" y="147"/>
                  </a:lnTo>
                  <a:lnTo>
                    <a:pt x="227" y="146"/>
                  </a:lnTo>
                  <a:lnTo>
                    <a:pt x="229" y="145"/>
                  </a:lnTo>
                  <a:lnTo>
                    <a:pt x="231" y="144"/>
                  </a:lnTo>
                  <a:lnTo>
                    <a:pt x="233" y="143"/>
                  </a:lnTo>
                  <a:lnTo>
                    <a:pt x="235" y="142"/>
                  </a:lnTo>
                  <a:lnTo>
                    <a:pt x="238" y="141"/>
                  </a:lnTo>
                  <a:lnTo>
                    <a:pt x="240" y="141"/>
                  </a:lnTo>
                  <a:lnTo>
                    <a:pt x="242" y="140"/>
                  </a:lnTo>
                  <a:lnTo>
                    <a:pt x="245" y="139"/>
                  </a:lnTo>
                  <a:lnTo>
                    <a:pt x="247" y="137"/>
                  </a:lnTo>
                  <a:lnTo>
                    <a:pt x="250" y="137"/>
                  </a:lnTo>
                  <a:lnTo>
                    <a:pt x="249" y="139"/>
                  </a:lnTo>
                  <a:lnTo>
                    <a:pt x="249" y="140"/>
                  </a:lnTo>
                  <a:lnTo>
                    <a:pt x="248" y="141"/>
                  </a:lnTo>
                  <a:lnTo>
                    <a:pt x="248" y="143"/>
                  </a:lnTo>
                  <a:lnTo>
                    <a:pt x="248" y="144"/>
                  </a:lnTo>
                  <a:lnTo>
                    <a:pt x="247" y="145"/>
                  </a:lnTo>
                  <a:lnTo>
                    <a:pt x="247" y="146"/>
                  </a:lnTo>
                  <a:lnTo>
                    <a:pt x="247" y="147"/>
                  </a:lnTo>
                  <a:lnTo>
                    <a:pt x="246" y="149"/>
                  </a:lnTo>
                  <a:lnTo>
                    <a:pt x="246" y="150"/>
                  </a:lnTo>
                  <a:lnTo>
                    <a:pt x="245" y="151"/>
                  </a:lnTo>
                  <a:lnTo>
                    <a:pt x="245" y="152"/>
                  </a:lnTo>
                  <a:lnTo>
                    <a:pt x="245" y="153"/>
                  </a:lnTo>
                  <a:lnTo>
                    <a:pt x="244" y="154"/>
                  </a:lnTo>
                  <a:lnTo>
                    <a:pt x="244" y="155"/>
                  </a:lnTo>
                  <a:lnTo>
                    <a:pt x="244" y="157"/>
                  </a:lnTo>
                  <a:lnTo>
                    <a:pt x="237" y="158"/>
                  </a:lnTo>
                  <a:lnTo>
                    <a:pt x="232" y="159"/>
                  </a:lnTo>
                  <a:lnTo>
                    <a:pt x="226" y="160"/>
                  </a:lnTo>
                  <a:lnTo>
                    <a:pt x="221" y="162"/>
                  </a:lnTo>
                  <a:lnTo>
                    <a:pt x="216" y="163"/>
                  </a:lnTo>
                  <a:lnTo>
                    <a:pt x="212" y="164"/>
                  </a:lnTo>
                  <a:lnTo>
                    <a:pt x="208" y="165"/>
                  </a:lnTo>
                  <a:lnTo>
                    <a:pt x="203" y="166"/>
                  </a:lnTo>
                  <a:lnTo>
                    <a:pt x="199" y="167"/>
                  </a:lnTo>
                  <a:lnTo>
                    <a:pt x="196" y="168"/>
                  </a:lnTo>
                  <a:lnTo>
                    <a:pt x="193" y="170"/>
                  </a:lnTo>
                  <a:lnTo>
                    <a:pt x="190" y="171"/>
                  </a:lnTo>
                  <a:lnTo>
                    <a:pt x="187" y="172"/>
                  </a:lnTo>
                  <a:lnTo>
                    <a:pt x="185" y="173"/>
                  </a:lnTo>
                  <a:lnTo>
                    <a:pt x="183" y="174"/>
                  </a:lnTo>
                  <a:lnTo>
                    <a:pt x="182" y="175"/>
                  </a:lnTo>
                  <a:lnTo>
                    <a:pt x="181" y="175"/>
                  </a:lnTo>
                  <a:lnTo>
                    <a:pt x="180" y="176"/>
                  </a:lnTo>
                  <a:lnTo>
                    <a:pt x="179" y="177"/>
                  </a:lnTo>
                  <a:lnTo>
                    <a:pt x="178" y="178"/>
                  </a:lnTo>
                  <a:lnTo>
                    <a:pt x="178" y="179"/>
                  </a:lnTo>
                  <a:lnTo>
                    <a:pt x="177" y="179"/>
                  </a:lnTo>
                  <a:lnTo>
                    <a:pt x="177" y="180"/>
                  </a:lnTo>
                  <a:lnTo>
                    <a:pt x="176" y="181"/>
                  </a:lnTo>
                  <a:lnTo>
                    <a:pt x="176" y="182"/>
                  </a:lnTo>
                  <a:lnTo>
                    <a:pt x="176" y="183"/>
                  </a:lnTo>
                  <a:lnTo>
                    <a:pt x="175" y="185"/>
                  </a:lnTo>
                  <a:lnTo>
                    <a:pt x="175" y="186"/>
                  </a:lnTo>
                  <a:lnTo>
                    <a:pt x="175" y="187"/>
                  </a:lnTo>
                  <a:lnTo>
                    <a:pt x="175" y="188"/>
                  </a:lnTo>
                  <a:lnTo>
                    <a:pt x="175" y="189"/>
                  </a:lnTo>
                  <a:lnTo>
                    <a:pt x="176" y="191"/>
                  </a:lnTo>
                  <a:lnTo>
                    <a:pt x="176" y="192"/>
                  </a:lnTo>
                  <a:lnTo>
                    <a:pt x="176" y="193"/>
                  </a:lnTo>
                  <a:lnTo>
                    <a:pt x="177" y="194"/>
                  </a:lnTo>
                  <a:lnTo>
                    <a:pt x="177" y="195"/>
                  </a:lnTo>
                  <a:lnTo>
                    <a:pt x="178" y="195"/>
                  </a:lnTo>
                  <a:lnTo>
                    <a:pt x="178" y="196"/>
                  </a:lnTo>
                  <a:lnTo>
                    <a:pt x="179" y="197"/>
                  </a:lnTo>
                  <a:lnTo>
                    <a:pt x="179" y="198"/>
                  </a:lnTo>
                  <a:lnTo>
                    <a:pt x="180" y="198"/>
                  </a:lnTo>
                  <a:lnTo>
                    <a:pt x="181" y="199"/>
                  </a:lnTo>
                  <a:lnTo>
                    <a:pt x="182" y="199"/>
                  </a:lnTo>
                  <a:lnTo>
                    <a:pt x="183" y="200"/>
                  </a:lnTo>
                  <a:lnTo>
                    <a:pt x="184" y="200"/>
                  </a:lnTo>
                  <a:lnTo>
                    <a:pt x="185" y="200"/>
                  </a:lnTo>
                  <a:lnTo>
                    <a:pt x="186" y="200"/>
                  </a:lnTo>
                  <a:lnTo>
                    <a:pt x="187" y="200"/>
                  </a:lnTo>
                  <a:lnTo>
                    <a:pt x="188" y="200"/>
                  </a:lnTo>
                  <a:lnTo>
                    <a:pt x="189" y="200"/>
                  </a:lnTo>
                  <a:lnTo>
                    <a:pt x="190" y="201"/>
                  </a:lnTo>
                  <a:lnTo>
                    <a:pt x="190" y="200"/>
                  </a:lnTo>
                  <a:lnTo>
                    <a:pt x="191" y="200"/>
                  </a:lnTo>
                  <a:lnTo>
                    <a:pt x="192" y="200"/>
                  </a:lnTo>
                  <a:lnTo>
                    <a:pt x="193" y="200"/>
                  </a:lnTo>
                  <a:lnTo>
                    <a:pt x="194" y="199"/>
                  </a:lnTo>
                  <a:lnTo>
                    <a:pt x="195" y="199"/>
                  </a:lnTo>
                  <a:lnTo>
                    <a:pt x="196" y="199"/>
                  </a:lnTo>
                  <a:lnTo>
                    <a:pt x="197" y="198"/>
                  </a:lnTo>
                  <a:lnTo>
                    <a:pt x="199" y="198"/>
                  </a:lnTo>
                  <a:lnTo>
                    <a:pt x="200" y="197"/>
                  </a:lnTo>
                  <a:lnTo>
                    <a:pt x="202" y="197"/>
                  </a:lnTo>
                  <a:lnTo>
                    <a:pt x="203" y="196"/>
                  </a:lnTo>
                  <a:lnTo>
                    <a:pt x="206" y="196"/>
                  </a:lnTo>
                  <a:lnTo>
                    <a:pt x="208" y="195"/>
                  </a:lnTo>
                  <a:lnTo>
                    <a:pt x="210" y="194"/>
                  </a:lnTo>
                  <a:lnTo>
                    <a:pt x="213" y="194"/>
                  </a:lnTo>
                  <a:lnTo>
                    <a:pt x="214" y="193"/>
                  </a:lnTo>
                  <a:lnTo>
                    <a:pt x="215" y="193"/>
                  </a:lnTo>
                  <a:lnTo>
                    <a:pt x="216" y="192"/>
                  </a:lnTo>
                  <a:lnTo>
                    <a:pt x="217" y="192"/>
                  </a:lnTo>
                  <a:lnTo>
                    <a:pt x="218" y="192"/>
                  </a:lnTo>
                  <a:lnTo>
                    <a:pt x="219" y="191"/>
                  </a:lnTo>
                  <a:lnTo>
                    <a:pt x="220" y="191"/>
                  </a:lnTo>
                  <a:lnTo>
                    <a:pt x="222" y="191"/>
                  </a:lnTo>
                  <a:lnTo>
                    <a:pt x="223" y="190"/>
                  </a:lnTo>
                  <a:lnTo>
                    <a:pt x="224" y="190"/>
                  </a:lnTo>
                  <a:lnTo>
                    <a:pt x="225" y="189"/>
                  </a:lnTo>
                  <a:lnTo>
                    <a:pt x="226" y="189"/>
                  </a:lnTo>
                  <a:lnTo>
                    <a:pt x="227" y="189"/>
                  </a:lnTo>
                  <a:lnTo>
                    <a:pt x="228" y="188"/>
                  </a:lnTo>
                  <a:lnTo>
                    <a:pt x="229" y="188"/>
                  </a:lnTo>
                  <a:lnTo>
                    <a:pt x="231" y="188"/>
                  </a:lnTo>
                  <a:lnTo>
                    <a:pt x="230" y="188"/>
                  </a:lnTo>
                  <a:lnTo>
                    <a:pt x="230" y="189"/>
                  </a:lnTo>
                  <a:lnTo>
                    <a:pt x="229" y="190"/>
                  </a:lnTo>
                  <a:lnTo>
                    <a:pt x="229" y="191"/>
                  </a:lnTo>
                  <a:lnTo>
                    <a:pt x="228" y="192"/>
                  </a:lnTo>
                  <a:lnTo>
                    <a:pt x="228" y="193"/>
                  </a:lnTo>
                  <a:lnTo>
                    <a:pt x="228" y="194"/>
                  </a:lnTo>
                  <a:lnTo>
                    <a:pt x="226" y="196"/>
                  </a:lnTo>
                  <a:lnTo>
                    <a:pt x="224" y="199"/>
                  </a:lnTo>
                  <a:lnTo>
                    <a:pt x="222" y="202"/>
                  </a:lnTo>
                  <a:lnTo>
                    <a:pt x="221" y="204"/>
                  </a:lnTo>
                  <a:lnTo>
                    <a:pt x="219" y="206"/>
                  </a:lnTo>
                  <a:lnTo>
                    <a:pt x="217" y="208"/>
                  </a:lnTo>
                  <a:lnTo>
                    <a:pt x="216" y="210"/>
                  </a:lnTo>
                  <a:lnTo>
                    <a:pt x="214" y="212"/>
                  </a:lnTo>
                  <a:lnTo>
                    <a:pt x="212" y="214"/>
                  </a:lnTo>
                  <a:lnTo>
                    <a:pt x="211" y="215"/>
                  </a:lnTo>
                  <a:lnTo>
                    <a:pt x="209" y="216"/>
                  </a:lnTo>
                  <a:lnTo>
                    <a:pt x="208" y="217"/>
                  </a:lnTo>
                  <a:lnTo>
                    <a:pt x="206" y="218"/>
                  </a:lnTo>
                  <a:lnTo>
                    <a:pt x="205" y="219"/>
                  </a:lnTo>
                  <a:lnTo>
                    <a:pt x="202" y="219"/>
                  </a:lnTo>
                  <a:lnTo>
                    <a:pt x="201" y="220"/>
                  </a:lnTo>
                  <a:lnTo>
                    <a:pt x="199" y="220"/>
                  </a:lnTo>
                  <a:lnTo>
                    <a:pt x="198" y="220"/>
                  </a:lnTo>
                  <a:lnTo>
                    <a:pt x="197" y="220"/>
                  </a:lnTo>
                  <a:lnTo>
                    <a:pt x="196" y="220"/>
                  </a:lnTo>
                  <a:lnTo>
                    <a:pt x="195" y="220"/>
                  </a:lnTo>
                  <a:lnTo>
                    <a:pt x="194" y="220"/>
                  </a:lnTo>
                  <a:lnTo>
                    <a:pt x="193" y="220"/>
                  </a:lnTo>
                  <a:lnTo>
                    <a:pt x="192" y="220"/>
                  </a:lnTo>
                  <a:lnTo>
                    <a:pt x="191" y="219"/>
                  </a:lnTo>
                  <a:lnTo>
                    <a:pt x="190" y="219"/>
                  </a:lnTo>
                  <a:lnTo>
                    <a:pt x="189" y="218"/>
                  </a:lnTo>
                  <a:lnTo>
                    <a:pt x="188" y="218"/>
                  </a:lnTo>
                  <a:lnTo>
                    <a:pt x="188" y="217"/>
                  </a:lnTo>
                  <a:lnTo>
                    <a:pt x="186" y="218"/>
                  </a:lnTo>
                  <a:lnTo>
                    <a:pt x="185" y="220"/>
                  </a:lnTo>
                  <a:lnTo>
                    <a:pt x="184" y="222"/>
                  </a:lnTo>
                  <a:lnTo>
                    <a:pt x="182" y="224"/>
                  </a:lnTo>
                  <a:lnTo>
                    <a:pt x="181" y="226"/>
                  </a:lnTo>
                  <a:lnTo>
                    <a:pt x="181" y="228"/>
                  </a:lnTo>
                  <a:lnTo>
                    <a:pt x="180" y="231"/>
                  </a:lnTo>
                  <a:lnTo>
                    <a:pt x="179" y="233"/>
                  </a:lnTo>
                  <a:lnTo>
                    <a:pt x="179" y="235"/>
                  </a:lnTo>
                  <a:lnTo>
                    <a:pt x="178" y="236"/>
                  </a:lnTo>
                  <a:lnTo>
                    <a:pt x="178" y="238"/>
                  </a:lnTo>
                  <a:lnTo>
                    <a:pt x="178" y="240"/>
                  </a:lnTo>
                  <a:lnTo>
                    <a:pt x="178" y="242"/>
                  </a:lnTo>
                  <a:lnTo>
                    <a:pt x="178" y="244"/>
                  </a:lnTo>
                  <a:lnTo>
                    <a:pt x="178" y="246"/>
                  </a:lnTo>
                  <a:lnTo>
                    <a:pt x="179" y="249"/>
                  </a:lnTo>
                  <a:lnTo>
                    <a:pt x="177" y="237"/>
                  </a:lnTo>
                  <a:lnTo>
                    <a:pt x="175" y="226"/>
                  </a:lnTo>
                  <a:lnTo>
                    <a:pt x="173" y="216"/>
                  </a:lnTo>
                  <a:lnTo>
                    <a:pt x="171" y="206"/>
                  </a:lnTo>
                  <a:lnTo>
                    <a:pt x="170" y="197"/>
                  </a:lnTo>
                  <a:lnTo>
                    <a:pt x="169" y="189"/>
                  </a:lnTo>
                  <a:lnTo>
                    <a:pt x="167" y="180"/>
                  </a:lnTo>
                  <a:lnTo>
                    <a:pt x="166" y="173"/>
                  </a:lnTo>
                  <a:lnTo>
                    <a:pt x="165" y="167"/>
                  </a:lnTo>
                  <a:lnTo>
                    <a:pt x="165" y="161"/>
                  </a:lnTo>
                  <a:lnTo>
                    <a:pt x="164" y="155"/>
                  </a:lnTo>
                  <a:lnTo>
                    <a:pt x="163" y="151"/>
                  </a:lnTo>
                  <a:lnTo>
                    <a:pt x="163" y="146"/>
                  </a:lnTo>
                  <a:lnTo>
                    <a:pt x="163" y="143"/>
                  </a:lnTo>
                  <a:lnTo>
                    <a:pt x="163" y="140"/>
                  </a:lnTo>
                  <a:lnTo>
                    <a:pt x="163" y="137"/>
                  </a:lnTo>
                  <a:lnTo>
                    <a:pt x="163" y="135"/>
                  </a:lnTo>
                  <a:lnTo>
                    <a:pt x="163" y="134"/>
                  </a:lnTo>
                  <a:lnTo>
                    <a:pt x="163" y="133"/>
                  </a:lnTo>
                  <a:lnTo>
                    <a:pt x="163" y="132"/>
                  </a:lnTo>
                  <a:lnTo>
                    <a:pt x="163" y="131"/>
                  </a:lnTo>
                  <a:lnTo>
                    <a:pt x="164" y="130"/>
                  </a:lnTo>
                  <a:lnTo>
                    <a:pt x="164" y="129"/>
                  </a:lnTo>
                  <a:lnTo>
                    <a:pt x="164" y="128"/>
                  </a:lnTo>
                  <a:lnTo>
                    <a:pt x="164" y="127"/>
                  </a:lnTo>
                  <a:lnTo>
                    <a:pt x="164" y="126"/>
                  </a:lnTo>
                  <a:lnTo>
                    <a:pt x="164" y="125"/>
                  </a:lnTo>
                  <a:lnTo>
                    <a:pt x="164" y="124"/>
                  </a:lnTo>
                  <a:lnTo>
                    <a:pt x="164" y="123"/>
                  </a:lnTo>
                  <a:lnTo>
                    <a:pt x="164" y="122"/>
                  </a:lnTo>
                  <a:lnTo>
                    <a:pt x="163" y="121"/>
                  </a:lnTo>
                  <a:lnTo>
                    <a:pt x="163" y="120"/>
                  </a:lnTo>
                  <a:lnTo>
                    <a:pt x="163" y="119"/>
                  </a:lnTo>
                  <a:lnTo>
                    <a:pt x="162" y="118"/>
                  </a:lnTo>
                  <a:lnTo>
                    <a:pt x="162" y="117"/>
                  </a:lnTo>
                  <a:lnTo>
                    <a:pt x="161" y="117"/>
                  </a:lnTo>
                  <a:lnTo>
                    <a:pt x="161" y="116"/>
                  </a:lnTo>
                  <a:lnTo>
                    <a:pt x="160" y="116"/>
                  </a:lnTo>
                  <a:lnTo>
                    <a:pt x="159" y="115"/>
                  </a:lnTo>
                  <a:lnTo>
                    <a:pt x="158" y="115"/>
                  </a:lnTo>
                  <a:lnTo>
                    <a:pt x="157" y="115"/>
                  </a:lnTo>
                  <a:lnTo>
                    <a:pt x="156" y="115"/>
                  </a:lnTo>
                  <a:lnTo>
                    <a:pt x="154" y="115"/>
                  </a:lnTo>
                  <a:lnTo>
                    <a:pt x="152" y="115"/>
                  </a:lnTo>
                  <a:lnTo>
                    <a:pt x="150" y="115"/>
                  </a:lnTo>
                  <a:lnTo>
                    <a:pt x="148" y="115"/>
                  </a:lnTo>
                  <a:lnTo>
                    <a:pt x="146" y="116"/>
                  </a:lnTo>
                  <a:lnTo>
                    <a:pt x="144" y="116"/>
                  </a:lnTo>
                  <a:lnTo>
                    <a:pt x="141" y="116"/>
                  </a:lnTo>
                  <a:lnTo>
                    <a:pt x="138" y="117"/>
                  </a:lnTo>
                  <a:lnTo>
                    <a:pt x="135" y="118"/>
                  </a:lnTo>
                  <a:lnTo>
                    <a:pt x="131" y="118"/>
                  </a:lnTo>
                  <a:lnTo>
                    <a:pt x="128" y="119"/>
                  </a:lnTo>
                  <a:lnTo>
                    <a:pt x="124" y="119"/>
                  </a:lnTo>
                  <a:lnTo>
                    <a:pt x="120" y="120"/>
                  </a:lnTo>
                  <a:lnTo>
                    <a:pt x="115" y="121"/>
                  </a:lnTo>
                  <a:lnTo>
                    <a:pt x="111" y="122"/>
                  </a:lnTo>
                  <a:lnTo>
                    <a:pt x="105" y="123"/>
                  </a:lnTo>
                  <a:lnTo>
                    <a:pt x="100" y="124"/>
                  </a:lnTo>
                  <a:lnTo>
                    <a:pt x="76" y="128"/>
                  </a:lnTo>
                  <a:lnTo>
                    <a:pt x="75" y="127"/>
                  </a:lnTo>
                  <a:lnTo>
                    <a:pt x="75" y="126"/>
                  </a:lnTo>
                  <a:lnTo>
                    <a:pt x="74" y="126"/>
                  </a:lnTo>
                  <a:lnTo>
                    <a:pt x="74" y="125"/>
                  </a:lnTo>
                  <a:lnTo>
                    <a:pt x="73" y="125"/>
                  </a:lnTo>
                  <a:lnTo>
                    <a:pt x="72" y="125"/>
                  </a:lnTo>
                  <a:lnTo>
                    <a:pt x="71" y="124"/>
                  </a:lnTo>
                  <a:lnTo>
                    <a:pt x="70" y="124"/>
                  </a:lnTo>
                  <a:lnTo>
                    <a:pt x="69" y="123"/>
                  </a:lnTo>
                  <a:lnTo>
                    <a:pt x="68" y="123"/>
                  </a:lnTo>
                  <a:lnTo>
                    <a:pt x="67" y="123"/>
                  </a:lnTo>
                  <a:lnTo>
                    <a:pt x="66" y="123"/>
                  </a:lnTo>
                  <a:lnTo>
                    <a:pt x="65" y="123"/>
                  </a:lnTo>
                  <a:lnTo>
                    <a:pt x="64" y="123"/>
                  </a:lnTo>
                  <a:lnTo>
                    <a:pt x="63" y="123"/>
                  </a:lnTo>
                  <a:lnTo>
                    <a:pt x="62" y="123"/>
                  </a:lnTo>
                  <a:lnTo>
                    <a:pt x="61" y="123"/>
                  </a:lnTo>
                  <a:lnTo>
                    <a:pt x="60" y="123"/>
                  </a:lnTo>
                  <a:lnTo>
                    <a:pt x="57" y="123"/>
                  </a:lnTo>
                  <a:lnTo>
                    <a:pt x="56" y="123"/>
                  </a:lnTo>
                  <a:lnTo>
                    <a:pt x="55" y="124"/>
                  </a:lnTo>
                  <a:lnTo>
                    <a:pt x="53" y="124"/>
                  </a:lnTo>
                  <a:lnTo>
                    <a:pt x="51" y="124"/>
                  </a:lnTo>
                  <a:lnTo>
                    <a:pt x="50" y="125"/>
                  </a:lnTo>
                  <a:lnTo>
                    <a:pt x="48" y="125"/>
                  </a:lnTo>
                  <a:lnTo>
                    <a:pt x="47" y="125"/>
                  </a:lnTo>
                  <a:lnTo>
                    <a:pt x="46" y="126"/>
                  </a:lnTo>
                  <a:lnTo>
                    <a:pt x="45" y="126"/>
                  </a:lnTo>
                  <a:lnTo>
                    <a:pt x="44" y="127"/>
                  </a:lnTo>
                  <a:lnTo>
                    <a:pt x="43" y="127"/>
                  </a:lnTo>
                  <a:lnTo>
                    <a:pt x="42" y="128"/>
                  </a:lnTo>
                  <a:lnTo>
                    <a:pt x="41" y="128"/>
                  </a:lnTo>
                  <a:lnTo>
                    <a:pt x="40" y="129"/>
                  </a:lnTo>
                  <a:lnTo>
                    <a:pt x="39" y="129"/>
                  </a:lnTo>
                  <a:lnTo>
                    <a:pt x="39" y="130"/>
                  </a:lnTo>
                  <a:lnTo>
                    <a:pt x="38" y="131"/>
                  </a:lnTo>
                  <a:lnTo>
                    <a:pt x="38" y="132"/>
                  </a:lnTo>
                  <a:close/>
                  <a:moveTo>
                    <a:pt x="288" y="149"/>
                  </a:moveTo>
                  <a:lnTo>
                    <a:pt x="287" y="149"/>
                  </a:lnTo>
                  <a:lnTo>
                    <a:pt x="286" y="149"/>
                  </a:lnTo>
                  <a:lnTo>
                    <a:pt x="285" y="149"/>
                  </a:lnTo>
                  <a:lnTo>
                    <a:pt x="285" y="150"/>
                  </a:lnTo>
                  <a:lnTo>
                    <a:pt x="285" y="148"/>
                  </a:lnTo>
                  <a:lnTo>
                    <a:pt x="285" y="147"/>
                  </a:lnTo>
                  <a:lnTo>
                    <a:pt x="286" y="145"/>
                  </a:lnTo>
                  <a:lnTo>
                    <a:pt x="286" y="144"/>
                  </a:lnTo>
                  <a:lnTo>
                    <a:pt x="286" y="142"/>
                  </a:lnTo>
                  <a:lnTo>
                    <a:pt x="287" y="141"/>
                  </a:lnTo>
                  <a:lnTo>
                    <a:pt x="287" y="140"/>
                  </a:lnTo>
                  <a:lnTo>
                    <a:pt x="287" y="139"/>
                  </a:lnTo>
                  <a:lnTo>
                    <a:pt x="288" y="136"/>
                  </a:lnTo>
                  <a:lnTo>
                    <a:pt x="288" y="135"/>
                  </a:lnTo>
                  <a:lnTo>
                    <a:pt x="288" y="134"/>
                  </a:lnTo>
                  <a:lnTo>
                    <a:pt x="289" y="133"/>
                  </a:lnTo>
                  <a:lnTo>
                    <a:pt x="289" y="131"/>
                  </a:lnTo>
                  <a:lnTo>
                    <a:pt x="289" y="130"/>
                  </a:lnTo>
                  <a:lnTo>
                    <a:pt x="289" y="129"/>
                  </a:lnTo>
                  <a:lnTo>
                    <a:pt x="290" y="128"/>
                  </a:lnTo>
                  <a:lnTo>
                    <a:pt x="291" y="128"/>
                  </a:lnTo>
                  <a:lnTo>
                    <a:pt x="291" y="127"/>
                  </a:lnTo>
                  <a:lnTo>
                    <a:pt x="292" y="127"/>
                  </a:lnTo>
                  <a:lnTo>
                    <a:pt x="293" y="127"/>
                  </a:lnTo>
                  <a:lnTo>
                    <a:pt x="294" y="127"/>
                  </a:lnTo>
                  <a:lnTo>
                    <a:pt x="295" y="127"/>
                  </a:lnTo>
                  <a:lnTo>
                    <a:pt x="296" y="127"/>
                  </a:lnTo>
                  <a:lnTo>
                    <a:pt x="297" y="127"/>
                  </a:lnTo>
                  <a:lnTo>
                    <a:pt x="298" y="127"/>
                  </a:lnTo>
                  <a:lnTo>
                    <a:pt x="299" y="127"/>
                  </a:lnTo>
                  <a:lnTo>
                    <a:pt x="300" y="127"/>
                  </a:lnTo>
                  <a:lnTo>
                    <a:pt x="302" y="127"/>
                  </a:lnTo>
                  <a:lnTo>
                    <a:pt x="303" y="128"/>
                  </a:lnTo>
                  <a:lnTo>
                    <a:pt x="304" y="129"/>
                  </a:lnTo>
                  <a:lnTo>
                    <a:pt x="305" y="130"/>
                  </a:lnTo>
                  <a:lnTo>
                    <a:pt x="306" y="131"/>
                  </a:lnTo>
                  <a:lnTo>
                    <a:pt x="307" y="132"/>
                  </a:lnTo>
                  <a:lnTo>
                    <a:pt x="308" y="133"/>
                  </a:lnTo>
                  <a:lnTo>
                    <a:pt x="309" y="134"/>
                  </a:lnTo>
                  <a:lnTo>
                    <a:pt x="310" y="135"/>
                  </a:lnTo>
                  <a:lnTo>
                    <a:pt x="311" y="136"/>
                  </a:lnTo>
                  <a:lnTo>
                    <a:pt x="312" y="137"/>
                  </a:lnTo>
                  <a:lnTo>
                    <a:pt x="313" y="140"/>
                  </a:lnTo>
                  <a:lnTo>
                    <a:pt x="314" y="141"/>
                  </a:lnTo>
                  <a:lnTo>
                    <a:pt x="315" y="142"/>
                  </a:lnTo>
                  <a:lnTo>
                    <a:pt x="316" y="143"/>
                  </a:lnTo>
                  <a:lnTo>
                    <a:pt x="318" y="145"/>
                  </a:lnTo>
                  <a:lnTo>
                    <a:pt x="316" y="145"/>
                  </a:lnTo>
                  <a:lnTo>
                    <a:pt x="314" y="145"/>
                  </a:lnTo>
                  <a:lnTo>
                    <a:pt x="312" y="145"/>
                  </a:lnTo>
                  <a:lnTo>
                    <a:pt x="310" y="145"/>
                  </a:lnTo>
                  <a:lnTo>
                    <a:pt x="308" y="146"/>
                  </a:lnTo>
                  <a:lnTo>
                    <a:pt x="306" y="146"/>
                  </a:lnTo>
                  <a:lnTo>
                    <a:pt x="304" y="146"/>
                  </a:lnTo>
                  <a:lnTo>
                    <a:pt x="303" y="147"/>
                  </a:lnTo>
                  <a:lnTo>
                    <a:pt x="300" y="147"/>
                  </a:lnTo>
                  <a:lnTo>
                    <a:pt x="298" y="147"/>
                  </a:lnTo>
                  <a:lnTo>
                    <a:pt x="296" y="147"/>
                  </a:lnTo>
                  <a:lnTo>
                    <a:pt x="294" y="148"/>
                  </a:lnTo>
                  <a:lnTo>
                    <a:pt x="293" y="148"/>
                  </a:lnTo>
                  <a:lnTo>
                    <a:pt x="291" y="148"/>
                  </a:lnTo>
                  <a:lnTo>
                    <a:pt x="289" y="148"/>
                  </a:lnTo>
                  <a:lnTo>
                    <a:pt x="288" y="149"/>
                  </a:lnTo>
                  <a:close/>
                  <a:moveTo>
                    <a:pt x="94" y="224"/>
                  </a:moveTo>
                  <a:lnTo>
                    <a:pt x="95" y="223"/>
                  </a:lnTo>
                  <a:lnTo>
                    <a:pt x="96" y="223"/>
                  </a:lnTo>
                  <a:lnTo>
                    <a:pt x="97" y="222"/>
                  </a:lnTo>
                  <a:lnTo>
                    <a:pt x="98" y="222"/>
                  </a:lnTo>
                  <a:lnTo>
                    <a:pt x="100" y="222"/>
                  </a:lnTo>
                  <a:lnTo>
                    <a:pt x="101" y="221"/>
                  </a:lnTo>
                  <a:lnTo>
                    <a:pt x="102" y="221"/>
                  </a:lnTo>
                  <a:lnTo>
                    <a:pt x="104" y="221"/>
                  </a:lnTo>
                  <a:lnTo>
                    <a:pt x="105" y="220"/>
                  </a:lnTo>
                  <a:lnTo>
                    <a:pt x="108" y="220"/>
                  </a:lnTo>
                  <a:lnTo>
                    <a:pt x="109" y="220"/>
                  </a:lnTo>
                  <a:lnTo>
                    <a:pt x="111" y="219"/>
                  </a:lnTo>
                  <a:lnTo>
                    <a:pt x="113" y="219"/>
                  </a:lnTo>
                  <a:lnTo>
                    <a:pt x="114" y="219"/>
                  </a:lnTo>
                  <a:lnTo>
                    <a:pt x="116" y="219"/>
                  </a:lnTo>
                  <a:lnTo>
                    <a:pt x="118" y="219"/>
                  </a:lnTo>
                  <a:lnTo>
                    <a:pt x="118" y="218"/>
                  </a:lnTo>
                  <a:lnTo>
                    <a:pt x="119" y="218"/>
                  </a:lnTo>
                  <a:lnTo>
                    <a:pt x="120" y="218"/>
                  </a:lnTo>
                  <a:lnTo>
                    <a:pt x="121" y="218"/>
                  </a:lnTo>
                  <a:lnTo>
                    <a:pt x="122" y="218"/>
                  </a:lnTo>
                  <a:lnTo>
                    <a:pt x="123" y="217"/>
                  </a:lnTo>
                  <a:lnTo>
                    <a:pt x="125" y="217"/>
                  </a:lnTo>
                  <a:lnTo>
                    <a:pt x="126" y="217"/>
                  </a:lnTo>
                  <a:lnTo>
                    <a:pt x="127" y="217"/>
                  </a:lnTo>
                  <a:lnTo>
                    <a:pt x="128" y="217"/>
                  </a:lnTo>
                  <a:lnTo>
                    <a:pt x="129" y="217"/>
                  </a:lnTo>
                  <a:lnTo>
                    <a:pt x="130" y="217"/>
                  </a:lnTo>
                  <a:lnTo>
                    <a:pt x="131" y="217"/>
                  </a:lnTo>
                  <a:lnTo>
                    <a:pt x="132" y="217"/>
                  </a:lnTo>
                  <a:lnTo>
                    <a:pt x="133" y="217"/>
                  </a:lnTo>
                  <a:lnTo>
                    <a:pt x="135" y="217"/>
                  </a:lnTo>
                  <a:lnTo>
                    <a:pt x="140" y="249"/>
                  </a:lnTo>
                  <a:lnTo>
                    <a:pt x="138" y="249"/>
                  </a:lnTo>
                  <a:lnTo>
                    <a:pt x="137" y="249"/>
                  </a:lnTo>
                  <a:lnTo>
                    <a:pt x="136" y="249"/>
                  </a:lnTo>
                  <a:lnTo>
                    <a:pt x="134" y="249"/>
                  </a:lnTo>
                  <a:lnTo>
                    <a:pt x="133" y="249"/>
                  </a:lnTo>
                  <a:lnTo>
                    <a:pt x="132" y="249"/>
                  </a:lnTo>
                  <a:lnTo>
                    <a:pt x="131" y="249"/>
                  </a:lnTo>
                  <a:lnTo>
                    <a:pt x="130" y="249"/>
                  </a:lnTo>
                  <a:lnTo>
                    <a:pt x="128" y="249"/>
                  </a:lnTo>
                  <a:lnTo>
                    <a:pt x="127" y="249"/>
                  </a:lnTo>
                  <a:lnTo>
                    <a:pt x="126" y="250"/>
                  </a:lnTo>
                  <a:lnTo>
                    <a:pt x="125" y="250"/>
                  </a:lnTo>
                  <a:lnTo>
                    <a:pt x="124" y="250"/>
                  </a:lnTo>
                  <a:lnTo>
                    <a:pt x="123" y="250"/>
                  </a:lnTo>
                  <a:lnTo>
                    <a:pt x="122" y="250"/>
                  </a:lnTo>
                  <a:lnTo>
                    <a:pt x="121" y="251"/>
                  </a:lnTo>
                  <a:lnTo>
                    <a:pt x="119" y="251"/>
                  </a:lnTo>
                  <a:lnTo>
                    <a:pt x="118" y="251"/>
                  </a:lnTo>
                  <a:lnTo>
                    <a:pt x="116" y="251"/>
                  </a:lnTo>
                  <a:lnTo>
                    <a:pt x="115" y="251"/>
                  </a:lnTo>
                  <a:lnTo>
                    <a:pt x="113" y="252"/>
                  </a:lnTo>
                  <a:lnTo>
                    <a:pt x="112" y="252"/>
                  </a:lnTo>
                  <a:lnTo>
                    <a:pt x="110" y="252"/>
                  </a:lnTo>
                  <a:lnTo>
                    <a:pt x="109" y="253"/>
                  </a:lnTo>
                  <a:lnTo>
                    <a:pt x="106" y="253"/>
                  </a:lnTo>
                  <a:lnTo>
                    <a:pt x="105" y="254"/>
                  </a:lnTo>
                  <a:lnTo>
                    <a:pt x="103" y="254"/>
                  </a:lnTo>
                  <a:lnTo>
                    <a:pt x="102" y="254"/>
                  </a:lnTo>
                  <a:lnTo>
                    <a:pt x="101" y="255"/>
                  </a:lnTo>
                  <a:lnTo>
                    <a:pt x="99" y="255"/>
                  </a:lnTo>
                  <a:lnTo>
                    <a:pt x="98" y="256"/>
                  </a:lnTo>
                  <a:lnTo>
                    <a:pt x="97" y="257"/>
                  </a:lnTo>
                  <a:lnTo>
                    <a:pt x="96" y="255"/>
                  </a:lnTo>
                  <a:lnTo>
                    <a:pt x="96" y="253"/>
                  </a:lnTo>
                  <a:lnTo>
                    <a:pt x="96" y="251"/>
                  </a:lnTo>
                  <a:lnTo>
                    <a:pt x="96" y="249"/>
                  </a:lnTo>
                  <a:lnTo>
                    <a:pt x="96" y="247"/>
                  </a:lnTo>
                  <a:lnTo>
                    <a:pt x="95" y="245"/>
                  </a:lnTo>
                  <a:lnTo>
                    <a:pt x="95" y="243"/>
                  </a:lnTo>
                  <a:lnTo>
                    <a:pt x="95" y="241"/>
                  </a:lnTo>
                  <a:lnTo>
                    <a:pt x="95" y="239"/>
                  </a:lnTo>
                  <a:lnTo>
                    <a:pt x="95" y="237"/>
                  </a:lnTo>
                  <a:lnTo>
                    <a:pt x="94" y="235"/>
                  </a:lnTo>
                  <a:lnTo>
                    <a:pt x="94" y="233"/>
                  </a:lnTo>
                  <a:lnTo>
                    <a:pt x="94" y="231"/>
                  </a:lnTo>
                  <a:lnTo>
                    <a:pt x="94" y="228"/>
                  </a:lnTo>
                  <a:lnTo>
                    <a:pt x="94" y="226"/>
                  </a:lnTo>
                  <a:lnTo>
                    <a:pt x="94" y="224"/>
                  </a:lnTo>
                  <a:close/>
                  <a:moveTo>
                    <a:pt x="88" y="183"/>
                  </a:moveTo>
                  <a:lnTo>
                    <a:pt x="84" y="161"/>
                  </a:lnTo>
                  <a:lnTo>
                    <a:pt x="118" y="156"/>
                  </a:lnTo>
                  <a:lnTo>
                    <a:pt x="118" y="155"/>
                  </a:lnTo>
                  <a:lnTo>
                    <a:pt x="119" y="155"/>
                  </a:lnTo>
                  <a:lnTo>
                    <a:pt x="120" y="155"/>
                  </a:lnTo>
                  <a:lnTo>
                    <a:pt x="121" y="155"/>
                  </a:lnTo>
                  <a:lnTo>
                    <a:pt x="122" y="155"/>
                  </a:lnTo>
                  <a:lnTo>
                    <a:pt x="123" y="156"/>
                  </a:lnTo>
                  <a:lnTo>
                    <a:pt x="124" y="157"/>
                  </a:lnTo>
                  <a:lnTo>
                    <a:pt x="124" y="158"/>
                  </a:lnTo>
                  <a:lnTo>
                    <a:pt x="124" y="159"/>
                  </a:lnTo>
                  <a:lnTo>
                    <a:pt x="125" y="160"/>
                  </a:lnTo>
                  <a:lnTo>
                    <a:pt x="130" y="188"/>
                  </a:lnTo>
                  <a:lnTo>
                    <a:pt x="128" y="188"/>
                  </a:lnTo>
                  <a:lnTo>
                    <a:pt x="127" y="188"/>
                  </a:lnTo>
                  <a:lnTo>
                    <a:pt x="126" y="188"/>
                  </a:lnTo>
                  <a:lnTo>
                    <a:pt x="125" y="188"/>
                  </a:lnTo>
                  <a:lnTo>
                    <a:pt x="124" y="188"/>
                  </a:lnTo>
                  <a:lnTo>
                    <a:pt x="123" y="188"/>
                  </a:lnTo>
                  <a:lnTo>
                    <a:pt x="122" y="188"/>
                  </a:lnTo>
                  <a:lnTo>
                    <a:pt x="121" y="188"/>
                  </a:lnTo>
                  <a:lnTo>
                    <a:pt x="120" y="188"/>
                  </a:lnTo>
                  <a:lnTo>
                    <a:pt x="118" y="188"/>
                  </a:lnTo>
                  <a:lnTo>
                    <a:pt x="117" y="189"/>
                  </a:lnTo>
                  <a:lnTo>
                    <a:pt x="116" y="189"/>
                  </a:lnTo>
                  <a:lnTo>
                    <a:pt x="115" y="189"/>
                  </a:lnTo>
                  <a:lnTo>
                    <a:pt x="114" y="189"/>
                  </a:lnTo>
                  <a:lnTo>
                    <a:pt x="113" y="189"/>
                  </a:lnTo>
                  <a:lnTo>
                    <a:pt x="113" y="190"/>
                  </a:lnTo>
                  <a:lnTo>
                    <a:pt x="111" y="190"/>
                  </a:lnTo>
                  <a:lnTo>
                    <a:pt x="109" y="190"/>
                  </a:lnTo>
                  <a:lnTo>
                    <a:pt x="108" y="190"/>
                  </a:lnTo>
                  <a:lnTo>
                    <a:pt x="105" y="190"/>
                  </a:lnTo>
                  <a:lnTo>
                    <a:pt x="104" y="191"/>
                  </a:lnTo>
                  <a:lnTo>
                    <a:pt x="102" y="191"/>
                  </a:lnTo>
                  <a:lnTo>
                    <a:pt x="101" y="191"/>
                  </a:lnTo>
                  <a:lnTo>
                    <a:pt x="99" y="192"/>
                  </a:lnTo>
                  <a:lnTo>
                    <a:pt x="98" y="192"/>
                  </a:lnTo>
                  <a:lnTo>
                    <a:pt x="96" y="192"/>
                  </a:lnTo>
                  <a:lnTo>
                    <a:pt x="95" y="193"/>
                  </a:lnTo>
                  <a:lnTo>
                    <a:pt x="94" y="193"/>
                  </a:lnTo>
                  <a:lnTo>
                    <a:pt x="92" y="193"/>
                  </a:lnTo>
                  <a:lnTo>
                    <a:pt x="91" y="194"/>
                  </a:lnTo>
                  <a:lnTo>
                    <a:pt x="90" y="194"/>
                  </a:lnTo>
                  <a:lnTo>
                    <a:pt x="89" y="195"/>
                  </a:lnTo>
                  <a:lnTo>
                    <a:pt x="88" y="194"/>
                  </a:lnTo>
                  <a:lnTo>
                    <a:pt x="88" y="193"/>
                  </a:lnTo>
                  <a:lnTo>
                    <a:pt x="88" y="192"/>
                  </a:lnTo>
                  <a:lnTo>
                    <a:pt x="88" y="191"/>
                  </a:lnTo>
                  <a:lnTo>
                    <a:pt x="88" y="190"/>
                  </a:lnTo>
                  <a:lnTo>
                    <a:pt x="88" y="189"/>
                  </a:lnTo>
                  <a:lnTo>
                    <a:pt x="88" y="188"/>
                  </a:lnTo>
                  <a:lnTo>
                    <a:pt x="88" y="187"/>
                  </a:lnTo>
                  <a:lnTo>
                    <a:pt x="88" y="186"/>
                  </a:lnTo>
                  <a:lnTo>
                    <a:pt x="88" y="185"/>
                  </a:lnTo>
                  <a:lnTo>
                    <a:pt x="88" y="183"/>
                  </a:lnTo>
                  <a:close/>
                  <a:moveTo>
                    <a:pt x="280" y="195"/>
                  </a:moveTo>
                  <a:lnTo>
                    <a:pt x="279" y="196"/>
                  </a:lnTo>
                  <a:lnTo>
                    <a:pt x="278" y="197"/>
                  </a:lnTo>
                  <a:lnTo>
                    <a:pt x="278" y="198"/>
                  </a:lnTo>
                  <a:lnTo>
                    <a:pt x="277" y="199"/>
                  </a:lnTo>
                  <a:lnTo>
                    <a:pt x="277" y="200"/>
                  </a:lnTo>
                  <a:lnTo>
                    <a:pt x="276" y="201"/>
                  </a:lnTo>
                  <a:lnTo>
                    <a:pt x="276" y="202"/>
                  </a:lnTo>
                  <a:lnTo>
                    <a:pt x="276" y="204"/>
                  </a:lnTo>
                  <a:lnTo>
                    <a:pt x="275" y="205"/>
                  </a:lnTo>
                  <a:lnTo>
                    <a:pt x="275" y="206"/>
                  </a:lnTo>
                  <a:lnTo>
                    <a:pt x="275" y="207"/>
                  </a:lnTo>
                  <a:lnTo>
                    <a:pt x="275" y="208"/>
                  </a:lnTo>
                  <a:lnTo>
                    <a:pt x="275" y="210"/>
                  </a:lnTo>
                  <a:lnTo>
                    <a:pt x="275" y="211"/>
                  </a:lnTo>
                  <a:lnTo>
                    <a:pt x="275" y="212"/>
                  </a:lnTo>
                  <a:lnTo>
                    <a:pt x="276" y="214"/>
                  </a:lnTo>
                  <a:lnTo>
                    <a:pt x="287" y="265"/>
                  </a:lnTo>
                  <a:lnTo>
                    <a:pt x="287" y="268"/>
                  </a:lnTo>
                  <a:lnTo>
                    <a:pt x="288" y="271"/>
                  </a:lnTo>
                  <a:lnTo>
                    <a:pt x="288" y="273"/>
                  </a:lnTo>
                  <a:lnTo>
                    <a:pt x="289" y="277"/>
                  </a:lnTo>
                  <a:lnTo>
                    <a:pt x="290" y="279"/>
                  </a:lnTo>
                  <a:lnTo>
                    <a:pt x="290" y="282"/>
                  </a:lnTo>
                  <a:lnTo>
                    <a:pt x="291" y="284"/>
                  </a:lnTo>
                  <a:lnTo>
                    <a:pt x="292" y="286"/>
                  </a:lnTo>
                  <a:lnTo>
                    <a:pt x="293" y="288"/>
                  </a:lnTo>
                  <a:lnTo>
                    <a:pt x="293" y="289"/>
                  </a:lnTo>
                  <a:lnTo>
                    <a:pt x="294" y="291"/>
                  </a:lnTo>
                  <a:lnTo>
                    <a:pt x="295" y="292"/>
                  </a:lnTo>
                  <a:lnTo>
                    <a:pt x="296" y="293"/>
                  </a:lnTo>
                  <a:lnTo>
                    <a:pt x="297" y="294"/>
                  </a:lnTo>
                  <a:lnTo>
                    <a:pt x="298" y="295"/>
                  </a:lnTo>
                  <a:lnTo>
                    <a:pt x="299" y="296"/>
                  </a:lnTo>
                  <a:lnTo>
                    <a:pt x="300" y="296"/>
                  </a:lnTo>
                  <a:lnTo>
                    <a:pt x="302" y="297"/>
                  </a:lnTo>
                  <a:lnTo>
                    <a:pt x="303" y="297"/>
                  </a:lnTo>
                  <a:lnTo>
                    <a:pt x="304" y="297"/>
                  </a:lnTo>
                  <a:lnTo>
                    <a:pt x="305" y="298"/>
                  </a:lnTo>
                  <a:lnTo>
                    <a:pt x="307" y="298"/>
                  </a:lnTo>
                  <a:lnTo>
                    <a:pt x="308" y="298"/>
                  </a:lnTo>
                  <a:lnTo>
                    <a:pt x="309" y="299"/>
                  </a:lnTo>
                  <a:lnTo>
                    <a:pt x="310" y="299"/>
                  </a:lnTo>
                  <a:lnTo>
                    <a:pt x="311" y="299"/>
                  </a:lnTo>
                  <a:lnTo>
                    <a:pt x="313" y="299"/>
                  </a:lnTo>
                  <a:lnTo>
                    <a:pt x="314" y="299"/>
                  </a:lnTo>
                  <a:lnTo>
                    <a:pt x="315" y="299"/>
                  </a:lnTo>
                  <a:lnTo>
                    <a:pt x="316" y="299"/>
                  </a:lnTo>
                  <a:lnTo>
                    <a:pt x="317" y="299"/>
                  </a:lnTo>
                  <a:lnTo>
                    <a:pt x="319" y="299"/>
                  </a:lnTo>
                  <a:lnTo>
                    <a:pt x="320" y="298"/>
                  </a:lnTo>
                  <a:lnTo>
                    <a:pt x="321" y="298"/>
                  </a:lnTo>
                  <a:lnTo>
                    <a:pt x="323" y="298"/>
                  </a:lnTo>
                  <a:lnTo>
                    <a:pt x="324" y="297"/>
                  </a:lnTo>
                  <a:lnTo>
                    <a:pt x="325" y="296"/>
                  </a:lnTo>
                  <a:lnTo>
                    <a:pt x="326" y="296"/>
                  </a:lnTo>
                  <a:lnTo>
                    <a:pt x="327" y="295"/>
                  </a:lnTo>
                  <a:lnTo>
                    <a:pt x="328" y="294"/>
                  </a:lnTo>
                  <a:lnTo>
                    <a:pt x="329" y="293"/>
                  </a:lnTo>
                  <a:lnTo>
                    <a:pt x="330" y="292"/>
                  </a:lnTo>
                  <a:lnTo>
                    <a:pt x="331" y="291"/>
                  </a:lnTo>
                  <a:lnTo>
                    <a:pt x="332" y="290"/>
                  </a:lnTo>
                  <a:lnTo>
                    <a:pt x="333" y="289"/>
                  </a:lnTo>
                  <a:lnTo>
                    <a:pt x="333" y="287"/>
                  </a:lnTo>
                  <a:lnTo>
                    <a:pt x="334" y="286"/>
                  </a:lnTo>
                  <a:lnTo>
                    <a:pt x="335" y="285"/>
                  </a:lnTo>
                  <a:lnTo>
                    <a:pt x="335" y="283"/>
                  </a:lnTo>
                  <a:lnTo>
                    <a:pt x="335" y="281"/>
                  </a:lnTo>
                  <a:lnTo>
                    <a:pt x="336" y="280"/>
                  </a:lnTo>
                  <a:lnTo>
                    <a:pt x="336" y="278"/>
                  </a:lnTo>
                  <a:lnTo>
                    <a:pt x="336" y="275"/>
                  </a:lnTo>
                  <a:lnTo>
                    <a:pt x="337" y="273"/>
                  </a:lnTo>
                  <a:lnTo>
                    <a:pt x="337" y="271"/>
                  </a:lnTo>
                  <a:lnTo>
                    <a:pt x="337" y="269"/>
                  </a:lnTo>
                  <a:lnTo>
                    <a:pt x="337" y="267"/>
                  </a:lnTo>
                  <a:lnTo>
                    <a:pt x="337" y="265"/>
                  </a:lnTo>
                  <a:lnTo>
                    <a:pt x="336" y="263"/>
                  </a:lnTo>
                  <a:lnTo>
                    <a:pt x="336" y="260"/>
                  </a:lnTo>
                  <a:lnTo>
                    <a:pt x="336" y="258"/>
                  </a:lnTo>
                  <a:lnTo>
                    <a:pt x="335" y="256"/>
                  </a:lnTo>
                  <a:lnTo>
                    <a:pt x="335" y="253"/>
                  </a:lnTo>
                  <a:lnTo>
                    <a:pt x="335" y="251"/>
                  </a:lnTo>
                  <a:lnTo>
                    <a:pt x="333" y="226"/>
                  </a:lnTo>
                  <a:lnTo>
                    <a:pt x="333" y="227"/>
                  </a:lnTo>
                  <a:lnTo>
                    <a:pt x="333" y="228"/>
                  </a:lnTo>
                  <a:lnTo>
                    <a:pt x="334" y="229"/>
                  </a:lnTo>
                  <a:lnTo>
                    <a:pt x="334" y="231"/>
                  </a:lnTo>
                  <a:lnTo>
                    <a:pt x="335" y="232"/>
                  </a:lnTo>
                  <a:lnTo>
                    <a:pt x="336" y="232"/>
                  </a:lnTo>
                  <a:lnTo>
                    <a:pt x="336" y="233"/>
                  </a:lnTo>
                  <a:lnTo>
                    <a:pt x="337" y="233"/>
                  </a:lnTo>
                  <a:lnTo>
                    <a:pt x="338" y="233"/>
                  </a:lnTo>
                  <a:lnTo>
                    <a:pt x="339" y="233"/>
                  </a:lnTo>
                  <a:lnTo>
                    <a:pt x="340" y="233"/>
                  </a:lnTo>
                  <a:lnTo>
                    <a:pt x="341" y="233"/>
                  </a:lnTo>
                  <a:lnTo>
                    <a:pt x="342" y="233"/>
                  </a:lnTo>
                  <a:lnTo>
                    <a:pt x="343" y="233"/>
                  </a:lnTo>
                  <a:lnTo>
                    <a:pt x="345" y="233"/>
                  </a:lnTo>
                  <a:lnTo>
                    <a:pt x="346" y="232"/>
                  </a:lnTo>
                  <a:lnTo>
                    <a:pt x="347" y="232"/>
                  </a:lnTo>
                  <a:lnTo>
                    <a:pt x="348" y="232"/>
                  </a:lnTo>
                  <a:lnTo>
                    <a:pt x="351" y="232"/>
                  </a:lnTo>
                  <a:lnTo>
                    <a:pt x="352" y="231"/>
                  </a:lnTo>
                  <a:lnTo>
                    <a:pt x="353" y="231"/>
                  </a:lnTo>
                  <a:lnTo>
                    <a:pt x="355" y="231"/>
                  </a:lnTo>
                  <a:lnTo>
                    <a:pt x="356" y="229"/>
                  </a:lnTo>
                  <a:lnTo>
                    <a:pt x="357" y="229"/>
                  </a:lnTo>
                  <a:lnTo>
                    <a:pt x="359" y="228"/>
                  </a:lnTo>
                  <a:lnTo>
                    <a:pt x="360" y="228"/>
                  </a:lnTo>
                  <a:lnTo>
                    <a:pt x="362" y="227"/>
                  </a:lnTo>
                  <a:lnTo>
                    <a:pt x="363" y="227"/>
                  </a:lnTo>
                  <a:lnTo>
                    <a:pt x="365" y="226"/>
                  </a:lnTo>
                  <a:lnTo>
                    <a:pt x="366" y="225"/>
                  </a:lnTo>
                  <a:lnTo>
                    <a:pt x="368" y="225"/>
                  </a:lnTo>
                  <a:lnTo>
                    <a:pt x="368" y="224"/>
                  </a:lnTo>
                  <a:lnTo>
                    <a:pt x="369" y="223"/>
                  </a:lnTo>
                  <a:lnTo>
                    <a:pt x="370" y="222"/>
                  </a:lnTo>
                  <a:lnTo>
                    <a:pt x="370" y="221"/>
                  </a:lnTo>
                  <a:lnTo>
                    <a:pt x="371" y="221"/>
                  </a:lnTo>
                  <a:lnTo>
                    <a:pt x="371" y="220"/>
                  </a:lnTo>
                  <a:lnTo>
                    <a:pt x="371" y="219"/>
                  </a:lnTo>
                  <a:lnTo>
                    <a:pt x="372" y="218"/>
                  </a:lnTo>
                  <a:lnTo>
                    <a:pt x="372" y="217"/>
                  </a:lnTo>
                  <a:lnTo>
                    <a:pt x="372" y="216"/>
                  </a:lnTo>
                  <a:lnTo>
                    <a:pt x="372" y="215"/>
                  </a:lnTo>
                  <a:lnTo>
                    <a:pt x="372" y="214"/>
                  </a:lnTo>
                  <a:lnTo>
                    <a:pt x="372" y="213"/>
                  </a:lnTo>
                  <a:lnTo>
                    <a:pt x="372" y="212"/>
                  </a:lnTo>
                  <a:lnTo>
                    <a:pt x="371" y="210"/>
                  </a:lnTo>
                  <a:lnTo>
                    <a:pt x="371" y="209"/>
                  </a:lnTo>
                  <a:lnTo>
                    <a:pt x="371" y="208"/>
                  </a:lnTo>
                  <a:lnTo>
                    <a:pt x="371" y="207"/>
                  </a:lnTo>
                  <a:lnTo>
                    <a:pt x="370" y="206"/>
                  </a:lnTo>
                  <a:lnTo>
                    <a:pt x="370" y="205"/>
                  </a:lnTo>
                  <a:lnTo>
                    <a:pt x="369" y="204"/>
                  </a:lnTo>
                  <a:lnTo>
                    <a:pt x="369" y="203"/>
                  </a:lnTo>
                  <a:lnTo>
                    <a:pt x="368" y="202"/>
                  </a:lnTo>
                  <a:lnTo>
                    <a:pt x="367" y="201"/>
                  </a:lnTo>
                  <a:lnTo>
                    <a:pt x="367" y="200"/>
                  </a:lnTo>
                  <a:lnTo>
                    <a:pt x="366" y="199"/>
                  </a:lnTo>
                  <a:lnTo>
                    <a:pt x="365" y="199"/>
                  </a:lnTo>
                  <a:lnTo>
                    <a:pt x="364" y="198"/>
                  </a:lnTo>
                  <a:lnTo>
                    <a:pt x="363" y="197"/>
                  </a:lnTo>
                  <a:lnTo>
                    <a:pt x="362" y="196"/>
                  </a:lnTo>
                  <a:lnTo>
                    <a:pt x="361" y="195"/>
                  </a:lnTo>
                  <a:lnTo>
                    <a:pt x="360" y="195"/>
                  </a:lnTo>
                  <a:lnTo>
                    <a:pt x="359" y="194"/>
                  </a:lnTo>
                  <a:lnTo>
                    <a:pt x="358" y="194"/>
                  </a:lnTo>
                  <a:lnTo>
                    <a:pt x="357" y="194"/>
                  </a:lnTo>
                  <a:lnTo>
                    <a:pt x="356" y="193"/>
                  </a:lnTo>
                  <a:lnTo>
                    <a:pt x="355" y="193"/>
                  </a:lnTo>
                  <a:lnTo>
                    <a:pt x="354" y="193"/>
                  </a:lnTo>
                  <a:lnTo>
                    <a:pt x="353" y="193"/>
                  </a:lnTo>
                  <a:lnTo>
                    <a:pt x="352" y="193"/>
                  </a:lnTo>
                  <a:lnTo>
                    <a:pt x="352" y="194"/>
                  </a:lnTo>
                  <a:lnTo>
                    <a:pt x="351" y="194"/>
                  </a:lnTo>
                  <a:lnTo>
                    <a:pt x="349" y="194"/>
                  </a:lnTo>
                  <a:lnTo>
                    <a:pt x="348" y="194"/>
                  </a:lnTo>
                  <a:lnTo>
                    <a:pt x="348" y="195"/>
                  </a:lnTo>
                  <a:lnTo>
                    <a:pt x="347" y="195"/>
                  </a:lnTo>
                  <a:lnTo>
                    <a:pt x="347" y="196"/>
                  </a:lnTo>
                  <a:lnTo>
                    <a:pt x="346" y="196"/>
                  </a:lnTo>
                  <a:lnTo>
                    <a:pt x="345" y="197"/>
                  </a:lnTo>
                  <a:lnTo>
                    <a:pt x="345" y="198"/>
                  </a:lnTo>
                  <a:lnTo>
                    <a:pt x="344" y="198"/>
                  </a:lnTo>
                  <a:lnTo>
                    <a:pt x="344" y="199"/>
                  </a:lnTo>
                  <a:lnTo>
                    <a:pt x="343" y="200"/>
                  </a:lnTo>
                  <a:lnTo>
                    <a:pt x="343" y="201"/>
                  </a:lnTo>
                  <a:lnTo>
                    <a:pt x="343" y="202"/>
                  </a:lnTo>
                  <a:lnTo>
                    <a:pt x="341" y="204"/>
                  </a:lnTo>
                  <a:lnTo>
                    <a:pt x="340" y="205"/>
                  </a:lnTo>
                  <a:lnTo>
                    <a:pt x="339" y="207"/>
                  </a:lnTo>
                  <a:lnTo>
                    <a:pt x="339" y="209"/>
                  </a:lnTo>
                  <a:lnTo>
                    <a:pt x="338" y="211"/>
                  </a:lnTo>
                  <a:lnTo>
                    <a:pt x="337" y="213"/>
                  </a:lnTo>
                  <a:lnTo>
                    <a:pt x="336" y="214"/>
                  </a:lnTo>
                  <a:lnTo>
                    <a:pt x="336" y="216"/>
                  </a:lnTo>
                  <a:lnTo>
                    <a:pt x="335" y="217"/>
                  </a:lnTo>
                  <a:lnTo>
                    <a:pt x="335" y="218"/>
                  </a:lnTo>
                  <a:lnTo>
                    <a:pt x="334" y="220"/>
                  </a:lnTo>
                  <a:lnTo>
                    <a:pt x="334" y="221"/>
                  </a:lnTo>
                  <a:lnTo>
                    <a:pt x="333" y="222"/>
                  </a:lnTo>
                  <a:lnTo>
                    <a:pt x="333" y="223"/>
                  </a:lnTo>
                  <a:lnTo>
                    <a:pt x="333" y="224"/>
                  </a:lnTo>
                  <a:lnTo>
                    <a:pt x="333" y="225"/>
                  </a:lnTo>
                  <a:lnTo>
                    <a:pt x="331" y="205"/>
                  </a:lnTo>
                  <a:lnTo>
                    <a:pt x="330" y="203"/>
                  </a:lnTo>
                  <a:lnTo>
                    <a:pt x="330" y="201"/>
                  </a:lnTo>
                  <a:lnTo>
                    <a:pt x="330" y="200"/>
                  </a:lnTo>
                  <a:lnTo>
                    <a:pt x="329" y="198"/>
                  </a:lnTo>
                  <a:lnTo>
                    <a:pt x="328" y="197"/>
                  </a:lnTo>
                  <a:lnTo>
                    <a:pt x="328" y="196"/>
                  </a:lnTo>
                  <a:lnTo>
                    <a:pt x="327" y="194"/>
                  </a:lnTo>
                  <a:lnTo>
                    <a:pt x="326" y="193"/>
                  </a:lnTo>
                  <a:lnTo>
                    <a:pt x="325" y="192"/>
                  </a:lnTo>
                  <a:lnTo>
                    <a:pt x="324" y="191"/>
                  </a:lnTo>
                  <a:lnTo>
                    <a:pt x="323" y="190"/>
                  </a:lnTo>
                  <a:lnTo>
                    <a:pt x="322" y="189"/>
                  </a:lnTo>
                  <a:lnTo>
                    <a:pt x="321" y="189"/>
                  </a:lnTo>
                  <a:lnTo>
                    <a:pt x="320" y="188"/>
                  </a:lnTo>
                  <a:lnTo>
                    <a:pt x="319" y="187"/>
                  </a:lnTo>
                  <a:lnTo>
                    <a:pt x="318" y="187"/>
                  </a:lnTo>
                  <a:lnTo>
                    <a:pt x="317" y="186"/>
                  </a:lnTo>
                  <a:lnTo>
                    <a:pt x="316" y="186"/>
                  </a:lnTo>
                  <a:lnTo>
                    <a:pt x="315" y="185"/>
                  </a:lnTo>
                  <a:lnTo>
                    <a:pt x="314" y="185"/>
                  </a:lnTo>
                  <a:lnTo>
                    <a:pt x="312" y="185"/>
                  </a:lnTo>
                  <a:lnTo>
                    <a:pt x="311" y="185"/>
                  </a:lnTo>
                  <a:lnTo>
                    <a:pt x="310" y="185"/>
                  </a:lnTo>
                  <a:lnTo>
                    <a:pt x="309" y="185"/>
                  </a:lnTo>
                  <a:lnTo>
                    <a:pt x="308" y="183"/>
                  </a:lnTo>
                  <a:lnTo>
                    <a:pt x="307" y="183"/>
                  </a:lnTo>
                  <a:lnTo>
                    <a:pt x="305" y="183"/>
                  </a:lnTo>
                  <a:lnTo>
                    <a:pt x="304" y="185"/>
                  </a:lnTo>
                  <a:lnTo>
                    <a:pt x="303" y="185"/>
                  </a:lnTo>
                  <a:lnTo>
                    <a:pt x="300" y="185"/>
                  </a:lnTo>
                  <a:lnTo>
                    <a:pt x="299" y="185"/>
                  </a:lnTo>
                  <a:lnTo>
                    <a:pt x="298" y="186"/>
                  </a:lnTo>
                  <a:lnTo>
                    <a:pt x="296" y="186"/>
                  </a:lnTo>
                  <a:lnTo>
                    <a:pt x="295" y="186"/>
                  </a:lnTo>
                  <a:lnTo>
                    <a:pt x="293" y="186"/>
                  </a:lnTo>
                  <a:lnTo>
                    <a:pt x="292" y="187"/>
                  </a:lnTo>
                  <a:lnTo>
                    <a:pt x="291" y="187"/>
                  </a:lnTo>
                  <a:lnTo>
                    <a:pt x="289" y="187"/>
                  </a:lnTo>
                  <a:lnTo>
                    <a:pt x="288" y="188"/>
                  </a:lnTo>
                  <a:lnTo>
                    <a:pt x="287" y="189"/>
                  </a:lnTo>
                  <a:lnTo>
                    <a:pt x="286" y="189"/>
                  </a:lnTo>
                  <a:lnTo>
                    <a:pt x="285" y="190"/>
                  </a:lnTo>
                  <a:lnTo>
                    <a:pt x="284" y="190"/>
                  </a:lnTo>
                  <a:lnTo>
                    <a:pt x="283" y="191"/>
                  </a:lnTo>
                  <a:lnTo>
                    <a:pt x="282" y="192"/>
                  </a:lnTo>
                  <a:lnTo>
                    <a:pt x="281" y="193"/>
                  </a:lnTo>
                  <a:lnTo>
                    <a:pt x="280" y="194"/>
                  </a:lnTo>
                  <a:lnTo>
                    <a:pt x="280" y="195"/>
                  </a:lnTo>
                  <a:close/>
                  <a:moveTo>
                    <a:pt x="264" y="262"/>
                  </a:moveTo>
                  <a:lnTo>
                    <a:pt x="261" y="264"/>
                  </a:lnTo>
                  <a:lnTo>
                    <a:pt x="258" y="266"/>
                  </a:lnTo>
                  <a:lnTo>
                    <a:pt x="256" y="268"/>
                  </a:lnTo>
                  <a:lnTo>
                    <a:pt x="252" y="270"/>
                  </a:lnTo>
                  <a:lnTo>
                    <a:pt x="250" y="271"/>
                  </a:lnTo>
                  <a:lnTo>
                    <a:pt x="247" y="273"/>
                  </a:lnTo>
                  <a:lnTo>
                    <a:pt x="245" y="274"/>
                  </a:lnTo>
                  <a:lnTo>
                    <a:pt x="243" y="277"/>
                  </a:lnTo>
                  <a:lnTo>
                    <a:pt x="240" y="278"/>
                  </a:lnTo>
                  <a:lnTo>
                    <a:pt x="238" y="279"/>
                  </a:lnTo>
                  <a:lnTo>
                    <a:pt x="236" y="280"/>
                  </a:lnTo>
                  <a:lnTo>
                    <a:pt x="234" y="281"/>
                  </a:lnTo>
                  <a:lnTo>
                    <a:pt x="231" y="282"/>
                  </a:lnTo>
                  <a:lnTo>
                    <a:pt x="229" y="283"/>
                  </a:lnTo>
                  <a:lnTo>
                    <a:pt x="227" y="283"/>
                  </a:lnTo>
                  <a:lnTo>
                    <a:pt x="225" y="284"/>
                  </a:lnTo>
                  <a:lnTo>
                    <a:pt x="224" y="283"/>
                  </a:lnTo>
                  <a:lnTo>
                    <a:pt x="223" y="283"/>
                  </a:lnTo>
                  <a:lnTo>
                    <a:pt x="222" y="283"/>
                  </a:lnTo>
                  <a:lnTo>
                    <a:pt x="221" y="283"/>
                  </a:lnTo>
                  <a:lnTo>
                    <a:pt x="220" y="283"/>
                  </a:lnTo>
                  <a:lnTo>
                    <a:pt x="220" y="282"/>
                  </a:lnTo>
                  <a:lnTo>
                    <a:pt x="219" y="282"/>
                  </a:lnTo>
                  <a:lnTo>
                    <a:pt x="219" y="281"/>
                  </a:lnTo>
                  <a:lnTo>
                    <a:pt x="218" y="281"/>
                  </a:lnTo>
                  <a:lnTo>
                    <a:pt x="218" y="282"/>
                  </a:lnTo>
                  <a:lnTo>
                    <a:pt x="217" y="283"/>
                  </a:lnTo>
                  <a:lnTo>
                    <a:pt x="217" y="284"/>
                  </a:lnTo>
                  <a:lnTo>
                    <a:pt x="217" y="285"/>
                  </a:lnTo>
                  <a:lnTo>
                    <a:pt x="216" y="286"/>
                  </a:lnTo>
                  <a:lnTo>
                    <a:pt x="216" y="287"/>
                  </a:lnTo>
                  <a:lnTo>
                    <a:pt x="216" y="289"/>
                  </a:lnTo>
                  <a:lnTo>
                    <a:pt x="216" y="290"/>
                  </a:lnTo>
                  <a:lnTo>
                    <a:pt x="216" y="291"/>
                  </a:lnTo>
                  <a:lnTo>
                    <a:pt x="216" y="293"/>
                  </a:lnTo>
                  <a:lnTo>
                    <a:pt x="216" y="294"/>
                  </a:lnTo>
                  <a:lnTo>
                    <a:pt x="216" y="296"/>
                  </a:lnTo>
                  <a:lnTo>
                    <a:pt x="216" y="297"/>
                  </a:lnTo>
                  <a:lnTo>
                    <a:pt x="216" y="299"/>
                  </a:lnTo>
                  <a:lnTo>
                    <a:pt x="217" y="301"/>
                  </a:lnTo>
                  <a:lnTo>
                    <a:pt x="217" y="302"/>
                  </a:lnTo>
                  <a:lnTo>
                    <a:pt x="217" y="304"/>
                  </a:lnTo>
                  <a:lnTo>
                    <a:pt x="218" y="306"/>
                  </a:lnTo>
                  <a:lnTo>
                    <a:pt x="219" y="308"/>
                  </a:lnTo>
                  <a:lnTo>
                    <a:pt x="219" y="309"/>
                  </a:lnTo>
                  <a:lnTo>
                    <a:pt x="220" y="310"/>
                  </a:lnTo>
                  <a:lnTo>
                    <a:pt x="221" y="311"/>
                  </a:lnTo>
                  <a:lnTo>
                    <a:pt x="222" y="313"/>
                  </a:lnTo>
                  <a:lnTo>
                    <a:pt x="223" y="313"/>
                  </a:lnTo>
                  <a:lnTo>
                    <a:pt x="224" y="314"/>
                  </a:lnTo>
                  <a:lnTo>
                    <a:pt x="225" y="315"/>
                  </a:lnTo>
                  <a:lnTo>
                    <a:pt x="226" y="315"/>
                  </a:lnTo>
                  <a:lnTo>
                    <a:pt x="227" y="315"/>
                  </a:lnTo>
                  <a:lnTo>
                    <a:pt x="229" y="316"/>
                  </a:lnTo>
                  <a:lnTo>
                    <a:pt x="230" y="316"/>
                  </a:lnTo>
                  <a:lnTo>
                    <a:pt x="232" y="316"/>
                  </a:lnTo>
                  <a:lnTo>
                    <a:pt x="234" y="315"/>
                  </a:lnTo>
                  <a:lnTo>
                    <a:pt x="236" y="314"/>
                  </a:lnTo>
                  <a:lnTo>
                    <a:pt x="238" y="314"/>
                  </a:lnTo>
                  <a:lnTo>
                    <a:pt x="241" y="313"/>
                  </a:lnTo>
                  <a:lnTo>
                    <a:pt x="243" y="312"/>
                  </a:lnTo>
                  <a:lnTo>
                    <a:pt x="245" y="311"/>
                  </a:lnTo>
                  <a:lnTo>
                    <a:pt x="247" y="309"/>
                  </a:lnTo>
                  <a:lnTo>
                    <a:pt x="250" y="308"/>
                  </a:lnTo>
                  <a:lnTo>
                    <a:pt x="252" y="306"/>
                  </a:lnTo>
                  <a:lnTo>
                    <a:pt x="255" y="304"/>
                  </a:lnTo>
                  <a:lnTo>
                    <a:pt x="258" y="303"/>
                  </a:lnTo>
                  <a:lnTo>
                    <a:pt x="260" y="300"/>
                  </a:lnTo>
                  <a:lnTo>
                    <a:pt x="262" y="298"/>
                  </a:lnTo>
                  <a:lnTo>
                    <a:pt x="265" y="296"/>
                  </a:lnTo>
                  <a:lnTo>
                    <a:pt x="267" y="293"/>
                  </a:lnTo>
                  <a:lnTo>
                    <a:pt x="270" y="291"/>
                  </a:lnTo>
                  <a:lnTo>
                    <a:pt x="271" y="288"/>
                  </a:lnTo>
                  <a:lnTo>
                    <a:pt x="273" y="286"/>
                  </a:lnTo>
                  <a:lnTo>
                    <a:pt x="274" y="284"/>
                  </a:lnTo>
                  <a:lnTo>
                    <a:pt x="275" y="282"/>
                  </a:lnTo>
                  <a:lnTo>
                    <a:pt x="277" y="281"/>
                  </a:lnTo>
                  <a:lnTo>
                    <a:pt x="278" y="279"/>
                  </a:lnTo>
                  <a:lnTo>
                    <a:pt x="279" y="277"/>
                  </a:lnTo>
                  <a:lnTo>
                    <a:pt x="280" y="274"/>
                  </a:lnTo>
                  <a:lnTo>
                    <a:pt x="280" y="272"/>
                  </a:lnTo>
                  <a:lnTo>
                    <a:pt x="281" y="271"/>
                  </a:lnTo>
                  <a:lnTo>
                    <a:pt x="281" y="269"/>
                  </a:lnTo>
                  <a:lnTo>
                    <a:pt x="282" y="267"/>
                  </a:lnTo>
                  <a:lnTo>
                    <a:pt x="282" y="266"/>
                  </a:lnTo>
                  <a:lnTo>
                    <a:pt x="282" y="264"/>
                  </a:lnTo>
                  <a:lnTo>
                    <a:pt x="282" y="263"/>
                  </a:lnTo>
                  <a:lnTo>
                    <a:pt x="282" y="262"/>
                  </a:lnTo>
                  <a:lnTo>
                    <a:pt x="281" y="261"/>
                  </a:lnTo>
                  <a:lnTo>
                    <a:pt x="281" y="260"/>
                  </a:lnTo>
                  <a:lnTo>
                    <a:pt x="281" y="259"/>
                  </a:lnTo>
                  <a:lnTo>
                    <a:pt x="281" y="258"/>
                  </a:lnTo>
                  <a:lnTo>
                    <a:pt x="280" y="257"/>
                  </a:lnTo>
                  <a:lnTo>
                    <a:pt x="279" y="256"/>
                  </a:lnTo>
                  <a:lnTo>
                    <a:pt x="278" y="256"/>
                  </a:lnTo>
                  <a:lnTo>
                    <a:pt x="277" y="256"/>
                  </a:lnTo>
                  <a:lnTo>
                    <a:pt x="276" y="256"/>
                  </a:lnTo>
                  <a:lnTo>
                    <a:pt x="275" y="256"/>
                  </a:lnTo>
                  <a:lnTo>
                    <a:pt x="274" y="256"/>
                  </a:lnTo>
                  <a:lnTo>
                    <a:pt x="273" y="256"/>
                  </a:lnTo>
                  <a:lnTo>
                    <a:pt x="272" y="257"/>
                  </a:lnTo>
                  <a:lnTo>
                    <a:pt x="271" y="257"/>
                  </a:lnTo>
                  <a:lnTo>
                    <a:pt x="270" y="258"/>
                  </a:lnTo>
                  <a:lnTo>
                    <a:pt x="269" y="258"/>
                  </a:lnTo>
                  <a:lnTo>
                    <a:pt x="269" y="259"/>
                  </a:lnTo>
                  <a:lnTo>
                    <a:pt x="268" y="259"/>
                  </a:lnTo>
                  <a:lnTo>
                    <a:pt x="267" y="259"/>
                  </a:lnTo>
                  <a:lnTo>
                    <a:pt x="266" y="260"/>
                  </a:lnTo>
                  <a:lnTo>
                    <a:pt x="265" y="260"/>
                  </a:lnTo>
                  <a:lnTo>
                    <a:pt x="264" y="261"/>
                  </a:lnTo>
                  <a:lnTo>
                    <a:pt x="264" y="262"/>
                  </a:lnTo>
                  <a:close/>
                </a:path>
              </a:pathLst>
            </a:custGeom>
            <a:solidFill>
              <a:srgbClr val="FC3B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33" name="Freeform 216">
              <a:extLst>
                <a:ext uri="{FF2B5EF4-FFF2-40B4-BE49-F238E27FC236}">
                  <a16:creationId xmlns:a16="http://schemas.microsoft.com/office/drawing/2014/main" id="{49BAED34-252A-418E-9C2C-18E5153781A5}"/>
                </a:ext>
              </a:extLst>
            </p:cNvPr>
            <p:cNvSpPr>
              <a:spLocks/>
            </p:cNvSpPr>
            <p:nvPr/>
          </p:nvSpPr>
          <p:spPr bwMode="auto">
            <a:xfrm>
              <a:off x="4777" y="1620"/>
              <a:ext cx="24" cy="22"/>
            </a:xfrm>
            <a:custGeom>
              <a:avLst/>
              <a:gdLst>
                <a:gd name="T0" fmla="*/ 0 w 410"/>
                <a:gd name="T1" fmla="*/ 22 h 368"/>
                <a:gd name="T2" fmla="*/ 2 w 410"/>
                <a:gd name="T3" fmla="*/ 22 h 368"/>
                <a:gd name="T4" fmla="*/ 4 w 410"/>
                <a:gd name="T5" fmla="*/ 22 h 368"/>
                <a:gd name="T6" fmla="*/ 6 w 410"/>
                <a:gd name="T7" fmla="*/ 22 h 368"/>
                <a:gd name="T8" fmla="*/ 8 w 410"/>
                <a:gd name="T9" fmla="*/ 21 h 368"/>
                <a:gd name="T10" fmla="*/ 10 w 410"/>
                <a:gd name="T11" fmla="*/ 20 h 368"/>
                <a:gd name="T12" fmla="*/ 12 w 410"/>
                <a:gd name="T13" fmla="*/ 19 h 368"/>
                <a:gd name="T14" fmla="*/ 13 w 410"/>
                <a:gd name="T15" fmla="*/ 18 h 368"/>
                <a:gd name="T16" fmla="*/ 15 w 410"/>
                <a:gd name="T17" fmla="*/ 17 h 368"/>
                <a:gd name="T18" fmla="*/ 17 w 410"/>
                <a:gd name="T19" fmla="*/ 15 h 368"/>
                <a:gd name="T20" fmla="*/ 18 w 410"/>
                <a:gd name="T21" fmla="*/ 14 h 368"/>
                <a:gd name="T22" fmla="*/ 20 w 410"/>
                <a:gd name="T23" fmla="*/ 12 h 368"/>
                <a:gd name="T24" fmla="*/ 21 w 410"/>
                <a:gd name="T25" fmla="*/ 10 h 368"/>
                <a:gd name="T26" fmla="*/ 22 w 410"/>
                <a:gd name="T27" fmla="*/ 7 h 368"/>
                <a:gd name="T28" fmla="*/ 23 w 410"/>
                <a:gd name="T29" fmla="*/ 5 h 368"/>
                <a:gd name="T30" fmla="*/ 23 w 410"/>
                <a:gd name="T31" fmla="*/ 3 h 368"/>
                <a:gd name="T32" fmla="*/ 24 w 410"/>
                <a:gd name="T33" fmla="*/ 0 h 3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10" h="368">
                  <a:moveTo>
                    <a:pt x="0" y="365"/>
                  </a:moveTo>
                  <a:lnTo>
                    <a:pt x="34" y="368"/>
                  </a:lnTo>
                  <a:lnTo>
                    <a:pt x="68" y="368"/>
                  </a:lnTo>
                  <a:lnTo>
                    <a:pt x="102" y="363"/>
                  </a:lnTo>
                  <a:lnTo>
                    <a:pt x="136" y="354"/>
                  </a:lnTo>
                  <a:lnTo>
                    <a:pt x="168" y="341"/>
                  </a:lnTo>
                  <a:lnTo>
                    <a:pt x="199" y="325"/>
                  </a:lnTo>
                  <a:lnTo>
                    <a:pt x="230" y="306"/>
                  </a:lnTo>
                  <a:lnTo>
                    <a:pt x="258" y="282"/>
                  </a:lnTo>
                  <a:lnTo>
                    <a:pt x="285" y="256"/>
                  </a:lnTo>
                  <a:lnTo>
                    <a:pt x="310" y="227"/>
                  </a:lnTo>
                  <a:lnTo>
                    <a:pt x="334" y="194"/>
                  </a:lnTo>
                  <a:lnTo>
                    <a:pt x="354" y="159"/>
                  </a:lnTo>
                  <a:lnTo>
                    <a:pt x="373" y="123"/>
                  </a:lnTo>
                  <a:lnTo>
                    <a:pt x="388" y="84"/>
                  </a:lnTo>
                  <a:lnTo>
                    <a:pt x="400" y="43"/>
                  </a:lnTo>
                  <a:lnTo>
                    <a:pt x="410" y="0"/>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34" name="Freeform 217">
              <a:extLst>
                <a:ext uri="{FF2B5EF4-FFF2-40B4-BE49-F238E27FC236}">
                  <a16:creationId xmlns:a16="http://schemas.microsoft.com/office/drawing/2014/main" id="{B83F3BCE-8F7E-4369-AE33-689F01794E4B}"/>
                </a:ext>
              </a:extLst>
            </p:cNvPr>
            <p:cNvSpPr>
              <a:spLocks/>
            </p:cNvSpPr>
            <p:nvPr/>
          </p:nvSpPr>
          <p:spPr bwMode="auto">
            <a:xfrm>
              <a:off x="4777" y="1641"/>
              <a:ext cx="1" cy="2"/>
            </a:xfrm>
            <a:custGeom>
              <a:avLst/>
              <a:gdLst>
                <a:gd name="T0" fmla="*/ 0 w 4"/>
                <a:gd name="T1" fmla="*/ 2 h 32"/>
                <a:gd name="T2" fmla="*/ 1 w 4"/>
                <a:gd name="T3" fmla="*/ 0 h 32"/>
                <a:gd name="T4" fmla="*/ 0 w 4"/>
                <a:gd name="T5" fmla="*/ 2 h 32"/>
                <a:gd name="T6" fmla="*/ 0 60000 65536"/>
                <a:gd name="T7" fmla="*/ 0 60000 65536"/>
                <a:gd name="T8" fmla="*/ 0 60000 65536"/>
              </a:gdLst>
              <a:ahLst/>
              <a:cxnLst>
                <a:cxn ang="T6">
                  <a:pos x="T0" y="T1"/>
                </a:cxn>
                <a:cxn ang="T7">
                  <a:pos x="T2" y="T3"/>
                </a:cxn>
                <a:cxn ang="T8">
                  <a:pos x="T4" y="T5"/>
                </a:cxn>
              </a:cxnLst>
              <a:rect l="0" t="0" r="r" b="b"/>
              <a:pathLst>
                <a:path w="4" h="32">
                  <a:moveTo>
                    <a:pt x="0" y="32"/>
                  </a:moveTo>
                  <a:lnTo>
                    <a:pt x="4" y="0"/>
                  </a:lnTo>
                  <a:lnTo>
                    <a:pt x="0" y="32"/>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35" name="Freeform 218">
              <a:extLst>
                <a:ext uri="{FF2B5EF4-FFF2-40B4-BE49-F238E27FC236}">
                  <a16:creationId xmlns:a16="http://schemas.microsoft.com/office/drawing/2014/main" id="{CBF861D4-445D-4516-B146-800D718D1F96}"/>
                </a:ext>
              </a:extLst>
            </p:cNvPr>
            <p:cNvSpPr>
              <a:spLocks/>
            </p:cNvSpPr>
            <p:nvPr/>
          </p:nvSpPr>
          <p:spPr bwMode="auto">
            <a:xfrm>
              <a:off x="4800" y="1620"/>
              <a:ext cx="2" cy="1"/>
            </a:xfrm>
            <a:custGeom>
              <a:avLst/>
              <a:gdLst>
                <a:gd name="T0" fmla="*/ 0 w 33"/>
                <a:gd name="T1" fmla="*/ 0 h 4"/>
                <a:gd name="T2" fmla="*/ 2 w 33"/>
                <a:gd name="T3" fmla="*/ 1 h 4"/>
                <a:gd name="T4" fmla="*/ 0 w 33"/>
                <a:gd name="T5" fmla="*/ 0 h 4"/>
                <a:gd name="T6" fmla="*/ 0 60000 65536"/>
                <a:gd name="T7" fmla="*/ 0 60000 65536"/>
                <a:gd name="T8" fmla="*/ 0 60000 65536"/>
              </a:gdLst>
              <a:ahLst/>
              <a:cxnLst>
                <a:cxn ang="T6">
                  <a:pos x="T0" y="T1"/>
                </a:cxn>
                <a:cxn ang="T7">
                  <a:pos x="T2" y="T3"/>
                </a:cxn>
                <a:cxn ang="T8">
                  <a:pos x="T4" y="T5"/>
                </a:cxn>
              </a:cxnLst>
              <a:rect l="0" t="0" r="r" b="b"/>
              <a:pathLst>
                <a:path w="33" h="4">
                  <a:moveTo>
                    <a:pt x="0" y="0"/>
                  </a:moveTo>
                  <a:lnTo>
                    <a:pt x="33" y="4"/>
                  </a:lnTo>
                  <a:lnTo>
                    <a:pt x="0" y="0"/>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36" name="Freeform 219">
              <a:extLst>
                <a:ext uri="{FF2B5EF4-FFF2-40B4-BE49-F238E27FC236}">
                  <a16:creationId xmlns:a16="http://schemas.microsoft.com/office/drawing/2014/main" id="{7BB869C6-4E7E-4D53-ADDC-B332A6DA1CD4}"/>
                </a:ext>
              </a:extLst>
            </p:cNvPr>
            <p:cNvSpPr>
              <a:spLocks/>
            </p:cNvSpPr>
            <p:nvPr/>
          </p:nvSpPr>
          <p:spPr bwMode="auto">
            <a:xfrm>
              <a:off x="4785" y="1592"/>
              <a:ext cx="16" cy="28"/>
            </a:xfrm>
            <a:custGeom>
              <a:avLst/>
              <a:gdLst>
                <a:gd name="T0" fmla="*/ 16 w 269"/>
                <a:gd name="T1" fmla="*/ 28 h 483"/>
                <a:gd name="T2" fmla="*/ 16 w 269"/>
                <a:gd name="T3" fmla="*/ 25 h 483"/>
                <a:gd name="T4" fmla="*/ 16 w 269"/>
                <a:gd name="T5" fmla="*/ 23 h 483"/>
                <a:gd name="T6" fmla="*/ 16 w 269"/>
                <a:gd name="T7" fmla="*/ 21 h 483"/>
                <a:gd name="T8" fmla="*/ 16 w 269"/>
                <a:gd name="T9" fmla="*/ 18 h 483"/>
                <a:gd name="T10" fmla="*/ 15 w 269"/>
                <a:gd name="T11" fmla="*/ 16 h 483"/>
                <a:gd name="T12" fmla="*/ 15 w 269"/>
                <a:gd name="T13" fmla="*/ 14 h 483"/>
                <a:gd name="T14" fmla="*/ 14 w 269"/>
                <a:gd name="T15" fmla="*/ 12 h 483"/>
                <a:gd name="T16" fmla="*/ 13 w 269"/>
                <a:gd name="T17" fmla="*/ 10 h 483"/>
                <a:gd name="T18" fmla="*/ 12 w 269"/>
                <a:gd name="T19" fmla="*/ 8 h 483"/>
                <a:gd name="T20" fmla="*/ 10 w 269"/>
                <a:gd name="T21" fmla="*/ 6 h 483"/>
                <a:gd name="T22" fmla="*/ 9 w 269"/>
                <a:gd name="T23" fmla="*/ 5 h 483"/>
                <a:gd name="T24" fmla="*/ 7 w 269"/>
                <a:gd name="T25" fmla="*/ 3 h 483"/>
                <a:gd name="T26" fmla="*/ 6 w 269"/>
                <a:gd name="T27" fmla="*/ 2 h 483"/>
                <a:gd name="T28" fmla="*/ 4 w 269"/>
                <a:gd name="T29" fmla="*/ 1 h 483"/>
                <a:gd name="T30" fmla="*/ 2 w 269"/>
                <a:gd name="T31" fmla="*/ 1 h 483"/>
                <a:gd name="T32" fmla="*/ 0 w 269"/>
                <a:gd name="T33" fmla="*/ 0 h 4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9" h="483">
                  <a:moveTo>
                    <a:pt x="261" y="483"/>
                  </a:moveTo>
                  <a:lnTo>
                    <a:pt x="267" y="439"/>
                  </a:lnTo>
                  <a:lnTo>
                    <a:pt x="269" y="396"/>
                  </a:lnTo>
                  <a:lnTo>
                    <a:pt x="268" y="354"/>
                  </a:lnTo>
                  <a:lnTo>
                    <a:pt x="264" y="313"/>
                  </a:lnTo>
                  <a:lnTo>
                    <a:pt x="256" y="273"/>
                  </a:lnTo>
                  <a:lnTo>
                    <a:pt x="245" y="236"/>
                  </a:lnTo>
                  <a:lnTo>
                    <a:pt x="232" y="200"/>
                  </a:lnTo>
                  <a:lnTo>
                    <a:pt x="216" y="166"/>
                  </a:lnTo>
                  <a:lnTo>
                    <a:pt x="196" y="134"/>
                  </a:lnTo>
                  <a:lnTo>
                    <a:pt x="175" y="106"/>
                  </a:lnTo>
                  <a:lnTo>
                    <a:pt x="151" y="79"/>
                  </a:lnTo>
                  <a:lnTo>
                    <a:pt x="125" y="57"/>
                  </a:lnTo>
                  <a:lnTo>
                    <a:pt x="96" y="36"/>
                  </a:lnTo>
                  <a:lnTo>
                    <a:pt x="65" y="21"/>
                  </a:lnTo>
                  <a:lnTo>
                    <a:pt x="34" y="9"/>
                  </a:lnTo>
                  <a:lnTo>
                    <a:pt x="0" y="0"/>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37" name="Freeform 220">
              <a:extLst>
                <a:ext uri="{FF2B5EF4-FFF2-40B4-BE49-F238E27FC236}">
                  <a16:creationId xmlns:a16="http://schemas.microsoft.com/office/drawing/2014/main" id="{346BD5F6-6095-45AF-96EB-85463704FD2A}"/>
                </a:ext>
              </a:extLst>
            </p:cNvPr>
            <p:cNvSpPr>
              <a:spLocks/>
            </p:cNvSpPr>
            <p:nvPr/>
          </p:nvSpPr>
          <p:spPr bwMode="auto">
            <a:xfrm>
              <a:off x="4800" y="1620"/>
              <a:ext cx="2" cy="1"/>
            </a:xfrm>
            <a:custGeom>
              <a:avLst/>
              <a:gdLst>
                <a:gd name="T0" fmla="*/ 2 w 33"/>
                <a:gd name="T1" fmla="*/ 1 h 4"/>
                <a:gd name="T2" fmla="*/ 0 w 33"/>
                <a:gd name="T3" fmla="*/ 0 h 4"/>
                <a:gd name="T4" fmla="*/ 2 w 33"/>
                <a:gd name="T5" fmla="*/ 1 h 4"/>
                <a:gd name="T6" fmla="*/ 0 60000 65536"/>
                <a:gd name="T7" fmla="*/ 0 60000 65536"/>
                <a:gd name="T8" fmla="*/ 0 60000 65536"/>
              </a:gdLst>
              <a:ahLst/>
              <a:cxnLst>
                <a:cxn ang="T6">
                  <a:pos x="T0" y="T1"/>
                </a:cxn>
                <a:cxn ang="T7">
                  <a:pos x="T2" y="T3"/>
                </a:cxn>
                <a:cxn ang="T8">
                  <a:pos x="T4" y="T5"/>
                </a:cxn>
              </a:cxnLst>
              <a:rect l="0" t="0" r="r" b="b"/>
              <a:pathLst>
                <a:path w="33" h="4">
                  <a:moveTo>
                    <a:pt x="33" y="4"/>
                  </a:moveTo>
                  <a:lnTo>
                    <a:pt x="0" y="0"/>
                  </a:lnTo>
                  <a:lnTo>
                    <a:pt x="33" y="4"/>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38" name="Freeform 221">
              <a:extLst>
                <a:ext uri="{FF2B5EF4-FFF2-40B4-BE49-F238E27FC236}">
                  <a16:creationId xmlns:a16="http://schemas.microsoft.com/office/drawing/2014/main" id="{97EB5305-BDE0-4189-9EC9-1501169C7234}"/>
                </a:ext>
              </a:extLst>
            </p:cNvPr>
            <p:cNvSpPr>
              <a:spLocks/>
            </p:cNvSpPr>
            <p:nvPr/>
          </p:nvSpPr>
          <p:spPr bwMode="auto">
            <a:xfrm>
              <a:off x="4785" y="1591"/>
              <a:ext cx="1" cy="2"/>
            </a:xfrm>
            <a:custGeom>
              <a:avLst/>
              <a:gdLst>
                <a:gd name="T0" fmla="*/ 0 w 4"/>
                <a:gd name="T1" fmla="*/ 2 h 33"/>
                <a:gd name="T2" fmla="*/ 1 w 4"/>
                <a:gd name="T3" fmla="*/ 0 h 33"/>
                <a:gd name="T4" fmla="*/ 0 w 4"/>
                <a:gd name="T5" fmla="*/ 2 h 33"/>
                <a:gd name="T6" fmla="*/ 0 60000 65536"/>
                <a:gd name="T7" fmla="*/ 0 60000 65536"/>
                <a:gd name="T8" fmla="*/ 0 60000 65536"/>
              </a:gdLst>
              <a:ahLst/>
              <a:cxnLst>
                <a:cxn ang="T6">
                  <a:pos x="T0" y="T1"/>
                </a:cxn>
                <a:cxn ang="T7">
                  <a:pos x="T2" y="T3"/>
                </a:cxn>
                <a:cxn ang="T8">
                  <a:pos x="T4" y="T5"/>
                </a:cxn>
              </a:cxnLst>
              <a:rect l="0" t="0" r="r" b="b"/>
              <a:pathLst>
                <a:path w="4" h="33">
                  <a:moveTo>
                    <a:pt x="0" y="33"/>
                  </a:moveTo>
                  <a:lnTo>
                    <a:pt x="4" y="0"/>
                  </a:lnTo>
                  <a:lnTo>
                    <a:pt x="0" y="33"/>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39" name="Freeform 222">
              <a:extLst>
                <a:ext uri="{FF2B5EF4-FFF2-40B4-BE49-F238E27FC236}">
                  <a16:creationId xmlns:a16="http://schemas.microsoft.com/office/drawing/2014/main" id="{52E95430-8DD6-469E-89C7-E8E27D9EA0A2}"/>
                </a:ext>
              </a:extLst>
            </p:cNvPr>
            <p:cNvSpPr>
              <a:spLocks/>
            </p:cNvSpPr>
            <p:nvPr/>
          </p:nvSpPr>
          <p:spPr bwMode="auto">
            <a:xfrm>
              <a:off x="4761" y="1591"/>
              <a:ext cx="24" cy="22"/>
            </a:xfrm>
            <a:custGeom>
              <a:avLst/>
              <a:gdLst>
                <a:gd name="T0" fmla="*/ 24 w 410"/>
                <a:gd name="T1" fmla="*/ 0 h 369"/>
                <a:gd name="T2" fmla="*/ 22 w 410"/>
                <a:gd name="T3" fmla="*/ 0 h 369"/>
                <a:gd name="T4" fmla="*/ 20 w 410"/>
                <a:gd name="T5" fmla="*/ 0 h 369"/>
                <a:gd name="T6" fmla="*/ 18 w 410"/>
                <a:gd name="T7" fmla="*/ 0 h 369"/>
                <a:gd name="T8" fmla="*/ 16 w 410"/>
                <a:gd name="T9" fmla="*/ 1 h 369"/>
                <a:gd name="T10" fmla="*/ 14 w 410"/>
                <a:gd name="T11" fmla="*/ 2 h 369"/>
                <a:gd name="T12" fmla="*/ 12 w 410"/>
                <a:gd name="T13" fmla="*/ 3 h 369"/>
                <a:gd name="T14" fmla="*/ 10 w 410"/>
                <a:gd name="T15" fmla="*/ 4 h 369"/>
                <a:gd name="T16" fmla="*/ 9 w 410"/>
                <a:gd name="T17" fmla="*/ 5 h 369"/>
                <a:gd name="T18" fmla="*/ 7 w 410"/>
                <a:gd name="T19" fmla="*/ 7 h 369"/>
                <a:gd name="T20" fmla="*/ 6 w 410"/>
                <a:gd name="T21" fmla="*/ 8 h 369"/>
                <a:gd name="T22" fmla="*/ 4 w 410"/>
                <a:gd name="T23" fmla="*/ 10 h 369"/>
                <a:gd name="T24" fmla="*/ 3 w 410"/>
                <a:gd name="T25" fmla="*/ 12 h 369"/>
                <a:gd name="T26" fmla="*/ 2 w 410"/>
                <a:gd name="T27" fmla="*/ 15 h 369"/>
                <a:gd name="T28" fmla="*/ 1 w 410"/>
                <a:gd name="T29" fmla="*/ 17 h 369"/>
                <a:gd name="T30" fmla="*/ 1 w 410"/>
                <a:gd name="T31" fmla="*/ 19 h 369"/>
                <a:gd name="T32" fmla="*/ 0 w 410"/>
                <a:gd name="T33" fmla="*/ 22 h 3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10" h="369">
                  <a:moveTo>
                    <a:pt x="410" y="4"/>
                  </a:moveTo>
                  <a:lnTo>
                    <a:pt x="375" y="0"/>
                  </a:lnTo>
                  <a:lnTo>
                    <a:pt x="341" y="0"/>
                  </a:lnTo>
                  <a:lnTo>
                    <a:pt x="307" y="5"/>
                  </a:lnTo>
                  <a:lnTo>
                    <a:pt x="273" y="14"/>
                  </a:lnTo>
                  <a:lnTo>
                    <a:pt x="241" y="27"/>
                  </a:lnTo>
                  <a:lnTo>
                    <a:pt x="209" y="43"/>
                  </a:lnTo>
                  <a:lnTo>
                    <a:pt x="179" y="63"/>
                  </a:lnTo>
                  <a:lnTo>
                    <a:pt x="151" y="86"/>
                  </a:lnTo>
                  <a:lnTo>
                    <a:pt x="123" y="112"/>
                  </a:lnTo>
                  <a:lnTo>
                    <a:pt x="99" y="141"/>
                  </a:lnTo>
                  <a:lnTo>
                    <a:pt x="75" y="173"/>
                  </a:lnTo>
                  <a:lnTo>
                    <a:pt x="55" y="208"/>
                  </a:lnTo>
                  <a:lnTo>
                    <a:pt x="36" y="245"/>
                  </a:lnTo>
                  <a:lnTo>
                    <a:pt x="21" y="285"/>
                  </a:lnTo>
                  <a:lnTo>
                    <a:pt x="9" y="325"/>
                  </a:lnTo>
                  <a:lnTo>
                    <a:pt x="0" y="369"/>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40" name="Freeform 223">
              <a:extLst>
                <a:ext uri="{FF2B5EF4-FFF2-40B4-BE49-F238E27FC236}">
                  <a16:creationId xmlns:a16="http://schemas.microsoft.com/office/drawing/2014/main" id="{F0EA8380-E379-40D6-8D5A-B50611B82E16}"/>
                </a:ext>
              </a:extLst>
            </p:cNvPr>
            <p:cNvSpPr>
              <a:spLocks/>
            </p:cNvSpPr>
            <p:nvPr/>
          </p:nvSpPr>
          <p:spPr bwMode="auto">
            <a:xfrm>
              <a:off x="4785" y="1591"/>
              <a:ext cx="1" cy="2"/>
            </a:xfrm>
            <a:custGeom>
              <a:avLst/>
              <a:gdLst>
                <a:gd name="T0" fmla="*/ 1 w 4"/>
                <a:gd name="T1" fmla="*/ 0 h 33"/>
                <a:gd name="T2" fmla="*/ 0 w 4"/>
                <a:gd name="T3" fmla="*/ 2 h 33"/>
                <a:gd name="T4" fmla="*/ 1 w 4"/>
                <a:gd name="T5" fmla="*/ 0 h 33"/>
                <a:gd name="T6" fmla="*/ 0 60000 65536"/>
                <a:gd name="T7" fmla="*/ 0 60000 65536"/>
                <a:gd name="T8" fmla="*/ 0 60000 65536"/>
              </a:gdLst>
              <a:ahLst/>
              <a:cxnLst>
                <a:cxn ang="T6">
                  <a:pos x="T0" y="T1"/>
                </a:cxn>
                <a:cxn ang="T7">
                  <a:pos x="T2" y="T3"/>
                </a:cxn>
                <a:cxn ang="T8">
                  <a:pos x="T4" y="T5"/>
                </a:cxn>
              </a:cxnLst>
              <a:rect l="0" t="0" r="r" b="b"/>
              <a:pathLst>
                <a:path w="4" h="33">
                  <a:moveTo>
                    <a:pt x="4" y="0"/>
                  </a:moveTo>
                  <a:lnTo>
                    <a:pt x="0" y="33"/>
                  </a:lnTo>
                  <a:lnTo>
                    <a:pt x="4" y="0"/>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41" name="Freeform 224">
              <a:extLst>
                <a:ext uri="{FF2B5EF4-FFF2-40B4-BE49-F238E27FC236}">
                  <a16:creationId xmlns:a16="http://schemas.microsoft.com/office/drawing/2014/main" id="{F42E4F65-3AEC-4B08-A3C6-054FFCEA94A9}"/>
                </a:ext>
              </a:extLst>
            </p:cNvPr>
            <p:cNvSpPr>
              <a:spLocks/>
            </p:cNvSpPr>
            <p:nvPr/>
          </p:nvSpPr>
          <p:spPr bwMode="auto">
            <a:xfrm>
              <a:off x="4760" y="1613"/>
              <a:ext cx="2" cy="1"/>
            </a:xfrm>
            <a:custGeom>
              <a:avLst/>
              <a:gdLst>
                <a:gd name="T0" fmla="*/ 2 w 33"/>
                <a:gd name="T1" fmla="*/ 1 h 4"/>
                <a:gd name="T2" fmla="*/ 0 w 33"/>
                <a:gd name="T3" fmla="*/ 0 h 4"/>
                <a:gd name="T4" fmla="*/ 2 w 33"/>
                <a:gd name="T5" fmla="*/ 1 h 4"/>
                <a:gd name="T6" fmla="*/ 0 60000 65536"/>
                <a:gd name="T7" fmla="*/ 0 60000 65536"/>
                <a:gd name="T8" fmla="*/ 0 60000 65536"/>
              </a:gdLst>
              <a:ahLst/>
              <a:cxnLst>
                <a:cxn ang="T6">
                  <a:pos x="T0" y="T1"/>
                </a:cxn>
                <a:cxn ang="T7">
                  <a:pos x="T2" y="T3"/>
                </a:cxn>
                <a:cxn ang="T8">
                  <a:pos x="T4" y="T5"/>
                </a:cxn>
              </a:cxnLst>
              <a:rect l="0" t="0" r="r" b="b"/>
              <a:pathLst>
                <a:path w="33" h="4">
                  <a:moveTo>
                    <a:pt x="33" y="4"/>
                  </a:moveTo>
                  <a:lnTo>
                    <a:pt x="0" y="0"/>
                  </a:lnTo>
                  <a:lnTo>
                    <a:pt x="33" y="4"/>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42" name="Freeform 225">
              <a:extLst>
                <a:ext uri="{FF2B5EF4-FFF2-40B4-BE49-F238E27FC236}">
                  <a16:creationId xmlns:a16="http://schemas.microsoft.com/office/drawing/2014/main" id="{7B338AC2-9024-4AEE-B647-14D59EA424B4}"/>
                </a:ext>
              </a:extLst>
            </p:cNvPr>
            <p:cNvSpPr>
              <a:spLocks/>
            </p:cNvSpPr>
            <p:nvPr/>
          </p:nvSpPr>
          <p:spPr bwMode="auto">
            <a:xfrm>
              <a:off x="4761" y="1613"/>
              <a:ext cx="16" cy="29"/>
            </a:xfrm>
            <a:custGeom>
              <a:avLst/>
              <a:gdLst>
                <a:gd name="T0" fmla="*/ 1 w 270"/>
                <a:gd name="T1" fmla="*/ 0 h 483"/>
                <a:gd name="T2" fmla="*/ 0 w 270"/>
                <a:gd name="T3" fmla="*/ 3 h 483"/>
                <a:gd name="T4" fmla="*/ 0 w 270"/>
                <a:gd name="T5" fmla="*/ 5 h 483"/>
                <a:gd name="T6" fmla="*/ 0 w 270"/>
                <a:gd name="T7" fmla="*/ 8 h 483"/>
                <a:gd name="T8" fmla="*/ 0 w 270"/>
                <a:gd name="T9" fmla="*/ 10 h 483"/>
                <a:gd name="T10" fmla="*/ 1 w 270"/>
                <a:gd name="T11" fmla="*/ 13 h 483"/>
                <a:gd name="T12" fmla="*/ 1 w 270"/>
                <a:gd name="T13" fmla="*/ 15 h 483"/>
                <a:gd name="T14" fmla="*/ 2 w 270"/>
                <a:gd name="T15" fmla="*/ 17 h 483"/>
                <a:gd name="T16" fmla="*/ 3 w 270"/>
                <a:gd name="T17" fmla="*/ 19 h 483"/>
                <a:gd name="T18" fmla="*/ 4 w 270"/>
                <a:gd name="T19" fmla="*/ 21 h 483"/>
                <a:gd name="T20" fmla="*/ 6 w 270"/>
                <a:gd name="T21" fmla="*/ 23 h 483"/>
                <a:gd name="T22" fmla="*/ 7 w 270"/>
                <a:gd name="T23" fmla="*/ 24 h 483"/>
                <a:gd name="T24" fmla="*/ 9 w 270"/>
                <a:gd name="T25" fmla="*/ 26 h 483"/>
                <a:gd name="T26" fmla="*/ 10 w 270"/>
                <a:gd name="T27" fmla="*/ 27 h 483"/>
                <a:gd name="T28" fmla="*/ 12 w 270"/>
                <a:gd name="T29" fmla="*/ 28 h 483"/>
                <a:gd name="T30" fmla="*/ 14 w 270"/>
                <a:gd name="T31" fmla="*/ 28 h 483"/>
                <a:gd name="T32" fmla="*/ 16 w 270"/>
                <a:gd name="T33" fmla="*/ 29 h 4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0" h="483">
                  <a:moveTo>
                    <a:pt x="9" y="0"/>
                  </a:moveTo>
                  <a:lnTo>
                    <a:pt x="3" y="43"/>
                  </a:lnTo>
                  <a:lnTo>
                    <a:pt x="0" y="86"/>
                  </a:lnTo>
                  <a:lnTo>
                    <a:pt x="2" y="128"/>
                  </a:lnTo>
                  <a:lnTo>
                    <a:pt x="6" y="169"/>
                  </a:lnTo>
                  <a:lnTo>
                    <a:pt x="13" y="209"/>
                  </a:lnTo>
                  <a:lnTo>
                    <a:pt x="24" y="247"/>
                  </a:lnTo>
                  <a:lnTo>
                    <a:pt x="37" y="283"/>
                  </a:lnTo>
                  <a:lnTo>
                    <a:pt x="54" y="316"/>
                  </a:lnTo>
                  <a:lnTo>
                    <a:pt x="73" y="348"/>
                  </a:lnTo>
                  <a:lnTo>
                    <a:pt x="94" y="377"/>
                  </a:lnTo>
                  <a:lnTo>
                    <a:pt x="118" y="403"/>
                  </a:lnTo>
                  <a:lnTo>
                    <a:pt x="144" y="426"/>
                  </a:lnTo>
                  <a:lnTo>
                    <a:pt x="173" y="446"/>
                  </a:lnTo>
                  <a:lnTo>
                    <a:pt x="204" y="462"/>
                  </a:lnTo>
                  <a:lnTo>
                    <a:pt x="235" y="474"/>
                  </a:lnTo>
                  <a:lnTo>
                    <a:pt x="270" y="483"/>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43" name="Freeform 226">
              <a:extLst>
                <a:ext uri="{FF2B5EF4-FFF2-40B4-BE49-F238E27FC236}">
                  <a16:creationId xmlns:a16="http://schemas.microsoft.com/office/drawing/2014/main" id="{22E16E0E-B1C9-4736-B3CA-B8AF6C77E38F}"/>
                </a:ext>
              </a:extLst>
            </p:cNvPr>
            <p:cNvSpPr>
              <a:spLocks/>
            </p:cNvSpPr>
            <p:nvPr/>
          </p:nvSpPr>
          <p:spPr bwMode="auto">
            <a:xfrm>
              <a:off x="4760" y="1613"/>
              <a:ext cx="2" cy="1"/>
            </a:xfrm>
            <a:custGeom>
              <a:avLst/>
              <a:gdLst>
                <a:gd name="T0" fmla="*/ 0 w 33"/>
                <a:gd name="T1" fmla="*/ 0 h 4"/>
                <a:gd name="T2" fmla="*/ 2 w 33"/>
                <a:gd name="T3" fmla="*/ 1 h 4"/>
                <a:gd name="T4" fmla="*/ 0 w 33"/>
                <a:gd name="T5" fmla="*/ 0 h 4"/>
                <a:gd name="T6" fmla="*/ 0 60000 65536"/>
                <a:gd name="T7" fmla="*/ 0 60000 65536"/>
                <a:gd name="T8" fmla="*/ 0 60000 65536"/>
              </a:gdLst>
              <a:ahLst/>
              <a:cxnLst>
                <a:cxn ang="T6">
                  <a:pos x="T0" y="T1"/>
                </a:cxn>
                <a:cxn ang="T7">
                  <a:pos x="T2" y="T3"/>
                </a:cxn>
                <a:cxn ang="T8">
                  <a:pos x="T4" y="T5"/>
                </a:cxn>
              </a:cxnLst>
              <a:rect l="0" t="0" r="r" b="b"/>
              <a:pathLst>
                <a:path w="33" h="4">
                  <a:moveTo>
                    <a:pt x="0" y="0"/>
                  </a:moveTo>
                  <a:lnTo>
                    <a:pt x="33" y="4"/>
                  </a:lnTo>
                  <a:lnTo>
                    <a:pt x="0" y="0"/>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44" name="Freeform 227">
              <a:extLst>
                <a:ext uri="{FF2B5EF4-FFF2-40B4-BE49-F238E27FC236}">
                  <a16:creationId xmlns:a16="http://schemas.microsoft.com/office/drawing/2014/main" id="{B0BAD202-8E82-4408-A389-B4A9D6506B19}"/>
                </a:ext>
              </a:extLst>
            </p:cNvPr>
            <p:cNvSpPr>
              <a:spLocks/>
            </p:cNvSpPr>
            <p:nvPr/>
          </p:nvSpPr>
          <p:spPr bwMode="auto">
            <a:xfrm>
              <a:off x="4777" y="1641"/>
              <a:ext cx="1" cy="2"/>
            </a:xfrm>
            <a:custGeom>
              <a:avLst/>
              <a:gdLst>
                <a:gd name="T0" fmla="*/ 1 w 4"/>
                <a:gd name="T1" fmla="*/ 0 h 32"/>
                <a:gd name="T2" fmla="*/ 0 w 4"/>
                <a:gd name="T3" fmla="*/ 2 h 32"/>
                <a:gd name="T4" fmla="*/ 1 w 4"/>
                <a:gd name="T5" fmla="*/ 0 h 32"/>
                <a:gd name="T6" fmla="*/ 0 60000 65536"/>
                <a:gd name="T7" fmla="*/ 0 60000 65536"/>
                <a:gd name="T8" fmla="*/ 0 60000 65536"/>
              </a:gdLst>
              <a:ahLst/>
              <a:cxnLst>
                <a:cxn ang="T6">
                  <a:pos x="T0" y="T1"/>
                </a:cxn>
                <a:cxn ang="T7">
                  <a:pos x="T2" y="T3"/>
                </a:cxn>
                <a:cxn ang="T8">
                  <a:pos x="T4" y="T5"/>
                </a:cxn>
              </a:cxnLst>
              <a:rect l="0" t="0" r="r" b="b"/>
              <a:pathLst>
                <a:path w="4" h="32">
                  <a:moveTo>
                    <a:pt x="4" y="0"/>
                  </a:moveTo>
                  <a:lnTo>
                    <a:pt x="0" y="32"/>
                  </a:lnTo>
                  <a:lnTo>
                    <a:pt x="4" y="0"/>
                  </a:lnTo>
                  <a:close/>
                </a:path>
              </a:pathLst>
            </a:custGeom>
            <a:solidFill>
              <a:srgbClr val="FC3B25"/>
            </a:solidFill>
            <a:ln w="0">
              <a:solidFill>
                <a:srgbClr val="FC3B25"/>
              </a:solidFill>
              <a:prstDash val="solid"/>
              <a:round/>
              <a:headEnd/>
              <a:tailEnd/>
            </a:ln>
          </p:spPr>
          <p:txBody>
            <a:bodyPr/>
            <a:lstStyle/>
            <a:p>
              <a:endParaRPr lang="ja-JP" altLang="en-US"/>
            </a:p>
          </p:txBody>
        </p:sp>
        <p:sp>
          <p:nvSpPr>
            <p:cNvPr id="445" name="Freeform 228">
              <a:extLst>
                <a:ext uri="{FF2B5EF4-FFF2-40B4-BE49-F238E27FC236}">
                  <a16:creationId xmlns:a16="http://schemas.microsoft.com/office/drawing/2014/main" id="{F9789C08-E4E5-4CF0-BD4C-0DA3592EB320}"/>
                </a:ext>
              </a:extLst>
            </p:cNvPr>
            <p:cNvSpPr>
              <a:spLocks noEditPoints="1"/>
            </p:cNvSpPr>
            <p:nvPr/>
          </p:nvSpPr>
          <p:spPr bwMode="auto">
            <a:xfrm>
              <a:off x="4774" y="1597"/>
              <a:ext cx="18" cy="20"/>
            </a:xfrm>
            <a:custGeom>
              <a:avLst/>
              <a:gdLst>
                <a:gd name="T0" fmla="*/ 9 w 307"/>
                <a:gd name="T1" fmla="*/ 5 h 354"/>
                <a:gd name="T2" fmla="*/ 12 w 307"/>
                <a:gd name="T3" fmla="*/ 5 h 354"/>
                <a:gd name="T4" fmla="*/ 13 w 307"/>
                <a:gd name="T5" fmla="*/ 6 h 354"/>
                <a:gd name="T6" fmla="*/ 13 w 307"/>
                <a:gd name="T7" fmla="*/ 8 h 354"/>
                <a:gd name="T8" fmla="*/ 11 w 307"/>
                <a:gd name="T9" fmla="*/ 9 h 354"/>
                <a:gd name="T10" fmla="*/ 10 w 307"/>
                <a:gd name="T11" fmla="*/ 9 h 354"/>
                <a:gd name="T12" fmla="*/ 7 w 307"/>
                <a:gd name="T13" fmla="*/ 8 h 354"/>
                <a:gd name="T14" fmla="*/ 6 w 307"/>
                <a:gd name="T15" fmla="*/ 9 h 354"/>
                <a:gd name="T16" fmla="*/ 5 w 307"/>
                <a:gd name="T17" fmla="*/ 7 h 354"/>
                <a:gd name="T18" fmla="*/ 10 w 307"/>
                <a:gd name="T19" fmla="*/ 7 h 354"/>
                <a:gd name="T20" fmla="*/ 11 w 307"/>
                <a:gd name="T21" fmla="*/ 6 h 354"/>
                <a:gd name="T22" fmla="*/ 10 w 307"/>
                <a:gd name="T23" fmla="*/ 6 h 354"/>
                <a:gd name="T24" fmla="*/ 7 w 307"/>
                <a:gd name="T25" fmla="*/ 6 h 354"/>
                <a:gd name="T26" fmla="*/ 7 w 307"/>
                <a:gd name="T27" fmla="*/ 7 h 354"/>
                <a:gd name="T28" fmla="*/ 5 w 307"/>
                <a:gd name="T29" fmla="*/ 13 h 354"/>
                <a:gd name="T30" fmla="*/ 10 w 307"/>
                <a:gd name="T31" fmla="*/ 13 h 354"/>
                <a:gd name="T32" fmla="*/ 12 w 307"/>
                <a:gd name="T33" fmla="*/ 14 h 354"/>
                <a:gd name="T34" fmla="*/ 9 w 307"/>
                <a:gd name="T35" fmla="*/ 17 h 354"/>
                <a:gd name="T36" fmla="*/ 7 w 307"/>
                <a:gd name="T37" fmla="*/ 17 h 354"/>
                <a:gd name="T38" fmla="*/ 6 w 307"/>
                <a:gd name="T39" fmla="*/ 17 h 354"/>
                <a:gd name="T40" fmla="*/ 5 w 307"/>
                <a:gd name="T41" fmla="*/ 15 h 354"/>
                <a:gd name="T42" fmla="*/ 4 w 307"/>
                <a:gd name="T43" fmla="*/ 13 h 354"/>
                <a:gd name="T44" fmla="*/ 6 w 307"/>
                <a:gd name="T45" fmla="*/ 13 h 354"/>
                <a:gd name="T46" fmla="*/ 6 w 307"/>
                <a:gd name="T47" fmla="*/ 15 h 354"/>
                <a:gd name="T48" fmla="*/ 7 w 307"/>
                <a:gd name="T49" fmla="*/ 16 h 354"/>
                <a:gd name="T50" fmla="*/ 10 w 307"/>
                <a:gd name="T51" fmla="*/ 14 h 354"/>
                <a:gd name="T52" fmla="*/ 3 w 307"/>
                <a:gd name="T53" fmla="*/ 2 h 354"/>
                <a:gd name="T54" fmla="*/ 9 w 307"/>
                <a:gd name="T55" fmla="*/ 3 h 354"/>
                <a:gd name="T56" fmla="*/ 9 w 307"/>
                <a:gd name="T57" fmla="*/ 1 h 354"/>
                <a:gd name="T58" fmla="*/ 9 w 307"/>
                <a:gd name="T59" fmla="*/ 0 h 354"/>
                <a:gd name="T60" fmla="*/ 12 w 307"/>
                <a:gd name="T61" fmla="*/ 2 h 354"/>
                <a:gd name="T62" fmla="*/ 13 w 307"/>
                <a:gd name="T63" fmla="*/ 3 h 354"/>
                <a:gd name="T64" fmla="*/ 15 w 307"/>
                <a:gd name="T65" fmla="*/ 3 h 354"/>
                <a:gd name="T66" fmla="*/ 18 w 307"/>
                <a:gd name="T67" fmla="*/ 4 h 354"/>
                <a:gd name="T68" fmla="*/ 16 w 307"/>
                <a:gd name="T69" fmla="*/ 5 h 354"/>
                <a:gd name="T70" fmla="*/ 10 w 307"/>
                <a:gd name="T71" fmla="*/ 4 h 354"/>
                <a:gd name="T72" fmla="*/ 9 w 307"/>
                <a:gd name="T73" fmla="*/ 3 h 354"/>
                <a:gd name="T74" fmla="*/ 6 w 307"/>
                <a:gd name="T75" fmla="*/ 3 h 354"/>
                <a:gd name="T76" fmla="*/ 4 w 307"/>
                <a:gd name="T77" fmla="*/ 4 h 354"/>
                <a:gd name="T78" fmla="*/ 2 w 307"/>
                <a:gd name="T79" fmla="*/ 3 h 354"/>
                <a:gd name="T80" fmla="*/ 4 w 307"/>
                <a:gd name="T81" fmla="*/ 10 h 354"/>
                <a:gd name="T82" fmla="*/ 10 w 307"/>
                <a:gd name="T83" fmla="*/ 11 h 354"/>
                <a:gd name="T84" fmla="*/ 13 w 307"/>
                <a:gd name="T85" fmla="*/ 11 h 354"/>
                <a:gd name="T86" fmla="*/ 14 w 307"/>
                <a:gd name="T87" fmla="*/ 11 h 354"/>
                <a:gd name="T88" fmla="*/ 16 w 307"/>
                <a:gd name="T89" fmla="*/ 14 h 354"/>
                <a:gd name="T90" fmla="*/ 16 w 307"/>
                <a:gd name="T91" fmla="*/ 16 h 354"/>
                <a:gd name="T92" fmla="*/ 14 w 307"/>
                <a:gd name="T93" fmla="*/ 19 h 354"/>
                <a:gd name="T94" fmla="*/ 13 w 307"/>
                <a:gd name="T95" fmla="*/ 20 h 354"/>
                <a:gd name="T96" fmla="*/ 12 w 307"/>
                <a:gd name="T97" fmla="*/ 19 h 354"/>
                <a:gd name="T98" fmla="*/ 10 w 307"/>
                <a:gd name="T99" fmla="*/ 18 h 354"/>
                <a:gd name="T100" fmla="*/ 13 w 307"/>
                <a:gd name="T101" fmla="*/ 18 h 354"/>
                <a:gd name="T102" fmla="*/ 14 w 307"/>
                <a:gd name="T103" fmla="*/ 13 h 354"/>
                <a:gd name="T104" fmla="*/ 11 w 307"/>
                <a:gd name="T105" fmla="*/ 12 h 354"/>
                <a:gd name="T106" fmla="*/ 9 w 307"/>
                <a:gd name="T107" fmla="*/ 11 h 354"/>
                <a:gd name="T108" fmla="*/ 5 w 307"/>
                <a:gd name="T109" fmla="*/ 11 h 354"/>
                <a:gd name="T110" fmla="*/ 3 w 307"/>
                <a:gd name="T111" fmla="*/ 12 h 354"/>
                <a:gd name="T112" fmla="*/ 2 w 307"/>
                <a:gd name="T113" fmla="*/ 13 h 354"/>
                <a:gd name="T114" fmla="*/ 2 w 307"/>
                <a:gd name="T115" fmla="*/ 15 h 354"/>
                <a:gd name="T116" fmla="*/ 2 w 307"/>
                <a:gd name="T117" fmla="*/ 17 h 354"/>
                <a:gd name="T118" fmla="*/ 0 w 307"/>
                <a:gd name="T119" fmla="*/ 16 h 354"/>
                <a:gd name="T120" fmla="*/ 1 w 307"/>
                <a:gd name="T121" fmla="*/ 13 h 354"/>
                <a:gd name="T122" fmla="*/ 1 w 307"/>
                <a:gd name="T123" fmla="*/ 11 h 354"/>
                <a:gd name="T124" fmla="*/ 0 w 307"/>
                <a:gd name="T125" fmla="*/ 10 h 35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07" h="354">
                  <a:moveTo>
                    <a:pt x="101" y="85"/>
                  </a:moveTo>
                  <a:lnTo>
                    <a:pt x="102" y="85"/>
                  </a:lnTo>
                  <a:lnTo>
                    <a:pt x="104" y="85"/>
                  </a:lnTo>
                  <a:lnTo>
                    <a:pt x="106" y="85"/>
                  </a:lnTo>
                  <a:lnTo>
                    <a:pt x="108" y="86"/>
                  </a:lnTo>
                  <a:lnTo>
                    <a:pt x="110" y="86"/>
                  </a:lnTo>
                  <a:lnTo>
                    <a:pt x="112" y="86"/>
                  </a:lnTo>
                  <a:lnTo>
                    <a:pt x="113" y="86"/>
                  </a:lnTo>
                  <a:lnTo>
                    <a:pt x="115" y="86"/>
                  </a:lnTo>
                  <a:lnTo>
                    <a:pt x="118" y="86"/>
                  </a:lnTo>
                  <a:lnTo>
                    <a:pt x="120" y="86"/>
                  </a:lnTo>
                  <a:lnTo>
                    <a:pt x="121" y="86"/>
                  </a:lnTo>
                  <a:lnTo>
                    <a:pt x="123" y="86"/>
                  </a:lnTo>
                  <a:lnTo>
                    <a:pt x="125" y="86"/>
                  </a:lnTo>
                  <a:lnTo>
                    <a:pt x="126" y="86"/>
                  </a:lnTo>
                  <a:lnTo>
                    <a:pt x="128" y="86"/>
                  </a:lnTo>
                  <a:lnTo>
                    <a:pt x="130" y="86"/>
                  </a:lnTo>
                  <a:lnTo>
                    <a:pt x="131" y="86"/>
                  </a:lnTo>
                  <a:lnTo>
                    <a:pt x="133" y="86"/>
                  </a:lnTo>
                  <a:lnTo>
                    <a:pt x="135" y="86"/>
                  </a:lnTo>
                  <a:lnTo>
                    <a:pt x="137" y="86"/>
                  </a:lnTo>
                  <a:lnTo>
                    <a:pt x="140" y="86"/>
                  </a:lnTo>
                  <a:lnTo>
                    <a:pt x="143" y="86"/>
                  </a:lnTo>
                  <a:lnTo>
                    <a:pt x="146" y="86"/>
                  </a:lnTo>
                  <a:lnTo>
                    <a:pt x="149" y="87"/>
                  </a:lnTo>
                  <a:lnTo>
                    <a:pt x="152" y="87"/>
                  </a:lnTo>
                  <a:lnTo>
                    <a:pt x="156" y="87"/>
                  </a:lnTo>
                  <a:lnTo>
                    <a:pt x="158" y="87"/>
                  </a:lnTo>
                  <a:lnTo>
                    <a:pt x="161" y="87"/>
                  </a:lnTo>
                  <a:lnTo>
                    <a:pt x="165" y="87"/>
                  </a:lnTo>
                  <a:lnTo>
                    <a:pt x="167" y="87"/>
                  </a:lnTo>
                  <a:lnTo>
                    <a:pt x="168" y="87"/>
                  </a:lnTo>
                  <a:lnTo>
                    <a:pt x="170" y="88"/>
                  </a:lnTo>
                  <a:lnTo>
                    <a:pt x="171" y="88"/>
                  </a:lnTo>
                  <a:lnTo>
                    <a:pt x="172" y="88"/>
                  </a:lnTo>
                  <a:lnTo>
                    <a:pt x="173" y="88"/>
                  </a:lnTo>
                  <a:lnTo>
                    <a:pt x="175" y="88"/>
                  </a:lnTo>
                  <a:lnTo>
                    <a:pt x="176" y="88"/>
                  </a:lnTo>
                  <a:lnTo>
                    <a:pt x="177" y="88"/>
                  </a:lnTo>
                  <a:lnTo>
                    <a:pt x="179" y="88"/>
                  </a:lnTo>
                  <a:lnTo>
                    <a:pt x="180" y="88"/>
                  </a:lnTo>
                  <a:lnTo>
                    <a:pt x="182" y="88"/>
                  </a:lnTo>
                  <a:lnTo>
                    <a:pt x="183" y="88"/>
                  </a:lnTo>
                  <a:lnTo>
                    <a:pt x="184" y="88"/>
                  </a:lnTo>
                  <a:lnTo>
                    <a:pt x="185" y="88"/>
                  </a:lnTo>
                  <a:lnTo>
                    <a:pt x="186" y="88"/>
                  </a:lnTo>
                  <a:lnTo>
                    <a:pt x="187" y="88"/>
                  </a:lnTo>
                  <a:lnTo>
                    <a:pt x="188" y="89"/>
                  </a:lnTo>
                  <a:lnTo>
                    <a:pt x="189" y="89"/>
                  </a:lnTo>
                  <a:lnTo>
                    <a:pt x="191" y="89"/>
                  </a:lnTo>
                  <a:lnTo>
                    <a:pt x="192" y="89"/>
                  </a:lnTo>
                  <a:lnTo>
                    <a:pt x="193" y="89"/>
                  </a:lnTo>
                  <a:lnTo>
                    <a:pt x="194" y="89"/>
                  </a:lnTo>
                  <a:lnTo>
                    <a:pt x="195" y="89"/>
                  </a:lnTo>
                  <a:lnTo>
                    <a:pt x="196" y="89"/>
                  </a:lnTo>
                  <a:lnTo>
                    <a:pt x="197" y="89"/>
                  </a:lnTo>
                  <a:lnTo>
                    <a:pt x="198" y="89"/>
                  </a:lnTo>
                  <a:lnTo>
                    <a:pt x="199" y="89"/>
                  </a:lnTo>
                  <a:lnTo>
                    <a:pt x="200" y="88"/>
                  </a:lnTo>
                  <a:lnTo>
                    <a:pt x="201" y="88"/>
                  </a:lnTo>
                  <a:lnTo>
                    <a:pt x="202" y="88"/>
                  </a:lnTo>
                  <a:lnTo>
                    <a:pt x="203" y="88"/>
                  </a:lnTo>
                  <a:lnTo>
                    <a:pt x="204" y="88"/>
                  </a:lnTo>
                  <a:lnTo>
                    <a:pt x="205" y="88"/>
                  </a:lnTo>
                  <a:lnTo>
                    <a:pt x="206" y="88"/>
                  </a:lnTo>
                  <a:lnTo>
                    <a:pt x="207" y="89"/>
                  </a:lnTo>
                  <a:lnTo>
                    <a:pt x="208" y="89"/>
                  </a:lnTo>
                  <a:lnTo>
                    <a:pt x="209" y="90"/>
                  </a:lnTo>
                  <a:lnTo>
                    <a:pt x="210" y="91"/>
                  </a:lnTo>
                  <a:lnTo>
                    <a:pt x="211" y="92"/>
                  </a:lnTo>
                  <a:lnTo>
                    <a:pt x="212" y="93"/>
                  </a:lnTo>
                  <a:lnTo>
                    <a:pt x="215" y="94"/>
                  </a:lnTo>
                  <a:lnTo>
                    <a:pt x="216" y="95"/>
                  </a:lnTo>
                  <a:lnTo>
                    <a:pt x="218" y="97"/>
                  </a:lnTo>
                  <a:lnTo>
                    <a:pt x="221" y="99"/>
                  </a:lnTo>
                  <a:lnTo>
                    <a:pt x="222" y="100"/>
                  </a:lnTo>
                  <a:lnTo>
                    <a:pt x="223" y="102"/>
                  </a:lnTo>
                  <a:lnTo>
                    <a:pt x="224" y="102"/>
                  </a:lnTo>
                  <a:lnTo>
                    <a:pt x="224" y="103"/>
                  </a:lnTo>
                  <a:lnTo>
                    <a:pt x="225" y="104"/>
                  </a:lnTo>
                  <a:lnTo>
                    <a:pt x="226" y="105"/>
                  </a:lnTo>
                  <a:lnTo>
                    <a:pt x="227" y="105"/>
                  </a:lnTo>
                  <a:lnTo>
                    <a:pt x="227" y="106"/>
                  </a:lnTo>
                  <a:lnTo>
                    <a:pt x="228" y="107"/>
                  </a:lnTo>
                  <a:lnTo>
                    <a:pt x="229" y="108"/>
                  </a:lnTo>
                  <a:lnTo>
                    <a:pt x="229" y="109"/>
                  </a:lnTo>
                  <a:lnTo>
                    <a:pt x="230" y="110"/>
                  </a:lnTo>
                  <a:lnTo>
                    <a:pt x="230" y="111"/>
                  </a:lnTo>
                  <a:lnTo>
                    <a:pt x="231" y="113"/>
                  </a:lnTo>
                  <a:lnTo>
                    <a:pt x="231" y="114"/>
                  </a:lnTo>
                  <a:lnTo>
                    <a:pt x="231" y="115"/>
                  </a:lnTo>
                  <a:lnTo>
                    <a:pt x="231" y="116"/>
                  </a:lnTo>
                  <a:lnTo>
                    <a:pt x="231" y="117"/>
                  </a:lnTo>
                  <a:lnTo>
                    <a:pt x="230" y="117"/>
                  </a:lnTo>
                  <a:lnTo>
                    <a:pt x="230" y="118"/>
                  </a:lnTo>
                  <a:lnTo>
                    <a:pt x="230" y="119"/>
                  </a:lnTo>
                  <a:lnTo>
                    <a:pt x="229" y="120"/>
                  </a:lnTo>
                  <a:lnTo>
                    <a:pt x="229" y="121"/>
                  </a:lnTo>
                  <a:lnTo>
                    <a:pt x="228" y="121"/>
                  </a:lnTo>
                  <a:lnTo>
                    <a:pt x="228" y="122"/>
                  </a:lnTo>
                  <a:lnTo>
                    <a:pt x="227" y="122"/>
                  </a:lnTo>
                  <a:lnTo>
                    <a:pt x="227" y="123"/>
                  </a:lnTo>
                  <a:lnTo>
                    <a:pt x="225" y="123"/>
                  </a:lnTo>
                  <a:lnTo>
                    <a:pt x="224" y="123"/>
                  </a:lnTo>
                  <a:lnTo>
                    <a:pt x="223" y="124"/>
                  </a:lnTo>
                  <a:lnTo>
                    <a:pt x="222" y="124"/>
                  </a:lnTo>
                  <a:lnTo>
                    <a:pt x="222" y="125"/>
                  </a:lnTo>
                  <a:lnTo>
                    <a:pt x="221" y="125"/>
                  </a:lnTo>
                  <a:lnTo>
                    <a:pt x="220" y="125"/>
                  </a:lnTo>
                  <a:lnTo>
                    <a:pt x="220" y="126"/>
                  </a:lnTo>
                  <a:lnTo>
                    <a:pt x="219" y="126"/>
                  </a:lnTo>
                  <a:lnTo>
                    <a:pt x="218" y="127"/>
                  </a:lnTo>
                  <a:lnTo>
                    <a:pt x="218" y="128"/>
                  </a:lnTo>
                  <a:lnTo>
                    <a:pt x="216" y="130"/>
                  </a:lnTo>
                  <a:lnTo>
                    <a:pt x="215" y="133"/>
                  </a:lnTo>
                  <a:lnTo>
                    <a:pt x="214" y="135"/>
                  </a:lnTo>
                  <a:lnTo>
                    <a:pt x="212" y="137"/>
                  </a:lnTo>
                  <a:lnTo>
                    <a:pt x="211" y="138"/>
                  </a:lnTo>
                  <a:lnTo>
                    <a:pt x="210" y="140"/>
                  </a:lnTo>
                  <a:lnTo>
                    <a:pt x="210" y="141"/>
                  </a:lnTo>
                  <a:lnTo>
                    <a:pt x="209" y="142"/>
                  </a:lnTo>
                  <a:lnTo>
                    <a:pt x="209" y="143"/>
                  </a:lnTo>
                  <a:lnTo>
                    <a:pt x="208" y="144"/>
                  </a:lnTo>
                  <a:lnTo>
                    <a:pt x="207" y="145"/>
                  </a:lnTo>
                  <a:lnTo>
                    <a:pt x="207" y="146"/>
                  </a:lnTo>
                  <a:lnTo>
                    <a:pt x="206" y="146"/>
                  </a:lnTo>
                  <a:lnTo>
                    <a:pt x="206" y="148"/>
                  </a:lnTo>
                  <a:lnTo>
                    <a:pt x="205" y="148"/>
                  </a:lnTo>
                  <a:lnTo>
                    <a:pt x="204" y="149"/>
                  </a:lnTo>
                  <a:lnTo>
                    <a:pt x="204" y="150"/>
                  </a:lnTo>
                  <a:lnTo>
                    <a:pt x="204" y="151"/>
                  </a:lnTo>
                  <a:lnTo>
                    <a:pt x="203" y="151"/>
                  </a:lnTo>
                  <a:lnTo>
                    <a:pt x="203" y="152"/>
                  </a:lnTo>
                  <a:lnTo>
                    <a:pt x="202" y="152"/>
                  </a:lnTo>
                  <a:lnTo>
                    <a:pt x="202" y="153"/>
                  </a:lnTo>
                  <a:lnTo>
                    <a:pt x="201" y="153"/>
                  </a:lnTo>
                  <a:lnTo>
                    <a:pt x="201" y="154"/>
                  </a:lnTo>
                  <a:lnTo>
                    <a:pt x="200" y="154"/>
                  </a:lnTo>
                  <a:lnTo>
                    <a:pt x="200" y="155"/>
                  </a:lnTo>
                  <a:lnTo>
                    <a:pt x="199" y="156"/>
                  </a:lnTo>
                  <a:lnTo>
                    <a:pt x="198" y="156"/>
                  </a:lnTo>
                  <a:lnTo>
                    <a:pt x="197" y="157"/>
                  </a:lnTo>
                  <a:lnTo>
                    <a:pt x="197" y="158"/>
                  </a:lnTo>
                  <a:lnTo>
                    <a:pt x="196" y="158"/>
                  </a:lnTo>
                  <a:lnTo>
                    <a:pt x="195" y="158"/>
                  </a:lnTo>
                  <a:lnTo>
                    <a:pt x="194" y="159"/>
                  </a:lnTo>
                  <a:lnTo>
                    <a:pt x="193" y="159"/>
                  </a:lnTo>
                  <a:lnTo>
                    <a:pt x="192" y="159"/>
                  </a:lnTo>
                  <a:lnTo>
                    <a:pt x="191" y="160"/>
                  </a:lnTo>
                  <a:lnTo>
                    <a:pt x="190" y="160"/>
                  </a:lnTo>
                  <a:lnTo>
                    <a:pt x="189" y="160"/>
                  </a:lnTo>
                  <a:lnTo>
                    <a:pt x="188" y="160"/>
                  </a:lnTo>
                  <a:lnTo>
                    <a:pt x="187" y="161"/>
                  </a:lnTo>
                  <a:lnTo>
                    <a:pt x="185" y="161"/>
                  </a:lnTo>
                  <a:lnTo>
                    <a:pt x="184" y="161"/>
                  </a:lnTo>
                  <a:lnTo>
                    <a:pt x="183" y="161"/>
                  </a:lnTo>
                  <a:lnTo>
                    <a:pt x="182" y="161"/>
                  </a:lnTo>
                  <a:lnTo>
                    <a:pt x="181" y="160"/>
                  </a:lnTo>
                  <a:lnTo>
                    <a:pt x="180" y="160"/>
                  </a:lnTo>
                  <a:lnTo>
                    <a:pt x="179" y="159"/>
                  </a:lnTo>
                  <a:lnTo>
                    <a:pt x="178" y="159"/>
                  </a:lnTo>
                  <a:lnTo>
                    <a:pt x="177" y="158"/>
                  </a:lnTo>
                  <a:lnTo>
                    <a:pt x="176" y="158"/>
                  </a:lnTo>
                  <a:lnTo>
                    <a:pt x="176" y="157"/>
                  </a:lnTo>
                  <a:lnTo>
                    <a:pt x="175" y="157"/>
                  </a:lnTo>
                  <a:lnTo>
                    <a:pt x="174" y="156"/>
                  </a:lnTo>
                  <a:lnTo>
                    <a:pt x="173" y="155"/>
                  </a:lnTo>
                  <a:lnTo>
                    <a:pt x="172" y="154"/>
                  </a:lnTo>
                  <a:lnTo>
                    <a:pt x="171" y="154"/>
                  </a:lnTo>
                  <a:lnTo>
                    <a:pt x="170" y="153"/>
                  </a:lnTo>
                  <a:lnTo>
                    <a:pt x="169" y="152"/>
                  </a:lnTo>
                  <a:lnTo>
                    <a:pt x="168" y="152"/>
                  </a:lnTo>
                  <a:lnTo>
                    <a:pt x="167" y="152"/>
                  </a:lnTo>
                  <a:lnTo>
                    <a:pt x="166" y="152"/>
                  </a:lnTo>
                  <a:lnTo>
                    <a:pt x="165" y="152"/>
                  </a:lnTo>
                  <a:lnTo>
                    <a:pt x="163" y="152"/>
                  </a:lnTo>
                  <a:lnTo>
                    <a:pt x="162" y="152"/>
                  </a:lnTo>
                  <a:lnTo>
                    <a:pt x="160" y="152"/>
                  </a:lnTo>
                  <a:lnTo>
                    <a:pt x="159" y="152"/>
                  </a:lnTo>
                  <a:lnTo>
                    <a:pt x="158" y="152"/>
                  </a:lnTo>
                  <a:lnTo>
                    <a:pt x="157" y="152"/>
                  </a:lnTo>
                  <a:lnTo>
                    <a:pt x="156" y="152"/>
                  </a:lnTo>
                  <a:lnTo>
                    <a:pt x="155" y="152"/>
                  </a:lnTo>
                  <a:lnTo>
                    <a:pt x="151" y="152"/>
                  </a:lnTo>
                  <a:lnTo>
                    <a:pt x="148" y="152"/>
                  </a:lnTo>
                  <a:lnTo>
                    <a:pt x="145" y="152"/>
                  </a:lnTo>
                  <a:lnTo>
                    <a:pt x="143" y="152"/>
                  </a:lnTo>
                  <a:lnTo>
                    <a:pt x="141" y="152"/>
                  </a:lnTo>
                  <a:lnTo>
                    <a:pt x="139" y="152"/>
                  </a:lnTo>
                  <a:lnTo>
                    <a:pt x="137" y="152"/>
                  </a:lnTo>
                  <a:lnTo>
                    <a:pt x="136" y="152"/>
                  </a:lnTo>
                  <a:lnTo>
                    <a:pt x="135" y="152"/>
                  </a:lnTo>
                  <a:lnTo>
                    <a:pt x="134" y="152"/>
                  </a:lnTo>
                  <a:lnTo>
                    <a:pt x="133" y="152"/>
                  </a:lnTo>
                  <a:lnTo>
                    <a:pt x="132" y="152"/>
                  </a:lnTo>
                  <a:lnTo>
                    <a:pt x="131" y="152"/>
                  </a:lnTo>
                  <a:lnTo>
                    <a:pt x="130" y="152"/>
                  </a:lnTo>
                  <a:lnTo>
                    <a:pt x="129" y="152"/>
                  </a:lnTo>
                  <a:lnTo>
                    <a:pt x="122" y="150"/>
                  </a:lnTo>
                  <a:lnTo>
                    <a:pt x="121" y="150"/>
                  </a:lnTo>
                  <a:lnTo>
                    <a:pt x="120" y="150"/>
                  </a:lnTo>
                  <a:lnTo>
                    <a:pt x="119" y="150"/>
                  </a:lnTo>
                  <a:lnTo>
                    <a:pt x="118" y="150"/>
                  </a:lnTo>
                  <a:lnTo>
                    <a:pt x="117" y="150"/>
                  </a:lnTo>
                  <a:lnTo>
                    <a:pt x="115" y="150"/>
                  </a:lnTo>
                  <a:lnTo>
                    <a:pt x="115" y="151"/>
                  </a:lnTo>
                  <a:lnTo>
                    <a:pt x="115" y="152"/>
                  </a:lnTo>
                  <a:lnTo>
                    <a:pt x="115" y="153"/>
                  </a:lnTo>
                  <a:lnTo>
                    <a:pt x="115" y="154"/>
                  </a:lnTo>
                  <a:lnTo>
                    <a:pt x="115" y="155"/>
                  </a:lnTo>
                  <a:lnTo>
                    <a:pt x="114" y="155"/>
                  </a:lnTo>
                  <a:lnTo>
                    <a:pt x="114" y="156"/>
                  </a:lnTo>
                  <a:lnTo>
                    <a:pt x="114" y="157"/>
                  </a:lnTo>
                  <a:lnTo>
                    <a:pt x="114" y="158"/>
                  </a:lnTo>
                  <a:lnTo>
                    <a:pt x="114" y="159"/>
                  </a:lnTo>
                  <a:lnTo>
                    <a:pt x="113" y="159"/>
                  </a:lnTo>
                  <a:lnTo>
                    <a:pt x="113" y="160"/>
                  </a:lnTo>
                  <a:lnTo>
                    <a:pt x="112" y="161"/>
                  </a:lnTo>
                  <a:lnTo>
                    <a:pt x="112" y="162"/>
                  </a:lnTo>
                  <a:lnTo>
                    <a:pt x="112" y="163"/>
                  </a:lnTo>
                  <a:lnTo>
                    <a:pt x="112" y="164"/>
                  </a:lnTo>
                  <a:lnTo>
                    <a:pt x="112" y="165"/>
                  </a:lnTo>
                  <a:lnTo>
                    <a:pt x="112" y="166"/>
                  </a:lnTo>
                  <a:lnTo>
                    <a:pt x="111" y="166"/>
                  </a:lnTo>
                  <a:lnTo>
                    <a:pt x="110" y="166"/>
                  </a:lnTo>
                  <a:lnTo>
                    <a:pt x="109" y="166"/>
                  </a:lnTo>
                  <a:lnTo>
                    <a:pt x="108" y="166"/>
                  </a:lnTo>
                  <a:lnTo>
                    <a:pt x="107" y="166"/>
                  </a:lnTo>
                  <a:lnTo>
                    <a:pt x="107" y="167"/>
                  </a:lnTo>
                  <a:lnTo>
                    <a:pt x="105" y="166"/>
                  </a:lnTo>
                  <a:lnTo>
                    <a:pt x="104" y="166"/>
                  </a:lnTo>
                  <a:lnTo>
                    <a:pt x="103" y="165"/>
                  </a:lnTo>
                  <a:lnTo>
                    <a:pt x="101" y="164"/>
                  </a:lnTo>
                  <a:lnTo>
                    <a:pt x="100" y="163"/>
                  </a:lnTo>
                  <a:lnTo>
                    <a:pt x="99" y="162"/>
                  </a:lnTo>
                  <a:lnTo>
                    <a:pt x="98" y="160"/>
                  </a:lnTo>
                  <a:lnTo>
                    <a:pt x="96" y="159"/>
                  </a:lnTo>
                  <a:lnTo>
                    <a:pt x="95" y="157"/>
                  </a:lnTo>
                  <a:lnTo>
                    <a:pt x="94" y="156"/>
                  </a:lnTo>
                  <a:lnTo>
                    <a:pt x="93" y="154"/>
                  </a:lnTo>
                  <a:lnTo>
                    <a:pt x="93" y="153"/>
                  </a:lnTo>
                  <a:lnTo>
                    <a:pt x="92" y="151"/>
                  </a:lnTo>
                  <a:lnTo>
                    <a:pt x="92" y="150"/>
                  </a:lnTo>
                  <a:lnTo>
                    <a:pt x="91" y="149"/>
                  </a:lnTo>
                  <a:lnTo>
                    <a:pt x="92" y="148"/>
                  </a:lnTo>
                  <a:lnTo>
                    <a:pt x="92" y="145"/>
                  </a:lnTo>
                  <a:lnTo>
                    <a:pt x="92" y="144"/>
                  </a:lnTo>
                  <a:lnTo>
                    <a:pt x="92" y="143"/>
                  </a:lnTo>
                  <a:lnTo>
                    <a:pt x="92" y="142"/>
                  </a:lnTo>
                  <a:lnTo>
                    <a:pt x="93" y="141"/>
                  </a:lnTo>
                  <a:lnTo>
                    <a:pt x="93" y="140"/>
                  </a:lnTo>
                  <a:lnTo>
                    <a:pt x="93" y="139"/>
                  </a:lnTo>
                  <a:lnTo>
                    <a:pt x="93" y="138"/>
                  </a:lnTo>
                  <a:lnTo>
                    <a:pt x="93" y="136"/>
                  </a:lnTo>
                  <a:lnTo>
                    <a:pt x="92" y="135"/>
                  </a:lnTo>
                  <a:lnTo>
                    <a:pt x="92" y="133"/>
                  </a:lnTo>
                  <a:lnTo>
                    <a:pt x="92" y="132"/>
                  </a:lnTo>
                  <a:lnTo>
                    <a:pt x="92" y="130"/>
                  </a:lnTo>
                  <a:lnTo>
                    <a:pt x="92" y="127"/>
                  </a:lnTo>
                  <a:lnTo>
                    <a:pt x="92" y="125"/>
                  </a:lnTo>
                  <a:lnTo>
                    <a:pt x="92" y="122"/>
                  </a:lnTo>
                  <a:lnTo>
                    <a:pt x="92" y="95"/>
                  </a:lnTo>
                  <a:lnTo>
                    <a:pt x="91" y="94"/>
                  </a:lnTo>
                  <a:lnTo>
                    <a:pt x="91" y="93"/>
                  </a:lnTo>
                  <a:lnTo>
                    <a:pt x="91" y="92"/>
                  </a:lnTo>
                  <a:lnTo>
                    <a:pt x="90" y="91"/>
                  </a:lnTo>
                  <a:lnTo>
                    <a:pt x="90" y="90"/>
                  </a:lnTo>
                  <a:lnTo>
                    <a:pt x="89" y="89"/>
                  </a:lnTo>
                  <a:lnTo>
                    <a:pt x="88" y="89"/>
                  </a:lnTo>
                  <a:lnTo>
                    <a:pt x="88" y="88"/>
                  </a:lnTo>
                  <a:lnTo>
                    <a:pt x="87" y="87"/>
                  </a:lnTo>
                  <a:lnTo>
                    <a:pt x="86" y="87"/>
                  </a:lnTo>
                  <a:lnTo>
                    <a:pt x="86" y="86"/>
                  </a:lnTo>
                  <a:lnTo>
                    <a:pt x="85" y="86"/>
                  </a:lnTo>
                  <a:lnTo>
                    <a:pt x="84" y="85"/>
                  </a:lnTo>
                  <a:lnTo>
                    <a:pt x="84" y="84"/>
                  </a:lnTo>
                  <a:lnTo>
                    <a:pt x="84" y="83"/>
                  </a:lnTo>
                  <a:lnTo>
                    <a:pt x="85" y="82"/>
                  </a:lnTo>
                  <a:lnTo>
                    <a:pt x="86" y="82"/>
                  </a:lnTo>
                  <a:lnTo>
                    <a:pt x="87" y="82"/>
                  </a:lnTo>
                  <a:lnTo>
                    <a:pt x="88" y="82"/>
                  </a:lnTo>
                  <a:lnTo>
                    <a:pt x="89" y="82"/>
                  </a:lnTo>
                  <a:lnTo>
                    <a:pt x="90" y="82"/>
                  </a:lnTo>
                  <a:lnTo>
                    <a:pt x="91" y="82"/>
                  </a:lnTo>
                  <a:lnTo>
                    <a:pt x="92" y="82"/>
                  </a:lnTo>
                  <a:lnTo>
                    <a:pt x="93" y="83"/>
                  </a:lnTo>
                  <a:lnTo>
                    <a:pt x="101" y="85"/>
                  </a:lnTo>
                  <a:close/>
                  <a:moveTo>
                    <a:pt x="163" y="132"/>
                  </a:moveTo>
                  <a:lnTo>
                    <a:pt x="165" y="132"/>
                  </a:lnTo>
                  <a:lnTo>
                    <a:pt x="166" y="132"/>
                  </a:lnTo>
                  <a:lnTo>
                    <a:pt x="167" y="132"/>
                  </a:lnTo>
                  <a:lnTo>
                    <a:pt x="168" y="132"/>
                  </a:lnTo>
                  <a:lnTo>
                    <a:pt x="169" y="132"/>
                  </a:lnTo>
                  <a:lnTo>
                    <a:pt x="170" y="132"/>
                  </a:lnTo>
                  <a:lnTo>
                    <a:pt x="171" y="132"/>
                  </a:lnTo>
                  <a:lnTo>
                    <a:pt x="172" y="132"/>
                  </a:lnTo>
                  <a:lnTo>
                    <a:pt x="174" y="132"/>
                  </a:lnTo>
                  <a:lnTo>
                    <a:pt x="175" y="132"/>
                  </a:lnTo>
                  <a:lnTo>
                    <a:pt x="176" y="132"/>
                  </a:lnTo>
                  <a:lnTo>
                    <a:pt x="177" y="132"/>
                  </a:lnTo>
                  <a:lnTo>
                    <a:pt x="178" y="132"/>
                  </a:lnTo>
                  <a:lnTo>
                    <a:pt x="179" y="132"/>
                  </a:lnTo>
                  <a:lnTo>
                    <a:pt x="180" y="132"/>
                  </a:lnTo>
                  <a:lnTo>
                    <a:pt x="181" y="132"/>
                  </a:lnTo>
                  <a:lnTo>
                    <a:pt x="182" y="132"/>
                  </a:lnTo>
                  <a:lnTo>
                    <a:pt x="182" y="131"/>
                  </a:lnTo>
                  <a:lnTo>
                    <a:pt x="183" y="131"/>
                  </a:lnTo>
                  <a:lnTo>
                    <a:pt x="184" y="131"/>
                  </a:lnTo>
                  <a:lnTo>
                    <a:pt x="184" y="130"/>
                  </a:lnTo>
                  <a:lnTo>
                    <a:pt x="185" y="129"/>
                  </a:lnTo>
                  <a:lnTo>
                    <a:pt x="185" y="128"/>
                  </a:lnTo>
                  <a:lnTo>
                    <a:pt x="186" y="126"/>
                  </a:lnTo>
                  <a:lnTo>
                    <a:pt x="187" y="124"/>
                  </a:lnTo>
                  <a:lnTo>
                    <a:pt x="188" y="123"/>
                  </a:lnTo>
                  <a:lnTo>
                    <a:pt x="188" y="121"/>
                  </a:lnTo>
                  <a:lnTo>
                    <a:pt x="189" y="119"/>
                  </a:lnTo>
                  <a:lnTo>
                    <a:pt x="190" y="117"/>
                  </a:lnTo>
                  <a:lnTo>
                    <a:pt x="190" y="115"/>
                  </a:lnTo>
                  <a:lnTo>
                    <a:pt x="191" y="113"/>
                  </a:lnTo>
                  <a:lnTo>
                    <a:pt x="192" y="112"/>
                  </a:lnTo>
                  <a:lnTo>
                    <a:pt x="192" y="110"/>
                  </a:lnTo>
                  <a:lnTo>
                    <a:pt x="192" y="109"/>
                  </a:lnTo>
                  <a:lnTo>
                    <a:pt x="192" y="107"/>
                  </a:lnTo>
                  <a:lnTo>
                    <a:pt x="193" y="107"/>
                  </a:lnTo>
                  <a:lnTo>
                    <a:pt x="193" y="106"/>
                  </a:lnTo>
                  <a:lnTo>
                    <a:pt x="193" y="105"/>
                  </a:lnTo>
                  <a:lnTo>
                    <a:pt x="193" y="104"/>
                  </a:lnTo>
                  <a:lnTo>
                    <a:pt x="193" y="103"/>
                  </a:lnTo>
                  <a:lnTo>
                    <a:pt x="193" y="102"/>
                  </a:lnTo>
                  <a:lnTo>
                    <a:pt x="193" y="100"/>
                  </a:lnTo>
                  <a:lnTo>
                    <a:pt x="194" y="100"/>
                  </a:lnTo>
                  <a:lnTo>
                    <a:pt x="192" y="99"/>
                  </a:lnTo>
                  <a:lnTo>
                    <a:pt x="190" y="99"/>
                  </a:lnTo>
                  <a:lnTo>
                    <a:pt x="189" y="99"/>
                  </a:lnTo>
                  <a:lnTo>
                    <a:pt x="187" y="99"/>
                  </a:lnTo>
                  <a:lnTo>
                    <a:pt x="186" y="99"/>
                  </a:lnTo>
                  <a:lnTo>
                    <a:pt x="185" y="98"/>
                  </a:lnTo>
                  <a:lnTo>
                    <a:pt x="184" y="98"/>
                  </a:lnTo>
                  <a:lnTo>
                    <a:pt x="183" y="98"/>
                  </a:lnTo>
                  <a:lnTo>
                    <a:pt x="182" y="98"/>
                  </a:lnTo>
                  <a:lnTo>
                    <a:pt x="181" y="98"/>
                  </a:lnTo>
                  <a:lnTo>
                    <a:pt x="180" y="98"/>
                  </a:lnTo>
                  <a:lnTo>
                    <a:pt x="179" y="98"/>
                  </a:lnTo>
                  <a:lnTo>
                    <a:pt x="178" y="98"/>
                  </a:lnTo>
                  <a:lnTo>
                    <a:pt x="177" y="99"/>
                  </a:lnTo>
                  <a:lnTo>
                    <a:pt x="174" y="98"/>
                  </a:lnTo>
                  <a:lnTo>
                    <a:pt x="171" y="98"/>
                  </a:lnTo>
                  <a:lnTo>
                    <a:pt x="168" y="98"/>
                  </a:lnTo>
                  <a:lnTo>
                    <a:pt x="165" y="98"/>
                  </a:lnTo>
                  <a:lnTo>
                    <a:pt x="161" y="98"/>
                  </a:lnTo>
                  <a:lnTo>
                    <a:pt x="158" y="98"/>
                  </a:lnTo>
                  <a:lnTo>
                    <a:pt x="155" y="98"/>
                  </a:lnTo>
                  <a:lnTo>
                    <a:pt x="152" y="98"/>
                  </a:lnTo>
                  <a:lnTo>
                    <a:pt x="149" y="98"/>
                  </a:lnTo>
                  <a:lnTo>
                    <a:pt x="146" y="98"/>
                  </a:lnTo>
                  <a:lnTo>
                    <a:pt x="143" y="98"/>
                  </a:lnTo>
                  <a:lnTo>
                    <a:pt x="140" y="98"/>
                  </a:lnTo>
                  <a:lnTo>
                    <a:pt x="137" y="98"/>
                  </a:lnTo>
                  <a:lnTo>
                    <a:pt x="134" y="98"/>
                  </a:lnTo>
                  <a:lnTo>
                    <a:pt x="131" y="98"/>
                  </a:lnTo>
                  <a:lnTo>
                    <a:pt x="128" y="98"/>
                  </a:lnTo>
                  <a:lnTo>
                    <a:pt x="126" y="98"/>
                  </a:lnTo>
                  <a:lnTo>
                    <a:pt x="125" y="98"/>
                  </a:lnTo>
                  <a:lnTo>
                    <a:pt x="124" y="98"/>
                  </a:lnTo>
                  <a:lnTo>
                    <a:pt x="123" y="98"/>
                  </a:lnTo>
                  <a:lnTo>
                    <a:pt x="122" y="98"/>
                  </a:lnTo>
                  <a:lnTo>
                    <a:pt x="121" y="98"/>
                  </a:lnTo>
                  <a:lnTo>
                    <a:pt x="120" y="98"/>
                  </a:lnTo>
                  <a:lnTo>
                    <a:pt x="119" y="98"/>
                  </a:lnTo>
                  <a:lnTo>
                    <a:pt x="118" y="98"/>
                  </a:lnTo>
                  <a:lnTo>
                    <a:pt x="117" y="98"/>
                  </a:lnTo>
                  <a:lnTo>
                    <a:pt x="117" y="99"/>
                  </a:lnTo>
                  <a:lnTo>
                    <a:pt x="117" y="100"/>
                  </a:lnTo>
                  <a:lnTo>
                    <a:pt x="115" y="102"/>
                  </a:lnTo>
                  <a:lnTo>
                    <a:pt x="115" y="103"/>
                  </a:lnTo>
                  <a:lnTo>
                    <a:pt x="115" y="104"/>
                  </a:lnTo>
                  <a:lnTo>
                    <a:pt x="115" y="105"/>
                  </a:lnTo>
                  <a:lnTo>
                    <a:pt x="115" y="106"/>
                  </a:lnTo>
                  <a:lnTo>
                    <a:pt x="115" y="107"/>
                  </a:lnTo>
                  <a:lnTo>
                    <a:pt x="115" y="108"/>
                  </a:lnTo>
                  <a:lnTo>
                    <a:pt x="115" y="109"/>
                  </a:lnTo>
                  <a:lnTo>
                    <a:pt x="115" y="110"/>
                  </a:lnTo>
                  <a:lnTo>
                    <a:pt x="115" y="111"/>
                  </a:lnTo>
                  <a:lnTo>
                    <a:pt x="115" y="112"/>
                  </a:lnTo>
                  <a:lnTo>
                    <a:pt x="115" y="113"/>
                  </a:lnTo>
                  <a:lnTo>
                    <a:pt x="115" y="114"/>
                  </a:lnTo>
                  <a:lnTo>
                    <a:pt x="115" y="116"/>
                  </a:lnTo>
                  <a:lnTo>
                    <a:pt x="115" y="117"/>
                  </a:lnTo>
                  <a:lnTo>
                    <a:pt x="115" y="119"/>
                  </a:lnTo>
                  <a:lnTo>
                    <a:pt x="115" y="120"/>
                  </a:lnTo>
                  <a:lnTo>
                    <a:pt x="115" y="121"/>
                  </a:lnTo>
                  <a:lnTo>
                    <a:pt x="115" y="123"/>
                  </a:lnTo>
                  <a:lnTo>
                    <a:pt x="115" y="124"/>
                  </a:lnTo>
                  <a:lnTo>
                    <a:pt x="115" y="125"/>
                  </a:lnTo>
                  <a:lnTo>
                    <a:pt x="115" y="126"/>
                  </a:lnTo>
                  <a:lnTo>
                    <a:pt x="115" y="127"/>
                  </a:lnTo>
                  <a:lnTo>
                    <a:pt x="115" y="128"/>
                  </a:lnTo>
                  <a:lnTo>
                    <a:pt x="115" y="129"/>
                  </a:lnTo>
                  <a:lnTo>
                    <a:pt x="117" y="129"/>
                  </a:lnTo>
                  <a:lnTo>
                    <a:pt x="117" y="130"/>
                  </a:lnTo>
                  <a:lnTo>
                    <a:pt x="118" y="130"/>
                  </a:lnTo>
                  <a:lnTo>
                    <a:pt x="119" y="131"/>
                  </a:lnTo>
                  <a:lnTo>
                    <a:pt x="120" y="131"/>
                  </a:lnTo>
                  <a:lnTo>
                    <a:pt x="121" y="131"/>
                  </a:lnTo>
                  <a:lnTo>
                    <a:pt x="122" y="131"/>
                  </a:lnTo>
                  <a:lnTo>
                    <a:pt x="123" y="131"/>
                  </a:lnTo>
                  <a:lnTo>
                    <a:pt x="124" y="131"/>
                  </a:lnTo>
                  <a:lnTo>
                    <a:pt x="125" y="131"/>
                  </a:lnTo>
                  <a:lnTo>
                    <a:pt x="126" y="131"/>
                  </a:lnTo>
                  <a:lnTo>
                    <a:pt x="127" y="131"/>
                  </a:lnTo>
                  <a:lnTo>
                    <a:pt x="129" y="131"/>
                  </a:lnTo>
                  <a:lnTo>
                    <a:pt x="130" y="131"/>
                  </a:lnTo>
                  <a:lnTo>
                    <a:pt x="131" y="131"/>
                  </a:lnTo>
                  <a:lnTo>
                    <a:pt x="132" y="131"/>
                  </a:lnTo>
                  <a:lnTo>
                    <a:pt x="133" y="131"/>
                  </a:lnTo>
                  <a:lnTo>
                    <a:pt x="163" y="132"/>
                  </a:lnTo>
                  <a:close/>
                  <a:moveTo>
                    <a:pt x="64" y="219"/>
                  </a:moveTo>
                  <a:lnTo>
                    <a:pt x="65" y="219"/>
                  </a:lnTo>
                  <a:lnTo>
                    <a:pt x="66" y="219"/>
                  </a:lnTo>
                  <a:lnTo>
                    <a:pt x="68" y="220"/>
                  </a:lnTo>
                  <a:lnTo>
                    <a:pt x="69" y="220"/>
                  </a:lnTo>
                  <a:lnTo>
                    <a:pt x="70" y="220"/>
                  </a:lnTo>
                  <a:lnTo>
                    <a:pt x="71" y="220"/>
                  </a:lnTo>
                  <a:lnTo>
                    <a:pt x="72" y="221"/>
                  </a:lnTo>
                  <a:lnTo>
                    <a:pt x="73" y="221"/>
                  </a:lnTo>
                  <a:lnTo>
                    <a:pt x="74" y="221"/>
                  </a:lnTo>
                  <a:lnTo>
                    <a:pt x="75" y="221"/>
                  </a:lnTo>
                  <a:lnTo>
                    <a:pt x="76" y="221"/>
                  </a:lnTo>
                  <a:lnTo>
                    <a:pt x="77" y="221"/>
                  </a:lnTo>
                  <a:lnTo>
                    <a:pt x="78" y="221"/>
                  </a:lnTo>
                  <a:lnTo>
                    <a:pt x="79" y="222"/>
                  </a:lnTo>
                  <a:lnTo>
                    <a:pt x="81" y="222"/>
                  </a:lnTo>
                  <a:lnTo>
                    <a:pt x="83" y="222"/>
                  </a:lnTo>
                  <a:lnTo>
                    <a:pt x="85" y="222"/>
                  </a:lnTo>
                  <a:lnTo>
                    <a:pt x="87" y="222"/>
                  </a:lnTo>
                  <a:lnTo>
                    <a:pt x="89" y="222"/>
                  </a:lnTo>
                  <a:lnTo>
                    <a:pt x="91" y="222"/>
                  </a:lnTo>
                  <a:lnTo>
                    <a:pt x="94" y="222"/>
                  </a:lnTo>
                  <a:lnTo>
                    <a:pt x="97" y="222"/>
                  </a:lnTo>
                  <a:lnTo>
                    <a:pt x="100" y="222"/>
                  </a:lnTo>
                  <a:lnTo>
                    <a:pt x="103" y="222"/>
                  </a:lnTo>
                  <a:lnTo>
                    <a:pt x="107" y="222"/>
                  </a:lnTo>
                  <a:lnTo>
                    <a:pt x="112" y="222"/>
                  </a:lnTo>
                  <a:lnTo>
                    <a:pt x="118" y="222"/>
                  </a:lnTo>
                  <a:lnTo>
                    <a:pt x="124" y="222"/>
                  </a:lnTo>
                  <a:lnTo>
                    <a:pt x="130" y="222"/>
                  </a:lnTo>
                  <a:lnTo>
                    <a:pt x="138" y="222"/>
                  </a:lnTo>
                  <a:lnTo>
                    <a:pt x="139" y="222"/>
                  </a:lnTo>
                  <a:lnTo>
                    <a:pt x="140" y="222"/>
                  </a:lnTo>
                  <a:lnTo>
                    <a:pt x="142" y="222"/>
                  </a:lnTo>
                  <a:lnTo>
                    <a:pt x="144" y="222"/>
                  </a:lnTo>
                  <a:lnTo>
                    <a:pt x="146" y="222"/>
                  </a:lnTo>
                  <a:lnTo>
                    <a:pt x="148" y="222"/>
                  </a:lnTo>
                  <a:lnTo>
                    <a:pt x="151" y="222"/>
                  </a:lnTo>
                  <a:lnTo>
                    <a:pt x="153" y="223"/>
                  </a:lnTo>
                  <a:lnTo>
                    <a:pt x="155" y="223"/>
                  </a:lnTo>
                  <a:lnTo>
                    <a:pt x="158" y="223"/>
                  </a:lnTo>
                  <a:lnTo>
                    <a:pt x="160" y="223"/>
                  </a:lnTo>
                  <a:lnTo>
                    <a:pt x="162" y="223"/>
                  </a:lnTo>
                  <a:lnTo>
                    <a:pt x="165" y="223"/>
                  </a:lnTo>
                  <a:lnTo>
                    <a:pt x="167" y="223"/>
                  </a:lnTo>
                  <a:lnTo>
                    <a:pt x="168" y="223"/>
                  </a:lnTo>
                  <a:lnTo>
                    <a:pt x="170" y="224"/>
                  </a:lnTo>
                  <a:lnTo>
                    <a:pt x="171" y="224"/>
                  </a:lnTo>
                  <a:lnTo>
                    <a:pt x="173" y="224"/>
                  </a:lnTo>
                  <a:lnTo>
                    <a:pt x="174" y="225"/>
                  </a:lnTo>
                  <a:lnTo>
                    <a:pt x="176" y="225"/>
                  </a:lnTo>
                  <a:lnTo>
                    <a:pt x="177" y="226"/>
                  </a:lnTo>
                  <a:lnTo>
                    <a:pt x="178" y="226"/>
                  </a:lnTo>
                  <a:lnTo>
                    <a:pt x="179" y="227"/>
                  </a:lnTo>
                  <a:lnTo>
                    <a:pt x="181" y="227"/>
                  </a:lnTo>
                  <a:lnTo>
                    <a:pt x="182" y="228"/>
                  </a:lnTo>
                  <a:lnTo>
                    <a:pt x="183" y="228"/>
                  </a:lnTo>
                  <a:lnTo>
                    <a:pt x="184" y="229"/>
                  </a:lnTo>
                  <a:lnTo>
                    <a:pt x="185" y="230"/>
                  </a:lnTo>
                  <a:lnTo>
                    <a:pt x="186" y="230"/>
                  </a:lnTo>
                  <a:lnTo>
                    <a:pt x="187" y="231"/>
                  </a:lnTo>
                  <a:lnTo>
                    <a:pt x="188" y="232"/>
                  </a:lnTo>
                  <a:lnTo>
                    <a:pt x="189" y="233"/>
                  </a:lnTo>
                  <a:lnTo>
                    <a:pt x="190" y="234"/>
                  </a:lnTo>
                  <a:lnTo>
                    <a:pt x="191" y="235"/>
                  </a:lnTo>
                  <a:lnTo>
                    <a:pt x="193" y="236"/>
                  </a:lnTo>
                  <a:lnTo>
                    <a:pt x="194" y="237"/>
                  </a:lnTo>
                  <a:lnTo>
                    <a:pt x="195" y="239"/>
                  </a:lnTo>
                  <a:lnTo>
                    <a:pt x="195" y="240"/>
                  </a:lnTo>
                  <a:lnTo>
                    <a:pt x="196" y="241"/>
                  </a:lnTo>
                  <a:lnTo>
                    <a:pt x="196" y="242"/>
                  </a:lnTo>
                  <a:lnTo>
                    <a:pt x="197" y="242"/>
                  </a:lnTo>
                  <a:lnTo>
                    <a:pt x="197" y="243"/>
                  </a:lnTo>
                  <a:lnTo>
                    <a:pt x="197" y="244"/>
                  </a:lnTo>
                  <a:lnTo>
                    <a:pt x="197" y="245"/>
                  </a:lnTo>
                  <a:lnTo>
                    <a:pt x="197" y="246"/>
                  </a:lnTo>
                  <a:lnTo>
                    <a:pt x="197" y="247"/>
                  </a:lnTo>
                  <a:lnTo>
                    <a:pt x="198" y="248"/>
                  </a:lnTo>
                  <a:lnTo>
                    <a:pt x="195" y="252"/>
                  </a:lnTo>
                  <a:lnTo>
                    <a:pt x="186" y="268"/>
                  </a:lnTo>
                  <a:lnTo>
                    <a:pt x="185" y="268"/>
                  </a:lnTo>
                  <a:lnTo>
                    <a:pt x="184" y="269"/>
                  </a:lnTo>
                  <a:lnTo>
                    <a:pt x="183" y="270"/>
                  </a:lnTo>
                  <a:lnTo>
                    <a:pt x="183" y="271"/>
                  </a:lnTo>
                  <a:lnTo>
                    <a:pt x="182" y="271"/>
                  </a:lnTo>
                  <a:lnTo>
                    <a:pt x="182" y="272"/>
                  </a:lnTo>
                  <a:lnTo>
                    <a:pt x="181" y="272"/>
                  </a:lnTo>
                  <a:lnTo>
                    <a:pt x="181" y="273"/>
                  </a:lnTo>
                  <a:lnTo>
                    <a:pt x="180" y="274"/>
                  </a:lnTo>
                  <a:lnTo>
                    <a:pt x="179" y="275"/>
                  </a:lnTo>
                  <a:lnTo>
                    <a:pt x="179" y="277"/>
                  </a:lnTo>
                  <a:lnTo>
                    <a:pt x="170" y="285"/>
                  </a:lnTo>
                  <a:lnTo>
                    <a:pt x="169" y="286"/>
                  </a:lnTo>
                  <a:lnTo>
                    <a:pt x="169" y="288"/>
                  </a:lnTo>
                  <a:lnTo>
                    <a:pt x="169" y="289"/>
                  </a:lnTo>
                  <a:lnTo>
                    <a:pt x="168" y="290"/>
                  </a:lnTo>
                  <a:lnTo>
                    <a:pt x="168" y="291"/>
                  </a:lnTo>
                  <a:lnTo>
                    <a:pt x="168" y="292"/>
                  </a:lnTo>
                  <a:lnTo>
                    <a:pt x="168" y="293"/>
                  </a:lnTo>
                  <a:lnTo>
                    <a:pt x="167" y="294"/>
                  </a:lnTo>
                  <a:lnTo>
                    <a:pt x="167" y="295"/>
                  </a:lnTo>
                  <a:lnTo>
                    <a:pt x="166" y="295"/>
                  </a:lnTo>
                  <a:lnTo>
                    <a:pt x="166" y="296"/>
                  </a:lnTo>
                  <a:lnTo>
                    <a:pt x="165" y="296"/>
                  </a:lnTo>
                  <a:lnTo>
                    <a:pt x="163" y="296"/>
                  </a:lnTo>
                  <a:lnTo>
                    <a:pt x="162" y="296"/>
                  </a:lnTo>
                  <a:lnTo>
                    <a:pt x="161" y="296"/>
                  </a:lnTo>
                  <a:lnTo>
                    <a:pt x="160" y="296"/>
                  </a:lnTo>
                  <a:lnTo>
                    <a:pt x="159" y="296"/>
                  </a:lnTo>
                  <a:lnTo>
                    <a:pt x="158" y="296"/>
                  </a:lnTo>
                  <a:lnTo>
                    <a:pt x="157" y="296"/>
                  </a:lnTo>
                  <a:lnTo>
                    <a:pt x="155" y="296"/>
                  </a:lnTo>
                  <a:lnTo>
                    <a:pt x="154" y="296"/>
                  </a:lnTo>
                  <a:lnTo>
                    <a:pt x="153" y="296"/>
                  </a:lnTo>
                  <a:lnTo>
                    <a:pt x="152" y="296"/>
                  </a:lnTo>
                  <a:lnTo>
                    <a:pt x="151" y="296"/>
                  </a:lnTo>
                  <a:lnTo>
                    <a:pt x="150" y="296"/>
                  </a:lnTo>
                  <a:lnTo>
                    <a:pt x="149" y="296"/>
                  </a:lnTo>
                  <a:lnTo>
                    <a:pt x="148" y="296"/>
                  </a:lnTo>
                  <a:lnTo>
                    <a:pt x="147" y="296"/>
                  </a:lnTo>
                  <a:lnTo>
                    <a:pt x="146" y="296"/>
                  </a:lnTo>
                  <a:lnTo>
                    <a:pt x="144" y="296"/>
                  </a:lnTo>
                  <a:lnTo>
                    <a:pt x="143" y="295"/>
                  </a:lnTo>
                  <a:lnTo>
                    <a:pt x="141" y="295"/>
                  </a:lnTo>
                  <a:lnTo>
                    <a:pt x="139" y="295"/>
                  </a:lnTo>
                  <a:lnTo>
                    <a:pt x="137" y="295"/>
                  </a:lnTo>
                  <a:lnTo>
                    <a:pt x="135" y="294"/>
                  </a:lnTo>
                  <a:lnTo>
                    <a:pt x="134" y="294"/>
                  </a:lnTo>
                  <a:lnTo>
                    <a:pt x="133" y="294"/>
                  </a:lnTo>
                  <a:lnTo>
                    <a:pt x="131" y="294"/>
                  </a:lnTo>
                  <a:lnTo>
                    <a:pt x="130" y="294"/>
                  </a:lnTo>
                  <a:lnTo>
                    <a:pt x="128" y="294"/>
                  </a:lnTo>
                  <a:lnTo>
                    <a:pt x="127" y="294"/>
                  </a:lnTo>
                  <a:lnTo>
                    <a:pt x="126" y="294"/>
                  </a:lnTo>
                  <a:lnTo>
                    <a:pt x="124" y="294"/>
                  </a:lnTo>
                  <a:lnTo>
                    <a:pt x="123" y="294"/>
                  </a:lnTo>
                  <a:lnTo>
                    <a:pt x="122" y="294"/>
                  </a:lnTo>
                  <a:lnTo>
                    <a:pt x="121" y="294"/>
                  </a:lnTo>
                  <a:lnTo>
                    <a:pt x="120" y="294"/>
                  </a:lnTo>
                  <a:lnTo>
                    <a:pt x="119" y="294"/>
                  </a:lnTo>
                  <a:lnTo>
                    <a:pt x="117" y="293"/>
                  </a:lnTo>
                  <a:lnTo>
                    <a:pt x="115" y="293"/>
                  </a:lnTo>
                  <a:lnTo>
                    <a:pt x="113" y="293"/>
                  </a:lnTo>
                  <a:lnTo>
                    <a:pt x="112" y="292"/>
                  </a:lnTo>
                  <a:lnTo>
                    <a:pt x="111" y="292"/>
                  </a:lnTo>
                  <a:lnTo>
                    <a:pt x="110" y="292"/>
                  </a:lnTo>
                  <a:lnTo>
                    <a:pt x="109" y="292"/>
                  </a:lnTo>
                  <a:lnTo>
                    <a:pt x="108" y="292"/>
                  </a:lnTo>
                  <a:lnTo>
                    <a:pt x="107" y="292"/>
                  </a:lnTo>
                  <a:lnTo>
                    <a:pt x="107" y="293"/>
                  </a:lnTo>
                  <a:lnTo>
                    <a:pt x="106" y="293"/>
                  </a:lnTo>
                  <a:lnTo>
                    <a:pt x="105" y="293"/>
                  </a:lnTo>
                  <a:lnTo>
                    <a:pt x="104" y="294"/>
                  </a:lnTo>
                  <a:lnTo>
                    <a:pt x="103" y="295"/>
                  </a:lnTo>
                  <a:lnTo>
                    <a:pt x="102" y="295"/>
                  </a:lnTo>
                  <a:lnTo>
                    <a:pt x="102" y="296"/>
                  </a:lnTo>
                  <a:lnTo>
                    <a:pt x="101" y="296"/>
                  </a:lnTo>
                  <a:lnTo>
                    <a:pt x="101" y="297"/>
                  </a:lnTo>
                  <a:lnTo>
                    <a:pt x="100" y="297"/>
                  </a:lnTo>
                  <a:lnTo>
                    <a:pt x="100" y="298"/>
                  </a:lnTo>
                  <a:lnTo>
                    <a:pt x="99" y="298"/>
                  </a:lnTo>
                  <a:lnTo>
                    <a:pt x="98" y="298"/>
                  </a:lnTo>
                  <a:lnTo>
                    <a:pt x="97" y="298"/>
                  </a:lnTo>
                  <a:lnTo>
                    <a:pt x="97" y="299"/>
                  </a:lnTo>
                  <a:lnTo>
                    <a:pt x="96" y="298"/>
                  </a:lnTo>
                  <a:lnTo>
                    <a:pt x="95" y="298"/>
                  </a:lnTo>
                  <a:lnTo>
                    <a:pt x="94" y="298"/>
                  </a:lnTo>
                  <a:lnTo>
                    <a:pt x="94" y="297"/>
                  </a:lnTo>
                  <a:lnTo>
                    <a:pt x="93" y="297"/>
                  </a:lnTo>
                  <a:lnTo>
                    <a:pt x="93" y="296"/>
                  </a:lnTo>
                  <a:lnTo>
                    <a:pt x="92" y="296"/>
                  </a:lnTo>
                  <a:lnTo>
                    <a:pt x="92" y="295"/>
                  </a:lnTo>
                  <a:lnTo>
                    <a:pt x="91" y="294"/>
                  </a:lnTo>
                  <a:lnTo>
                    <a:pt x="90" y="293"/>
                  </a:lnTo>
                  <a:lnTo>
                    <a:pt x="90" y="292"/>
                  </a:lnTo>
                  <a:lnTo>
                    <a:pt x="89" y="290"/>
                  </a:lnTo>
                  <a:lnTo>
                    <a:pt x="88" y="289"/>
                  </a:lnTo>
                  <a:lnTo>
                    <a:pt x="87" y="287"/>
                  </a:lnTo>
                  <a:lnTo>
                    <a:pt x="86" y="285"/>
                  </a:lnTo>
                  <a:lnTo>
                    <a:pt x="85" y="281"/>
                  </a:lnTo>
                  <a:lnTo>
                    <a:pt x="85" y="279"/>
                  </a:lnTo>
                  <a:lnTo>
                    <a:pt x="84" y="277"/>
                  </a:lnTo>
                  <a:lnTo>
                    <a:pt x="84" y="275"/>
                  </a:lnTo>
                  <a:lnTo>
                    <a:pt x="83" y="273"/>
                  </a:lnTo>
                  <a:lnTo>
                    <a:pt x="83" y="272"/>
                  </a:lnTo>
                  <a:lnTo>
                    <a:pt x="83" y="271"/>
                  </a:lnTo>
                  <a:lnTo>
                    <a:pt x="83" y="269"/>
                  </a:lnTo>
                  <a:lnTo>
                    <a:pt x="82" y="268"/>
                  </a:lnTo>
                  <a:lnTo>
                    <a:pt x="82" y="267"/>
                  </a:lnTo>
                  <a:lnTo>
                    <a:pt x="82" y="265"/>
                  </a:lnTo>
                  <a:lnTo>
                    <a:pt x="81" y="264"/>
                  </a:lnTo>
                  <a:lnTo>
                    <a:pt x="81" y="262"/>
                  </a:lnTo>
                  <a:lnTo>
                    <a:pt x="80" y="261"/>
                  </a:lnTo>
                  <a:lnTo>
                    <a:pt x="80" y="259"/>
                  </a:lnTo>
                  <a:lnTo>
                    <a:pt x="80" y="257"/>
                  </a:lnTo>
                  <a:lnTo>
                    <a:pt x="79" y="256"/>
                  </a:lnTo>
                  <a:lnTo>
                    <a:pt x="79" y="254"/>
                  </a:lnTo>
                  <a:lnTo>
                    <a:pt x="79" y="253"/>
                  </a:lnTo>
                  <a:lnTo>
                    <a:pt x="79" y="251"/>
                  </a:lnTo>
                  <a:lnTo>
                    <a:pt x="79" y="249"/>
                  </a:lnTo>
                  <a:lnTo>
                    <a:pt x="79" y="247"/>
                  </a:lnTo>
                  <a:lnTo>
                    <a:pt x="79" y="245"/>
                  </a:lnTo>
                  <a:lnTo>
                    <a:pt x="79" y="243"/>
                  </a:lnTo>
                  <a:lnTo>
                    <a:pt x="78" y="241"/>
                  </a:lnTo>
                  <a:lnTo>
                    <a:pt x="78" y="239"/>
                  </a:lnTo>
                  <a:lnTo>
                    <a:pt x="78" y="237"/>
                  </a:lnTo>
                  <a:lnTo>
                    <a:pt x="78" y="235"/>
                  </a:lnTo>
                  <a:lnTo>
                    <a:pt x="78" y="234"/>
                  </a:lnTo>
                  <a:lnTo>
                    <a:pt x="78" y="233"/>
                  </a:lnTo>
                  <a:lnTo>
                    <a:pt x="78" y="232"/>
                  </a:lnTo>
                  <a:lnTo>
                    <a:pt x="77" y="231"/>
                  </a:lnTo>
                  <a:lnTo>
                    <a:pt x="76" y="230"/>
                  </a:lnTo>
                  <a:lnTo>
                    <a:pt x="75" y="229"/>
                  </a:lnTo>
                  <a:lnTo>
                    <a:pt x="74" y="229"/>
                  </a:lnTo>
                  <a:lnTo>
                    <a:pt x="73" y="228"/>
                  </a:lnTo>
                  <a:lnTo>
                    <a:pt x="72" y="227"/>
                  </a:lnTo>
                  <a:lnTo>
                    <a:pt x="71" y="227"/>
                  </a:lnTo>
                  <a:lnTo>
                    <a:pt x="71" y="226"/>
                  </a:lnTo>
                  <a:lnTo>
                    <a:pt x="70" y="225"/>
                  </a:lnTo>
                  <a:lnTo>
                    <a:pt x="69" y="225"/>
                  </a:lnTo>
                  <a:lnTo>
                    <a:pt x="68" y="224"/>
                  </a:lnTo>
                  <a:lnTo>
                    <a:pt x="68" y="223"/>
                  </a:lnTo>
                  <a:lnTo>
                    <a:pt x="66" y="223"/>
                  </a:lnTo>
                  <a:lnTo>
                    <a:pt x="65" y="222"/>
                  </a:lnTo>
                  <a:lnTo>
                    <a:pt x="64" y="222"/>
                  </a:lnTo>
                  <a:lnTo>
                    <a:pt x="64" y="221"/>
                  </a:lnTo>
                  <a:lnTo>
                    <a:pt x="64" y="220"/>
                  </a:lnTo>
                  <a:lnTo>
                    <a:pt x="64" y="219"/>
                  </a:lnTo>
                  <a:close/>
                  <a:moveTo>
                    <a:pt x="166" y="236"/>
                  </a:moveTo>
                  <a:lnTo>
                    <a:pt x="163" y="235"/>
                  </a:lnTo>
                  <a:lnTo>
                    <a:pt x="162" y="235"/>
                  </a:lnTo>
                  <a:lnTo>
                    <a:pt x="161" y="235"/>
                  </a:lnTo>
                  <a:lnTo>
                    <a:pt x="160" y="235"/>
                  </a:lnTo>
                  <a:lnTo>
                    <a:pt x="159" y="235"/>
                  </a:lnTo>
                  <a:lnTo>
                    <a:pt x="158" y="235"/>
                  </a:lnTo>
                  <a:lnTo>
                    <a:pt x="157" y="235"/>
                  </a:lnTo>
                  <a:lnTo>
                    <a:pt x="156" y="235"/>
                  </a:lnTo>
                  <a:lnTo>
                    <a:pt x="155" y="235"/>
                  </a:lnTo>
                  <a:lnTo>
                    <a:pt x="154" y="235"/>
                  </a:lnTo>
                  <a:lnTo>
                    <a:pt x="153" y="235"/>
                  </a:lnTo>
                  <a:lnTo>
                    <a:pt x="152" y="235"/>
                  </a:lnTo>
                  <a:lnTo>
                    <a:pt x="151" y="235"/>
                  </a:lnTo>
                  <a:lnTo>
                    <a:pt x="117" y="234"/>
                  </a:lnTo>
                  <a:lnTo>
                    <a:pt x="115" y="234"/>
                  </a:lnTo>
                  <a:lnTo>
                    <a:pt x="114" y="234"/>
                  </a:lnTo>
                  <a:lnTo>
                    <a:pt x="113" y="234"/>
                  </a:lnTo>
                  <a:lnTo>
                    <a:pt x="112" y="234"/>
                  </a:lnTo>
                  <a:lnTo>
                    <a:pt x="111" y="234"/>
                  </a:lnTo>
                  <a:lnTo>
                    <a:pt x="110" y="234"/>
                  </a:lnTo>
                  <a:lnTo>
                    <a:pt x="109" y="234"/>
                  </a:lnTo>
                  <a:lnTo>
                    <a:pt x="108" y="234"/>
                  </a:lnTo>
                  <a:lnTo>
                    <a:pt x="107" y="234"/>
                  </a:lnTo>
                  <a:lnTo>
                    <a:pt x="106" y="234"/>
                  </a:lnTo>
                  <a:lnTo>
                    <a:pt x="105" y="234"/>
                  </a:lnTo>
                  <a:lnTo>
                    <a:pt x="104" y="234"/>
                  </a:lnTo>
                  <a:lnTo>
                    <a:pt x="103" y="234"/>
                  </a:lnTo>
                  <a:lnTo>
                    <a:pt x="102" y="235"/>
                  </a:lnTo>
                  <a:lnTo>
                    <a:pt x="101" y="235"/>
                  </a:lnTo>
                  <a:lnTo>
                    <a:pt x="100" y="235"/>
                  </a:lnTo>
                  <a:lnTo>
                    <a:pt x="100" y="236"/>
                  </a:lnTo>
                  <a:lnTo>
                    <a:pt x="100" y="237"/>
                  </a:lnTo>
                  <a:lnTo>
                    <a:pt x="100" y="239"/>
                  </a:lnTo>
                  <a:lnTo>
                    <a:pt x="101" y="240"/>
                  </a:lnTo>
                  <a:lnTo>
                    <a:pt x="101" y="241"/>
                  </a:lnTo>
                  <a:lnTo>
                    <a:pt x="101" y="242"/>
                  </a:lnTo>
                  <a:lnTo>
                    <a:pt x="102" y="243"/>
                  </a:lnTo>
                  <a:lnTo>
                    <a:pt x="102" y="244"/>
                  </a:lnTo>
                  <a:lnTo>
                    <a:pt x="102" y="245"/>
                  </a:lnTo>
                  <a:lnTo>
                    <a:pt x="102" y="246"/>
                  </a:lnTo>
                  <a:lnTo>
                    <a:pt x="102" y="247"/>
                  </a:lnTo>
                  <a:lnTo>
                    <a:pt x="102" y="248"/>
                  </a:lnTo>
                  <a:lnTo>
                    <a:pt x="102" y="249"/>
                  </a:lnTo>
                  <a:lnTo>
                    <a:pt x="102" y="250"/>
                  </a:lnTo>
                  <a:lnTo>
                    <a:pt x="102" y="251"/>
                  </a:lnTo>
                  <a:lnTo>
                    <a:pt x="102" y="252"/>
                  </a:lnTo>
                  <a:lnTo>
                    <a:pt x="102" y="253"/>
                  </a:lnTo>
                  <a:lnTo>
                    <a:pt x="102" y="254"/>
                  </a:lnTo>
                  <a:lnTo>
                    <a:pt x="102" y="255"/>
                  </a:lnTo>
                  <a:lnTo>
                    <a:pt x="102" y="256"/>
                  </a:lnTo>
                  <a:lnTo>
                    <a:pt x="102" y="257"/>
                  </a:lnTo>
                  <a:lnTo>
                    <a:pt x="102" y="258"/>
                  </a:lnTo>
                  <a:lnTo>
                    <a:pt x="103" y="260"/>
                  </a:lnTo>
                  <a:lnTo>
                    <a:pt x="103" y="261"/>
                  </a:lnTo>
                  <a:lnTo>
                    <a:pt x="103" y="262"/>
                  </a:lnTo>
                  <a:lnTo>
                    <a:pt x="103" y="263"/>
                  </a:lnTo>
                  <a:lnTo>
                    <a:pt x="103" y="264"/>
                  </a:lnTo>
                  <a:lnTo>
                    <a:pt x="103" y="265"/>
                  </a:lnTo>
                  <a:lnTo>
                    <a:pt x="103" y="266"/>
                  </a:lnTo>
                  <a:lnTo>
                    <a:pt x="103" y="267"/>
                  </a:lnTo>
                  <a:lnTo>
                    <a:pt x="103" y="268"/>
                  </a:lnTo>
                  <a:lnTo>
                    <a:pt x="103" y="269"/>
                  </a:lnTo>
                  <a:lnTo>
                    <a:pt x="104" y="271"/>
                  </a:lnTo>
                  <a:lnTo>
                    <a:pt x="104" y="272"/>
                  </a:lnTo>
                  <a:lnTo>
                    <a:pt x="104" y="273"/>
                  </a:lnTo>
                  <a:lnTo>
                    <a:pt x="104" y="274"/>
                  </a:lnTo>
                  <a:lnTo>
                    <a:pt x="104" y="275"/>
                  </a:lnTo>
                  <a:lnTo>
                    <a:pt x="104" y="276"/>
                  </a:lnTo>
                  <a:lnTo>
                    <a:pt x="105" y="277"/>
                  </a:lnTo>
                  <a:lnTo>
                    <a:pt x="106" y="277"/>
                  </a:lnTo>
                  <a:lnTo>
                    <a:pt x="107" y="277"/>
                  </a:lnTo>
                  <a:lnTo>
                    <a:pt x="108" y="277"/>
                  </a:lnTo>
                  <a:lnTo>
                    <a:pt x="110" y="277"/>
                  </a:lnTo>
                  <a:lnTo>
                    <a:pt x="112" y="277"/>
                  </a:lnTo>
                  <a:lnTo>
                    <a:pt x="113" y="277"/>
                  </a:lnTo>
                  <a:lnTo>
                    <a:pt x="115" y="277"/>
                  </a:lnTo>
                  <a:lnTo>
                    <a:pt x="118" y="277"/>
                  </a:lnTo>
                  <a:lnTo>
                    <a:pt x="120" y="277"/>
                  </a:lnTo>
                  <a:lnTo>
                    <a:pt x="122" y="277"/>
                  </a:lnTo>
                  <a:lnTo>
                    <a:pt x="124" y="276"/>
                  </a:lnTo>
                  <a:lnTo>
                    <a:pt x="126" y="276"/>
                  </a:lnTo>
                  <a:lnTo>
                    <a:pt x="128" y="276"/>
                  </a:lnTo>
                  <a:lnTo>
                    <a:pt x="130" y="276"/>
                  </a:lnTo>
                  <a:lnTo>
                    <a:pt x="131" y="276"/>
                  </a:lnTo>
                  <a:lnTo>
                    <a:pt x="133" y="276"/>
                  </a:lnTo>
                  <a:lnTo>
                    <a:pt x="134" y="276"/>
                  </a:lnTo>
                  <a:lnTo>
                    <a:pt x="135" y="276"/>
                  </a:lnTo>
                  <a:lnTo>
                    <a:pt x="136" y="276"/>
                  </a:lnTo>
                  <a:lnTo>
                    <a:pt x="137" y="276"/>
                  </a:lnTo>
                  <a:lnTo>
                    <a:pt x="138" y="276"/>
                  </a:lnTo>
                  <a:lnTo>
                    <a:pt x="139" y="276"/>
                  </a:lnTo>
                  <a:lnTo>
                    <a:pt x="140" y="276"/>
                  </a:lnTo>
                  <a:lnTo>
                    <a:pt x="141" y="276"/>
                  </a:lnTo>
                  <a:lnTo>
                    <a:pt x="142" y="276"/>
                  </a:lnTo>
                  <a:lnTo>
                    <a:pt x="143" y="276"/>
                  </a:lnTo>
                  <a:lnTo>
                    <a:pt x="144" y="276"/>
                  </a:lnTo>
                  <a:lnTo>
                    <a:pt x="147" y="271"/>
                  </a:lnTo>
                  <a:lnTo>
                    <a:pt x="150" y="267"/>
                  </a:lnTo>
                  <a:lnTo>
                    <a:pt x="152" y="263"/>
                  </a:lnTo>
                  <a:lnTo>
                    <a:pt x="155" y="260"/>
                  </a:lnTo>
                  <a:lnTo>
                    <a:pt x="157" y="257"/>
                  </a:lnTo>
                  <a:lnTo>
                    <a:pt x="158" y="254"/>
                  </a:lnTo>
                  <a:lnTo>
                    <a:pt x="160" y="252"/>
                  </a:lnTo>
                  <a:lnTo>
                    <a:pt x="161" y="250"/>
                  </a:lnTo>
                  <a:lnTo>
                    <a:pt x="162" y="248"/>
                  </a:lnTo>
                  <a:lnTo>
                    <a:pt x="162" y="246"/>
                  </a:lnTo>
                  <a:lnTo>
                    <a:pt x="163" y="244"/>
                  </a:lnTo>
                  <a:lnTo>
                    <a:pt x="163" y="243"/>
                  </a:lnTo>
                  <a:lnTo>
                    <a:pt x="165" y="241"/>
                  </a:lnTo>
                  <a:lnTo>
                    <a:pt x="165" y="240"/>
                  </a:lnTo>
                  <a:lnTo>
                    <a:pt x="165" y="237"/>
                  </a:lnTo>
                  <a:lnTo>
                    <a:pt x="166" y="236"/>
                  </a:lnTo>
                  <a:close/>
                  <a:moveTo>
                    <a:pt x="25" y="35"/>
                  </a:moveTo>
                  <a:lnTo>
                    <a:pt x="26" y="35"/>
                  </a:lnTo>
                  <a:lnTo>
                    <a:pt x="27" y="35"/>
                  </a:lnTo>
                  <a:lnTo>
                    <a:pt x="28" y="35"/>
                  </a:lnTo>
                  <a:lnTo>
                    <a:pt x="29" y="35"/>
                  </a:lnTo>
                  <a:lnTo>
                    <a:pt x="30" y="36"/>
                  </a:lnTo>
                  <a:lnTo>
                    <a:pt x="31" y="36"/>
                  </a:lnTo>
                  <a:lnTo>
                    <a:pt x="32" y="36"/>
                  </a:lnTo>
                  <a:lnTo>
                    <a:pt x="33" y="36"/>
                  </a:lnTo>
                  <a:lnTo>
                    <a:pt x="34" y="36"/>
                  </a:lnTo>
                  <a:lnTo>
                    <a:pt x="35" y="36"/>
                  </a:lnTo>
                  <a:lnTo>
                    <a:pt x="36" y="37"/>
                  </a:lnTo>
                  <a:lnTo>
                    <a:pt x="37" y="37"/>
                  </a:lnTo>
                  <a:lnTo>
                    <a:pt x="38" y="37"/>
                  </a:lnTo>
                  <a:lnTo>
                    <a:pt x="39" y="37"/>
                  </a:lnTo>
                  <a:lnTo>
                    <a:pt x="40" y="38"/>
                  </a:lnTo>
                  <a:lnTo>
                    <a:pt x="41" y="38"/>
                  </a:lnTo>
                  <a:lnTo>
                    <a:pt x="42" y="39"/>
                  </a:lnTo>
                  <a:lnTo>
                    <a:pt x="43" y="39"/>
                  </a:lnTo>
                  <a:lnTo>
                    <a:pt x="44" y="39"/>
                  </a:lnTo>
                  <a:lnTo>
                    <a:pt x="45" y="40"/>
                  </a:lnTo>
                  <a:lnTo>
                    <a:pt x="46" y="40"/>
                  </a:lnTo>
                  <a:lnTo>
                    <a:pt x="47" y="40"/>
                  </a:lnTo>
                  <a:lnTo>
                    <a:pt x="48" y="40"/>
                  </a:lnTo>
                  <a:lnTo>
                    <a:pt x="49" y="41"/>
                  </a:lnTo>
                  <a:lnTo>
                    <a:pt x="51" y="41"/>
                  </a:lnTo>
                  <a:lnTo>
                    <a:pt x="52" y="41"/>
                  </a:lnTo>
                  <a:lnTo>
                    <a:pt x="54" y="41"/>
                  </a:lnTo>
                  <a:lnTo>
                    <a:pt x="56" y="41"/>
                  </a:lnTo>
                  <a:lnTo>
                    <a:pt x="58" y="41"/>
                  </a:lnTo>
                  <a:lnTo>
                    <a:pt x="60" y="41"/>
                  </a:lnTo>
                  <a:lnTo>
                    <a:pt x="62" y="41"/>
                  </a:lnTo>
                  <a:lnTo>
                    <a:pt x="64" y="41"/>
                  </a:lnTo>
                  <a:lnTo>
                    <a:pt x="66" y="41"/>
                  </a:lnTo>
                  <a:lnTo>
                    <a:pt x="69" y="41"/>
                  </a:lnTo>
                  <a:lnTo>
                    <a:pt x="71" y="41"/>
                  </a:lnTo>
                  <a:lnTo>
                    <a:pt x="72" y="41"/>
                  </a:lnTo>
                  <a:lnTo>
                    <a:pt x="73" y="41"/>
                  </a:lnTo>
                  <a:lnTo>
                    <a:pt x="74" y="42"/>
                  </a:lnTo>
                  <a:lnTo>
                    <a:pt x="114" y="43"/>
                  </a:lnTo>
                  <a:lnTo>
                    <a:pt x="115" y="43"/>
                  </a:lnTo>
                  <a:lnTo>
                    <a:pt x="117" y="43"/>
                  </a:lnTo>
                  <a:lnTo>
                    <a:pt x="119" y="43"/>
                  </a:lnTo>
                  <a:lnTo>
                    <a:pt x="121" y="43"/>
                  </a:lnTo>
                  <a:lnTo>
                    <a:pt x="124" y="44"/>
                  </a:lnTo>
                  <a:lnTo>
                    <a:pt x="126" y="44"/>
                  </a:lnTo>
                  <a:lnTo>
                    <a:pt x="129" y="44"/>
                  </a:lnTo>
                  <a:lnTo>
                    <a:pt x="132" y="45"/>
                  </a:lnTo>
                  <a:lnTo>
                    <a:pt x="134" y="45"/>
                  </a:lnTo>
                  <a:lnTo>
                    <a:pt x="137" y="45"/>
                  </a:lnTo>
                  <a:lnTo>
                    <a:pt x="139" y="45"/>
                  </a:lnTo>
                  <a:lnTo>
                    <a:pt x="142" y="46"/>
                  </a:lnTo>
                  <a:lnTo>
                    <a:pt x="144" y="46"/>
                  </a:lnTo>
                  <a:lnTo>
                    <a:pt x="146" y="46"/>
                  </a:lnTo>
                  <a:lnTo>
                    <a:pt x="147" y="46"/>
                  </a:lnTo>
                  <a:lnTo>
                    <a:pt x="149" y="47"/>
                  </a:lnTo>
                  <a:lnTo>
                    <a:pt x="149" y="46"/>
                  </a:lnTo>
                  <a:lnTo>
                    <a:pt x="150" y="46"/>
                  </a:lnTo>
                  <a:lnTo>
                    <a:pt x="151" y="46"/>
                  </a:lnTo>
                  <a:lnTo>
                    <a:pt x="152" y="46"/>
                  </a:lnTo>
                  <a:lnTo>
                    <a:pt x="153" y="46"/>
                  </a:lnTo>
                  <a:lnTo>
                    <a:pt x="154" y="46"/>
                  </a:lnTo>
                  <a:lnTo>
                    <a:pt x="155" y="46"/>
                  </a:lnTo>
                  <a:lnTo>
                    <a:pt x="155" y="45"/>
                  </a:lnTo>
                  <a:lnTo>
                    <a:pt x="156" y="45"/>
                  </a:lnTo>
                  <a:lnTo>
                    <a:pt x="156" y="44"/>
                  </a:lnTo>
                  <a:lnTo>
                    <a:pt x="156" y="43"/>
                  </a:lnTo>
                  <a:lnTo>
                    <a:pt x="156" y="41"/>
                  </a:lnTo>
                  <a:lnTo>
                    <a:pt x="156" y="39"/>
                  </a:lnTo>
                  <a:lnTo>
                    <a:pt x="156" y="37"/>
                  </a:lnTo>
                  <a:lnTo>
                    <a:pt x="156" y="35"/>
                  </a:lnTo>
                  <a:lnTo>
                    <a:pt x="156" y="33"/>
                  </a:lnTo>
                  <a:lnTo>
                    <a:pt x="156" y="31"/>
                  </a:lnTo>
                  <a:lnTo>
                    <a:pt x="156" y="29"/>
                  </a:lnTo>
                  <a:lnTo>
                    <a:pt x="156" y="26"/>
                  </a:lnTo>
                  <a:lnTo>
                    <a:pt x="156" y="24"/>
                  </a:lnTo>
                  <a:lnTo>
                    <a:pt x="156" y="22"/>
                  </a:lnTo>
                  <a:lnTo>
                    <a:pt x="156" y="20"/>
                  </a:lnTo>
                  <a:lnTo>
                    <a:pt x="155" y="19"/>
                  </a:lnTo>
                  <a:lnTo>
                    <a:pt x="155" y="17"/>
                  </a:lnTo>
                  <a:lnTo>
                    <a:pt x="154" y="16"/>
                  </a:lnTo>
                  <a:lnTo>
                    <a:pt x="153" y="15"/>
                  </a:lnTo>
                  <a:lnTo>
                    <a:pt x="152" y="15"/>
                  </a:lnTo>
                  <a:lnTo>
                    <a:pt x="151" y="14"/>
                  </a:lnTo>
                  <a:lnTo>
                    <a:pt x="150" y="13"/>
                  </a:lnTo>
                  <a:lnTo>
                    <a:pt x="149" y="12"/>
                  </a:lnTo>
                  <a:lnTo>
                    <a:pt x="148" y="11"/>
                  </a:lnTo>
                  <a:lnTo>
                    <a:pt x="147" y="10"/>
                  </a:lnTo>
                  <a:lnTo>
                    <a:pt x="146" y="8"/>
                  </a:lnTo>
                  <a:lnTo>
                    <a:pt x="144" y="7"/>
                  </a:lnTo>
                  <a:lnTo>
                    <a:pt x="143" y="6"/>
                  </a:lnTo>
                  <a:lnTo>
                    <a:pt x="142" y="5"/>
                  </a:lnTo>
                  <a:lnTo>
                    <a:pt x="142" y="4"/>
                  </a:lnTo>
                  <a:lnTo>
                    <a:pt x="141" y="4"/>
                  </a:lnTo>
                  <a:lnTo>
                    <a:pt x="140" y="3"/>
                  </a:lnTo>
                  <a:lnTo>
                    <a:pt x="140" y="2"/>
                  </a:lnTo>
                  <a:lnTo>
                    <a:pt x="140" y="1"/>
                  </a:lnTo>
                  <a:lnTo>
                    <a:pt x="141" y="1"/>
                  </a:lnTo>
                  <a:lnTo>
                    <a:pt x="142" y="1"/>
                  </a:lnTo>
                  <a:lnTo>
                    <a:pt x="143" y="1"/>
                  </a:lnTo>
                  <a:lnTo>
                    <a:pt x="144" y="1"/>
                  </a:lnTo>
                  <a:lnTo>
                    <a:pt x="145" y="1"/>
                  </a:lnTo>
                  <a:lnTo>
                    <a:pt x="146" y="1"/>
                  </a:lnTo>
                  <a:lnTo>
                    <a:pt x="147" y="2"/>
                  </a:lnTo>
                  <a:lnTo>
                    <a:pt x="148" y="2"/>
                  </a:lnTo>
                  <a:lnTo>
                    <a:pt x="149" y="2"/>
                  </a:lnTo>
                  <a:lnTo>
                    <a:pt x="150" y="2"/>
                  </a:lnTo>
                  <a:lnTo>
                    <a:pt x="151" y="2"/>
                  </a:lnTo>
                  <a:lnTo>
                    <a:pt x="152" y="2"/>
                  </a:lnTo>
                  <a:lnTo>
                    <a:pt x="153" y="2"/>
                  </a:lnTo>
                  <a:lnTo>
                    <a:pt x="154" y="2"/>
                  </a:lnTo>
                  <a:lnTo>
                    <a:pt x="155" y="2"/>
                  </a:lnTo>
                  <a:lnTo>
                    <a:pt x="155" y="1"/>
                  </a:lnTo>
                  <a:lnTo>
                    <a:pt x="156" y="1"/>
                  </a:lnTo>
                  <a:lnTo>
                    <a:pt x="157" y="1"/>
                  </a:lnTo>
                  <a:lnTo>
                    <a:pt x="158" y="0"/>
                  </a:lnTo>
                  <a:lnTo>
                    <a:pt x="159" y="0"/>
                  </a:lnTo>
                  <a:lnTo>
                    <a:pt x="160" y="0"/>
                  </a:lnTo>
                  <a:lnTo>
                    <a:pt x="161" y="0"/>
                  </a:lnTo>
                  <a:lnTo>
                    <a:pt x="162" y="0"/>
                  </a:lnTo>
                  <a:lnTo>
                    <a:pt x="163" y="0"/>
                  </a:lnTo>
                  <a:lnTo>
                    <a:pt x="165" y="0"/>
                  </a:lnTo>
                  <a:lnTo>
                    <a:pt x="166" y="0"/>
                  </a:lnTo>
                  <a:lnTo>
                    <a:pt x="167" y="1"/>
                  </a:lnTo>
                  <a:lnTo>
                    <a:pt x="168" y="1"/>
                  </a:lnTo>
                  <a:lnTo>
                    <a:pt x="168" y="2"/>
                  </a:lnTo>
                  <a:lnTo>
                    <a:pt x="169" y="2"/>
                  </a:lnTo>
                  <a:lnTo>
                    <a:pt x="170" y="3"/>
                  </a:lnTo>
                  <a:lnTo>
                    <a:pt x="195" y="21"/>
                  </a:lnTo>
                  <a:lnTo>
                    <a:pt x="195" y="22"/>
                  </a:lnTo>
                  <a:lnTo>
                    <a:pt x="196" y="22"/>
                  </a:lnTo>
                  <a:lnTo>
                    <a:pt x="196" y="23"/>
                  </a:lnTo>
                  <a:lnTo>
                    <a:pt x="197" y="24"/>
                  </a:lnTo>
                  <a:lnTo>
                    <a:pt x="198" y="25"/>
                  </a:lnTo>
                  <a:lnTo>
                    <a:pt x="199" y="26"/>
                  </a:lnTo>
                  <a:lnTo>
                    <a:pt x="199" y="27"/>
                  </a:lnTo>
                  <a:lnTo>
                    <a:pt x="200" y="27"/>
                  </a:lnTo>
                  <a:lnTo>
                    <a:pt x="200" y="28"/>
                  </a:lnTo>
                  <a:lnTo>
                    <a:pt x="200" y="29"/>
                  </a:lnTo>
                  <a:lnTo>
                    <a:pt x="200" y="30"/>
                  </a:lnTo>
                  <a:lnTo>
                    <a:pt x="201" y="31"/>
                  </a:lnTo>
                  <a:lnTo>
                    <a:pt x="201" y="32"/>
                  </a:lnTo>
                  <a:lnTo>
                    <a:pt x="201" y="33"/>
                  </a:lnTo>
                  <a:lnTo>
                    <a:pt x="201" y="34"/>
                  </a:lnTo>
                  <a:lnTo>
                    <a:pt x="201" y="35"/>
                  </a:lnTo>
                  <a:lnTo>
                    <a:pt x="201" y="36"/>
                  </a:lnTo>
                  <a:lnTo>
                    <a:pt x="201" y="37"/>
                  </a:lnTo>
                  <a:lnTo>
                    <a:pt x="200" y="37"/>
                  </a:lnTo>
                  <a:lnTo>
                    <a:pt x="200" y="38"/>
                  </a:lnTo>
                  <a:lnTo>
                    <a:pt x="199" y="39"/>
                  </a:lnTo>
                  <a:lnTo>
                    <a:pt x="198" y="40"/>
                  </a:lnTo>
                  <a:lnTo>
                    <a:pt x="198" y="41"/>
                  </a:lnTo>
                  <a:lnTo>
                    <a:pt x="197" y="41"/>
                  </a:lnTo>
                  <a:lnTo>
                    <a:pt x="196" y="41"/>
                  </a:lnTo>
                  <a:lnTo>
                    <a:pt x="195" y="42"/>
                  </a:lnTo>
                  <a:lnTo>
                    <a:pt x="194" y="43"/>
                  </a:lnTo>
                  <a:lnTo>
                    <a:pt x="193" y="43"/>
                  </a:lnTo>
                  <a:lnTo>
                    <a:pt x="193" y="44"/>
                  </a:lnTo>
                  <a:lnTo>
                    <a:pt x="192" y="44"/>
                  </a:lnTo>
                  <a:lnTo>
                    <a:pt x="191" y="45"/>
                  </a:lnTo>
                  <a:lnTo>
                    <a:pt x="191" y="46"/>
                  </a:lnTo>
                  <a:lnTo>
                    <a:pt x="190" y="46"/>
                  </a:lnTo>
                  <a:lnTo>
                    <a:pt x="190" y="47"/>
                  </a:lnTo>
                  <a:lnTo>
                    <a:pt x="191" y="48"/>
                  </a:lnTo>
                  <a:lnTo>
                    <a:pt x="192" y="48"/>
                  </a:lnTo>
                  <a:lnTo>
                    <a:pt x="194" y="48"/>
                  </a:lnTo>
                  <a:lnTo>
                    <a:pt x="197" y="49"/>
                  </a:lnTo>
                  <a:lnTo>
                    <a:pt x="200" y="49"/>
                  </a:lnTo>
                  <a:lnTo>
                    <a:pt x="204" y="50"/>
                  </a:lnTo>
                  <a:lnTo>
                    <a:pt x="208" y="50"/>
                  </a:lnTo>
                  <a:lnTo>
                    <a:pt x="214" y="50"/>
                  </a:lnTo>
                  <a:lnTo>
                    <a:pt x="218" y="51"/>
                  </a:lnTo>
                  <a:lnTo>
                    <a:pt x="223" y="51"/>
                  </a:lnTo>
                  <a:lnTo>
                    <a:pt x="227" y="51"/>
                  </a:lnTo>
                  <a:lnTo>
                    <a:pt x="231" y="52"/>
                  </a:lnTo>
                  <a:lnTo>
                    <a:pt x="235" y="52"/>
                  </a:lnTo>
                  <a:lnTo>
                    <a:pt x="238" y="52"/>
                  </a:lnTo>
                  <a:lnTo>
                    <a:pt x="241" y="52"/>
                  </a:lnTo>
                  <a:lnTo>
                    <a:pt x="243" y="52"/>
                  </a:lnTo>
                  <a:lnTo>
                    <a:pt x="244" y="53"/>
                  </a:lnTo>
                  <a:lnTo>
                    <a:pt x="244" y="52"/>
                  </a:lnTo>
                  <a:lnTo>
                    <a:pt x="245" y="52"/>
                  </a:lnTo>
                  <a:lnTo>
                    <a:pt x="245" y="51"/>
                  </a:lnTo>
                  <a:lnTo>
                    <a:pt x="246" y="51"/>
                  </a:lnTo>
                  <a:lnTo>
                    <a:pt x="247" y="50"/>
                  </a:lnTo>
                  <a:lnTo>
                    <a:pt x="248" y="50"/>
                  </a:lnTo>
                  <a:lnTo>
                    <a:pt x="249" y="50"/>
                  </a:lnTo>
                  <a:lnTo>
                    <a:pt x="249" y="49"/>
                  </a:lnTo>
                  <a:lnTo>
                    <a:pt x="250" y="49"/>
                  </a:lnTo>
                  <a:lnTo>
                    <a:pt x="251" y="49"/>
                  </a:lnTo>
                  <a:lnTo>
                    <a:pt x="252" y="48"/>
                  </a:lnTo>
                  <a:lnTo>
                    <a:pt x="253" y="48"/>
                  </a:lnTo>
                  <a:lnTo>
                    <a:pt x="254" y="48"/>
                  </a:lnTo>
                  <a:lnTo>
                    <a:pt x="255" y="48"/>
                  </a:lnTo>
                  <a:lnTo>
                    <a:pt x="256" y="48"/>
                  </a:lnTo>
                  <a:lnTo>
                    <a:pt x="257" y="48"/>
                  </a:lnTo>
                  <a:lnTo>
                    <a:pt x="258" y="48"/>
                  </a:lnTo>
                  <a:lnTo>
                    <a:pt x="258" y="47"/>
                  </a:lnTo>
                  <a:lnTo>
                    <a:pt x="259" y="47"/>
                  </a:lnTo>
                  <a:lnTo>
                    <a:pt x="260" y="47"/>
                  </a:lnTo>
                  <a:lnTo>
                    <a:pt x="262" y="47"/>
                  </a:lnTo>
                  <a:lnTo>
                    <a:pt x="263" y="47"/>
                  </a:lnTo>
                  <a:lnTo>
                    <a:pt x="263" y="46"/>
                  </a:lnTo>
                  <a:lnTo>
                    <a:pt x="264" y="46"/>
                  </a:lnTo>
                  <a:lnTo>
                    <a:pt x="265" y="46"/>
                  </a:lnTo>
                  <a:lnTo>
                    <a:pt x="266" y="46"/>
                  </a:lnTo>
                  <a:lnTo>
                    <a:pt x="267" y="47"/>
                  </a:lnTo>
                  <a:lnTo>
                    <a:pt x="268" y="47"/>
                  </a:lnTo>
                  <a:lnTo>
                    <a:pt x="269" y="47"/>
                  </a:lnTo>
                  <a:lnTo>
                    <a:pt x="270" y="47"/>
                  </a:lnTo>
                  <a:lnTo>
                    <a:pt x="270" y="48"/>
                  </a:lnTo>
                  <a:lnTo>
                    <a:pt x="271" y="48"/>
                  </a:lnTo>
                  <a:lnTo>
                    <a:pt x="272" y="49"/>
                  </a:lnTo>
                  <a:lnTo>
                    <a:pt x="273" y="49"/>
                  </a:lnTo>
                  <a:lnTo>
                    <a:pt x="274" y="50"/>
                  </a:lnTo>
                  <a:lnTo>
                    <a:pt x="275" y="50"/>
                  </a:lnTo>
                  <a:lnTo>
                    <a:pt x="277" y="51"/>
                  </a:lnTo>
                  <a:lnTo>
                    <a:pt x="280" y="52"/>
                  </a:lnTo>
                  <a:lnTo>
                    <a:pt x="282" y="53"/>
                  </a:lnTo>
                  <a:lnTo>
                    <a:pt x="285" y="54"/>
                  </a:lnTo>
                  <a:lnTo>
                    <a:pt x="288" y="57"/>
                  </a:lnTo>
                  <a:lnTo>
                    <a:pt x="291" y="58"/>
                  </a:lnTo>
                  <a:lnTo>
                    <a:pt x="294" y="60"/>
                  </a:lnTo>
                  <a:lnTo>
                    <a:pt x="296" y="62"/>
                  </a:lnTo>
                  <a:lnTo>
                    <a:pt x="299" y="64"/>
                  </a:lnTo>
                  <a:lnTo>
                    <a:pt x="301" y="65"/>
                  </a:lnTo>
                  <a:lnTo>
                    <a:pt x="303" y="67"/>
                  </a:lnTo>
                  <a:lnTo>
                    <a:pt x="305" y="69"/>
                  </a:lnTo>
                  <a:lnTo>
                    <a:pt x="306" y="71"/>
                  </a:lnTo>
                  <a:lnTo>
                    <a:pt x="307" y="73"/>
                  </a:lnTo>
                  <a:lnTo>
                    <a:pt x="307" y="76"/>
                  </a:lnTo>
                  <a:lnTo>
                    <a:pt x="306" y="76"/>
                  </a:lnTo>
                  <a:lnTo>
                    <a:pt x="306" y="77"/>
                  </a:lnTo>
                  <a:lnTo>
                    <a:pt x="306" y="78"/>
                  </a:lnTo>
                  <a:lnTo>
                    <a:pt x="305" y="79"/>
                  </a:lnTo>
                  <a:lnTo>
                    <a:pt x="305" y="80"/>
                  </a:lnTo>
                  <a:lnTo>
                    <a:pt x="304" y="81"/>
                  </a:lnTo>
                  <a:lnTo>
                    <a:pt x="303" y="81"/>
                  </a:lnTo>
                  <a:lnTo>
                    <a:pt x="303" y="82"/>
                  </a:lnTo>
                  <a:lnTo>
                    <a:pt x="302" y="82"/>
                  </a:lnTo>
                  <a:lnTo>
                    <a:pt x="301" y="82"/>
                  </a:lnTo>
                  <a:lnTo>
                    <a:pt x="301" y="83"/>
                  </a:lnTo>
                  <a:lnTo>
                    <a:pt x="300" y="83"/>
                  </a:lnTo>
                  <a:lnTo>
                    <a:pt x="299" y="83"/>
                  </a:lnTo>
                  <a:lnTo>
                    <a:pt x="298" y="83"/>
                  </a:lnTo>
                  <a:lnTo>
                    <a:pt x="297" y="83"/>
                  </a:lnTo>
                  <a:lnTo>
                    <a:pt x="296" y="83"/>
                  </a:lnTo>
                  <a:lnTo>
                    <a:pt x="295" y="83"/>
                  </a:lnTo>
                  <a:lnTo>
                    <a:pt x="293" y="83"/>
                  </a:lnTo>
                  <a:lnTo>
                    <a:pt x="292" y="83"/>
                  </a:lnTo>
                  <a:lnTo>
                    <a:pt x="291" y="83"/>
                  </a:lnTo>
                  <a:lnTo>
                    <a:pt x="290" y="83"/>
                  </a:lnTo>
                  <a:lnTo>
                    <a:pt x="289" y="83"/>
                  </a:lnTo>
                  <a:lnTo>
                    <a:pt x="289" y="84"/>
                  </a:lnTo>
                  <a:lnTo>
                    <a:pt x="287" y="83"/>
                  </a:lnTo>
                  <a:lnTo>
                    <a:pt x="286" y="83"/>
                  </a:lnTo>
                  <a:lnTo>
                    <a:pt x="284" y="82"/>
                  </a:lnTo>
                  <a:lnTo>
                    <a:pt x="281" y="81"/>
                  </a:lnTo>
                  <a:lnTo>
                    <a:pt x="278" y="80"/>
                  </a:lnTo>
                  <a:lnTo>
                    <a:pt x="275" y="79"/>
                  </a:lnTo>
                  <a:lnTo>
                    <a:pt x="272" y="78"/>
                  </a:lnTo>
                  <a:lnTo>
                    <a:pt x="269" y="77"/>
                  </a:lnTo>
                  <a:lnTo>
                    <a:pt x="265" y="75"/>
                  </a:lnTo>
                  <a:lnTo>
                    <a:pt x="262" y="74"/>
                  </a:lnTo>
                  <a:lnTo>
                    <a:pt x="258" y="73"/>
                  </a:lnTo>
                  <a:lnTo>
                    <a:pt x="255" y="72"/>
                  </a:lnTo>
                  <a:lnTo>
                    <a:pt x="252" y="72"/>
                  </a:lnTo>
                  <a:lnTo>
                    <a:pt x="250" y="71"/>
                  </a:lnTo>
                  <a:lnTo>
                    <a:pt x="248" y="71"/>
                  </a:lnTo>
                  <a:lnTo>
                    <a:pt x="247" y="71"/>
                  </a:lnTo>
                  <a:lnTo>
                    <a:pt x="208" y="66"/>
                  </a:lnTo>
                  <a:lnTo>
                    <a:pt x="202" y="65"/>
                  </a:lnTo>
                  <a:lnTo>
                    <a:pt x="195" y="64"/>
                  </a:lnTo>
                  <a:lnTo>
                    <a:pt x="193" y="63"/>
                  </a:lnTo>
                  <a:lnTo>
                    <a:pt x="191" y="63"/>
                  </a:lnTo>
                  <a:lnTo>
                    <a:pt x="190" y="63"/>
                  </a:lnTo>
                  <a:lnTo>
                    <a:pt x="189" y="63"/>
                  </a:lnTo>
                  <a:lnTo>
                    <a:pt x="188" y="63"/>
                  </a:lnTo>
                  <a:lnTo>
                    <a:pt x="187" y="62"/>
                  </a:lnTo>
                  <a:lnTo>
                    <a:pt x="186" y="62"/>
                  </a:lnTo>
                  <a:lnTo>
                    <a:pt x="185" y="62"/>
                  </a:lnTo>
                  <a:lnTo>
                    <a:pt x="184" y="62"/>
                  </a:lnTo>
                  <a:lnTo>
                    <a:pt x="183" y="62"/>
                  </a:lnTo>
                  <a:lnTo>
                    <a:pt x="182" y="62"/>
                  </a:lnTo>
                  <a:lnTo>
                    <a:pt x="181" y="62"/>
                  </a:lnTo>
                  <a:lnTo>
                    <a:pt x="180" y="62"/>
                  </a:lnTo>
                  <a:lnTo>
                    <a:pt x="179" y="62"/>
                  </a:lnTo>
                  <a:lnTo>
                    <a:pt x="178" y="62"/>
                  </a:lnTo>
                  <a:lnTo>
                    <a:pt x="177" y="62"/>
                  </a:lnTo>
                  <a:lnTo>
                    <a:pt x="177" y="63"/>
                  </a:lnTo>
                  <a:lnTo>
                    <a:pt x="176" y="63"/>
                  </a:lnTo>
                  <a:lnTo>
                    <a:pt x="175" y="63"/>
                  </a:lnTo>
                  <a:lnTo>
                    <a:pt x="175" y="64"/>
                  </a:lnTo>
                  <a:lnTo>
                    <a:pt x="174" y="64"/>
                  </a:lnTo>
                  <a:lnTo>
                    <a:pt x="173" y="64"/>
                  </a:lnTo>
                  <a:lnTo>
                    <a:pt x="173" y="65"/>
                  </a:lnTo>
                  <a:lnTo>
                    <a:pt x="172" y="64"/>
                  </a:lnTo>
                  <a:lnTo>
                    <a:pt x="171" y="64"/>
                  </a:lnTo>
                  <a:lnTo>
                    <a:pt x="170" y="64"/>
                  </a:lnTo>
                  <a:lnTo>
                    <a:pt x="169" y="64"/>
                  </a:lnTo>
                  <a:lnTo>
                    <a:pt x="168" y="64"/>
                  </a:lnTo>
                  <a:lnTo>
                    <a:pt x="167" y="64"/>
                  </a:lnTo>
                  <a:lnTo>
                    <a:pt x="166" y="64"/>
                  </a:lnTo>
                  <a:lnTo>
                    <a:pt x="165" y="64"/>
                  </a:lnTo>
                  <a:lnTo>
                    <a:pt x="163" y="63"/>
                  </a:lnTo>
                  <a:lnTo>
                    <a:pt x="162" y="63"/>
                  </a:lnTo>
                  <a:lnTo>
                    <a:pt x="162" y="62"/>
                  </a:lnTo>
                  <a:lnTo>
                    <a:pt x="161" y="62"/>
                  </a:lnTo>
                  <a:lnTo>
                    <a:pt x="161" y="61"/>
                  </a:lnTo>
                  <a:lnTo>
                    <a:pt x="160" y="61"/>
                  </a:lnTo>
                  <a:lnTo>
                    <a:pt x="159" y="61"/>
                  </a:lnTo>
                  <a:lnTo>
                    <a:pt x="157" y="60"/>
                  </a:lnTo>
                  <a:lnTo>
                    <a:pt x="155" y="60"/>
                  </a:lnTo>
                  <a:lnTo>
                    <a:pt x="153" y="60"/>
                  </a:lnTo>
                  <a:lnTo>
                    <a:pt x="151" y="60"/>
                  </a:lnTo>
                  <a:lnTo>
                    <a:pt x="149" y="60"/>
                  </a:lnTo>
                  <a:lnTo>
                    <a:pt x="146" y="60"/>
                  </a:lnTo>
                  <a:lnTo>
                    <a:pt x="143" y="60"/>
                  </a:lnTo>
                  <a:lnTo>
                    <a:pt x="141" y="61"/>
                  </a:lnTo>
                  <a:lnTo>
                    <a:pt x="138" y="61"/>
                  </a:lnTo>
                  <a:lnTo>
                    <a:pt x="135" y="61"/>
                  </a:lnTo>
                  <a:lnTo>
                    <a:pt x="133" y="61"/>
                  </a:lnTo>
                  <a:lnTo>
                    <a:pt x="130" y="61"/>
                  </a:lnTo>
                  <a:lnTo>
                    <a:pt x="128" y="61"/>
                  </a:lnTo>
                  <a:lnTo>
                    <a:pt x="126" y="61"/>
                  </a:lnTo>
                  <a:lnTo>
                    <a:pt x="125" y="61"/>
                  </a:lnTo>
                  <a:lnTo>
                    <a:pt x="124" y="62"/>
                  </a:lnTo>
                  <a:lnTo>
                    <a:pt x="123" y="61"/>
                  </a:lnTo>
                  <a:lnTo>
                    <a:pt x="122" y="61"/>
                  </a:lnTo>
                  <a:lnTo>
                    <a:pt x="121" y="61"/>
                  </a:lnTo>
                  <a:lnTo>
                    <a:pt x="120" y="61"/>
                  </a:lnTo>
                  <a:lnTo>
                    <a:pt x="119" y="61"/>
                  </a:lnTo>
                  <a:lnTo>
                    <a:pt x="118" y="61"/>
                  </a:lnTo>
                  <a:lnTo>
                    <a:pt x="117" y="61"/>
                  </a:lnTo>
                  <a:lnTo>
                    <a:pt x="115" y="61"/>
                  </a:lnTo>
                  <a:lnTo>
                    <a:pt x="114" y="61"/>
                  </a:lnTo>
                  <a:lnTo>
                    <a:pt x="113" y="61"/>
                  </a:lnTo>
                  <a:lnTo>
                    <a:pt x="112" y="61"/>
                  </a:lnTo>
                  <a:lnTo>
                    <a:pt x="111" y="61"/>
                  </a:lnTo>
                  <a:lnTo>
                    <a:pt x="110" y="61"/>
                  </a:lnTo>
                  <a:lnTo>
                    <a:pt x="109" y="61"/>
                  </a:lnTo>
                  <a:lnTo>
                    <a:pt x="108" y="61"/>
                  </a:lnTo>
                  <a:lnTo>
                    <a:pt x="107" y="61"/>
                  </a:lnTo>
                  <a:lnTo>
                    <a:pt x="106" y="61"/>
                  </a:lnTo>
                  <a:lnTo>
                    <a:pt x="105" y="61"/>
                  </a:lnTo>
                  <a:lnTo>
                    <a:pt x="104" y="61"/>
                  </a:lnTo>
                  <a:lnTo>
                    <a:pt x="103" y="61"/>
                  </a:lnTo>
                  <a:lnTo>
                    <a:pt x="101" y="61"/>
                  </a:lnTo>
                  <a:lnTo>
                    <a:pt x="100" y="62"/>
                  </a:lnTo>
                  <a:lnTo>
                    <a:pt x="99" y="62"/>
                  </a:lnTo>
                  <a:lnTo>
                    <a:pt x="98" y="62"/>
                  </a:lnTo>
                  <a:lnTo>
                    <a:pt x="97" y="62"/>
                  </a:lnTo>
                  <a:lnTo>
                    <a:pt x="96" y="62"/>
                  </a:lnTo>
                  <a:lnTo>
                    <a:pt x="95" y="62"/>
                  </a:lnTo>
                  <a:lnTo>
                    <a:pt x="94" y="62"/>
                  </a:lnTo>
                  <a:lnTo>
                    <a:pt x="93" y="62"/>
                  </a:lnTo>
                  <a:lnTo>
                    <a:pt x="92" y="62"/>
                  </a:lnTo>
                  <a:lnTo>
                    <a:pt x="91" y="62"/>
                  </a:lnTo>
                  <a:lnTo>
                    <a:pt x="90" y="62"/>
                  </a:lnTo>
                  <a:lnTo>
                    <a:pt x="88" y="62"/>
                  </a:lnTo>
                  <a:lnTo>
                    <a:pt x="87" y="62"/>
                  </a:lnTo>
                  <a:lnTo>
                    <a:pt x="86" y="63"/>
                  </a:lnTo>
                  <a:lnTo>
                    <a:pt x="85" y="63"/>
                  </a:lnTo>
                  <a:lnTo>
                    <a:pt x="84" y="64"/>
                  </a:lnTo>
                  <a:lnTo>
                    <a:pt x="83" y="64"/>
                  </a:lnTo>
                  <a:lnTo>
                    <a:pt x="82" y="64"/>
                  </a:lnTo>
                  <a:lnTo>
                    <a:pt x="81" y="64"/>
                  </a:lnTo>
                  <a:lnTo>
                    <a:pt x="80" y="64"/>
                  </a:lnTo>
                  <a:lnTo>
                    <a:pt x="79" y="65"/>
                  </a:lnTo>
                  <a:lnTo>
                    <a:pt x="78" y="65"/>
                  </a:lnTo>
                  <a:lnTo>
                    <a:pt x="77" y="65"/>
                  </a:lnTo>
                  <a:lnTo>
                    <a:pt x="76" y="65"/>
                  </a:lnTo>
                  <a:lnTo>
                    <a:pt x="75" y="65"/>
                  </a:lnTo>
                  <a:lnTo>
                    <a:pt x="74" y="65"/>
                  </a:lnTo>
                  <a:lnTo>
                    <a:pt x="73" y="66"/>
                  </a:lnTo>
                  <a:lnTo>
                    <a:pt x="71" y="66"/>
                  </a:lnTo>
                  <a:lnTo>
                    <a:pt x="69" y="66"/>
                  </a:lnTo>
                  <a:lnTo>
                    <a:pt x="68" y="67"/>
                  </a:lnTo>
                  <a:lnTo>
                    <a:pt x="66" y="67"/>
                  </a:lnTo>
                  <a:lnTo>
                    <a:pt x="65" y="67"/>
                  </a:lnTo>
                  <a:lnTo>
                    <a:pt x="64" y="67"/>
                  </a:lnTo>
                  <a:lnTo>
                    <a:pt x="63" y="68"/>
                  </a:lnTo>
                  <a:lnTo>
                    <a:pt x="62" y="68"/>
                  </a:lnTo>
                  <a:lnTo>
                    <a:pt x="61" y="68"/>
                  </a:lnTo>
                  <a:lnTo>
                    <a:pt x="60" y="68"/>
                  </a:lnTo>
                  <a:lnTo>
                    <a:pt x="59" y="67"/>
                  </a:lnTo>
                  <a:lnTo>
                    <a:pt x="58" y="67"/>
                  </a:lnTo>
                  <a:lnTo>
                    <a:pt x="56" y="66"/>
                  </a:lnTo>
                  <a:lnTo>
                    <a:pt x="55" y="65"/>
                  </a:lnTo>
                  <a:lnTo>
                    <a:pt x="53" y="64"/>
                  </a:lnTo>
                  <a:lnTo>
                    <a:pt x="51" y="63"/>
                  </a:lnTo>
                  <a:lnTo>
                    <a:pt x="50" y="62"/>
                  </a:lnTo>
                  <a:lnTo>
                    <a:pt x="48" y="60"/>
                  </a:lnTo>
                  <a:lnTo>
                    <a:pt x="46" y="59"/>
                  </a:lnTo>
                  <a:lnTo>
                    <a:pt x="44" y="57"/>
                  </a:lnTo>
                  <a:lnTo>
                    <a:pt x="42" y="56"/>
                  </a:lnTo>
                  <a:lnTo>
                    <a:pt x="41" y="54"/>
                  </a:lnTo>
                  <a:lnTo>
                    <a:pt x="39" y="53"/>
                  </a:lnTo>
                  <a:lnTo>
                    <a:pt x="38" y="52"/>
                  </a:lnTo>
                  <a:lnTo>
                    <a:pt x="37" y="51"/>
                  </a:lnTo>
                  <a:lnTo>
                    <a:pt x="35" y="49"/>
                  </a:lnTo>
                  <a:lnTo>
                    <a:pt x="34" y="47"/>
                  </a:lnTo>
                  <a:lnTo>
                    <a:pt x="33" y="46"/>
                  </a:lnTo>
                  <a:lnTo>
                    <a:pt x="32" y="45"/>
                  </a:lnTo>
                  <a:lnTo>
                    <a:pt x="31" y="44"/>
                  </a:lnTo>
                  <a:lnTo>
                    <a:pt x="31" y="43"/>
                  </a:lnTo>
                  <a:lnTo>
                    <a:pt x="30" y="42"/>
                  </a:lnTo>
                  <a:lnTo>
                    <a:pt x="29" y="42"/>
                  </a:lnTo>
                  <a:lnTo>
                    <a:pt x="29" y="41"/>
                  </a:lnTo>
                  <a:lnTo>
                    <a:pt x="28" y="40"/>
                  </a:lnTo>
                  <a:lnTo>
                    <a:pt x="27" y="40"/>
                  </a:lnTo>
                  <a:lnTo>
                    <a:pt x="27" y="39"/>
                  </a:lnTo>
                  <a:lnTo>
                    <a:pt x="26" y="39"/>
                  </a:lnTo>
                  <a:lnTo>
                    <a:pt x="25" y="38"/>
                  </a:lnTo>
                  <a:lnTo>
                    <a:pt x="24" y="37"/>
                  </a:lnTo>
                  <a:lnTo>
                    <a:pt x="25" y="35"/>
                  </a:lnTo>
                  <a:close/>
                  <a:moveTo>
                    <a:pt x="31" y="184"/>
                  </a:moveTo>
                  <a:lnTo>
                    <a:pt x="31" y="183"/>
                  </a:lnTo>
                  <a:lnTo>
                    <a:pt x="32" y="183"/>
                  </a:lnTo>
                  <a:lnTo>
                    <a:pt x="34" y="183"/>
                  </a:lnTo>
                  <a:lnTo>
                    <a:pt x="36" y="183"/>
                  </a:lnTo>
                  <a:lnTo>
                    <a:pt x="39" y="183"/>
                  </a:lnTo>
                  <a:lnTo>
                    <a:pt x="42" y="183"/>
                  </a:lnTo>
                  <a:lnTo>
                    <a:pt x="45" y="182"/>
                  </a:lnTo>
                  <a:lnTo>
                    <a:pt x="49" y="182"/>
                  </a:lnTo>
                  <a:lnTo>
                    <a:pt x="53" y="182"/>
                  </a:lnTo>
                  <a:lnTo>
                    <a:pt x="56" y="181"/>
                  </a:lnTo>
                  <a:lnTo>
                    <a:pt x="60" y="181"/>
                  </a:lnTo>
                  <a:lnTo>
                    <a:pt x="63" y="181"/>
                  </a:lnTo>
                  <a:lnTo>
                    <a:pt x="66" y="181"/>
                  </a:lnTo>
                  <a:lnTo>
                    <a:pt x="70" y="181"/>
                  </a:lnTo>
                  <a:lnTo>
                    <a:pt x="72" y="181"/>
                  </a:lnTo>
                  <a:lnTo>
                    <a:pt x="74" y="181"/>
                  </a:lnTo>
                  <a:lnTo>
                    <a:pt x="75" y="181"/>
                  </a:lnTo>
                  <a:lnTo>
                    <a:pt x="77" y="181"/>
                  </a:lnTo>
                  <a:lnTo>
                    <a:pt x="79" y="181"/>
                  </a:lnTo>
                  <a:lnTo>
                    <a:pt x="81" y="181"/>
                  </a:lnTo>
                  <a:lnTo>
                    <a:pt x="84" y="181"/>
                  </a:lnTo>
                  <a:lnTo>
                    <a:pt x="87" y="182"/>
                  </a:lnTo>
                  <a:lnTo>
                    <a:pt x="90" y="182"/>
                  </a:lnTo>
                  <a:lnTo>
                    <a:pt x="94" y="182"/>
                  </a:lnTo>
                  <a:lnTo>
                    <a:pt x="97" y="182"/>
                  </a:lnTo>
                  <a:lnTo>
                    <a:pt x="100" y="182"/>
                  </a:lnTo>
                  <a:lnTo>
                    <a:pt x="103" y="182"/>
                  </a:lnTo>
                  <a:lnTo>
                    <a:pt x="106" y="182"/>
                  </a:lnTo>
                  <a:lnTo>
                    <a:pt x="108" y="182"/>
                  </a:lnTo>
                  <a:lnTo>
                    <a:pt x="110" y="182"/>
                  </a:lnTo>
                  <a:lnTo>
                    <a:pt x="112" y="182"/>
                  </a:lnTo>
                  <a:lnTo>
                    <a:pt x="114" y="183"/>
                  </a:lnTo>
                  <a:lnTo>
                    <a:pt x="117" y="183"/>
                  </a:lnTo>
                  <a:lnTo>
                    <a:pt x="120" y="183"/>
                  </a:lnTo>
                  <a:lnTo>
                    <a:pt x="124" y="183"/>
                  </a:lnTo>
                  <a:lnTo>
                    <a:pt x="128" y="184"/>
                  </a:lnTo>
                  <a:lnTo>
                    <a:pt x="133" y="184"/>
                  </a:lnTo>
                  <a:lnTo>
                    <a:pt x="139" y="185"/>
                  </a:lnTo>
                  <a:lnTo>
                    <a:pt x="144" y="185"/>
                  </a:lnTo>
                  <a:lnTo>
                    <a:pt x="150" y="186"/>
                  </a:lnTo>
                  <a:lnTo>
                    <a:pt x="155" y="187"/>
                  </a:lnTo>
                  <a:lnTo>
                    <a:pt x="161" y="187"/>
                  </a:lnTo>
                  <a:lnTo>
                    <a:pt x="167" y="188"/>
                  </a:lnTo>
                  <a:lnTo>
                    <a:pt x="171" y="188"/>
                  </a:lnTo>
                  <a:lnTo>
                    <a:pt x="175" y="189"/>
                  </a:lnTo>
                  <a:lnTo>
                    <a:pt x="178" y="189"/>
                  </a:lnTo>
                  <a:lnTo>
                    <a:pt x="180" y="189"/>
                  </a:lnTo>
                  <a:lnTo>
                    <a:pt x="182" y="190"/>
                  </a:lnTo>
                  <a:lnTo>
                    <a:pt x="183" y="190"/>
                  </a:lnTo>
                  <a:lnTo>
                    <a:pt x="184" y="190"/>
                  </a:lnTo>
                  <a:lnTo>
                    <a:pt x="186" y="190"/>
                  </a:lnTo>
                  <a:lnTo>
                    <a:pt x="187" y="190"/>
                  </a:lnTo>
                  <a:lnTo>
                    <a:pt x="189" y="190"/>
                  </a:lnTo>
                  <a:lnTo>
                    <a:pt x="190" y="190"/>
                  </a:lnTo>
                  <a:lnTo>
                    <a:pt x="192" y="191"/>
                  </a:lnTo>
                  <a:lnTo>
                    <a:pt x="194" y="191"/>
                  </a:lnTo>
                  <a:lnTo>
                    <a:pt x="195" y="191"/>
                  </a:lnTo>
                  <a:lnTo>
                    <a:pt x="197" y="191"/>
                  </a:lnTo>
                  <a:lnTo>
                    <a:pt x="198" y="193"/>
                  </a:lnTo>
                  <a:lnTo>
                    <a:pt x="200" y="193"/>
                  </a:lnTo>
                  <a:lnTo>
                    <a:pt x="201" y="193"/>
                  </a:lnTo>
                  <a:lnTo>
                    <a:pt x="202" y="193"/>
                  </a:lnTo>
                  <a:lnTo>
                    <a:pt x="203" y="194"/>
                  </a:lnTo>
                  <a:lnTo>
                    <a:pt x="204" y="194"/>
                  </a:lnTo>
                  <a:lnTo>
                    <a:pt x="205" y="194"/>
                  </a:lnTo>
                  <a:lnTo>
                    <a:pt x="206" y="194"/>
                  </a:lnTo>
                  <a:lnTo>
                    <a:pt x="207" y="194"/>
                  </a:lnTo>
                  <a:lnTo>
                    <a:pt x="208" y="194"/>
                  </a:lnTo>
                  <a:lnTo>
                    <a:pt x="209" y="195"/>
                  </a:lnTo>
                  <a:lnTo>
                    <a:pt x="211" y="195"/>
                  </a:lnTo>
                  <a:lnTo>
                    <a:pt x="212" y="195"/>
                  </a:lnTo>
                  <a:lnTo>
                    <a:pt x="214" y="196"/>
                  </a:lnTo>
                  <a:lnTo>
                    <a:pt x="215" y="196"/>
                  </a:lnTo>
                  <a:lnTo>
                    <a:pt x="216" y="196"/>
                  </a:lnTo>
                  <a:lnTo>
                    <a:pt x="217" y="196"/>
                  </a:lnTo>
                  <a:lnTo>
                    <a:pt x="218" y="196"/>
                  </a:lnTo>
                  <a:lnTo>
                    <a:pt x="219" y="196"/>
                  </a:lnTo>
                  <a:lnTo>
                    <a:pt x="220" y="197"/>
                  </a:lnTo>
                  <a:lnTo>
                    <a:pt x="221" y="197"/>
                  </a:lnTo>
                  <a:lnTo>
                    <a:pt x="222" y="197"/>
                  </a:lnTo>
                  <a:lnTo>
                    <a:pt x="223" y="197"/>
                  </a:lnTo>
                  <a:lnTo>
                    <a:pt x="224" y="197"/>
                  </a:lnTo>
                  <a:lnTo>
                    <a:pt x="224" y="196"/>
                  </a:lnTo>
                  <a:lnTo>
                    <a:pt x="225" y="196"/>
                  </a:lnTo>
                  <a:lnTo>
                    <a:pt x="226" y="196"/>
                  </a:lnTo>
                  <a:lnTo>
                    <a:pt x="227" y="196"/>
                  </a:lnTo>
                  <a:lnTo>
                    <a:pt x="228" y="195"/>
                  </a:lnTo>
                  <a:lnTo>
                    <a:pt x="229" y="195"/>
                  </a:lnTo>
                  <a:lnTo>
                    <a:pt x="230" y="195"/>
                  </a:lnTo>
                  <a:lnTo>
                    <a:pt x="231" y="195"/>
                  </a:lnTo>
                  <a:lnTo>
                    <a:pt x="232" y="195"/>
                  </a:lnTo>
                  <a:lnTo>
                    <a:pt x="233" y="195"/>
                  </a:lnTo>
                  <a:lnTo>
                    <a:pt x="234" y="195"/>
                  </a:lnTo>
                  <a:lnTo>
                    <a:pt x="235" y="195"/>
                  </a:lnTo>
                  <a:lnTo>
                    <a:pt x="236" y="195"/>
                  </a:lnTo>
                  <a:lnTo>
                    <a:pt x="237" y="195"/>
                  </a:lnTo>
                  <a:lnTo>
                    <a:pt x="238" y="194"/>
                  </a:lnTo>
                  <a:lnTo>
                    <a:pt x="239" y="194"/>
                  </a:lnTo>
                  <a:lnTo>
                    <a:pt x="241" y="194"/>
                  </a:lnTo>
                  <a:lnTo>
                    <a:pt x="241" y="193"/>
                  </a:lnTo>
                  <a:lnTo>
                    <a:pt x="242" y="193"/>
                  </a:lnTo>
                  <a:lnTo>
                    <a:pt x="243" y="193"/>
                  </a:lnTo>
                  <a:lnTo>
                    <a:pt x="244" y="193"/>
                  </a:lnTo>
                  <a:lnTo>
                    <a:pt x="245" y="193"/>
                  </a:lnTo>
                  <a:lnTo>
                    <a:pt x="246" y="193"/>
                  </a:lnTo>
                  <a:lnTo>
                    <a:pt x="249" y="194"/>
                  </a:lnTo>
                  <a:lnTo>
                    <a:pt x="251" y="196"/>
                  </a:lnTo>
                  <a:lnTo>
                    <a:pt x="254" y="198"/>
                  </a:lnTo>
                  <a:lnTo>
                    <a:pt x="257" y="201"/>
                  </a:lnTo>
                  <a:lnTo>
                    <a:pt x="262" y="203"/>
                  </a:lnTo>
                  <a:lnTo>
                    <a:pt x="265" y="206"/>
                  </a:lnTo>
                  <a:lnTo>
                    <a:pt x="269" y="209"/>
                  </a:lnTo>
                  <a:lnTo>
                    <a:pt x="272" y="213"/>
                  </a:lnTo>
                  <a:lnTo>
                    <a:pt x="275" y="216"/>
                  </a:lnTo>
                  <a:lnTo>
                    <a:pt x="278" y="219"/>
                  </a:lnTo>
                  <a:lnTo>
                    <a:pt x="280" y="222"/>
                  </a:lnTo>
                  <a:lnTo>
                    <a:pt x="282" y="225"/>
                  </a:lnTo>
                  <a:lnTo>
                    <a:pt x="284" y="227"/>
                  </a:lnTo>
                  <a:lnTo>
                    <a:pt x="284" y="230"/>
                  </a:lnTo>
                  <a:lnTo>
                    <a:pt x="285" y="232"/>
                  </a:lnTo>
                  <a:lnTo>
                    <a:pt x="284" y="232"/>
                  </a:lnTo>
                  <a:lnTo>
                    <a:pt x="284" y="233"/>
                  </a:lnTo>
                  <a:lnTo>
                    <a:pt x="283" y="233"/>
                  </a:lnTo>
                  <a:lnTo>
                    <a:pt x="283" y="234"/>
                  </a:lnTo>
                  <a:lnTo>
                    <a:pt x="282" y="234"/>
                  </a:lnTo>
                  <a:lnTo>
                    <a:pt x="282" y="235"/>
                  </a:lnTo>
                  <a:lnTo>
                    <a:pt x="281" y="235"/>
                  </a:lnTo>
                  <a:lnTo>
                    <a:pt x="281" y="236"/>
                  </a:lnTo>
                  <a:lnTo>
                    <a:pt x="280" y="236"/>
                  </a:lnTo>
                  <a:lnTo>
                    <a:pt x="280" y="237"/>
                  </a:lnTo>
                  <a:lnTo>
                    <a:pt x="280" y="239"/>
                  </a:lnTo>
                  <a:lnTo>
                    <a:pt x="279" y="239"/>
                  </a:lnTo>
                  <a:lnTo>
                    <a:pt x="279" y="240"/>
                  </a:lnTo>
                  <a:lnTo>
                    <a:pt x="279" y="241"/>
                  </a:lnTo>
                  <a:lnTo>
                    <a:pt x="278" y="242"/>
                  </a:lnTo>
                  <a:lnTo>
                    <a:pt x="278" y="244"/>
                  </a:lnTo>
                  <a:lnTo>
                    <a:pt x="277" y="246"/>
                  </a:lnTo>
                  <a:lnTo>
                    <a:pt x="277" y="247"/>
                  </a:lnTo>
                  <a:lnTo>
                    <a:pt x="277" y="249"/>
                  </a:lnTo>
                  <a:lnTo>
                    <a:pt x="276" y="251"/>
                  </a:lnTo>
                  <a:lnTo>
                    <a:pt x="276" y="253"/>
                  </a:lnTo>
                  <a:lnTo>
                    <a:pt x="275" y="255"/>
                  </a:lnTo>
                  <a:lnTo>
                    <a:pt x="275" y="257"/>
                  </a:lnTo>
                  <a:lnTo>
                    <a:pt x="274" y="258"/>
                  </a:lnTo>
                  <a:lnTo>
                    <a:pt x="274" y="259"/>
                  </a:lnTo>
                  <a:lnTo>
                    <a:pt x="274" y="261"/>
                  </a:lnTo>
                  <a:lnTo>
                    <a:pt x="274" y="262"/>
                  </a:lnTo>
                  <a:lnTo>
                    <a:pt x="272" y="264"/>
                  </a:lnTo>
                  <a:lnTo>
                    <a:pt x="272" y="267"/>
                  </a:lnTo>
                  <a:lnTo>
                    <a:pt x="271" y="269"/>
                  </a:lnTo>
                  <a:lnTo>
                    <a:pt x="270" y="271"/>
                  </a:lnTo>
                  <a:lnTo>
                    <a:pt x="269" y="272"/>
                  </a:lnTo>
                  <a:lnTo>
                    <a:pt x="269" y="274"/>
                  </a:lnTo>
                  <a:lnTo>
                    <a:pt x="268" y="275"/>
                  </a:lnTo>
                  <a:lnTo>
                    <a:pt x="268" y="277"/>
                  </a:lnTo>
                  <a:lnTo>
                    <a:pt x="268" y="278"/>
                  </a:lnTo>
                  <a:lnTo>
                    <a:pt x="267" y="279"/>
                  </a:lnTo>
                  <a:lnTo>
                    <a:pt x="267" y="280"/>
                  </a:lnTo>
                  <a:lnTo>
                    <a:pt x="267" y="281"/>
                  </a:lnTo>
                  <a:lnTo>
                    <a:pt x="266" y="283"/>
                  </a:lnTo>
                  <a:lnTo>
                    <a:pt x="266" y="285"/>
                  </a:lnTo>
                  <a:lnTo>
                    <a:pt x="266" y="286"/>
                  </a:lnTo>
                  <a:lnTo>
                    <a:pt x="266" y="288"/>
                  </a:lnTo>
                  <a:lnTo>
                    <a:pt x="265" y="289"/>
                  </a:lnTo>
                  <a:lnTo>
                    <a:pt x="264" y="291"/>
                  </a:lnTo>
                  <a:lnTo>
                    <a:pt x="264" y="293"/>
                  </a:lnTo>
                  <a:lnTo>
                    <a:pt x="263" y="296"/>
                  </a:lnTo>
                  <a:lnTo>
                    <a:pt x="262" y="299"/>
                  </a:lnTo>
                  <a:lnTo>
                    <a:pt x="260" y="302"/>
                  </a:lnTo>
                  <a:lnTo>
                    <a:pt x="259" y="305"/>
                  </a:lnTo>
                  <a:lnTo>
                    <a:pt x="258" y="309"/>
                  </a:lnTo>
                  <a:lnTo>
                    <a:pt x="256" y="312"/>
                  </a:lnTo>
                  <a:lnTo>
                    <a:pt x="255" y="315"/>
                  </a:lnTo>
                  <a:lnTo>
                    <a:pt x="254" y="318"/>
                  </a:lnTo>
                  <a:lnTo>
                    <a:pt x="253" y="321"/>
                  </a:lnTo>
                  <a:lnTo>
                    <a:pt x="252" y="323"/>
                  </a:lnTo>
                  <a:lnTo>
                    <a:pt x="252" y="325"/>
                  </a:lnTo>
                  <a:lnTo>
                    <a:pt x="251" y="327"/>
                  </a:lnTo>
                  <a:lnTo>
                    <a:pt x="251" y="328"/>
                  </a:lnTo>
                  <a:lnTo>
                    <a:pt x="250" y="328"/>
                  </a:lnTo>
                  <a:lnTo>
                    <a:pt x="250" y="329"/>
                  </a:lnTo>
                  <a:lnTo>
                    <a:pt x="249" y="329"/>
                  </a:lnTo>
                  <a:lnTo>
                    <a:pt x="249" y="331"/>
                  </a:lnTo>
                  <a:lnTo>
                    <a:pt x="248" y="331"/>
                  </a:lnTo>
                  <a:lnTo>
                    <a:pt x="248" y="332"/>
                  </a:lnTo>
                  <a:lnTo>
                    <a:pt x="247" y="332"/>
                  </a:lnTo>
                  <a:lnTo>
                    <a:pt x="247" y="333"/>
                  </a:lnTo>
                  <a:lnTo>
                    <a:pt x="246" y="334"/>
                  </a:lnTo>
                  <a:lnTo>
                    <a:pt x="245" y="335"/>
                  </a:lnTo>
                  <a:lnTo>
                    <a:pt x="245" y="336"/>
                  </a:lnTo>
                  <a:lnTo>
                    <a:pt x="244" y="336"/>
                  </a:lnTo>
                  <a:lnTo>
                    <a:pt x="244" y="337"/>
                  </a:lnTo>
                  <a:lnTo>
                    <a:pt x="243" y="337"/>
                  </a:lnTo>
                  <a:lnTo>
                    <a:pt x="243" y="338"/>
                  </a:lnTo>
                  <a:lnTo>
                    <a:pt x="243" y="339"/>
                  </a:lnTo>
                  <a:lnTo>
                    <a:pt x="242" y="339"/>
                  </a:lnTo>
                  <a:lnTo>
                    <a:pt x="241" y="339"/>
                  </a:lnTo>
                  <a:lnTo>
                    <a:pt x="241" y="340"/>
                  </a:lnTo>
                  <a:lnTo>
                    <a:pt x="240" y="340"/>
                  </a:lnTo>
                  <a:lnTo>
                    <a:pt x="239" y="341"/>
                  </a:lnTo>
                  <a:lnTo>
                    <a:pt x="238" y="342"/>
                  </a:lnTo>
                  <a:lnTo>
                    <a:pt x="237" y="343"/>
                  </a:lnTo>
                  <a:lnTo>
                    <a:pt x="237" y="344"/>
                  </a:lnTo>
                  <a:lnTo>
                    <a:pt x="234" y="345"/>
                  </a:lnTo>
                  <a:lnTo>
                    <a:pt x="233" y="345"/>
                  </a:lnTo>
                  <a:lnTo>
                    <a:pt x="232" y="345"/>
                  </a:lnTo>
                  <a:lnTo>
                    <a:pt x="232" y="346"/>
                  </a:lnTo>
                  <a:lnTo>
                    <a:pt x="231" y="346"/>
                  </a:lnTo>
                  <a:lnTo>
                    <a:pt x="231" y="347"/>
                  </a:lnTo>
                  <a:lnTo>
                    <a:pt x="230" y="347"/>
                  </a:lnTo>
                  <a:lnTo>
                    <a:pt x="229" y="348"/>
                  </a:lnTo>
                  <a:lnTo>
                    <a:pt x="228" y="348"/>
                  </a:lnTo>
                  <a:lnTo>
                    <a:pt x="227" y="349"/>
                  </a:lnTo>
                  <a:lnTo>
                    <a:pt x="226" y="349"/>
                  </a:lnTo>
                  <a:lnTo>
                    <a:pt x="225" y="350"/>
                  </a:lnTo>
                  <a:lnTo>
                    <a:pt x="224" y="350"/>
                  </a:lnTo>
                  <a:lnTo>
                    <a:pt x="223" y="351"/>
                  </a:lnTo>
                  <a:lnTo>
                    <a:pt x="222" y="352"/>
                  </a:lnTo>
                  <a:lnTo>
                    <a:pt x="221" y="352"/>
                  </a:lnTo>
                  <a:lnTo>
                    <a:pt x="220" y="352"/>
                  </a:lnTo>
                  <a:lnTo>
                    <a:pt x="220" y="353"/>
                  </a:lnTo>
                  <a:lnTo>
                    <a:pt x="219" y="353"/>
                  </a:lnTo>
                  <a:lnTo>
                    <a:pt x="218" y="353"/>
                  </a:lnTo>
                  <a:lnTo>
                    <a:pt x="218" y="354"/>
                  </a:lnTo>
                  <a:lnTo>
                    <a:pt x="217" y="353"/>
                  </a:lnTo>
                  <a:lnTo>
                    <a:pt x="216" y="353"/>
                  </a:lnTo>
                  <a:lnTo>
                    <a:pt x="215" y="353"/>
                  </a:lnTo>
                  <a:lnTo>
                    <a:pt x="215" y="352"/>
                  </a:lnTo>
                  <a:lnTo>
                    <a:pt x="214" y="352"/>
                  </a:lnTo>
                  <a:lnTo>
                    <a:pt x="214" y="351"/>
                  </a:lnTo>
                  <a:lnTo>
                    <a:pt x="212" y="351"/>
                  </a:lnTo>
                  <a:lnTo>
                    <a:pt x="211" y="351"/>
                  </a:lnTo>
                  <a:lnTo>
                    <a:pt x="210" y="350"/>
                  </a:lnTo>
                  <a:lnTo>
                    <a:pt x="209" y="349"/>
                  </a:lnTo>
                  <a:lnTo>
                    <a:pt x="208" y="349"/>
                  </a:lnTo>
                  <a:lnTo>
                    <a:pt x="208" y="348"/>
                  </a:lnTo>
                  <a:lnTo>
                    <a:pt x="207" y="348"/>
                  </a:lnTo>
                  <a:lnTo>
                    <a:pt x="207" y="347"/>
                  </a:lnTo>
                  <a:lnTo>
                    <a:pt x="206" y="347"/>
                  </a:lnTo>
                  <a:lnTo>
                    <a:pt x="206" y="346"/>
                  </a:lnTo>
                  <a:lnTo>
                    <a:pt x="205" y="346"/>
                  </a:lnTo>
                  <a:lnTo>
                    <a:pt x="205" y="345"/>
                  </a:lnTo>
                  <a:lnTo>
                    <a:pt x="204" y="345"/>
                  </a:lnTo>
                  <a:lnTo>
                    <a:pt x="204" y="344"/>
                  </a:lnTo>
                  <a:lnTo>
                    <a:pt x="203" y="343"/>
                  </a:lnTo>
                  <a:lnTo>
                    <a:pt x="202" y="342"/>
                  </a:lnTo>
                  <a:lnTo>
                    <a:pt x="201" y="341"/>
                  </a:lnTo>
                  <a:lnTo>
                    <a:pt x="201" y="340"/>
                  </a:lnTo>
                  <a:lnTo>
                    <a:pt x="200" y="339"/>
                  </a:lnTo>
                  <a:lnTo>
                    <a:pt x="199" y="338"/>
                  </a:lnTo>
                  <a:lnTo>
                    <a:pt x="198" y="337"/>
                  </a:lnTo>
                  <a:lnTo>
                    <a:pt x="197" y="336"/>
                  </a:lnTo>
                  <a:lnTo>
                    <a:pt x="196" y="335"/>
                  </a:lnTo>
                  <a:lnTo>
                    <a:pt x="195" y="335"/>
                  </a:lnTo>
                  <a:lnTo>
                    <a:pt x="194" y="334"/>
                  </a:lnTo>
                  <a:lnTo>
                    <a:pt x="193" y="332"/>
                  </a:lnTo>
                  <a:lnTo>
                    <a:pt x="192" y="331"/>
                  </a:lnTo>
                  <a:lnTo>
                    <a:pt x="192" y="329"/>
                  </a:lnTo>
                  <a:lnTo>
                    <a:pt x="192" y="328"/>
                  </a:lnTo>
                  <a:lnTo>
                    <a:pt x="191" y="327"/>
                  </a:lnTo>
                  <a:lnTo>
                    <a:pt x="190" y="326"/>
                  </a:lnTo>
                  <a:lnTo>
                    <a:pt x="190" y="325"/>
                  </a:lnTo>
                  <a:lnTo>
                    <a:pt x="189" y="325"/>
                  </a:lnTo>
                  <a:lnTo>
                    <a:pt x="187" y="323"/>
                  </a:lnTo>
                  <a:lnTo>
                    <a:pt x="185" y="321"/>
                  </a:lnTo>
                  <a:lnTo>
                    <a:pt x="183" y="320"/>
                  </a:lnTo>
                  <a:lnTo>
                    <a:pt x="182" y="319"/>
                  </a:lnTo>
                  <a:lnTo>
                    <a:pt x="181" y="318"/>
                  </a:lnTo>
                  <a:lnTo>
                    <a:pt x="179" y="317"/>
                  </a:lnTo>
                  <a:lnTo>
                    <a:pt x="178" y="316"/>
                  </a:lnTo>
                  <a:lnTo>
                    <a:pt x="177" y="315"/>
                  </a:lnTo>
                  <a:lnTo>
                    <a:pt x="176" y="314"/>
                  </a:lnTo>
                  <a:lnTo>
                    <a:pt x="175" y="314"/>
                  </a:lnTo>
                  <a:lnTo>
                    <a:pt x="175" y="313"/>
                  </a:lnTo>
                  <a:lnTo>
                    <a:pt x="174" y="313"/>
                  </a:lnTo>
                  <a:lnTo>
                    <a:pt x="174" y="312"/>
                  </a:lnTo>
                  <a:lnTo>
                    <a:pt x="173" y="311"/>
                  </a:lnTo>
                  <a:lnTo>
                    <a:pt x="174" y="311"/>
                  </a:lnTo>
                  <a:lnTo>
                    <a:pt x="175" y="311"/>
                  </a:lnTo>
                  <a:lnTo>
                    <a:pt x="176" y="311"/>
                  </a:lnTo>
                  <a:lnTo>
                    <a:pt x="178" y="311"/>
                  </a:lnTo>
                  <a:lnTo>
                    <a:pt x="180" y="311"/>
                  </a:lnTo>
                  <a:lnTo>
                    <a:pt x="182" y="312"/>
                  </a:lnTo>
                  <a:lnTo>
                    <a:pt x="184" y="312"/>
                  </a:lnTo>
                  <a:lnTo>
                    <a:pt x="187" y="313"/>
                  </a:lnTo>
                  <a:lnTo>
                    <a:pt x="189" y="313"/>
                  </a:lnTo>
                  <a:lnTo>
                    <a:pt x="192" y="313"/>
                  </a:lnTo>
                  <a:lnTo>
                    <a:pt x="194" y="314"/>
                  </a:lnTo>
                  <a:lnTo>
                    <a:pt x="197" y="314"/>
                  </a:lnTo>
                  <a:lnTo>
                    <a:pt x="199" y="315"/>
                  </a:lnTo>
                  <a:lnTo>
                    <a:pt x="201" y="315"/>
                  </a:lnTo>
                  <a:lnTo>
                    <a:pt x="202" y="315"/>
                  </a:lnTo>
                  <a:lnTo>
                    <a:pt x="204" y="315"/>
                  </a:lnTo>
                  <a:lnTo>
                    <a:pt x="205" y="316"/>
                  </a:lnTo>
                  <a:lnTo>
                    <a:pt x="206" y="316"/>
                  </a:lnTo>
                  <a:lnTo>
                    <a:pt x="208" y="316"/>
                  </a:lnTo>
                  <a:lnTo>
                    <a:pt x="209" y="316"/>
                  </a:lnTo>
                  <a:lnTo>
                    <a:pt x="210" y="316"/>
                  </a:lnTo>
                  <a:lnTo>
                    <a:pt x="211" y="316"/>
                  </a:lnTo>
                  <a:lnTo>
                    <a:pt x="212" y="316"/>
                  </a:lnTo>
                  <a:lnTo>
                    <a:pt x="214" y="316"/>
                  </a:lnTo>
                  <a:lnTo>
                    <a:pt x="215" y="316"/>
                  </a:lnTo>
                  <a:lnTo>
                    <a:pt x="215" y="315"/>
                  </a:lnTo>
                  <a:lnTo>
                    <a:pt x="216" y="314"/>
                  </a:lnTo>
                  <a:lnTo>
                    <a:pt x="217" y="313"/>
                  </a:lnTo>
                  <a:lnTo>
                    <a:pt x="218" y="312"/>
                  </a:lnTo>
                  <a:lnTo>
                    <a:pt x="219" y="311"/>
                  </a:lnTo>
                  <a:lnTo>
                    <a:pt x="219" y="310"/>
                  </a:lnTo>
                  <a:lnTo>
                    <a:pt x="220" y="308"/>
                  </a:lnTo>
                  <a:lnTo>
                    <a:pt x="222" y="307"/>
                  </a:lnTo>
                  <a:lnTo>
                    <a:pt x="223" y="303"/>
                  </a:lnTo>
                  <a:lnTo>
                    <a:pt x="225" y="300"/>
                  </a:lnTo>
                  <a:lnTo>
                    <a:pt x="227" y="296"/>
                  </a:lnTo>
                  <a:lnTo>
                    <a:pt x="229" y="292"/>
                  </a:lnTo>
                  <a:lnTo>
                    <a:pt x="231" y="287"/>
                  </a:lnTo>
                  <a:lnTo>
                    <a:pt x="232" y="281"/>
                  </a:lnTo>
                  <a:lnTo>
                    <a:pt x="234" y="276"/>
                  </a:lnTo>
                  <a:lnTo>
                    <a:pt x="236" y="272"/>
                  </a:lnTo>
                  <a:lnTo>
                    <a:pt x="237" y="267"/>
                  </a:lnTo>
                  <a:lnTo>
                    <a:pt x="239" y="262"/>
                  </a:lnTo>
                  <a:lnTo>
                    <a:pt x="240" y="257"/>
                  </a:lnTo>
                  <a:lnTo>
                    <a:pt x="241" y="252"/>
                  </a:lnTo>
                  <a:lnTo>
                    <a:pt x="242" y="248"/>
                  </a:lnTo>
                  <a:lnTo>
                    <a:pt x="243" y="244"/>
                  </a:lnTo>
                  <a:lnTo>
                    <a:pt x="244" y="241"/>
                  </a:lnTo>
                  <a:lnTo>
                    <a:pt x="245" y="237"/>
                  </a:lnTo>
                  <a:lnTo>
                    <a:pt x="245" y="236"/>
                  </a:lnTo>
                  <a:lnTo>
                    <a:pt x="245" y="235"/>
                  </a:lnTo>
                  <a:lnTo>
                    <a:pt x="245" y="233"/>
                  </a:lnTo>
                  <a:lnTo>
                    <a:pt x="245" y="232"/>
                  </a:lnTo>
                  <a:lnTo>
                    <a:pt x="246" y="231"/>
                  </a:lnTo>
                  <a:lnTo>
                    <a:pt x="246" y="229"/>
                  </a:lnTo>
                  <a:lnTo>
                    <a:pt x="246" y="228"/>
                  </a:lnTo>
                  <a:lnTo>
                    <a:pt x="246" y="226"/>
                  </a:lnTo>
                  <a:lnTo>
                    <a:pt x="246" y="225"/>
                  </a:lnTo>
                  <a:lnTo>
                    <a:pt x="246" y="223"/>
                  </a:lnTo>
                  <a:lnTo>
                    <a:pt x="246" y="222"/>
                  </a:lnTo>
                  <a:lnTo>
                    <a:pt x="245" y="220"/>
                  </a:lnTo>
                  <a:lnTo>
                    <a:pt x="245" y="219"/>
                  </a:lnTo>
                  <a:lnTo>
                    <a:pt x="245" y="218"/>
                  </a:lnTo>
                  <a:lnTo>
                    <a:pt x="244" y="217"/>
                  </a:lnTo>
                  <a:lnTo>
                    <a:pt x="243" y="216"/>
                  </a:lnTo>
                  <a:lnTo>
                    <a:pt x="242" y="216"/>
                  </a:lnTo>
                  <a:lnTo>
                    <a:pt x="242" y="215"/>
                  </a:lnTo>
                  <a:lnTo>
                    <a:pt x="241" y="215"/>
                  </a:lnTo>
                  <a:lnTo>
                    <a:pt x="240" y="215"/>
                  </a:lnTo>
                  <a:lnTo>
                    <a:pt x="238" y="214"/>
                  </a:lnTo>
                  <a:lnTo>
                    <a:pt x="237" y="214"/>
                  </a:lnTo>
                  <a:lnTo>
                    <a:pt x="236" y="214"/>
                  </a:lnTo>
                  <a:lnTo>
                    <a:pt x="235" y="213"/>
                  </a:lnTo>
                  <a:lnTo>
                    <a:pt x="234" y="213"/>
                  </a:lnTo>
                  <a:lnTo>
                    <a:pt x="232" y="213"/>
                  </a:lnTo>
                  <a:lnTo>
                    <a:pt x="231" y="212"/>
                  </a:lnTo>
                  <a:lnTo>
                    <a:pt x="230" y="212"/>
                  </a:lnTo>
                  <a:lnTo>
                    <a:pt x="229" y="212"/>
                  </a:lnTo>
                  <a:lnTo>
                    <a:pt x="198" y="205"/>
                  </a:lnTo>
                  <a:lnTo>
                    <a:pt x="197" y="204"/>
                  </a:lnTo>
                  <a:lnTo>
                    <a:pt x="196" y="204"/>
                  </a:lnTo>
                  <a:lnTo>
                    <a:pt x="195" y="204"/>
                  </a:lnTo>
                  <a:lnTo>
                    <a:pt x="194" y="204"/>
                  </a:lnTo>
                  <a:lnTo>
                    <a:pt x="193" y="204"/>
                  </a:lnTo>
                  <a:lnTo>
                    <a:pt x="192" y="204"/>
                  </a:lnTo>
                  <a:lnTo>
                    <a:pt x="191" y="204"/>
                  </a:lnTo>
                  <a:lnTo>
                    <a:pt x="190" y="204"/>
                  </a:lnTo>
                  <a:lnTo>
                    <a:pt x="188" y="204"/>
                  </a:lnTo>
                  <a:lnTo>
                    <a:pt x="187" y="204"/>
                  </a:lnTo>
                  <a:lnTo>
                    <a:pt x="186" y="204"/>
                  </a:lnTo>
                  <a:lnTo>
                    <a:pt x="185" y="204"/>
                  </a:lnTo>
                  <a:lnTo>
                    <a:pt x="184" y="204"/>
                  </a:lnTo>
                  <a:lnTo>
                    <a:pt x="183" y="204"/>
                  </a:lnTo>
                  <a:lnTo>
                    <a:pt x="182" y="204"/>
                  </a:lnTo>
                  <a:lnTo>
                    <a:pt x="181" y="203"/>
                  </a:lnTo>
                  <a:lnTo>
                    <a:pt x="180" y="203"/>
                  </a:lnTo>
                  <a:lnTo>
                    <a:pt x="179" y="203"/>
                  </a:lnTo>
                  <a:lnTo>
                    <a:pt x="178" y="203"/>
                  </a:lnTo>
                  <a:lnTo>
                    <a:pt x="177" y="203"/>
                  </a:lnTo>
                  <a:lnTo>
                    <a:pt x="176" y="202"/>
                  </a:lnTo>
                  <a:lnTo>
                    <a:pt x="175" y="202"/>
                  </a:lnTo>
                  <a:lnTo>
                    <a:pt x="174" y="202"/>
                  </a:lnTo>
                  <a:lnTo>
                    <a:pt x="173" y="202"/>
                  </a:lnTo>
                  <a:lnTo>
                    <a:pt x="172" y="202"/>
                  </a:lnTo>
                  <a:lnTo>
                    <a:pt x="171" y="202"/>
                  </a:lnTo>
                  <a:lnTo>
                    <a:pt x="170" y="202"/>
                  </a:lnTo>
                  <a:lnTo>
                    <a:pt x="169" y="202"/>
                  </a:lnTo>
                  <a:lnTo>
                    <a:pt x="168" y="202"/>
                  </a:lnTo>
                  <a:lnTo>
                    <a:pt x="167" y="202"/>
                  </a:lnTo>
                  <a:lnTo>
                    <a:pt x="166" y="201"/>
                  </a:lnTo>
                  <a:lnTo>
                    <a:pt x="165" y="201"/>
                  </a:lnTo>
                  <a:lnTo>
                    <a:pt x="163" y="201"/>
                  </a:lnTo>
                  <a:lnTo>
                    <a:pt x="162" y="201"/>
                  </a:lnTo>
                  <a:lnTo>
                    <a:pt x="161" y="201"/>
                  </a:lnTo>
                  <a:lnTo>
                    <a:pt x="160" y="201"/>
                  </a:lnTo>
                  <a:lnTo>
                    <a:pt x="159" y="201"/>
                  </a:lnTo>
                  <a:lnTo>
                    <a:pt x="158" y="200"/>
                  </a:lnTo>
                  <a:lnTo>
                    <a:pt x="157" y="200"/>
                  </a:lnTo>
                  <a:lnTo>
                    <a:pt x="156" y="200"/>
                  </a:lnTo>
                  <a:lnTo>
                    <a:pt x="154" y="200"/>
                  </a:lnTo>
                  <a:lnTo>
                    <a:pt x="153" y="200"/>
                  </a:lnTo>
                  <a:lnTo>
                    <a:pt x="151" y="200"/>
                  </a:lnTo>
                  <a:lnTo>
                    <a:pt x="150" y="200"/>
                  </a:lnTo>
                  <a:lnTo>
                    <a:pt x="148" y="200"/>
                  </a:lnTo>
                  <a:lnTo>
                    <a:pt x="146" y="199"/>
                  </a:lnTo>
                  <a:lnTo>
                    <a:pt x="145" y="199"/>
                  </a:lnTo>
                  <a:lnTo>
                    <a:pt x="143" y="199"/>
                  </a:lnTo>
                  <a:lnTo>
                    <a:pt x="142" y="199"/>
                  </a:lnTo>
                  <a:lnTo>
                    <a:pt x="140" y="199"/>
                  </a:lnTo>
                  <a:lnTo>
                    <a:pt x="139" y="199"/>
                  </a:lnTo>
                  <a:lnTo>
                    <a:pt x="138" y="199"/>
                  </a:lnTo>
                  <a:lnTo>
                    <a:pt x="137" y="199"/>
                  </a:lnTo>
                  <a:lnTo>
                    <a:pt x="136" y="199"/>
                  </a:lnTo>
                  <a:lnTo>
                    <a:pt x="135" y="199"/>
                  </a:lnTo>
                  <a:lnTo>
                    <a:pt x="134" y="199"/>
                  </a:lnTo>
                  <a:lnTo>
                    <a:pt x="133" y="199"/>
                  </a:lnTo>
                  <a:lnTo>
                    <a:pt x="132" y="199"/>
                  </a:lnTo>
                  <a:lnTo>
                    <a:pt x="131" y="199"/>
                  </a:lnTo>
                  <a:lnTo>
                    <a:pt x="130" y="199"/>
                  </a:lnTo>
                  <a:lnTo>
                    <a:pt x="129" y="199"/>
                  </a:lnTo>
                  <a:lnTo>
                    <a:pt x="128" y="199"/>
                  </a:lnTo>
                  <a:lnTo>
                    <a:pt x="84" y="197"/>
                  </a:lnTo>
                  <a:lnTo>
                    <a:pt x="81" y="196"/>
                  </a:lnTo>
                  <a:lnTo>
                    <a:pt x="78" y="196"/>
                  </a:lnTo>
                  <a:lnTo>
                    <a:pt x="76" y="196"/>
                  </a:lnTo>
                  <a:lnTo>
                    <a:pt x="74" y="196"/>
                  </a:lnTo>
                  <a:lnTo>
                    <a:pt x="72" y="196"/>
                  </a:lnTo>
                  <a:lnTo>
                    <a:pt x="70" y="196"/>
                  </a:lnTo>
                  <a:lnTo>
                    <a:pt x="69" y="196"/>
                  </a:lnTo>
                  <a:lnTo>
                    <a:pt x="66" y="196"/>
                  </a:lnTo>
                  <a:lnTo>
                    <a:pt x="65" y="196"/>
                  </a:lnTo>
                  <a:lnTo>
                    <a:pt x="63" y="196"/>
                  </a:lnTo>
                  <a:lnTo>
                    <a:pt x="61" y="196"/>
                  </a:lnTo>
                  <a:lnTo>
                    <a:pt x="60" y="196"/>
                  </a:lnTo>
                  <a:lnTo>
                    <a:pt x="58" y="197"/>
                  </a:lnTo>
                  <a:lnTo>
                    <a:pt x="56" y="197"/>
                  </a:lnTo>
                  <a:lnTo>
                    <a:pt x="53" y="197"/>
                  </a:lnTo>
                  <a:lnTo>
                    <a:pt x="51" y="198"/>
                  </a:lnTo>
                  <a:lnTo>
                    <a:pt x="49" y="198"/>
                  </a:lnTo>
                  <a:lnTo>
                    <a:pt x="48" y="198"/>
                  </a:lnTo>
                  <a:lnTo>
                    <a:pt x="47" y="198"/>
                  </a:lnTo>
                  <a:lnTo>
                    <a:pt x="46" y="198"/>
                  </a:lnTo>
                  <a:lnTo>
                    <a:pt x="45" y="198"/>
                  </a:lnTo>
                  <a:lnTo>
                    <a:pt x="44" y="198"/>
                  </a:lnTo>
                  <a:lnTo>
                    <a:pt x="44" y="199"/>
                  </a:lnTo>
                  <a:lnTo>
                    <a:pt x="43" y="199"/>
                  </a:lnTo>
                  <a:lnTo>
                    <a:pt x="43" y="200"/>
                  </a:lnTo>
                  <a:lnTo>
                    <a:pt x="43" y="201"/>
                  </a:lnTo>
                  <a:lnTo>
                    <a:pt x="43" y="202"/>
                  </a:lnTo>
                  <a:lnTo>
                    <a:pt x="44" y="203"/>
                  </a:lnTo>
                  <a:lnTo>
                    <a:pt x="44" y="204"/>
                  </a:lnTo>
                  <a:lnTo>
                    <a:pt x="44" y="205"/>
                  </a:lnTo>
                  <a:lnTo>
                    <a:pt x="44" y="206"/>
                  </a:lnTo>
                  <a:lnTo>
                    <a:pt x="44" y="207"/>
                  </a:lnTo>
                  <a:lnTo>
                    <a:pt x="44" y="208"/>
                  </a:lnTo>
                  <a:lnTo>
                    <a:pt x="44" y="209"/>
                  </a:lnTo>
                  <a:lnTo>
                    <a:pt x="44" y="210"/>
                  </a:lnTo>
                  <a:lnTo>
                    <a:pt x="43" y="210"/>
                  </a:lnTo>
                  <a:lnTo>
                    <a:pt x="43" y="211"/>
                  </a:lnTo>
                  <a:lnTo>
                    <a:pt x="43" y="212"/>
                  </a:lnTo>
                  <a:lnTo>
                    <a:pt x="42" y="212"/>
                  </a:lnTo>
                  <a:lnTo>
                    <a:pt x="42" y="213"/>
                  </a:lnTo>
                  <a:lnTo>
                    <a:pt x="42" y="214"/>
                  </a:lnTo>
                  <a:lnTo>
                    <a:pt x="42" y="215"/>
                  </a:lnTo>
                  <a:lnTo>
                    <a:pt x="42" y="216"/>
                  </a:lnTo>
                  <a:lnTo>
                    <a:pt x="41" y="217"/>
                  </a:lnTo>
                  <a:lnTo>
                    <a:pt x="41" y="218"/>
                  </a:lnTo>
                  <a:lnTo>
                    <a:pt x="41" y="219"/>
                  </a:lnTo>
                  <a:lnTo>
                    <a:pt x="41" y="220"/>
                  </a:lnTo>
                  <a:lnTo>
                    <a:pt x="41" y="221"/>
                  </a:lnTo>
                  <a:lnTo>
                    <a:pt x="40" y="222"/>
                  </a:lnTo>
                  <a:lnTo>
                    <a:pt x="40" y="223"/>
                  </a:lnTo>
                  <a:lnTo>
                    <a:pt x="40" y="224"/>
                  </a:lnTo>
                  <a:lnTo>
                    <a:pt x="40" y="225"/>
                  </a:lnTo>
                  <a:lnTo>
                    <a:pt x="40" y="226"/>
                  </a:lnTo>
                  <a:lnTo>
                    <a:pt x="40" y="227"/>
                  </a:lnTo>
                  <a:lnTo>
                    <a:pt x="40" y="228"/>
                  </a:lnTo>
                  <a:lnTo>
                    <a:pt x="40" y="229"/>
                  </a:lnTo>
                  <a:lnTo>
                    <a:pt x="40" y="230"/>
                  </a:lnTo>
                  <a:lnTo>
                    <a:pt x="39" y="234"/>
                  </a:lnTo>
                  <a:lnTo>
                    <a:pt x="38" y="234"/>
                  </a:lnTo>
                  <a:lnTo>
                    <a:pt x="38" y="235"/>
                  </a:lnTo>
                  <a:lnTo>
                    <a:pt x="38" y="236"/>
                  </a:lnTo>
                  <a:lnTo>
                    <a:pt x="38" y="237"/>
                  </a:lnTo>
                  <a:lnTo>
                    <a:pt x="38" y="239"/>
                  </a:lnTo>
                  <a:lnTo>
                    <a:pt x="38" y="240"/>
                  </a:lnTo>
                  <a:lnTo>
                    <a:pt x="38" y="241"/>
                  </a:lnTo>
                  <a:lnTo>
                    <a:pt x="38" y="242"/>
                  </a:lnTo>
                  <a:lnTo>
                    <a:pt x="38" y="243"/>
                  </a:lnTo>
                  <a:lnTo>
                    <a:pt x="38" y="244"/>
                  </a:lnTo>
                  <a:lnTo>
                    <a:pt x="38" y="245"/>
                  </a:lnTo>
                  <a:lnTo>
                    <a:pt x="38" y="246"/>
                  </a:lnTo>
                  <a:lnTo>
                    <a:pt x="37" y="247"/>
                  </a:lnTo>
                  <a:lnTo>
                    <a:pt x="37" y="248"/>
                  </a:lnTo>
                  <a:lnTo>
                    <a:pt x="37" y="249"/>
                  </a:lnTo>
                  <a:lnTo>
                    <a:pt x="37" y="250"/>
                  </a:lnTo>
                  <a:lnTo>
                    <a:pt x="37" y="252"/>
                  </a:lnTo>
                  <a:lnTo>
                    <a:pt x="37" y="253"/>
                  </a:lnTo>
                  <a:lnTo>
                    <a:pt x="37" y="254"/>
                  </a:lnTo>
                  <a:lnTo>
                    <a:pt x="37" y="255"/>
                  </a:lnTo>
                  <a:lnTo>
                    <a:pt x="37" y="256"/>
                  </a:lnTo>
                  <a:lnTo>
                    <a:pt x="37" y="258"/>
                  </a:lnTo>
                  <a:lnTo>
                    <a:pt x="37" y="259"/>
                  </a:lnTo>
                  <a:lnTo>
                    <a:pt x="37" y="261"/>
                  </a:lnTo>
                  <a:lnTo>
                    <a:pt x="37" y="263"/>
                  </a:lnTo>
                  <a:lnTo>
                    <a:pt x="37" y="264"/>
                  </a:lnTo>
                  <a:lnTo>
                    <a:pt x="37" y="266"/>
                  </a:lnTo>
                  <a:lnTo>
                    <a:pt x="38" y="269"/>
                  </a:lnTo>
                  <a:lnTo>
                    <a:pt x="37" y="269"/>
                  </a:lnTo>
                  <a:lnTo>
                    <a:pt x="37" y="270"/>
                  </a:lnTo>
                  <a:lnTo>
                    <a:pt x="37" y="271"/>
                  </a:lnTo>
                  <a:lnTo>
                    <a:pt x="37" y="272"/>
                  </a:lnTo>
                  <a:lnTo>
                    <a:pt x="37" y="273"/>
                  </a:lnTo>
                  <a:lnTo>
                    <a:pt x="37" y="274"/>
                  </a:lnTo>
                  <a:lnTo>
                    <a:pt x="37" y="275"/>
                  </a:lnTo>
                  <a:lnTo>
                    <a:pt x="37" y="276"/>
                  </a:lnTo>
                  <a:lnTo>
                    <a:pt x="37" y="283"/>
                  </a:lnTo>
                  <a:lnTo>
                    <a:pt x="36" y="283"/>
                  </a:lnTo>
                  <a:lnTo>
                    <a:pt x="36" y="285"/>
                  </a:lnTo>
                  <a:lnTo>
                    <a:pt x="36" y="286"/>
                  </a:lnTo>
                  <a:lnTo>
                    <a:pt x="36" y="287"/>
                  </a:lnTo>
                  <a:lnTo>
                    <a:pt x="36" y="288"/>
                  </a:lnTo>
                  <a:lnTo>
                    <a:pt x="36" y="289"/>
                  </a:lnTo>
                  <a:lnTo>
                    <a:pt x="36" y="290"/>
                  </a:lnTo>
                  <a:lnTo>
                    <a:pt x="36" y="291"/>
                  </a:lnTo>
                  <a:lnTo>
                    <a:pt x="36" y="292"/>
                  </a:lnTo>
                  <a:lnTo>
                    <a:pt x="36" y="294"/>
                  </a:lnTo>
                  <a:lnTo>
                    <a:pt x="35" y="294"/>
                  </a:lnTo>
                  <a:lnTo>
                    <a:pt x="35" y="295"/>
                  </a:lnTo>
                  <a:lnTo>
                    <a:pt x="35" y="296"/>
                  </a:lnTo>
                  <a:lnTo>
                    <a:pt x="34" y="297"/>
                  </a:lnTo>
                  <a:lnTo>
                    <a:pt x="33" y="298"/>
                  </a:lnTo>
                  <a:lnTo>
                    <a:pt x="33" y="299"/>
                  </a:lnTo>
                  <a:lnTo>
                    <a:pt x="32" y="300"/>
                  </a:lnTo>
                  <a:lnTo>
                    <a:pt x="31" y="301"/>
                  </a:lnTo>
                  <a:lnTo>
                    <a:pt x="31" y="302"/>
                  </a:lnTo>
                  <a:lnTo>
                    <a:pt x="30" y="302"/>
                  </a:lnTo>
                  <a:lnTo>
                    <a:pt x="30" y="303"/>
                  </a:lnTo>
                  <a:lnTo>
                    <a:pt x="29" y="303"/>
                  </a:lnTo>
                  <a:lnTo>
                    <a:pt x="29" y="304"/>
                  </a:lnTo>
                  <a:lnTo>
                    <a:pt x="28" y="304"/>
                  </a:lnTo>
                  <a:lnTo>
                    <a:pt x="27" y="305"/>
                  </a:lnTo>
                  <a:lnTo>
                    <a:pt x="26" y="305"/>
                  </a:lnTo>
                  <a:lnTo>
                    <a:pt x="25" y="305"/>
                  </a:lnTo>
                  <a:lnTo>
                    <a:pt x="24" y="305"/>
                  </a:lnTo>
                  <a:lnTo>
                    <a:pt x="23" y="305"/>
                  </a:lnTo>
                  <a:lnTo>
                    <a:pt x="22" y="304"/>
                  </a:lnTo>
                  <a:lnTo>
                    <a:pt x="21" y="304"/>
                  </a:lnTo>
                  <a:lnTo>
                    <a:pt x="20" y="304"/>
                  </a:lnTo>
                  <a:lnTo>
                    <a:pt x="19" y="304"/>
                  </a:lnTo>
                  <a:lnTo>
                    <a:pt x="17" y="304"/>
                  </a:lnTo>
                  <a:lnTo>
                    <a:pt x="17" y="303"/>
                  </a:lnTo>
                  <a:lnTo>
                    <a:pt x="16" y="303"/>
                  </a:lnTo>
                  <a:lnTo>
                    <a:pt x="15" y="303"/>
                  </a:lnTo>
                  <a:lnTo>
                    <a:pt x="14" y="302"/>
                  </a:lnTo>
                  <a:lnTo>
                    <a:pt x="13" y="301"/>
                  </a:lnTo>
                  <a:lnTo>
                    <a:pt x="12" y="300"/>
                  </a:lnTo>
                  <a:lnTo>
                    <a:pt x="11" y="299"/>
                  </a:lnTo>
                  <a:lnTo>
                    <a:pt x="11" y="298"/>
                  </a:lnTo>
                  <a:lnTo>
                    <a:pt x="10" y="296"/>
                  </a:lnTo>
                  <a:lnTo>
                    <a:pt x="10" y="295"/>
                  </a:lnTo>
                  <a:lnTo>
                    <a:pt x="10" y="294"/>
                  </a:lnTo>
                  <a:lnTo>
                    <a:pt x="9" y="293"/>
                  </a:lnTo>
                  <a:lnTo>
                    <a:pt x="9" y="292"/>
                  </a:lnTo>
                  <a:lnTo>
                    <a:pt x="9" y="291"/>
                  </a:lnTo>
                  <a:lnTo>
                    <a:pt x="9" y="290"/>
                  </a:lnTo>
                  <a:lnTo>
                    <a:pt x="8" y="289"/>
                  </a:lnTo>
                  <a:lnTo>
                    <a:pt x="8" y="288"/>
                  </a:lnTo>
                  <a:lnTo>
                    <a:pt x="8" y="287"/>
                  </a:lnTo>
                  <a:lnTo>
                    <a:pt x="7" y="286"/>
                  </a:lnTo>
                  <a:lnTo>
                    <a:pt x="7" y="285"/>
                  </a:lnTo>
                  <a:lnTo>
                    <a:pt x="6" y="283"/>
                  </a:lnTo>
                  <a:lnTo>
                    <a:pt x="6" y="282"/>
                  </a:lnTo>
                  <a:lnTo>
                    <a:pt x="6" y="281"/>
                  </a:lnTo>
                  <a:lnTo>
                    <a:pt x="6" y="280"/>
                  </a:lnTo>
                  <a:lnTo>
                    <a:pt x="6" y="279"/>
                  </a:lnTo>
                  <a:lnTo>
                    <a:pt x="6" y="278"/>
                  </a:lnTo>
                  <a:lnTo>
                    <a:pt x="6" y="277"/>
                  </a:lnTo>
                  <a:lnTo>
                    <a:pt x="6" y="276"/>
                  </a:lnTo>
                  <a:lnTo>
                    <a:pt x="6" y="275"/>
                  </a:lnTo>
                  <a:lnTo>
                    <a:pt x="6" y="274"/>
                  </a:lnTo>
                  <a:lnTo>
                    <a:pt x="7" y="274"/>
                  </a:lnTo>
                  <a:lnTo>
                    <a:pt x="7" y="273"/>
                  </a:lnTo>
                  <a:lnTo>
                    <a:pt x="7" y="272"/>
                  </a:lnTo>
                  <a:lnTo>
                    <a:pt x="7" y="271"/>
                  </a:lnTo>
                  <a:lnTo>
                    <a:pt x="7" y="270"/>
                  </a:lnTo>
                  <a:lnTo>
                    <a:pt x="7" y="269"/>
                  </a:lnTo>
                  <a:lnTo>
                    <a:pt x="7" y="268"/>
                  </a:lnTo>
                  <a:lnTo>
                    <a:pt x="7" y="267"/>
                  </a:lnTo>
                  <a:lnTo>
                    <a:pt x="7" y="266"/>
                  </a:lnTo>
                  <a:lnTo>
                    <a:pt x="7" y="265"/>
                  </a:lnTo>
                  <a:lnTo>
                    <a:pt x="7" y="264"/>
                  </a:lnTo>
                  <a:lnTo>
                    <a:pt x="7" y="263"/>
                  </a:lnTo>
                  <a:lnTo>
                    <a:pt x="7" y="262"/>
                  </a:lnTo>
                  <a:lnTo>
                    <a:pt x="7" y="261"/>
                  </a:lnTo>
                  <a:lnTo>
                    <a:pt x="8" y="261"/>
                  </a:lnTo>
                  <a:lnTo>
                    <a:pt x="13" y="232"/>
                  </a:lnTo>
                  <a:lnTo>
                    <a:pt x="14" y="227"/>
                  </a:lnTo>
                  <a:lnTo>
                    <a:pt x="14" y="226"/>
                  </a:lnTo>
                  <a:lnTo>
                    <a:pt x="14" y="225"/>
                  </a:lnTo>
                  <a:lnTo>
                    <a:pt x="14" y="224"/>
                  </a:lnTo>
                  <a:lnTo>
                    <a:pt x="14" y="223"/>
                  </a:lnTo>
                  <a:lnTo>
                    <a:pt x="14" y="221"/>
                  </a:lnTo>
                  <a:lnTo>
                    <a:pt x="14" y="220"/>
                  </a:lnTo>
                  <a:lnTo>
                    <a:pt x="14" y="218"/>
                  </a:lnTo>
                  <a:lnTo>
                    <a:pt x="14" y="217"/>
                  </a:lnTo>
                  <a:lnTo>
                    <a:pt x="14" y="215"/>
                  </a:lnTo>
                  <a:lnTo>
                    <a:pt x="14" y="214"/>
                  </a:lnTo>
                  <a:lnTo>
                    <a:pt x="14" y="212"/>
                  </a:lnTo>
                  <a:lnTo>
                    <a:pt x="14" y="211"/>
                  </a:lnTo>
                  <a:lnTo>
                    <a:pt x="14" y="210"/>
                  </a:lnTo>
                  <a:lnTo>
                    <a:pt x="14" y="209"/>
                  </a:lnTo>
                  <a:lnTo>
                    <a:pt x="14" y="208"/>
                  </a:lnTo>
                  <a:lnTo>
                    <a:pt x="15" y="208"/>
                  </a:lnTo>
                  <a:lnTo>
                    <a:pt x="15" y="207"/>
                  </a:lnTo>
                  <a:lnTo>
                    <a:pt x="15" y="206"/>
                  </a:lnTo>
                  <a:lnTo>
                    <a:pt x="15" y="205"/>
                  </a:lnTo>
                  <a:lnTo>
                    <a:pt x="15" y="204"/>
                  </a:lnTo>
                  <a:lnTo>
                    <a:pt x="15" y="203"/>
                  </a:lnTo>
                  <a:lnTo>
                    <a:pt x="15" y="202"/>
                  </a:lnTo>
                  <a:lnTo>
                    <a:pt x="15" y="201"/>
                  </a:lnTo>
                  <a:lnTo>
                    <a:pt x="15" y="200"/>
                  </a:lnTo>
                  <a:lnTo>
                    <a:pt x="15" y="198"/>
                  </a:lnTo>
                  <a:lnTo>
                    <a:pt x="15" y="197"/>
                  </a:lnTo>
                  <a:lnTo>
                    <a:pt x="15" y="196"/>
                  </a:lnTo>
                  <a:lnTo>
                    <a:pt x="15" y="195"/>
                  </a:lnTo>
                  <a:lnTo>
                    <a:pt x="15" y="194"/>
                  </a:lnTo>
                  <a:lnTo>
                    <a:pt x="15" y="193"/>
                  </a:lnTo>
                  <a:lnTo>
                    <a:pt x="14" y="190"/>
                  </a:lnTo>
                  <a:lnTo>
                    <a:pt x="13" y="189"/>
                  </a:lnTo>
                  <a:lnTo>
                    <a:pt x="12" y="188"/>
                  </a:lnTo>
                  <a:lnTo>
                    <a:pt x="11" y="187"/>
                  </a:lnTo>
                  <a:lnTo>
                    <a:pt x="10" y="186"/>
                  </a:lnTo>
                  <a:lnTo>
                    <a:pt x="9" y="185"/>
                  </a:lnTo>
                  <a:lnTo>
                    <a:pt x="8" y="184"/>
                  </a:lnTo>
                  <a:lnTo>
                    <a:pt x="7" y="184"/>
                  </a:lnTo>
                  <a:lnTo>
                    <a:pt x="7" y="183"/>
                  </a:lnTo>
                  <a:lnTo>
                    <a:pt x="6" y="183"/>
                  </a:lnTo>
                  <a:lnTo>
                    <a:pt x="5" y="182"/>
                  </a:lnTo>
                  <a:lnTo>
                    <a:pt x="4" y="181"/>
                  </a:lnTo>
                  <a:lnTo>
                    <a:pt x="3" y="180"/>
                  </a:lnTo>
                  <a:lnTo>
                    <a:pt x="2" y="180"/>
                  </a:lnTo>
                  <a:lnTo>
                    <a:pt x="1" y="179"/>
                  </a:lnTo>
                  <a:lnTo>
                    <a:pt x="1" y="178"/>
                  </a:lnTo>
                  <a:lnTo>
                    <a:pt x="0" y="178"/>
                  </a:lnTo>
                  <a:lnTo>
                    <a:pt x="0" y="177"/>
                  </a:lnTo>
                  <a:lnTo>
                    <a:pt x="0" y="176"/>
                  </a:lnTo>
                  <a:lnTo>
                    <a:pt x="0" y="175"/>
                  </a:lnTo>
                  <a:lnTo>
                    <a:pt x="0" y="174"/>
                  </a:lnTo>
                  <a:lnTo>
                    <a:pt x="1" y="174"/>
                  </a:lnTo>
                  <a:lnTo>
                    <a:pt x="2" y="174"/>
                  </a:lnTo>
                  <a:lnTo>
                    <a:pt x="3" y="174"/>
                  </a:lnTo>
                  <a:lnTo>
                    <a:pt x="4" y="174"/>
                  </a:lnTo>
                  <a:lnTo>
                    <a:pt x="5" y="174"/>
                  </a:lnTo>
                  <a:lnTo>
                    <a:pt x="6" y="174"/>
                  </a:lnTo>
                  <a:lnTo>
                    <a:pt x="7" y="174"/>
                  </a:lnTo>
                  <a:lnTo>
                    <a:pt x="8" y="175"/>
                  </a:lnTo>
                  <a:lnTo>
                    <a:pt x="9" y="175"/>
                  </a:lnTo>
                  <a:lnTo>
                    <a:pt x="9" y="176"/>
                  </a:lnTo>
                  <a:lnTo>
                    <a:pt x="10" y="176"/>
                  </a:lnTo>
                  <a:lnTo>
                    <a:pt x="11" y="177"/>
                  </a:lnTo>
                  <a:lnTo>
                    <a:pt x="12" y="177"/>
                  </a:lnTo>
                  <a:lnTo>
                    <a:pt x="13" y="178"/>
                  </a:lnTo>
                  <a:lnTo>
                    <a:pt x="14" y="178"/>
                  </a:lnTo>
                  <a:lnTo>
                    <a:pt x="15" y="179"/>
                  </a:lnTo>
                  <a:lnTo>
                    <a:pt x="16" y="179"/>
                  </a:lnTo>
                  <a:lnTo>
                    <a:pt x="17" y="179"/>
                  </a:lnTo>
                  <a:lnTo>
                    <a:pt x="17" y="180"/>
                  </a:lnTo>
                  <a:lnTo>
                    <a:pt x="19" y="180"/>
                  </a:lnTo>
                  <a:lnTo>
                    <a:pt x="20" y="180"/>
                  </a:lnTo>
                  <a:lnTo>
                    <a:pt x="21" y="181"/>
                  </a:lnTo>
                  <a:lnTo>
                    <a:pt x="22" y="181"/>
                  </a:lnTo>
                  <a:lnTo>
                    <a:pt x="23" y="181"/>
                  </a:lnTo>
                  <a:lnTo>
                    <a:pt x="25" y="182"/>
                  </a:lnTo>
                  <a:lnTo>
                    <a:pt x="31" y="184"/>
                  </a:lnTo>
                  <a:close/>
                </a:path>
              </a:pathLst>
            </a:custGeom>
            <a:solidFill>
              <a:srgbClr val="FC3B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46" name="Freeform 229">
              <a:extLst>
                <a:ext uri="{FF2B5EF4-FFF2-40B4-BE49-F238E27FC236}">
                  <a16:creationId xmlns:a16="http://schemas.microsoft.com/office/drawing/2014/main" id="{D6C26B6E-D9B7-445C-BD3F-2D9BED0ACC9B}"/>
                </a:ext>
              </a:extLst>
            </p:cNvPr>
            <p:cNvSpPr>
              <a:spLocks noEditPoints="1"/>
            </p:cNvSpPr>
            <p:nvPr/>
          </p:nvSpPr>
          <p:spPr bwMode="auto">
            <a:xfrm>
              <a:off x="4768" y="1617"/>
              <a:ext cx="21" cy="22"/>
            </a:xfrm>
            <a:custGeom>
              <a:avLst/>
              <a:gdLst>
                <a:gd name="T0" fmla="*/ 7 w 367"/>
                <a:gd name="T1" fmla="*/ 5 h 363"/>
                <a:gd name="T2" fmla="*/ 7 w 367"/>
                <a:gd name="T3" fmla="*/ 1 h 363"/>
                <a:gd name="T4" fmla="*/ 8 w 367"/>
                <a:gd name="T5" fmla="*/ 0 h 363"/>
                <a:gd name="T6" fmla="*/ 9 w 367"/>
                <a:gd name="T7" fmla="*/ 3 h 363"/>
                <a:gd name="T8" fmla="*/ 9 w 367"/>
                <a:gd name="T9" fmla="*/ 6 h 363"/>
                <a:gd name="T10" fmla="*/ 8 w 367"/>
                <a:gd name="T11" fmla="*/ 8 h 363"/>
                <a:gd name="T12" fmla="*/ 8 w 367"/>
                <a:gd name="T13" fmla="*/ 9 h 363"/>
                <a:gd name="T14" fmla="*/ 12 w 367"/>
                <a:gd name="T15" fmla="*/ 6 h 363"/>
                <a:gd name="T16" fmla="*/ 10 w 367"/>
                <a:gd name="T17" fmla="*/ 5 h 363"/>
                <a:gd name="T18" fmla="*/ 13 w 367"/>
                <a:gd name="T19" fmla="*/ 5 h 363"/>
                <a:gd name="T20" fmla="*/ 11 w 367"/>
                <a:gd name="T21" fmla="*/ 3 h 363"/>
                <a:gd name="T22" fmla="*/ 14 w 367"/>
                <a:gd name="T23" fmla="*/ 3 h 363"/>
                <a:gd name="T24" fmla="*/ 16 w 367"/>
                <a:gd name="T25" fmla="*/ 2 h 363"/>
                <a:gd name="T26" fmla="*/ 18 w 367"/>
                <a:gd name="T27" fmla="*/ 4 h 363"/>
                <a:gd name="T28" fmla="*/ 15 w 367"/>
                <a:gd name="T29" fmla="*/ 4 h 363"/>
                <a:gd name="T30" fmla="*/ 16 w 367"/>
                <a:gd name="T31" fmla="*/ 5 h 363"/>
                <a:gd name="T32" fmla="*/ 19 w 367"/>
                <a:gd name="T33" fmla="*/ 6 h 363"/>
                <a:gd name="T34" fmla="*/ 17 w 367"/>
                <a:gd name="T35" fmla="*/ 6 h 363"/>
                <a:gd name="T36" fmla="*/ 18 w 367"/>
                <a:gd name="T37" fmla="*/ 9 h 363"/>
                <a:gd name="T38" fmla="*/ 20 w 367"/>
                <a:gd name="T39" fmla="*/ 12 h 363"/>
                <a:gd name="T40" fmla="*/ 17 w 367"/>
                <a:gd name="T41" fmla="*/ 10 h 363"/>
                <a:gd name="T42" fmla="*/ 15 w 367"/>
                <a:gd name="T43" fmla="*/ 11 h 363"/>
                <a:gd name="T44" fmla="*/ 12 w 367"/>
                <a:gd name="T45" fmla="*/ 12 h 363"/>
                <a:gd name="T46" fmla="*/ 11 w 367"/>
                <a:gd name="T47" fmla="*/ 9 h 363"/>
                <a:gd name="T48" fmla="*/ 8 w 367"/>
                <a:gd name="T49" fmla="*/ 10 h 363"/>
                <a:gd name="T50" fmla="*/ 8 w 367"/>
                <a:gd name="T51" fmla="*/ 12 h 363"/>
                <a:gd name="T52" fmla="*/ 6 w 367"/>
                <a:gd name="T53" fmla="*/ 13 h 363"/>
                <a:gd name="T54" fmla="*/ 6 w 367"/>
                <a:gd name="T55" fmla="*/ 17 h 363"/>
                <a:gd name="T56" fmla="*/ 4 w 367"/>
                <a:gd name="T57" fmla="*/ 20 h 363"/>
                <a:gd name="T58" fmla="*/ 4 w 367"/>
                <a:gd name="T59" fmla="*/ 17 h 363"/>
                <a:gd name="T60" fmla="*/ 5 w 367"/>
                <a:gd name="T61" fmla="*/ 11 h 363"/>
                <a:gd name="T62" fmla="*/ 4 w 367"/>
                <a:gd name="T63" fmla="*/ 13 h 363"/>
                <a:gd name="T64" fmla="*/ 1 w 367"/>
                <a:gd name="T65" fmla="*/ 15 h 363"/>
                <a:gd name="T66" fmla="*/ 1 w 367"/>
                <a:gd name="T67" fmla="*/ 14 h 363"/>
                <a:gd name="T68" fmla="*/ 4 w 367"/>
                <a:gd name="T69" fmla="*/ 10 h 363"/>
                <a:gd name="T70" fmla="*/ 6 w 367"/>
                <a:gd name="T71" fmla="*/ 7 h 363"/>
                <a:gd name="T72" fmla="*/ 3 w 367"/>
                <a:gd name="T73" fmla="*/ 7 h 363"/>
                <a:gd name="T74" fmla="*/ 15 w 367"/>
                <a:gd name="T75" fmla="*/ 8 h 363"/>
                <a:gd name="T76" fmla="*/ 15 w 367"/>
                <a:gd name="T77" fmla="*/ 6 h 363"/>
                <a:gd name="T78" fmla="*/ 12 w 367"/>
                <a:gd name="T79" fmla="*/ 7 h 363"/>
                <a:gd name="T80" fmla="*/ 16 w 367"/>
                <a:gd name="T81" fmla="*/ 18 h 363"/>
                <a:gd name="T82" fmla="*/ 16 w 367"/>
                <a:gd name="T83" fmla="*/ 13 h 363"/>
                <a:gd name="T84" fmla="*/ 11 w 367"/>
                <a:gd name="T85" fmla="*/ 13 h 363"/>
                <a:gd name="T86" fmla="*/ 9 w 367"/>
                <a:gd name="T87" fmla="*/ 15 h 363"/>
                <a:gd name="T88" fmla="*/ 9 w 367"/>
                <a:gd name="T89" fmla="*/ 18 h 363"/>
                <a:gd name="T90" fmla="*/ 8 w 367"/>
                <a:gd name="T91" fmla="*/ 19 h 363"/>
                <a:gd name="T92" fmla="*/ 8 w 367"/>
                <a:gd name="T93" fmla="*/ 14 h 363"/>
                <a:gd name="T94" fmla="*/ 9 w 367"/>
                <a:gd name="T95" fmla="*/ 13 h 363"/>
                <a:gd name="T96" fmla="*/ 14 w 367"/>
                <a:gd name="T97" fmla="*/ 12 h 363"/>
                <a:gd name="T98" fmla="*/ 17 w 367"/>
                <a:gd name="T99" fmla="*/ 13 h 363"/>
                <a:gd name="T100" fmla="*/ 19 w 367"/>
                <a:gd name="T101" fmla="*/ 16 h 363"/>
                <a:gd name="T102" fmla="*/ 18 w 367"/>
                <a:gd name="T103" fmla="*/ 18 h 363"/>
                <a:gd name="T104" fmla="*/ 17 w 367"/>
                <a:gd name="T105" fmla="*/ 21 h 363"/>
                <a:gd name="T106" fmla="*/ 15 w 367"/>
                <a:gd name="T107" fmla="*/ 21 h 363"/>
                <a:gd name="T108" fmla="*/ 11 w 367"/>
                <a:gd name="T109" fmla="*/ 14 h 363"/>
                <a:gd name="T110" fmla="*/ 16 w 367"/>
                <a:gd name="T111" fmla="*/ 15 h 363"/>
                <a:gd name="T112" fmla="*/ 15 w 367"/>
                <a:gd name="T113" fmla="*/ 17 h 363"/>
                <a:gd name="T114" fmla="*/ 12 w 367"/>
                <a:gd name="T115" fmla="*/ 18 h 363"/>
                <a:gd name="T116" fmla="*/ 11 w 367"/>
                <a:gd name="T117" fmla="*/ 15 h 363"/>
                <a:gd name="T118" fmla="*/ 13 w 367"/>
                <a:gd name="T119" fmla="*/ 15 h 363"/>
                <a:gd name="T120" fmla="*/ 12 w 367"/>
                <a:gd name="T121" fmla="*/ 17 h 363"/>
                <a:gd name="T122" fmla="*/ 14 w 367"/>
                <a:gd name="T123" fmla="*/ 10 h 363"/>
                <a:gd name="T124" fmla="*/ 12 w 367"/>
                <a:gd name="T125" fmla="*/ 9 h 3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67" h="363">
                  <a:moveTo>
                    <a:pt x="38" y="102"/>
                  </a:moveTo>
                  <a:lnTo>
                    <a:pt x="39" y="101"/>
                  </a:lnTo>
                  <a:lnTo>
                    <a:pt x="41" y="101"/>
                  </a:lnTo>
                  <a:lnTo>
                    <a:pt x="42" y="101"/>
                  </a:lnTo>
                  <a:lnTo>
                    <a:pt x="44" y="101"/>
                  </a:lnTo>
                  <a:lnTo>
                    <a:pt x="45" y="101"/>
                  </a:lnTo>
                  <a:lnTo>
                    <a:pt x="46" y="101"/>
                  </a:lnTo>
                  <a:lnTo>
                    <a:pt x="47" y="101"/>
                  </a:lnTo>
                  <a:lnTo>
                    <a:pt x="48" y="101"/>
                  </a:lnTo>
                  <a:lnTo>
                    <a:pt x="49" y="101"/>
                  </a:lnTo>
                  <a:lnTo>
                    <a:pt x="50" y="101"/>
                  </a:lnTo>
                  <a:lnTo>
                    <a:pt x="51" y="101"/>
                  </a:lnTo>
                  <a:lnTo>
                    <a:pt x="52" y="101"/>
                  </a:lnTo>
                  <a:lnTo>
                    <a:pt x="54" y="101"/>
                  </a:lnTo>
                  <a:lnTo>
                    <a:pt x="55" y="101"/>
                  </a:lnTo>
                  <a:lnTo>
                    <a:pt x="57" y="101"/>
                  </a:lnTo>
                  <a:lnTo>
                    <a:pt x="59" y="101"/>
                  </a:lnTo>
                  <a:lnTo>
                    <a:pt x="59" y="100"/>
                  </a:lnTo>
                  <a:lnTo>
                    <a:pt x="61" y="100"/>
                  </a:lnTo>
                  <a:lnTo>
                    <a:pt x="63" y="100"/>
                  </a:lnTo>
                  <a:lnTo>
                    <a:pt x="67" y="99"/>
                  </a:lnTo>
                  <a:lnTo>
                    <a:pt x="70" y="99"/>
                  </a:lnTo>
                  <a:lnTo>
                    <a:pt x="74" y="98"/>
                  </a:lnTo>
                  <a:lnTo>
                    <a:pt x="78" y="98"/>
                  </a:lnTo>
                  <a:lnTo>
                    <a:pt x="83" y="97"/>
                  </a:lnTo>
                  <a:lnTo>
                    <a:pt x="88" y="96"/>
                  </a:lnTo>
                  <a:lnTo>
                    <a:pt x="92" y="96"/>
                  </a:lnTo>
                  <a:lnTo>
                    <a:pt x="96" y="95"/>
                  </a:lnTo>
                  <a:lnTo>
                    <a:pt x="99" y="95"/>
                  </a:lnTo>
                  <a:lnTo>
                    <a:pt x="102" y="94"/>
                  </a:lnTo>
                  <a:lnTo>
                    <a:pt x="104" y="94"/>
                  </a:lnTo>
                  <a:lnTo>
                    <a:pt x="106" y="94"/>
                  </a:lnTo>
                  <a:lnTo>
                    <a:pt x="107" y="94"/>
                  </a:lnTo>
                  <a:lnTo>
                    <a:pt x="108" y="93"/>
                  </a:lnTo>
                  <a:lnTo>
                    <a:pt x="109" y="93"/>
                  </a:lnTo>
                  <a:lnTo>
                    <a:pt x="110" y="93"/>
                  </a:lnTo>
                  <a:lnTo>
                    <a:pt x="111" y="93"/>
                  </a:lnTo>
                  <a:lnTo>
                    <a:pt x="112" y="93"/>
                  </a:lnTo>
                  <a:lnTo>
                    <a:pt x="113" y="93"/>
                  </a:lnTo>
                  <a:lnTo>
                    <a:pt x="114" y="93"/>
                  </a:lnTo>
                  <a:lnTo>
                    <a:pt x="115" y="92"/>
                  </a:lnTo>
                  <a:lnTo>
                    <a:pt x="115" y="91"/>
                  </a:lnTo>
                  <a:lnTo>
                    <a:pt x="116" y="91"/>
                  </a:lnTo>
                  <a:lnTo>
                    <a:pt x="116" y="90"/>
                  </a:lnTo>
                  <a:lnTo>
                    <a:pt x="116" y="89"/>
                  </a:lnTo>
                  <a:lnTo>
                    <a:pt x="117" y="89"/>
                  </a:lnTo>
                  <a:lnTo>
                    <a:pt x="117" y="87"/>
                  </a:lnTo>
                  <a:lnTo>
                    <a:pt x="117" y="86"/>
                  </a:lnTo>
                  <a:lnTo>
                    <a:pt x="117" y="84"/>
                  </a:lnTo>
                  <a:lnTo>
                    <a:pt x="117" y="83"/>
                  </a:lnTo>
                  <a:lnTo>
                    <a:pt x="118" y="81"/>
                  </a:lnTo>
                  <a:lnTo>
                    <a:pt x="118" y="80"/>
                  </a:lnTo>
                  <a:lnTo>
                    <a:pt x="118" y="78"/>
                  </a:lnTo>
                  <a:lnTo>
                    <a:pt x="119" y="77"/>
                  </a:lnTo>
                  <a:lnTo>
                    <a:pt x="119" y="75"/>
                  </a:lnTo>
                  <a:lnTo>
                    <a:pt x="119" y="74"/>
                  </a:lnTo>
                  <a:lnTo>
                    <a:pt x="120" y="72"/>
                  </a:lnTo>
                  <a:lnTo>
                    <a:pt x="120" y="70"/>
                  </a:lnTo>
                  <a:lnTo>
                    <a:pt x="120" y="68"/>
                  </a:lnTo>
                  <a:lnTo>
                    <a:pt x="121" y="67"/>
                  </a:lnTo>
                  <a:lnTo>
                    <a:pt x="121" y="65"/>
                  </a:lnTo>
                  <a:lnTo>
                    <a:pt x="122" y="64"/>
                  </a:lnTo>
                  <a:lnTo>
                    <a:pt x="124" y="53"/>
                  </a:lnTo>
                  <a:lnTo>
                    <a:pt x="124" y="52"/>
                  </a:lnTo>
                  <a:lnTo>
                    <a:pt x="124" y="51"/>
                  </a:lnTo>
                  <a:lnTo>
                    <a:pt x="124" y="50"/>
                  </a:lnTo>
                  <a:lnTo>
                    <a:pt x="124" y="48"/>
                  </a:lnTo>
                  <a:lnTo>
                    <a:pt x="124" y="47"/>
                  </a:lnTo>
                  <a:lnTo>
                    <a:pt x="125" y="46"/>
                  </a:lnTo>
                  <a:lnTo>
                    <a:pt x="125" y="45"/>
                  </a:lnTo>
                  <a:lnTo>
                    <a:pt x="125" y="44"/>
                  </a:lnTo>
                  <a:lnTo>
                    <a:pt x="125" y="43"/>
                  </a:lnTo>
                  <a:lnTo>
                    <a:pt x="126" y="42"/>
                  </a:lnTo>
                  <a:lnTo>
                    <a:pt x="126" y="41"/>
                  </a:lnTo>
                  <a:lnTo>
                    <a:pt x="126" y="40"/>
                  </a:lnTo>
                  <a:lnTo>
                    <a:pt x="126" y="38"/>
                  </a:lnTo>
                  <a:lnTo>
                    <a:pt x="127" y="37"/>
                  </a:lnTo>
                  <a:lnTo>
                    <a:pt x="127" y="36"/>
                  </a:lnTo>
                  <a:lnTo>
                    <a:pt x="129" y="36"/>
                  </a:lnTo>
                  <a:lnTo>
                    <a:pt x="129" y="33"/>
                  </a:lnTo>
                  <a:lnTo>
                    <a:pt x="129" y="31"/>
                  </a:lnTo>
                  <a:lnTo>
                    <a:pt x="129" y="30"/>
                  </a:lnTo>
                  <a:lnTo>
                    <a:pt x="129" y="28"/>
                  </a:lnTo>
                  <a:lnTo>
                    <a:pt x="129" y="27"/>
                  </a:lnTo>
                  <a:lnTo>
                    <a:pt x="129" y="25"/>
                  </a:lnTo>
                  <a:lnTo>
                    <a:pt x="129" y="24"/>
                  </a:lnTo>
                  <a:lnTo>
                    <a:pt x="129" y="23"/>
                  </a:lnTo>
                  <a:lnTo>
                    <a:pt x="129" y="22"/>
                  </a:lnTo>
                  <a:lnTo>
                    <a:pt x="129" y="21"/>
                  </a:lnTo>
                  <a:lnTo>
                    <a:pt x="127" y="20"/>
                  </a:lnTo>
                  <a:lnTo>
                    <a:pt x="127" y="19"/>
                  </a:lnTo>
                  <a:lnTo>
                    <a:pt x="126" y="18"/>
                  </a:lnTo>
                  <a:lnTo>
                    <a:pt x="126" y="17"/>
                  </a:lnTo>
                  <a:lnTo>
                    <a:pt x="125" y="16"/>
                  </a:lnTo>
                  <a:lnTo>
                    <a:pt x="124" y="15"/>
                  </a:lnTo>
                  <a:lnTo>
                    <a:pt x="123" y="14"/>
                  </a:lnTo>
                  <a:lnTo>
                    <a:pt x="122" y="13"/>
                  </a:lnTo>
                  <a:lnTo>
                    <a:pt x="121" y="12"/>
                  </a:lnTo>
                  <a:lnTo>
                    <a:pt x="120" y="11"/>
                  </a:lnTo>
                  <a:lnTo>
                    <a:pt x="119" y="10"/>
                  </a:lnTo>
                  <a:lnTo>
                    <a:pt x="118" y="10"/>
                  </a:lnTo>
                  <a:lnTo>
                    <a:pt x="117" y="9"/>
                  </a:lnTo>
                  <a:lnTo>
                    <a:pt x="116" y="8"/>
                  </a:lnTo>
                  <a:lnTo>
                    <a:pt x="115" y="8"/>
                  </a:lnTo>
                  <a:lnTo>
                    <a:pt x="115" y="7"/>
                  </a:lnTo>
                  <a:lnTo>
                    <a:pt x="114" y="6"/>
                  </a:lnTo>
                  <a:lnTo>
                    <a:pt x="113" y="5"/>
                  </a:lnTo>
                  <a:lnTo>
                    <a:pt x="113" y="4"/>
                  </a:lnTo>
                  <a:lnTo>
                    <a:pt x="112" y="3"/>
                  </a:lnTo>
                  <a:lnTo>
                    <a:pt x="112" y="2"/>
                  </a:lnTo>
                  <a:lnTo>
                    <a:pt x="112" y="1"/>
                  </a:lnTo>
                  <a:lnTo>
                    <a:pt x="112" y="0"/>
                  </a:lnTo>
                  <a:lnTo>
                    <a:pt x="113" y="0"/>
                  </a:lnTo>
                  <a:lnTo>
                    <a:pt x="114" y="0"/>
                  </a:lnTo>
                  <a:lnTo>
                    <a:pt x="115" y="0"/>
                  </a:lnTo>
                  <a:lnTo>
                    <a:pt x="116" y="0"/>
                  </a:lnTo>
                  <a:lnTo>
                    <a:pt x="117" y="0"/>
                  </a:lnTo>
                  <a:lnTo>
                    <a:pt x="118" y="0"/>
                  </a:lnTo>
                  <a:lnTo>
                    <a:pt x="119" y="0"/>
                  </a:lnTo>
                  <a:lnTo>
                    <a:pt x="121" y="1"/>
                  </a:lnTo>
                  <a:lnTo>
                    <a:pt x="122" y="1"/>
                  </a:lnTo>
                  <a:lnTo>
                    <a:pt x="123" y="1"/>
                  </a:lnTo>
                  <a:lnTo>
                    <a:pt x="124" y="1"/>
                  </a:lnTo>
                  <a:lnTo>
                    <a:pt x="125" y="1"/>
                  </a:lnTo>
                  <a:lnTo>
                    <a:pt x="126" y="1"/>
                  </a:lnTo>
                  <a:lnTo>
                    <a:pt x="129" y="1"/>
                  </a:lnTo>
                  <a:lnTo>
                    <a:pt x="130" y="2"/>
                  </a:lnTo>
                  <a:lnTo>
                    <a:pt x="131" y="2"/>
                  </a:lnTo>
                  <a:lnTo>
                    <a:pt x="132" y="2"/>
                  </a:lnTo>
                  <a:lnTo>
                    <a:pt x="133" y="3"/>
                  </a:lnTo>
                  <a:lnTo>
                    <a:pt x="134" y="3"/>
                  </a:lnTo>
                  <a:lnTo>
                    <a:pt x="135" y="3"/>
                  </a:lnTo>
                  <a:lnTo>
                    <a:pt x="136" y="4"/>
                  </a:lnTo>
                  <a:lnTo>
                    <a:pt x="137" y="4"/>
                  </a:lnTo>
                  <a:lnTo>
                    <a:pt x="138" y="5"/>
                  </a:lnTo>
                  <a:lnTo>
                    <a:pt x="139" y="5"/>
                  </a:lnTo>
                  <a:lnTo>
                    <a:pt x="141" y="6"/>
                  </a:lnTo>
                  <a:lnTo>
                    <a:pt x="142" y="7"/>
                  </a:lnTo>
                  <a:lnTo>
                    <a:pt x="143" y="8"/>
                  </a:lnTo>
                  <a:lnTo>
                    <a:pt x="145" y="9"/>
                  </a:lnTo>
                  <a:lnTo>
                    <a:pt x="146" y="9"/>
                  </a:lnTo>
                  <a:lnTo>
                    <a:pt x="147" y="10"/>
                  </a:lnTo>
                  <a:lnTo>
                    <a:pt x="148" y="10"/>
                  </a:lnTo>
                  <a:lnTo>
                    <a:pt x="149" y="11"/>
                  </a:lnTo>
                  <a:lnTo>
                    <a:pt x="150" y="12"/>
                  </a:lnTo>
                  <a:lnTo>
                    <a:pt x="151" y="12"/>
                  </a:lnTo>
                  <a:lnTo>
                    <a:pt x="152" y="12"/>
                  </a:lnTo>
                  <a:lnTo>
                    <a:pt x="153" y="13"/>
                  </a:lnTo>
                  <a:lnTo>
                    <a:pt x="154" y="13"/>
                  </a:lnTo>
                  <a:lnTo>
                    <a:pt x="154" y="14"/>
                  </a:lnTo>
                  <a:lnTo>
                    <a:pt x="155" y="14"/>
                  </a:lnTo>
                  <a:lnTo>
                    <a:pt x="156" y="15"/>
                  </a:lnTo>
                  <a:lnTo>
                    <a:pt x="157" y="16"/>
                  </a:lnTo>
                  <a:lnTo>
                    <a:pt x="158" y="17"/>
                  </a:lnTo>
                  <a:lnTo>
                    <a:pt x="159" y="18"/>
                  </a:lnTo>
                  <a:lnTo>
                    <a:pt x="160" y="19"/>
                  </a:lnTo>
                  <a:lnTo>
                    <a:pt x="160" y="20"/>
                  </a:lnTo>
                  <a:lnTo>
                    <a:pt x="161" y="21"/>
                  </a:lnTo>
                  <a:lnTo>
                    <a:pt x="161" y="22"/>
                  </a:lnTo>
                  <a:lnTo>
                    <a:pt x="162" y="23"/>
                  </a:lnTo>
                  <a:lnTo>
                    <a:pt x="162" y="24"/>
                  </a:lnTo>
                  <a:lnTo>
                    <a:pt x="162" y="25"/>
                  </a:lnTo>
                  <a:lnTo>
                    <a:pt x="162" y="27"/>
                  </a:lnTo>
                  <a:lnTo>
                    <a:pt x="162" y="28"/>
                  </a:lnTo>
                  <a:lnTo>
                    <a:pt x="162" y="29"/>
                  </a:lnTo>
                  <a:lnTo>
                    <a:pt x="162" y="30"/>
                  </a:lnTo>
                  <a:lnTo>
                    <a:pt x="162" y="31"/>
                  </a:lnTo>
                  <a:lnTo>
                    <a:pt x="161" y="31"/>
                  </a:lnTo>
                  <a:lnTo>
                    <a:pt x="161" y="32"/>
                  </a:lnTo>
                  <a:lnTo>
                    <a:pt x="161" y="33"/>
                  </a:lnTo>
                  <a:lnTo>
                    <a:pt x="160" y="34"/>
                  </a:lnTo>
                  <a:lnTo>
                    <a:pt x="160" y="35"/>
                  </a:lnTo>
                  <a:lnTo>
                    <a:pt x="159" y="35"/>
                  </a:lnTo>
                  <a:lnTo>
                    <a:pt x="158" y="36"/>
                  </a:lnTo>
                  <a:lnTo>
                    <a:pt x="157" y="37"/>
                  </a:lnTo>
                  <a:lnTo>
                    <a:pt x="157" y="38"/>
                  </a:lnTo>
                  <a:lnTo>
                    <a:pt x="156" y="39"/>
                  </a:lnTo>
                  <a:lnTo>
                    <a:pt x="151" y="53"/>
                  </a:lnTo>
                  <a:lnTo>
                    <a:pt x="150" y="53"/>
                  </a:lnTo>
                  <a:lnTo>
                    <a:pt x="150" y="54"/>
                  </a:lnTo>
                  <a:lnTo>
                    <a:pt x="150" y="55"/>
                  </a:lnTo>
                  <a:lnTo>
                    <a:pt x="149" y="56"/>
                  </a:lnTo>
                  <a:lnTo>
                    <a:pt x="149" y="57"/>
                  </a:lnTo>
                  <a:lnTo>
                    <a:pt x="149" y="58"/>
                  </a:lnTo>
                  <a:lnTo>
                    <a:pt x="149" y="59"/>
                  </a:lnTo>
                  <a:lnTo>
                    <a:pt x="149" y="60"/>
                  </a:lnTo>
                  <a:lnTo>
                    <a:pt x="149" y="61"/>
                  </a:lnTo>
                  <a:lnTo>
                    <a:pt x="149" y="62"/>
                  </a:lnTo>
                  <a:lnTo>
                    <a:pt x="148" y="62"/>
                  </a:lnTo>
                  <a:lnTo>
                    <a:pt x="148" y="63"/>
                  </a:lnTo>
                  <a:lnTo>
                    <a:pt x="147" y="64"/>
                  </a:lnTo>
                  <a:lnTo>
                    <a:pt x="147" y="65"/>
                  </a:lnTo>
                  <a:lnTo>
                    <a:pt x="147" y="66"/>
                  </a:lnTo>
                  <a:lnTo>
                    <a:pt x="147" y="67"/>
                  </a:lnTo>
                  <a:lnTo>
                    <a:pt x="147" y="68"/>
                  </a:lnTo>
                  <a:lnTo>
                    <a:pt x="144" y="77"/>
                  </a:lnTo>
                  <a:lnTo>
                    <a:pt x="143" y="77"/>
                  </a:lnTo>
                  <a:lnTo>
                    <a:pt x="143" y="78"/>
                  </a:lnTo>
                  <a:lnTo>
                    <a:pt x="143" y="79"/>
                  </a:lnTo>
                  <a:lnTo>
                    <a:pt x="143" y="80"/>
                  </a:lnTo>
                  <a:lnTo>
                    <a:pt x="143" y="81"/>
                  </a:lnTo>
                  <a:lnTo>
                    <a:pt x="143" y="82"/>
                  </a:lnTo>
                  <a:lnTo>
                    <a:pt x="142" y="82"/>
                  </a:lnTo>
                  <a:lnTo>
                    <a:pt x="142" y="83"/>
                  </a:lnTo>
                  <a:lnTo>
                    <a:pt x="141" y="83"/>
                  </a:lnTo>
                  <a:lnTo>
                    <a:pt x="141" y="84"/>
                  </a:lnTo>
                  <a:lnTo>
                    <a:pt x="141" y="85"/>
                  </a:lnTo>
                  <a:lnTo>
                    <a:pt x="141" y="86"/>
                  </a:lnTo>
                  <a:lnTo>
                    <a:pt x="141" y="87"/>
                  </a:lnTo>
                  <a:lnTo>
                    <a:pt x="142" y="88"/>
                  </a:lnTo>
                  <a:lnTo>
                    <a:pt x="143" y="88"/>
                  </a:lnTo>
                  <a:lnTo>
                    <a:pt x="143" y="89"/>
                  </a:lnTo>
                  <a:lnTo>
                    <a:pt x="144" y="89"/>
                  </a:lnTo>
                  <a:lnTo>
                    <a:pt x="145" y="90"/>
                  </a:lnTo>
                  <a:lnTo>
                    <a:pt x="146" y="90"/>
                  </a:lnTo>
                  <a:lnTo>
                    <a:pt x="148" y="90"/>
                  </a:lnTo>
                  <a:lnTo>
                    <a:pt x="150" y="91"/>
                  </a:lnTo>
                  <a:lnTo>
                    <a:pt x="151" y="91"/>
                  </a:lnTo>
                  <a:lnTo>
                    <a:pt x="153" y="91"/>
                  </a:lnTo>
                  <a:lnTo>
                    <a:pt x="154" y="92"/>
                  </a:lnTo>
                  <a:lnTo>
                    <a:pt x="155" y="92"/>
                  </a:lnTo>
                  <a:lnTo>
                    <a:pt x="156" y="92"/>
                  </a:lnTo>
                  <a:lnTo>
                    <a:pt x="157" y="93"/>
                  </a:lnTo>
                  <a:lnTo>
                    <a:pt x="158" y="93"/>
                  </a:lnTo>
                  <a:lnTo>
                    <a:pt x="159" y="94"/>
                  </a:lnTo>
                  <a:lnTo>
                    <a:pt x="160" y="94"/>
                  </a:lnTo>
                  <a:lnTo>
                    <a:pt x="160" y="95"/>
                  </a:lnTo>
                  <a:lnTo>
                    <a:pt x="161" y="96"/>
                  </a:lnTo>
                  <a:lnTo>
                    <a:pt x="162" y="97"/>
                  </a:lnTo>
                  <a:lnTo>
                    <a:pt x="163" y="98"/>
                  </a:lnTo>
                  <a:lnTo>
                    <a:pt x="163" y="99"/>
                  </a:lnTo>
                  <a:lnTo>
                    <a:pt x="163" y="100"/>
                  </a:lnTo>
                  <a:lnTo>
                    <a:pt x="164" y="100"/>
                  </a:lnTo>
                  <a:lnTo>
                    <a:pt x="164" y="101"/>
                  </a:lnTo>
                  <a:lnTo>
                    <a:pt x="164" y="102"/>
                  </a:lnTo>
                  <a:lnTo>
                    <a:pt x="163" y="102"/>
                  </a:lnTo>
                  <a:lnTo>
                    <a:pt x="163" y="103"/>
                  </a:lnTo>
                  <a:lnTo>
                    <a:pt x="162" y="104"/>
                  </a:lnTo>
                  <a:lnTo>
                    <a:pt x="161" y="105"/>
                  </a:lnTo>
                  <a:lnTo>
                    <a:pt x="160" y="106"/>
                  </a:lnTo>
                  <a:lnTo>
                    <a:pt x="159" y="106"/>
                  </a:lnTo>
                  <a:lnTo>
                    <a:pt x="159" y="107"/>
                  </a:lnTo>
                  <a:lnTo>
                    <a:pt x="158" y="107"/>
                  </a:lnTo>
                  <a:lnTo>
                    <a:pt x="157" y="107"/>
                  </a:lnTo>
                  <a:lnTo>
                    <a:pt x="156" y="107"/>
                  </a:lnTo>
                  <a:lnTo>
                    <a:pt x="156" y="108"/>
                  </a:lnTo>
                  <a:lnTo>
                    <a:pt x="154" y="108"/>
                  </a:lnTo>
                  <a:lnTo>
                    <a:pt x="153" y="108"/>
                  </a:lnTo>
                  <a:lnTo>
                    <a:pt x="152" y="108"/>
                  </a:lnTo>
                  <a:lnTo>
                    <a:pt x="151" y="108"/>
                  </a:lnTo>
                  <a:lnTo>
                    <a:pt x="149" y="108"/>
                  </a:lnTo>
                  <a:lnTo>
                    <a:pt x="148" y="108"/>
                  </a:lnTo>
                  <a:lnTo>
                    <a:pt x="147" y="108"/>
                  </a:lnTo>
                  <a:lnTo>
                    <a:pt x="145" y="109"/>
                  </a:lnTo>
                  <a:lnTo>
                    <a:pt x="144" y="109"/>
                  </a:lnTo>
                  <a:lnTo>
                    <a:pt x="143" y="109"/>
                  </a:lnTo>
                  <a:lnTo>
                    <a:pt x="141" y="109"/>
                  </a:lnTo>
                  <a:lnTo>
                    <a:pt x="140" y="110"/>
                  </a:lnTo>
                  <a:lnTo>
                    <a:pt x="139" y="110"/>
                  </a:lnTo>
                  <a:lnTo>
                    <a:pt x="138" y="110"/>
                  </a:lnTo>
                  <a:lnTo>
                    <a:pt x="137" y="110"/>
                  </a:lnTo>
                  <a:lnTo>
                    <a:pt x="137" y="111"/>
                  </a:lnTo>
                  <a:lnTo>
                    <a:pt x="136" y="111"/>
                  </a:lnTo>
                  <a:lnTo>
                    <a:pt x="136" y="112"/>
                  </a:lnTo>
                  <a:lnTo>
                    <a:pt x="135" y="114"/>
                  </a:lnTo>
                  <a:lnTo>
                    <a:pt x="135" y="116"/>
                  </a:lnTo>
                  <a:lnTo>
                    <a:pt x="134" y="119"/>
                  </a:lnTo>
                  <a:lnTo>
                    <a:pt x="134" y="121"/>
                  </a:lnTo>
                  <a:lnTo>
                    <a:pt x="133" y="123"/>
                  </a:lnTo>
                  <a:lnTo>
                    <a:pt x="132" y="125"/>
                  </a:lnTo>
                  <a:lnTo>
                    <a:pt x="131" y="128"/>
                  </a:lnTo>
                  <a:lnTo>
                    <a:pt x="131" y="130"/>
                  </a:lnTo>
                  <a:lnTo>
                    <a:pt x="130" y="132"/>
                  </a:lnTo>
                  <a:lnTo>
                    <a:pt x="130" y="134"/>
                  </a:lnTo>
                  <a:lnTo>
                    <a:pt x="129" y="136"/>
                  </a:lnTo>
                  <a:lnTo>
                    <a:pt x="129" y="137"/>
                  </a:lnTo>
                  <a:lnTo>
                    <a:pt x="129" y="138"/>
                  </a:lnTo>
                  <a:lnTo>
                    <a:pt x="129" y="139"/>
                  </a:lnTo>
                  <a:lnTo>
                    <a:pt x="127" y="139"/>
                  </a:lnTo>
                  <a:lnTo>
                    <a:pt x="127" y="140"/>
                  </a:lnTo>
                  <a:lnTo>
                    <a:pt x="127" y="141"/>
                  </a:lnTo>
                  <a:lnTo>
                    <a:pt x="127" y="142"/>
                  </a:lnTo>
                  <a:lnTo>
                    <a:pt x="127" y="143"/>
                  </a:lnTo>
                  <a:lnTo>
                    <a:pt x="127" y="144"/>
                  </a:lnTo>
                  <a:lnTo>
                    <a:pt x="127" y="145"/>
                  </a:lnTo>
                  <a:lnTo>
                    <a:pt x="127" y="146"/>
                  </a:lnTo>
                  <a:lnTo>
                    <a:pt x="127" y="147"/>
                  </a:lnTo>
                  <a:lnTo>
                    <a:pt x="127" y="148"/>
                  </a:lnTo>
                  <a:lnTo>
                    <a:pt x="127" y="149"/>
                  </a:lnTo>
                  <a:lnTo>
                    <a:pt x="127" y="150"/>
                  </a:lnTo>
                  <a:lnTo>
                    <a:pt x="127" y="151"/>
                  </a:lnTo>
                  <a:lnTo>
                    <a:pt x="127" y="152"/>
                  </a:lnTo>
                  <a:lnTo>
                    <a:pt x="127" y="153"/>
                  </a:lnTo>
                  <a:lnTo>
                    <a:pt x="127" y="154"/>
                  </a:lnTo>
                  <a:lnTo>
                    <a:pt x="127" y="155"/>
                  </a:lnTo>
                  <a:lnTo>
                    <a:pt x="127" y="156"/>
                  </a:lnTo>
                  <a:lnTo>
                    <a:pt x="127" y="157"/>
                  </a:lnTo>
                  <a:lnTo>
                    <a:pt x="127" y="158"/>
                  </a:lnTo>
                  <a:lnTo>
                    <a:pt x="127" y="159"/>
                  </a:lnTo>
                  <a:lnTo>
                    <a:pt x="127" y="160"/>
                  </a:lnTo>
                  <a:lnTo>
                    <a:pt x="129" y="161"/>
                  </a:lnTo>
                  <a:lnTo>
                    <a:pt x="130" y="161"/>
                  </a:lnTo>
                  <a:lnTo>
                    <a:pt x="131" y="161"/>
                  </a:lnTo>
                  <a:lnTo>
                    <a:pt x="132" y="161"/>
                  </a:lnTo>
                  <a:lnTo>
                    <a:pt x="133" y="161"/>
                  </a:lnTo>
                  <a:lnTo>
                    <a:pt x="134" y="161"/>
                  </a:lnTo>
                  <a:lnTo>
                    <a:pt x="135" y="160"/>
                  </a:lnTo>
                  <a:lnTo>
                    <a:pt x="136" y="160"/>
                  </a:lnTo>
                  <a:lnTo>
                    <a:pt x="137" y="160"/>
                  </a:lnTo>
                  <a:lnTo>
                    <a:pt x="138" y="159"/>
                  </a:lnTo>
                  <a:lnTo>
                    <a:pt x="139" y="159"/>
                  </a:lnTo>
                  <a:lnTo>
                    <a:pt x="141" y="158"/>
                  </a:lnTo>
                  <a:lnTo>
                    <a:pt x="142" y="157"/>
                  </a:lnTo>
                  <a:lnTo>
                    <a:pt x="144" y="157"/>
                  </a:lnTo>
                  <a:lnTo>
                    <a:pt x="146" y="156"/>
                  </a:lnTo>
                  <a:lnTo>
                    <a:pt x="149" y="155"/>
                  </a:lnTo>
                  <a:lnTo>
                    <a:pt x="149" y="154"/>
                  </a:lnTo>
                  <a:lnTo>
                    <a:pt x="150" y="154"/>
                  </a:lnTo>
                  <a:lnTo>
                    <a:pt x="151" y="153"/>
                  </a:lnTo>
                  <a:lnTo>
                    <a:pt x="152" y="153"/>
                  </a:lnTo>
                  <a:lnTo>
                    <a:pt x="152" y="152"/>
                  </a:lnTo>
                  <a:lnTo>
                    <a:pt x="153" y="152"/>
                  </a:lnTo>
                  <a:lnTo>
                    <a:pt x="154" y="151"/>
                  </a:lnTo>
                  <a:lnTo>
                    <a:pt x="155" y="150"/>
                  </a:lnTo>
                  <a:lnTo>
                    <a:pt x="156" y="150"/>
                  </a:lnTo>
                  <a:lnTo>
                    <a:pt x="157" y="149"/>
                  </a:lnTo>
                  <a:lnTo>
                    <a:pt x="158" y="148"/>
                  </a:lnTo>
                  <a:lnTo>
                    <a:pt x="159" y="147"/>
                  </a:lnTo>
                  <a:lnTo>
                    <a:pt x="161" y="146"/>
                  </a:lnTo>
                  <a:lnTo>
                    <a:pt x="163" y="145"/>
                  </a:lnTo>
                  <a:lnTo>
                    <a:pt x="163" y="144"/>
                  </a:lnTo>
                  <a:lnTo>
                    <a:pt x="164" y="143"/>
                  </a:lnTo>
                  <a:lnTo>
                    <a:pt x="165" y="142"/>
                  </a:lnTo>
                  <a:lnTo>
                    <a:pt x="166" y="141"/>
                  </a:lnTo>
                  <a:lnTo>
                    <a:pt x="168" y="140"/>
                  </a:lnTo>
                  <a:lnTo>
                    <a:pt x="169" y="139"/>
                  </a:lnTo>
                  <a:lnTo>
                    <a:pt x="170" y="139"/>
                  </a:lnTo>
                  <a:lnTo>
                    <a:pt x="171" y="138"/>
                  </a:lnTo>
                  <a:lnTo>
                    <a:pt x="173" y="137"/>
                  </a:lnTo>
                  <a:lnTo>
                    <a:pt x="174" y="136"/>
                  </a:lnTo>
                  <a:lnTo>
                    <a:pt x="175" y="135"/>
                  </a:lnTo>
                  <a:lnTo>
                    <a:pt x="176" y="134"/>
                  </a:lnTo>
                  <a:lnTo>
                    <a:pt x="178" y="134"/>
                  </a:lnTo>
                  <a:lnTo>
                    <a:pt x="179" y="133"/>
                  </a:lnTo>
                  <a:lnTo>
                    <a:pt x="180" y="133"/>
                  </a:lnTo>
                  <a:lnTo>
                    <a:pt x="180" y="132"/>
                  </a:lnTo>
                  <a:lnTo>
                    <a:pt x="181" y="131"/>
                  </a:lnTo>
                  <a:lnTo>
                    <a:pt x="182" y="130"/>
                  </a:lnTo>
                  <a:lnTo>
                    <a:pt x="184" y="128"/>
                  </a:lnTo>
                  <a:lnTo>
                    <a:pt x="186" y="126"/>
                  </a:lnTo>
                  <a:lnTo>
                    <a:pt x="188" y="124"/>
                  </a:lnTo>
                  <a:lnTo>
                    <a:pt x="190" y="122"/>
                  </a:lnTo>
                  <a:lnTo>
                    <a:pt x="193" y="120"/>
                  </a:lnTo>
                  <a:lnTo>
                    <a:pt x="195" y="118"/>
                  </a:lnTo>
                  <a:lnTo>
                    <a:pt x="197" y="115"/>
                  </a:lnTo>
                  <a:lnTo>
                    <a:pt x="199" y="113"/>
                  </a:lnTo>
                  <a:lnTo>
                    <a:pt x="201" y="111"/>
                  </a:lnTo>
                  <a:lnTo>
                    <a:pt x="203" y="109"/>
                  </a:lnTo>
                  <a:lnTo>
                    <a:pt x="205" y="108"/>
                  </a:lnTo>
                  <a:lnTo>
                    <a:pt x="206" y="106"/>
                  </a:lnTo>
                  <a:lnTo>
                    <a:pt x="207" y="106"/>
                  </a:lnTo>
                  <a:lnTo>
                    <a:pt x="207" y="105"/>
                  </a:lnTo>
                  <a:lnTo>
                    <a:pt x="204" y="104"/>
                  </a:lnTo>
                  <a:lnTo>
                    <a:pt x="203" y="104"/>
                  </a:lnTo>
                  <a:lnTo>
                    <a:pt x="202" y="104"/>
                  </a:lnTo>
                  <a:lnTo>
                    <a:pt x="201" y="104"/>
                  </a:lnTo>
                  <a:lnTo>
                    <a:pt x="200" y="104"/>
                  </a:lnTo>
                  <a:lnTo>
                    <a:pt x="199" y="104"/>
                  </a:lnTo>
                  <a:lnTo>
                    <a:pt x="199" y="105"/>
                  </a:lnTo>
                  <a:lnTo>
                    <a:pt x="198" y="104"/>
                  </a:lnTo>
                  <a:lnTo>
                    <a:pt x="197" y="104"/>
                  </a:lnTo>
                  <a:lnTo>
                    <a:pt x="196" y="104"/>
                  </a:lnTo>
                  <a:lnTo>
                    <a:pt x="195" y="103"/>
                  </a:lnTo>
                  <a:lnTo>
                    <a:pt x="194" y="103"/>
                  </a:lnTo>
                  <a:lnTo>
                    <a:pt x="192" y="103"/>
                  </a:lnTo>
                  <a:lnTo>
                    <a:pt x="191" y="102"/>
                  </a:lnTo>
                  <a:lnTo>
                    <a:pt x="190" y="101"/>
                  </a:lnTo>
                  <a:lnTo>
                    <a:pt x="188" y="101"/>
                  </a:lnTo>
                  <a:lnTo>
                    <a:pt x="187" y="100"/>
                  </a:lnTo>
                  <a:lnTo>
                    <a:pt x="186" y="100"/>
                  </a:lnTo>
                  <a:lnTo>
                    <a:pt x="185" y="99"/>
                  </a:lnTo>
                  <a:lnTo>
                    <a:pt x="184" y="98"/>
                  </a:lnTo>
                  <a:lnTo>
                    <a:pt x="183" y="98"/>
                  </a:lnTo>
                  <a:lnTo>
                    <a:pt x="182" y="97"/>
                  </a:lnTo>
                  <a:lnTo>
                    <a:pt x="181" y="97"/>
                  </a:lnTo>
                  <a:lnTo>
                    <a:pt x="180" y="96"/>
                  </a:lnTo>
                  <a:lnTo>
                    <a:pt x="179" y="96"/>
                  </a:lnTo>
                  <a:lnTo>
                    <a:pt x="178" y="95"/>
                  </a:lnTo>
                  <a:lnTo>
                    <a:pt x="176" y="94"/>
                  </a:lnTo>
                  <a:lnTo>
                    <a:pt x="175" y="93"/>
                  </a:lnTo>
                  <a:lnTo>
                    <a:pt x="174" y="92"/>
                  </a:lnTo>
                  <a:lnTo>
                    <a:pt x="173" y="92"/>
                  </a:lnTo>
                  <a:lnTo>
                    <a:pt x="172" y="91"/>
                  </a:lnTo>
                  <a:lnTo>
                    <a:pt x="171" y="90"/>
                  </a:lnTo>
                  <a:lnTo>
                    <a:pt x="170" y="90"/>
                  </a:lnTo>
                  <a:lnTo>
                    <a:pt x="170" y="89"/>
                  </a:lnTo>
                  <a:lnTo>
                    <a:pt x="169" y="89"/>
                  </a:lnTo>
                  <a:lnTo>
                    <a:pt x="169" y="88"/>
                  </a:lnTo>
                  <a:lnTo>
                    <a:pt x="169" y="87"/>
                  </a:lnTo>
                  <a:lnTo>
                    <a:pt x="169" y="86"/>
                  </a:lnTo>
                  <a:lnTo>
                    <a:pt x="170" y="86"/>
                  </a:lnTo>
                  <a:lnTo>
                    <a:pt x="171" y="86"/>
                  </a:lnTo>
                  <a:lnTo>
                    <a:pt x="173" y="86"/>
                  </a:lnTo>
                  <a:lnTo>
                    <a:pt x="174" y="86"/>
                  </a:lnTo>
                  <a:lnTo>
                    <a:pt x="176" y="86"/>
                  </a:lnTo>
                  <a:lnTo>
                    <a:pt x="179" y="86"/>
                  </a:lnTo>
                  <a:lnTo>
                    <a:pt x="181" y="86"/>
                  </a:lnTo>
                  <a:lnTo>
                    <a:pt x="183" y="86"/>
                  </a:lnTo>
                  <a:lnTo>
                    <a:pt x="184" y="86"/>
                  </a:lnTo>
                  <a:lnTo>
                    <a:pt x="186" y="86"/>
                  </a:lnTo>
                  <a:lnTo>
                    <a:pt x="187" y="86"/>
                  </a:lnTo>
                  <a:lnTo>
                    <a:pt x="188" y="86"/>
                  </a:lnTo>
                  <a:lnTo>
                    <a:pt x="189" y="86"/>
                  </a:lnTo>
                  <a:lnTo>
                    <a:pt x="190" y="86"/>
                  </a:lnTo>
                  <a:lnTo>
                    <a:pt x="191" y="87"/>
                  </a:lnTo>
                  <a:lnTo>
                    <a:pt x="192" y="87"/>
                  </a:lnTo>
                  <a:lnTo>
                    <a:pt x="193" y="87"/>
                  </a:lnTo>
                  <a:lnTo>
                    <a:pt x="194" y="87"/>
                  </a:lnTo>
                  <a:lnTo>
                    <a:pt x="195" y="87"/>
                  </a:lnTo>
                  <a:lnTo>
                    <a:pt x="196" y="87"/>
                  </a:lnTo>
                  <a:lnTo>
                    <a:pt x="197" y="87"/>
                  </a:lnTo>
                  <a:lnTo>
                    <a:pt x="198" y="87"/>
                  </a:lnTo>
                  <a:lnTo>
                    <a:pt x="199" y="87"/>
                  </a:lnTo>
                  <a:lnTo>
                    <a:pt x="200" y="87"/>
                  </a:lnTo>
                  <a:lnTo>
                    <a:pt x="201" y="87"/>
                  </a:lnTo>
                  <a:lnTo>
                    <a:pt x="202" y="87"/>
                  </a:lnTo>
                  <a:lnTo>
                    <a:pt x="203" y="87"/>
                  </a:lnTo>
                  <a:lnTo>
                    <a:pt x="204" y="87"/>
                  </a:lnTo>
                  <a:lnTo>
                    <a:pt x="205" y="87"/>
                  </a:lnTo>
                  <a:lnTo>
                    <a:pt x="206" y="87"/>
                  </a:lnTo>
                  <a:lnTo>
                    <a:pt x="207" y="87"/>
                  </a:lnTo>
                  <a:lnTo>
                    <a:pt x="209" y="87"/>
                  </a:lnTo>
                  <a:lnTo>
                    <a:pt x="210" y="87"/>
                  </a:lnTo>
                  <a:lnTo>
                    <a:pt x="212" y="87"/>
                  </a:lnTo>
                  <a:lnTo>
                    <a:pt x="213" y="87"/>
                  </a:lnTo>
                  <a:lnTo>
                    <a:pt x="214" y="87"/>
                  </a:lnTo>
                  <a:lnTo>
                    <a:pt x="216" y="87"/>
                  </a:lnTo>
                  <a:lnTo>
                    <a:pt x="217" y="87"/>
                  </a:lnTo>
                  <a:lnTo>
                    <a:pt x="218" y="87"/>
                  </a:lnTo>
                  <a:lnTo>
                    <a:pt x="219" y="87"/>
                  </a:lnTo>
                  <a:lnTo>
                    <a:pt x="220" y="87"/>
                  </a:lnTo>
                  <a:lnTo>
                    <a:pt x="221" y="87"/>
                  </a:lnTo>
                  <a:lnTo>
                    <a:pt x="221" y="86"/>
                  </a:lnTo>
                  <a:lnTo>
                    <a:pt x="222" y="85"/>
                  </a:lnTo>
                  <a:lnTo>
                    <a:pt x="223" y="84"/>
                  </a:lnTo>
                  <a:lnTo>
                    <a:pt x="224" y="83"/>
                  </a:lnTo>
                  <a:lnTo>
                    <a:pt x="224" y="82"/>
                  </a:lnTo>
                  <a:lnTo>
                    <a:pt x="225" y="81"/>
                  </a:lnTo>
                  <a:lnTo>
                    <a:pt x="227" y="80"/>
                  </a:lnTo>
                  <a:lnTo>
                    <a:pt x="228" y="78"/>
                  </a:lnTo>
                  <a:lnTo>
                    <a:pt x="228" y="77"/>
                  </a:lnTo>
                  <a:lnTo>
                    <a:pt x="229" y="76"/>
                  </a:lnTo>
                  <a:lnTo>
                    <a:pt x="230" y="74"/>
                  </a:lnTo>
                  <a:lnTo>
                    <a:pt x="230" y="73"/>
                  </a:lnTo>
                  <a:lnTo>
                    <a:pt x="231" y="72"/>
                  </a:lnTo>
                  <a:lnTo>
                    <a:pt x="231" y="70"/>
                  </a:lnTo>
                  <a:lnTo>
                    <a:pt x="231" y="69"/>
                  </a:lnTo>
                  <a:lnTo>
                    <a:pt x="232" y="69"/>
                  </a:lnTo>
                  <a:lnTo>
                    <a:pt x="231" y="68"/>
                  </a:lnTo>
                  <a:lnTo>
                    <a:pt x="231" y="67"/>
                  </a:lnTo>
                  <a:lnTo>
                    <a:pt x="231" y="66"/>
                  </a:lnTo>
                  <a:lnTo>
                    <a:pt x="230" y="66"/>
                  </a:lnTo>
                  <a:lnTo>
                    <a:pt x="229" y="66"/>
                  </a:lnTo>
                  <a:lnTo>
                    <a:pt x="228" y="65"/>
                  </a:lnTo>
                  <a:lnTo>
                    <a:pt x="227" y="65"/>
                  </a:lnTo>
                  <a:lnTo>
                    <a:pt x="225" y="65"/>
                  </a:lnTo>
                  <a:lnTo>
                    <a:pt x="224" y="65"/>
                  </a:lnTo>
                  <a:lnTo>
                    <a:pt x="222" y="65"/>
                  </a:lnTo>
                  <a:lnTo>
                    <a:pt x="221" y="65"/>
                  </a:lnTo>
                  <a:lnTo>
                    <a:pt x="219" y="65"/>
                  </a:lnTo>
                  <a:lnTo>
                    <a:pt x="217" y="64"/>
                  </a:lnTo>
                  <a:lnTo>
                    <a:pt x="215" y="64"/>
                  </a:lnTo>
                  <a:lnTo>
                    <a:pt x="214" y="64"/>
                  </a:lnTo>
                  <a:lnTo>
                    <a:pt x="212" y="64"/>
                  </a:lnTo>
                  <a:lnTo>
                    <a:pt x="210" y="63"/>
                  </a:lnTo>
                  <a:lnTo>
                    <a:pt x="209" y="63"/>
                  </a:lnTo>
                  <a:lnTo>
                    <a:pt x="208" y="63"/>
                  </a:lnTo>
                  <a:lnTo>
                    <a:pt x="207" y="62"/>
                  </a:lnTo>
                  <a:lnTo>
                    <a:pt x="206" y="62"/>
                  </a:lnTo>
                  <a:lnTo>
                    <a:pt x="205" y="62"/>
                  </a:lnTo>
                  <a:lnTo>
                    <a:pt x="204" y="62"/>
                  </a:lnTo>
                  <a:lnTo>
                    <a:pt x="203" y="62"/>
                  </a:lnTo>
                  <a:lnTo>
                    <a:pt x="202" y="61"/>
                  </a:lnTo>
                  <a:lnTo>
                    <a:pt x="200" y="61"/>
                  </a:lnTo>
                  <a:lnTo>
                    <a:pt x="199" y="60"/>
                  </a:lnTo>
                  <a:lnTo>
                    <a:pt x="198" y="60"/>
                  </a:lnTo>
                  <a:lnTo>
                    <a:pt x="196" y="60"/>
                  </a:lnTo>
                  <a:lnTo>
                    <a:pt x="195" y="59"/>
                  </a:lnTo>
                  <a:lnTo>
                    <a:pt x="194" y="59"/>
                  </a:lnTo>
                  <a:lnTo>
                    <a:pt x="193" y="58"/>
                  </a:lnTo>
                  <a:lnTo>
                    <a:pt x="192" y="58"/>
                  </a:lnTo>
                  <a:lnTo>
                    <a:pt x="191" y="58"/>
                  </a:lnTo>
                  <a:lnTo>
                    <a:pt x="190" y="57"/>
                  </a:lnTo>
                  <a:lnTo>
                    <a:pt x="190" y="56"/>
                  </a:lnTo>
                  <a:lnTo>
                    <a:pt x="189" y="56"/>
                  </a:lnTo>
                  <a:lnTo>
                    <a:pt x="188" y="56"/>
                  </a:lnTo>
                  <a:lnTo>
                    <a:pt x="187" y="56"/>
                  </a:lnTo>
                  <a:lnTo>
                    <a:pt x="187" y="55"/>
                  </a:lnTo>
                  <a:lnTo>
                    <a:pt x="187" y="54"/>
                  </a:lnTo>
                  <a:lnTo>
                    <a:pt x="187" y="53"/>
                  </a:lnTo>
                  <a:lnTo>
                    <a:pt x="188" y="52"/>
                  </a:lnTo>
                  <a:lnTo>
                    <a:pt x="189" y="52"/>
                  </a:lnTo>
                  <a:lnTo>
                    <a:pt x="189" y="51"/>
                  </a:lnTo>
                  <a:lnTo>
                    <a:pt x="190" y="51"/>
                  </a:lnTo>
                  <a:lnTo>
                    <a:pt x="191" y="51"/>
                  </a:lnTo>
                  <a:lnTo>
                    <a:pt x="192" y="51"/>
                  </a:lnTo>
                  <a:lnTo>
                    <a:pt x="193" y="51"/>
                  </a:lnTo>
                  <a:lnTo>
                    <a:pt x="194" y="51"/>
                  </a:lnTo>
                  <a:lnTo>
                    <a:pt x="195" y="51"/>
                  </a:lnTo>
                  <a:lnTo>
                    <a:pt x="196" y="52"/>
                  </a:lnTo>
                  <a:lnTo>
                    <a:pt x="198" y="51"/>
                  </a:lnTo>
                  <a:lnTo>
                    <a:pt x="200" y="51"/>
                  </a:lnTo>
                  <a:lnTo>
                    <a:pt x="202" y="51"/>
                  </a:lnTo>
                  <a:lnTo>
                    <a:pt x="204" y="51"/>
                  </a:lnTo>
                  <a:lnTo>
                    <a:pt x="206" y="51"/>
                  </a:lnTo>
                  <a:lnTo>
                    <a:pt x="207" y="51"/>
                  </a:lnTo>
                  <a:lnTo>
                    <a:pt x="209" y="51"/>
                  </a:lnTo>
                  <a:lnTo>
                    <a:pt x="210" y="51"/>
                  </a:lnTo>
                  <a:lnTo>
                    <a:pt x="212" y="51"/>
                  </a:lnTo>
                  <a:lnTo>
                    <a:pt x="213" y="51"/>
                  </a:lnTo>
                  <a:lnTo>
                    <a:pt x="215" y="51"/>
                  </a:lnTo>
                  <a:lnTo>
                    <a:pt x="216" y="51"/>
                  </a:lnTo>
                  <a:lnTo>
                    <a:pt x="218" y="51"/>
                  </a:lnTo>
                  <a:lnTo>
                    <a:pt x="220" y="51"/>
                  </a:lnTo>
                  <a:lnTo>
                    <a:pt x="223" y="51"/>
                  </a:lnTo>
                  <a:lnTo>
                    <a:pt x="227" y="51"/>
                  </a:lnTo>
                  <a:lnTo>
                    <a:pt x="227" y="50"/>
                  </a:lnTo>
                  <a:lnTo>
                    <a:pt x="228" y="50"/>
                  </a:lnTo>
                  <a:lnTo>
                    <a:pt x="229" y="50"/>
                  </a:lnTo>
                  <a:lnTo>
                    <a:pt x="230" y="50"/>
                  </a:lnTo>
                  <a:lnTo>
                    <a:pt x="231" y="50"/>
                  </a:lnTo>
                  <a:lnTo>
                    <a:pt x="232" y="50"/>
                  </a:lnTo>
                  <a:lnTo>
                    <a:pt x="233" y="50"/>
                  </a:lnTo>
                  <a:lnTo>
                    <a:pt x="234" y="50"/>
                  </a:lnTo>
                  <a:lnTo>
                    <a:pt x="235" y="49"/>
                  </a:lnTo>
                  <a:lnTo>
                    <a:pt x="236" y="49"/>
                  </a:lnTo>
                  <a:lnTo>
                    <a:pt x="238" y="49"/>
                  </a:lnTo>
                  <a:lnTo>
                    <a:pt x="239" y="48"/>
                  </a:lnTo>
                  <a:lnTo>
                    <a:pt x="240" y="48"/>
                  </a:lnTo>
                  <a:lnTo>
                    <a:pt x="242" y="48"/>
                  </a:lnTo>
                  <a:lnTo>
                    <a:pt x="243" y="48"/>
                  </a:lnTo>
                  <a:lnTo>
                    <a:pt x="244" y="48"/>
                  </a:lnTo>
                  <a:lnTo>
                    <a:pt x="245" y="48"/>
                  </a:lnTo>
                  <a:lnTo>
                    <a:pt x="246" y="48"/>
                  </a:lnTo>
                  <a:lnTo>
                    <a:pt x="247" y="49"/>
                  </a:lnTo>
                  <a:lnTo>
                    <a:pt x="248" y="48"/>
                  </a:lnTo>
                  <a:lnTo>
                    <a:pt x="250" y="48"/>
                  </a:lnTo>
                  <a:lnTo>
                    <a:pt x="251" y="48"/>
                  </a:lnTo>
                  <a:lnTo>
                    <a:pt x="252" y="47"/>
                  </a:lnTo>
                  <a:lnTo>
                    <a:pt x="253" y="47"/>
                  </a:lnTo>
                  <a:lnTo>
                    <a:pt x="254" y="47"/>
                  </a:lnTo>
                  <a:lnTo>
                    <a:pt x="255" y="47"/>
                  </a:lnTo>
                  <a:lnTo>
                    <a:pt x="256" y="47"/>
                  </a:lnTo>
                  <a:lnTo>
                    <a:pt x="257" y="47"/>
                  </a:lnTo>
                  <a:lnTo>
                    <a:pt x="258" y="47"/>
                  </a:lnTo>
                  <a:lnTo>
                    <a:pt x="259" y="47"/>
                  </a:lnTo>
                  <a:lnTo>
                    <a:pt x="260" y="47"/>
                  </a:lnTo>
                  <a:lnTo>
                    <a:pt x="262" y="47"/>
                  </a:lnTo>
                  <a:lnTo>
                    <a:pt x="263" y="47"/>
                  </a:lnTo>
                  <a:lnTo>
                    <a:pt x="265" y="47"/>
                  </a:lnTo>
                  <a:lnTo>
                    <a:pt x="267" y="47"/>
                  </a:lnTo>
                  <a:lnTo>
                    <a:pt x="267" y="46"/>
                  </a:lnTo>
                  <a:lnTo>
                    <a:pt x="268" y="46"/>
                  </a:lnTo>
                  <a:lnTo>
                    <a:pt x="269" y="45"/>
                  </a:lnTo>
                  <a:lnTo>
                    <a:pt x="270" y="45"/>
                  </a:lnTo>
                  <a:lnTo>
                    <a:pt x="271" y="45"/>
                  </a:lnTo>
                  <a:lnTo>
                    <a:pt x="272" y="45"/>
                  </a:lnTo>
                  <a:lnTo>
                    <a:pt x="273" y="44"/>
                  </a:lnTo>
                  <a:lnTo>
                    <a:pt x="275" y="44"/>
                  </a:lnTo>
                  <a:lnTo>
                    <a:pt x="276" y="43"/>
                  </a:lnTo>
                  <a:lnTo>
                    <a:pt x="277" y="43"/>
                  </a:lnTo>
                  <a:lnTo>
                    <a:pt x="278" y="43"/>
                  </a:lnTo>
                  <a:lnTo>
                    <a:pt x="279" y="43"/>
                  </a:lnTo>
                  <a:lnTo>
                    <a:pt x="280" y="42"/>
                  </a:lnTo>
                  <a:lnTo>
                    <a:pt x="281" y="42"/>
                  </a:lnTo>
                  <a:lnTo>
                    <a:pt x="282" y="42"/>
                  </a:lnTo>
                  <a:lnTo>
                    <a:pt x="283" y="42"/>
                  </a:lnTo>
                  <a:lnTo>
                    <a:pt x="284" y="41"/>
                  </a:lnTo>
                  <a:lnTo>
                    <a:pt x="285" y="41"/>
                  </a:lnTo>
                  <a:lnTo>
                    <a:pt x="286" y="41"/>
                  </a:lnTo>
                  <a:lnTo>
                    <a:pt x="286" y="40"/>
                  </a:lnTo>
                  <a:lnTo>
                    <a:pt x="287" y="40"/>
                  </a:lnTo>
                  <a:lnTo>
                    <a:pt x="287" y="39"/>
                  </a:lnTo>
                  <a:lnTo>
                    <a:pt x="288" y="38"/>
                  </a:lnTo>
                  <a:lnTo>
                    <a:pt x="288" y="37"/>
                  </a:lnTo>
                  <a:lnTo>
                    <a:pt x="289" y="37"/>
                  </a:lnTo>
                  <a:lnTo>
                    <a:pt x="290" y="36"/>
                  </a:lnTo>
                  <a:lnTo>
                    <a:pt x="289" y="34"/>
                  </a:lnTo>
                  <a:lnTo>
                    <a:pt x="292" y="33"/>
                  </a:lnTo>
                  <a:lnTo>
                    <a:pt x="293" y="33"/>
                  </a:lnTo>
                  <a:lnTo>
                    <a:pt x="294" y="33"/>
                  </a:lnTo>
                  <a:lnTo>
                    <a:pt x="295" y="34"/>
                  </a:lnTo>
                  <a:lnTo>
                    <a:pt x="296" y="34"/>
                  </a:lnTo>
                  <a:lnTo>
                    <a:pt x="297" y="35"/>
                  </a:lnTo>
                  <a:lnTo>
                    <a:pt x="298" y="35"/>
                  </a:lnTo>
                  <a:lnTo>
                    <a:pt x="299" y="35"/>
                  </a:lnTo>
                  <a:lnTo>
                    <a:pt x="300" y="36"/>
                  </a:lnTo>
                  <a:lnTo>
                    <a:pt x="301" y="37"/>
                  </a:lnTo>
                  <a:lnTo>
                    <a:pt x="301" y="38"/>
                  </a:lnTo>
                  <a:lnTo>
                    <a:pt x="302" y="39"/>
                  </a:lnTo>
                  <a:lnTo>
                    <a:pt x="303" y="40"/>
                  </a:lnTo>
                  <a:lnTo>
                    <a:pt x="304" y="40"/>
                  </a:lnTo>
                  <a:lnTo>
                    <a:pt x="304" y="41"/>
                  </a:lnTo>
                  <a:lnTo>
                    <a:pt x="305" y="42"/>
                  </a:lnTo>
                  <a:lnTo>
                    <a:pt x="306" y="42"/>
                  </a:lnTo>
                  <a:lnTo>
                    <a:pt x="307" y="43"/>
                  </a:lnTo>
                  <a:lnTo>
                    <a:pt x="308" y="43"/>
                  </a:lnTo>
                  <a:lnTo>
                    <a:pt x="309" y="44"/>
                  </a:lnTo>
                  <a:lnTo>
                    <a:pt x="310" y="44"/>
                  </a:lnTo>
                  <a:lnTo>
                    <a:pt x="311" y="44"/>
                  </a:lnTo>
                  <a:lnTo>
                    <a:pt x="312" y="45"/>
                  </a:lnTo>
                  <a:lnTo>
                    <a:pt x="314" y="46"/>
                  </a:lnTo>
                  <a:lnTo>
                    <a:pt x="315" y="46"/>
                  </a:lnTo>
                  <a:lnTo>
                    <a:pt x="315" y="47"/>
                  </a:lnTo>
                  <a:lnTo>
                    <a:pt x="316" y="47"/>
                  </a:lnTo>
                  <a:lnTo>
                    <a:pt x="317" y="48"/>
                  </a:lnTo>
                  <a:lnTo>
                    <a:pt x="317" y="49"/>
                  </a:lnTo>
                  <a:lnTo>
                    <a:pt x="318" y="49"/>
                  </a:lnTo>
                  <a:lnTo>
                    <a:pt x="318" y="50"/>
                  </a:lnTo>
                  <a:lnTo>
                    <a:pt x="319" y="51"/>
                  </a:lnTo>
                  <a:lnTo>
                    <a:pt x="320" y="52"/>
                  </a:lnTo>
                  <a:lnTo>
                    <a:pt x="320" y="53"/>
                  </a:lnTo>
                  <a:lnTo>
                    <a:pt x="320" y="54"/>
                  </a:lnTo>
                  <a:lnTo>
                    <a:pt x="321" y="55"/>
                  </a:lnTo>
                  <a:lnTo>
                    <a:pt x="320" y="55"/>
                  </a:lnTo>
                  <a:lnTo>
                    <a:pt x="320" y="56"/>
                  </a:lnTo>
                  <a:lnTo>
                    <a:pt x="319" y="56"/>
                  </a:lnTo>
                  <a:lnTo>
                    <a:pt x="319" y="57"/>
                  </a:lnTo>
                  <a:lnTo>
                    <a:pt x="318" y="58"/>
                  </a:lnTo>
                  <a:lnTo>
                    <a:pt x="318" y="59"/>
                  </a:lnTo>
                  <a:lnTo>
                    <a:pt x="317" y="60"/>
                  </a:lnTo>
                  <a:lnTo>
                    <a:pt x="316" y="61"/>
                  </a:lnTo>
                  <a:lnTo>
                    <a:pt x="316" y="62"/>
                  </a:lnTo>
                  <a:lnTo>
                    <a:pt x="315" y="62"/>
                  </a:lnTo>
                  <a:lnTo>
                    <a:pt x="315" y="63"/>
                  </a:lnTo>
                  <a:lnTo>
                    <a:pt x="315" y="64"/>
                  </a:lnTo>
                  <a:lnTo>
                    <a:pt x="314" y="64"/>
                  </a:lnTo>
                  <a:lnTo>
                    <a:pt x="312" y="64"/>
                  </a:lnTo>
                  <a:lnTo>
                    <a:pt x="310" y="64"/>
                  </a:lnTo>
                  <a:lnTo>
                    <a:pt x="308" y="64"/>
                  </a:lnTo>
                  <a:lnTo>
                    <a:pt x="305" y="64"/>
                  </a:lnTo>
                  <a:lnTo>
                    <a:pt x="302" y="64"/>
                  </a:lnTo>
                  <a:lnTo>
                    <a:pt x="299" y="64"/>
                  </a:lnTo>
                  <a:lnTo>
                    <a:pt x="296" y="64"/>
                  </a:lnTo>
                  <a:lnTo>
                    <a:pt x="292" y="64"/>
                  </a:lnTo>
                  <a:lnTo>
                    <a:pt x="289" y="64"/>
                  </a:lnTo>
                  <a:lnTo>
                    <a:pt x="286" y="64"/>
                  </a:lnTo>
                  <a:lnTo>
                    <a:pt x="284" y="64"/>
                  </a:lnTo>
                  <a:lnTo>
                    <a:pt x="281" y="64"/>
                  </a:lnTo>
                  <a:lnTo>
                    <a:pt x="280" y="64"/>
                  </a:lnTo>
                  <a:lnTo>
                    <a:pt x="278" y="64"/>
                  </a:lnTo>
                  <a:lnTo>
                    <a:pt x="278" y="65"/>
                  </a:lnTo>
                  <a:lnTo>
                    <a:pt x="276" y="65"/>
                  </a:lnTo>
                  <a:lnTo>
                    <a:pt x="275" y="65"/>
                  </a:lnTo>
                  <a:lnTo>
                    <a:pt x="273" y="65"/>
                  </a:lnTo>
                  <a:lnTo>
                    <a:pt x="272" y="65"/>
                  </a:lnTo>
                  <a:lnTo>
                    <a:pt x="271" y="65"/>
                  </a:lnTo>
                  <a:lnTo>
                    <a:pt x="270" y="65"/>
                  </a:lnTo>
                  <a:lnTo>
                    <a:pt x="269" y="65"/>
                  </a:lnTo>
                  <a:lnTo>
                    <a:pt x="268" y="65"/>
                  </a:lnTo>
                  <a:lnTo>
                    <a:pt x="267" y="65"/>
                  </a:lnTo>
                  <a:lnTo>
                    <a:pt x="267" y="66"/>
                  </a:lnTo>
                  <a:lnTo>
                    <a:pt x="266" y="66"/>
                  </a:lnTo>
                  <a:lnTo>
                    <a:pt x="265" y="66"/>
                  </a:lnTo>
                  <a:lnTo>
                    <a:pt x="264" y="66"/>
                  </a:lnTo>
                  <a:lnTo>
                    <a:pt x="263" y="66"/>
                  </a:lnTo>
                  <a:lnTo>
                    <a:pt x="262" y="66"/>
                  </a:lnTo>
                  <a:lnTo>
                    <a:pt x="261" y="66"/>
                  </a:lnTo>
                  <a:lnTo>
                    <a:pt x="260" y="66"/>
                  </a:lnTo>
                  <a:lnTo>
                    <a:pt x="259" y="66"/>
                  </a:lnTo>
                  <a:lnTo>
                    <a:pt x="258" y="66"/>
                  </a:lnTo>
                  <a:lnTo>
                    <a:pt x="257" y="66"/>
                  </a:lnTo>
                  <a:lnTo>
                    <a:pt x="256" y="66"/>
                  </a:lnTo>
                  <a:lnTo>
                    <a:pt x="255" y="66"/>
                  </a:lnTo>
                  <a:lnTo>
                    <a:pt x="255" y="67"/>
                  </a:lnTo>
                  <a:lnTo>
                    <a:pt x="255" y="68"/>
                  </a:lnTo>
                  <a:lnTo>
                    <a:pt x="255" y="69"/>
                  </a:lnTo>
                  <a:lnTo>
                    <a:pt x="255" y="70"/>
                  </a:lnTo>
                  <a:lnTo>
                    <a:pt x="255" y="72"/>
                  </a:lnTo>
                  <a:lnTo>
                    <a:pt x="255" y="73"/>
                  </a:lnTo>
                  <a:lnTo>
                    <a:pt x="255" y="74"/>
                  </a:lnTo>
                  <a:lnTo>
                    <a:pt x="255" y="75"/>
                  </a:lnTo>
                  <a:lnTo>
                    <a:pt x="255" y="76"/>
                  </a:lnTo>
                  <a:lnTo>
                    <a:pt x="255" y="77"/>
                  </a:lnTo>
                  <a:lnTo>
                    <a:pt x="254" y="77"/>
                  </a:lnTo>
                  <a:lnTo>
                    <a:pt x="254" y="78"/>
                  </a:lnTo>
                  <a:lnTo>
                    <a:pt x="254" y="79"/>
                  </a:lnTo>
                  <a:lnTo>
                    <a:pt x="253" y="79"/>
                  </a:lnTo>
                  <a:lnTo>
                    <a:pt x="253" y="80"/>
                  </a:lnTo>
                  <a:lnTo>
                    <a:pt x="253" y="81"/>
                  </a:lnTo>
                  <a:lnTo>
                    <a:pt x="252" y="81"/>
                  </a:lnTo>
                  <a:lnTo>
                    <a:pt x="252" y="82"/>
                  </a:lnTo>
                  <a:lnTo>
                    <a:pt x="252" y="83"/>
                  </a:lnTo>
                  <a:lnTo>
                    <a:pt x="252" y="84"/>
                  </a:lnTo>
                  <a:lnTo>
                    <a:pt x="253" y="84"/>
                  </a:lnTo>
                  <a:lnTo>
                    <a:pt x="254" y="84"/>
                  </a:lnTo>
                  <a:lnTo>
                    <a:pt x="255" y="84"/>
                  </a:lnTo>
                  <a:lnTo>
                    <a:pt x="256" y="84"/>
                  </a:lnTo>
                  <a:lnTo>
                    <a:pt x="257" y="84"/>
                  </a:lnTo>
                  <a:lnTo>
                    <a:pt x="258" y="84"/>
                  </a:lnTo>
                  <a:lnTo>
                    <a:pt x="259" y="84"/>
                  </a:lnTo>
                  <a:lnTo>
                    <a:pt x="260" y="84"/>
                  </a:lnTo>
                  <a:lnTo>
                    <a:pt x="261" y="84"/>
                  </a:lnTo>
                  <a:lnTo>
                    <a:pt x="262" y="84"/>
                  </a:lnTo>
                  <a:lnTo>
                    <a:pt x="263" y="85"/>
                  </a:lnTo>
                  <a:lnTo>
                    <a:pt x="264" y="85"/>
                  </a:lnTo>
                  <a:lnTo>
                    <a:pt x="265" y="85"/>
                  </a:lnTo>
                  <a:lnTo>
                    <a:pt x="266" y="85"/>
                  </a:lnTo>
                  <a:lnTo>
                    <a:pt x="267" y="85"/>
                  </a:lnTo>
                  <a:lnTo>
                    <a:pt x="268" y="85"/>
                  </a:lnTo>
                  <a:lnTo>
                    <a:pt x="269" y="85"/>
                  </a:lnTo>
                  <a:lnTo>
                    <a:pt x="270" y="85"/>
                  </a:lnTo>
                  <a:lnTo>
                    <a:pt x="271" y="86"/>
                  </a:lnTo>
                  <a:lnTo>
                    <a:pt x="272" y="86"/>
                  </a:lnTo>
                  <a:lnTo>
                    <a:pt x="273" y="86"/>
                  </a:lnTo>
                  <a:lnTo>
                    <a:pt x="275" y="86"/>
                  </a:lnTo>
                  <a:lnTo>
                    <a:pt x="276" y="86"/>
                  </a:lnTo>
                  <a:lnTo>
                    <a:pt x="277" y="86"/>
                  </a:lnTo>
                  <a:lnTo>
                    <a:pt x="278" y="86"/>
                  </a:lnTo>
                  <a:lnTo>
                    <a:pt x="279" y="86"/>
                  </a:lnTo>
                  <a:lnTo>
                    <a:pt x="280" y="86"/>
                  </a:lnTo>
                  <a:lnTo>
                    <a:pt x="281" y="86"/>
                  </a:lnTo>
                  <a:lnTo>
                    <a:pt x="282" y="86"/>
                  </a:lnTo>
                  <a:lnTo>
                    <a:pt x="284" y="85"/>
                  </a:lnTo>
                  <a:lnTo>
                    <a:pt x="286" y="85"/>
                  </a:lnTo>
                  <a:lnTo>
                    <a:pt x="288" y="85"/>
                  </a:lnTo>
                  <a:lnTo>
                    <a:pt x="290" y="85"/>
                  </a:lnTo>
                  <a:lnTo>
                    <a:pt x="291" y="85"/>
                  </a:lnTo>
                  <a:lnTo>
                    <a:pt x="293" y="85"/>
                  </a:lnTo>
                  <a:lnTo>
                    <a:pt x="294" y="85"/>
                  </a:lnTo>
                  <a:lnTo>
                    <a:pt x="295" y="85"/>
                  </a:lnTo>
                  <a:lnTo>
                    <a:pt x="297" y="85"/>
                  </a:lnTo>
                  <a:lnTo>
                    <a:pt x="298" y="85"/>
                  </a:lnTo>
                  <a:lnTo>
                    <a:pt x="300" y="85"/>
                  </a:lnTo>
                  <a:lnTo>
                    <a:pt x="301" y="85"/>
                  </a:lnTo>
                  <a:lnTo>
                    <a:pt x="303" y="85"/>
                  </a:lnTo>
                  <a:lnTo>
                    <a:pt x="304" y="85"/>
                  </a:lnTo>
                  <a:lnTo>
                    <a:pt x="306" y="85"/>
                  </a:lnTo>
                  <a:lnTo>
                    <a:pt x="309" y="85"/>
                  </a:lnTo>
                  <a:lnTo>
                    <a:pt x="310" y="85"/>
                  </a:lnTo>
                  <a:lnTo>
                    <a:pt x="311" y="85"/>
                  </a:lnTo>
                  <a:lnTo>
                    <a:pt x="312" y="85"/>
                  </a:lnTo>
                  <a:lnTo>
                    <a:pt x="313" y="85"/>
                  </a:lnTo>
                  <a:lnTo>
                    <a:pt x="313" y="84"/>
                  </a:lnTo>
                  <a:lnTo>
                    <a:pt x="314" y="84"/>
                  </a:lnTo>
                  <a:lnTo>
                    <a:pt x="315" y="83"/>
                  </a:lnTo>
                  <a:lnTo>
                    <a:pt x="316" y="83"/>
                  </a:lnTo>
                  <a:lnTo>
                    <a:pt x="317" y="83"/>
                  </a:lnTo>
                  <a:lnTo>
                    <a:pt x="318" y="83"/>
                  </a:lnTo>
                  <a:lnTo>
                    <a:pt x="319" y="83"/>
                  </a:lnTo>
                  <a:lnTo>
                    <a:pt x="320" y="83"/>
                  </a:lnTo>
                  <a:lnTo>
                    <a:pt x="321" y="83"/>
                  </a:lnTo>
                  <a:lnTo>
                    <a:pt x="322" y="84"/>
                  </a:lnTo>
                  <a:lnTo>
                    <a:pt x="324" y="84"/>
                  </a:lnTo>
                  <a:lnTo>
                    <a:pt x="325" y="85"/>
                  </a:lnTo>
                  <a:lnTo>
                    <a:pt x="326" y="85"/>
                  </a:lnTo>
                  <a:lnTo>
                    <a:pt x="327" y="86"/>
                  </a:lnTo>
                  <a:lnTo>
                    <a:pt x="328" y="86"/>
                  </a:lnTo>
                  <a:lnTo>
                    <a:pt x="330" y="87"/>
                  </a:lnTo>
                  <a:lnTo>
                    <a:pt x="332" y="88"/>
                  </a:lnTo>
                  <a:lnTo>
                    <a:pt x="333" y="88"/>
                  </a:lnTo>
                  <a:lnTo>
                    <a:pt x="334" y="89"/>
                  </a:lnTo>
                  <a:lnTo>
                    <a:pt x="335" y="89"/>
                  </a:lnTo>
                  <a:lnTo>
                    <a:pt x="336" y="90"/>
                  </a:lnTo>
                  <a:lnTo>
                    <a:pt x="337" y="91"/>
                  </a:lnTo>
                  <a:lnTo>
                    <a:pt x="338" y="91"/>
                  </a:lnTo>
                  <a:lnTo>
                    <a:pt x="338" y="92"/>
                  </a:lnTo>
                  <a:lnTo>
                    <a:pt x="339" y="92"/>
                  </a:lnTo>
                  <a:lnTo>
                    <a:pt x="339" y="93"/>
                  </a:lnTo>
                  <a:lnTo>
                    <a:pt x="340" y="94"/>
                  </a:lnTo>
                  <a:lnTo>
                    <a:pt x="340" y="95"/>
                  </a:lnTo>
                  <a:lnTo>
                    <a:pt x="340" y="96"/>
                  </a:lnTo>
                  <a:lnTo>
                    <a:pt x="341" y="97"/>
                  </a:lnTo>
                  <a:lnTo>
                    <a:pt x="341" y="98"/>
                  </a:lnTo>
                  <a:lnTo>
                    <a:pt x="342" y="98"/>
                  </a:lnTo>
                  <a:lnTo>
                    <a:pt x="342" y="99"/>
                  </a:lnTo>
                  <a:lnTo>
                    <a:pt x="342" y="100"/>
                  </a:lnTo>
                  <a:lnTo>
                    <a:pt x="342" y="101"/>
                  </a:lnTo>
                  <a:lnTo>
                    <a:pt x="343" y="102"/>
                  </a:lnTo>
                  <a:lnTo>
                    <a:pt x="342" y="102"/>
                  </a:lnTo>
                  <a:lnTo>
                    <a:pt x="342" y="103"/>
                  </a:lnTo>
                  <a:lnTo>
                    <a:pt x="341" y="103"/>
                  </a:lnTo>
                  <a:lnTo>
                    <a:pt x="341" y="104"/>
                  </a:lnTo>
                  <a:lnTo>
                    <a:pt x="341" y="105"/>
                  </a:lnTo>
                  <a:lnTo>
                    <a:pt x="341" y="106"/>
                  </a:lnTo>
                  <a:lnTo>
                    <a:pt x="340" y="106"/>
                  </a:lnTo>
                  <a:lnTo>
                    <a:pt x="340" y="107"/>
                  </a:lnTo>
                  <a:lnTo>
                    <a:pt x="337" y="106"/>
                  </a:lnTo>
                  <a:lnTo>
                    <a:pt x="335" y="106"/>
                  </a:lnTo>
                  <a:lnTo>
                    <a:pt x="333" y="106"/>
                  </a:lnTo>
                  <a:lnTo>
                    <a:pt x="331" y="106"/>
                  </a:lnTo>
                  <a:lnTo>
                    <a:pt x="329" y="106"/>
                  </a:lnTo>
                  <a:lnTo>
                    <a:pt x="328" y="106"/>
                  </a:lnTo>
                  <a:lnTo>
                    <a:pt x="326" y="105"/>
                  </a:lnTo>
                  <a:lnTo>
                    <a:pt x="324" y="105"/>
                  </a:lnTo>
                  <a:lnTo>
                    <a:pt x="322" y="105"/>
                  </a:lnTo>
                  <a:lnTo>
                    <a:pt x="320" y="105"/>
                  </a:lnTo>
                  <a:lnTo>
                    <a:pt x="318" y="105"/>
                  </a:lnTo>
                  <a:lnTo>
                    <a:pt x="316" y="104"/>
                  </a:lnTo>
                  <a:lnTo>
                    <a:pt x="313" y="104"/>
                  </a:lnTo>
                  <a:lnTo>
                    <a:pt x="311" y="103"/>
                  </a:lnTo>
                  <a:lnTo>
                    <a:pt x="308" y="103"/>
                  </a:lnTo>
                  <a:lnTo>
                    <a:pt x="305" y="103"/>
                  </a:lnTo>
                  <a:lnTo>
                    <a:pt x="304" y="102"/>
                  </a:lnTo>
                  <a:lnTo>
                    <a:pt x="303" y="102"/>
                  </a:lnTo>
                  <a:lnTo>
                    <a:pt x="302" y="102"/>
                  </a:lnTo>
                  <a:lnTo>
                    <a:pt x="301" y="102"/>
                  </a:lnTo>
                  <a:lnTo>
                    <a:pt x="300" y="102"/>
                  </a:lnTo>
                  <a:lnTo>
                    <a:pt x="299" y="102"/>
                  </a:lnTo>
                  <a:lnTo>
                    <a:pt x="298" y="102"/>
                  </a:lnTo>
                  <a:lnTo>
                    <a:pt x="296" y="102"/>
                  </a:lnTo>
                  <a:lnTo>
                    <a:pt x="295" y="102"/>
                  </a:lnTo>
                  <a:lnTo>
                    <a:pt x="294" y="102"/>
                  </a:lnTo>
                  <a:lnTo>
                    <a:pt x="293" y="102"/>
                  </a:lnTo>
                  <a:lnTo>
                    <a:pt x="292" y="102"/>
                  </a:lnTo>
                  <a:lnTo>
                    <a:pt x="291" y="102"/>
                  </a:lnTo>
                  <a:lnTo>
                    <a:pt x="289" y="102"/>
                  </a:lnTo>
                  <a:lnTo>
                    <a:pt x="288" y="102"/>
                  </a:lnTo>
                  <a:lnTo>
                    <a:pt x="287" y="102"/>
                  </a:lnTo>
                  <a:lnTo>
                    <a:pt x="286" y="102"/>
                  </a:lnTo>
                  <a:lnTo>
                    <a:pt x="285" y="102"/>
                  </a:lnTo>
                  <a:lnTo>
                    <a:pt x="284" y="102"/>
                  </a:lnTo>
                  <a:lnTo>
                    <a:pt x="283" y="102"/>
                  </a:lnTo>
                  <a:lnTo>
                    <a:pt x="282" y="102"/>
                  </a:lnTo>
                  <a:lnTo>
                    <a:pt x="281" y="102"/>
                  </a:lnTo>
                  <a:lnTo>
                    <a:pt x="281" y="104"/>
                  </a:lnTo>
                  <a:lnTo>
                    <a:pt x="282" y="106"/>
                  </a:lnTo>
                  <a:lnTo>
                    <a:pt x="283" y="108"/>
                  </a:lnTo>
                  <a:lnTo>
                    <a:pt x="284" y="111"/>
                  </a:lnTo>
                  <a:lnTo>
                    <a:pt x="286" y="113"/>
                  </a:lnTo>
                  <a:lnTo>
                    <a:pt x="288" y="116"/>
                  </a:lnTo>
                  <a:lnTo>
                    <a:pt x="289" y="120"/>
                  </a:lnTo>
                  <a:lnTo>
                    <a:pt x="291" y="122"/>
                  </a:lnTo>
                  <a:lnTo>
                    <a:pt x="293" y="125"/>
                  </a:lnTo>
                  <a:lnTo>
                    <a:pt x="295" y="127"/>
                  </a:lnTo>
                  <a:lnTo>
                    <a:pt x="297" y="129"/>
                  </a:lnTo>
                  <a:lnTo>
                    <a:pt x="299" y="131"/>
                  </a:lnTo>
                  <a:lnTo>
                    <a:pt x="300" y="133"/>
                  </a:lnTo>
                  <a:lnTo>
                    <a:pt x="301" y="134"/>
                  </a:lnTo>
                  <a:lnTo>
                    <a:pt x="303" y="136"/>
                  </a:lnTo>
                  <a:lnTo>
                    <a:pt x="304" y="137"/>
                  </a:lnTo>
                  <a:lnTo>
                    <a:pt x="305" y="139"/>
                  </a:lnTo>
                  <a:lnTo>
                    <a:pt x="306" y="140"/>
                  </a:lnTo>
                  <a:lnTo>
                    <a:pt x="307" y="141"/>
                  </a:lnTo>
                  <a:lnTo>
                    <a:pt x="308" y="142"/>
                  </a:lnTo>
                  <a:lnTo>
                    <a:pt x="309" y="143"/>
                  </a:lnTo>
                  <a:lnTo>
                    <a:pt x="310" y="144"/>
                  </a:lnTo>
                  <a:lnTo>
                    <a:pt x="311" y="146"/>
                  </a:lnTo>
                  <a:lnTo>
                    <a:pt x="312" y="147"/>
                  </a:lnTo>
                  <a:lnTo>
                    <a:pt x="313" y="148"/>
                  </a:lnTo>
                  <a:lnTo>
                    <a:pt x="314" y="149"/>
                  </a:lnTo>
                  <a:lnTo>
                    <a:pt x="315" y="149"/>
                  </a:lnTo>
                  <a:lnTo>
                    <a:pt x="316" y="150"/>
                  </a:lnTo>
                  <a:lnTo>
                    <a:pt x="316" y="151"/>
                  </a:lnTo>
                  <a:lnTo>
                    <a:pt x="317" y="151"/>
                  </a:lnTo>
                  <a:lnTo>
                    <a:pt x="318" y="152"/>
                  </a:lnTo>
                  <a:lnTo>
                    <a:pt x="320" y="153"/>
                  </a:lnTo>
                  <a:lnTo>
                    <a:pt x="322" y="155"/>
                  </a:lnTo>
                  <a:lnTo>
                    <a:pt x="325" y="156"/>
                  </a:lnTo>
                  <a:lnTo>
                    <a:pt x="328" y="158"/>
                  </a:lnTo>
                  <a:lnTo>
                    <a:pt x="331" y="161"/>
                  </a:lnTo>
                  <a:lnTo>
                    <a:pt x="334" y="164"/>
                  </a:lnTo>
                  <a:lnTo>
                    <a:pt x="338" y="167"/>
                  </a:lnTo>
                  <a:lnTo>
                    <a:pt x="341" y="169"/>
                  </a:lnTo>
                  <a:lnTo>
                    <a:pt x="344" y="171"/>
                  </a:lnTo>
                  <a:lnTo>
                    <a:pt x="347" y="174"/>
                  </a:lnTo>
                  <a:lnTo>
                    <a:pt x="350" y="176"/>
                  </a:lnTo>
                  <a:lnTo>
                    <a:pt x="352" y="177"/>
                  </a:lnTo>
                  <a:lnTo>
                    <a:pt x="354" y="179"/>
                  </a:lnTo>
                  <a:lnTo>
                    <a:pt x="356" y="180"/>
                  </a:lnTo>
                  <a:lnTo>
                    <a:pt x="357" y="181"/>
                  </a:lnTo>
                  <a:lnTo>
                    <a:pt x="358" y="182"/>
                  </a:lnTo>
                  <a:lnTo>
                    <a:pt x="359" y="183"/>
                  </a:lnTo>
                  <a:lnTo>
                    <a:pt x="360" y="185"/>
                  </a:lnTo>
                  <a:lnTo>
                    <a:pt x="361" y="186"/>
                  </a:lnTo>
                  <a:lnTo>
                    <a:pt x="362" y="188"/>
                  </a:lnTo>
                  <a:lnTo>
                    <a:pt x="363" y="190"/>
                  </a:lnTo>
                  <a:lnTo>
                    <a:pt x="363" y="191"/>
                  </a:lnTo>
                  <a:lnTo>
                    <a:pt x="364" y="193"/>
                  </a:lnTo>
                  <a:lnTo>
                    <a:pt x="365" y="194"/>
                  </a:lnTo>
                  <a:lnTo>
                    <a:pt x="365" y="196"/>
                  </a:lnTo>
                  <a:lnTo>
                    <a:pt x="366" y="197"/>
                  </a:lnTo>
                  <a:lnTo>
                    <a:pt x="366" y="198"/>
                  </a:lnTo>
                  <a:lnTo>
                    <a:pt x="366" y="199"/>
                  </a:lnTo>
                  <a:lnTo>
                    <a:pt x="366" y="200"/>
                  </a:lnTo>
                  <a:lnTo>
                    <a:pt x="367" y="201"/>
                  </a:lnTo>
                  <a:lnTo>
                    <a:pt x="366" y="201"/>
                  </a:lnTo>
                  <a:lnTo>
                    <a:pt x="366" y="202"/>
                  </a:lnTo>
                  <a:lnTo>
                    <a:pt x="366" y="203"/>
                  </a:lnTo>
                  <a:lnTo>
                    <a:pt x="365" y="203"/>
                  </a:lnTo>
                  <a:lnTo>
                    <a:pt x="365" y="204"/>
                  </a:lnTo>
                  <a:lnTo>
                    <a:pt x="364" y="203"/>
                  </a:lnTo>
                  <a:lnTo>
                    <a:pt x="363" y="203"/>
                  </a:lnTo>
                  <a:lnTo>
                    <a:pt x="362" y="203"/>
                  </a:lnTo>
                  <a:lnTo>
                    <a:pt x="361" y="203"/>
                  </a:lnTo>
                  <a:lnTo>
                    <a:pt x="360" y="203"/>
                  </a:lnTo>
                  <a:lnTo>
                    <a:pt x="359" y="203"/>
                  </a:lnTo>
                  <a:lnTo>
                    <a:pt x="358" y="203"/>
                  </a:lnTo>
                  <a:lnTo>
                    <a:pt x="357" y="203"/>
                  </a:lnTo>
                  <a:lnTo>
                    <a:pt x="356" y="203"/>
                  </a:lnTo>
                  <a:lnTo>
                    <a:pt x="355" y="203"/>
                  </a:lnTo>
                  <a:lnTo>
                    <a:pt x="354" y="203"/>
                  </a:lnTo>
                  <a:lnTo>
                    <a:pt x="353" y="203"/>
                  </a:lnTo>
                  <a:lnTo>
                    <a:pt x="352" y="202"/>
                  </a:lnTo>
                  <a:lnTo>
                    <a:pt x="351" y="202"/>
                  </a:lnTo>
                  <a:lnTo>
                    <a:pt x="350" y="202"/>
                  </a:lnTo>
                  <a:lnTo>
                    <a:pt x="349" y="202"/>
                  </a:lnTo>
                  <a:lnTo>
                    <a:pt x="348" y="201"/>
                  </a:lnTo>
                  <a:lnTo>
                    <a:pt x="347" y="201"/>
                  </a:lnTo>
                  <a:lnTo>
                    <a:pt x="342" y="200"/>
                  </a:lnTo>
                  <a:lnTo>
                    <a:pt x="339" y="199"/>
                  </a:lnTo>
                  <a:lnTo>
                    <a:pt x="336" y="198"/>
                  </a:lnTo>
                  <a:lnTo>
                    <a:pt x="333" y="197"/>
                  </a:lnTo>
                  <a:lnTo>
                    <a:pt x="330" y="197"/>
                  </a:lnTo>
                  <a:lnTo>
                    <a:pt x="328" y="196"/>
                  </a:lnTo>
                  <a:lnTo>
                    <a:pt x="327" y="196"/>
                  </a:lnTo>
                  <a:lnTo>
                    <a:pt x="325" y="196"/>
                  </a:lnTo>
                  <a:lnTo>
                    <a:pt x="324" y="195"/>
                  </a:lnTo>
                  <a:lnTo>
                    <a:pt x="322" y="195"/>
                  </a:lnTo>
                  <a:lnTo>
                    <a:pt x="321" y="195"/>
                  </a:lnTo>
                  <a:lnTo>
                    <a:pt x="320" y="194"/>
                  </a:lnTo>
                  <a:lnTo>
                    <a:pt x="319" y="194"/>
                  </a:lnTo>
                  <a:lnTo>
                    <a:pt x="318" y="194"/>
                  </a:lnTo>
                  <a:lnTo>
                    <a:pt x="317" y="193"/>
                  </a:lnTo>
                  <a:lnTo>
                    <a:pt x="317" y="192"/>
                  </a:lnTo>
                  <a:lnTo>
                    <a:pt x="316" y="192"/>
                  </a:lnTo>
                  <a:lnTo>
                    <a:pt x="315" y="191"/>
                  </a:lnTo>
                  <a:lnTo>
                    <a:pt x="315" y="190"/>
                  </a:lnTo>
                  <a:lnTo>
                    <a:pt x="314" y="190"/>
                  </a:lnTo>
                  <a:lnTo>
                    <a:pt x="314" y="189"/>
                  </a:lnTo>
                  <a:lnTo>
                    <a:pt x="313" y="189"/>
                  </a:lnTo>
                  <a:lnTo>
                    <a:pt x="313" y="188"/>
                  </a:lnTo>
                  <a:lnTo>
                    <a:pt x="312" y="187"/>
                  </a:lnTo>
                  <a:lnTo>
                    <a:pt x="312" y="186"/>
                  </a:lnTo>
                  <a:lnTo>
                    <a:pt x="311" y="185"/>
                  </a:lnTo>
                  <a:lnTo>
                    <a:pt x="310" y="184"/>
                  </a:lnTo>
                  <a:lnTo>
                    <a:pt x="310" y="183"/>
                  </a:lnTo>
                  <a:lnTo>
                    <a:pt x="308" y="181"/>
                  </a:lnTo>
                  <a:lnTo>
                    <a:pt x="306" y="179"/>
                  </a:lnTo>
                  <a:lnTo>
                    <a:pt x="305" y="178"/>
                  </a:lnTo>
                  <a:lnTo>
                    <a:pt x="304" y="176"/>
                  </a:lnTo>
                  <a:lnTo>
                    <a:pt x="303" y="175"/>
                  </a:lnTo>
                  <a:lnTo>
                    <a:pt x="302" y="174"/>
                  </a:lnTo>
                  <a:lnTo>
                    <a:pt x="301" y="172"/>
                  </a:lnTo>
                  <a:lnTo>
                    <a:pt x="300" y="171"/>
                  </a:lnTo>
                  <a:lnTo>
                    <a:pt x="299" y="170"/>
                  </a:lnTo>
                  <a:lnTo>
                    <a:pt x="298" y="168"/>
                  </a:lnTo>
                  <a:lnTo>
                    <a:pt x="297" y="167"/>
                  </a:lnTo>
                  <a:lnTo>
                    <a:pt x="296" y="165"/>
                  </a:lnTo>
                  <a:lnTo>
                    <a:pt x="295" y="162"/>
                  </a:lnTo>
                  <a:lnTo>
                    <a:pt x="294" y="160"/>
                  </a:lnTo>
                  <a:lnTo>
                    <a:pt x="292" y="158"/>
                  </a:lnTo>
                  <a:lnTo>
                    <a:pt x="291" y="156"/>
                  </a:lnTo>
                  <a:lnTo>
                    <a:pt x="290" y="155"/>
                  </a:lnTo>
                  <a:lnTo>
                    <a:pt x="289" y="155"/>
                  </a:lnTo>
                  <a:lnTo>
                    <a:pt x="289" y="154"/>
                  </a:lnTo>
                  <a:lnTo>
                    <a:pt x="282" y="157"/>
                  </a:lnTo>
                  <a:lnTo>
                    <a:pt x="281" y="157"/>
                  </a:lnTo>
                  <a:lnTo>
                    <a:pt x="280" y="157"/>
                  </a:lnTo>
                  <a:lnTo>
                    <a:pt x="280" y="158"/>
                  </a:lnTo>
                  <a:lnTo>
                    <a:pt x="279" y="158"/>
                  </a:lnTo>
                  <a:lnTo>
                    <a:pt x="279" y="159"/>
                  </a:lnTo>
                  <a:lnTo>
                    <a:pt x="278" y="159"/>
                  </a:lnTo>
                  <a:lnTo>
                    <a:pt x="278" y="160"/>
                  </a:lnTo>
                  <a:lnTo>
                    <a:pt x="277" y="161"/>
                  </a:lnTo>
                  <a:lnTo>
                    <a:pt x="276" y="161"/>
                  </a:lnTo>
                  <a:lnTo>
                    <a:pt x="276" y="162"/>
                  </a:lnTo>
                  <a:lnTo>
                    <a:pt x="275" y="162"/>
                  </a:lnTo>
                  <a:lnTo>
                    <a:pt x="275" y="164"/>
                  </a:lnTo>
                  <a:lnTo>
                    <a:pt x="273" y="164"/>
                  </a:lnTo>
                  <a:lnTo>
                    <a:pt x="273" y="165"/>
                  </a:lnTo>
                  <a:lnTo>
                    <a:pt x="272" y="165"/>
                  </a:lnTo>
                  <a:lnTo>
                    <a:pt x="272" y="166"/>
                  </a:lnTo>
                  <a:lnTo>
                    <a:pt x="272" y="167"/>
                  </a:lnTo>
                  <a:lnTo>
                    <a:pt x="271" y="168"/>
                  </a:lnTo>
                  <a:lnTo>
                    <a:pt x="271" y="169"/>
                  </a:lnTo>
                  <a:lnTo>
                    <a:pt x="270" y="169"/>
                  </a:lnTo>
                  <a:lnTo>
                    <a:pt x="270" y="170"/>
                  </a:lnTo>
                  <a:lnTo>
                    <a:pt x="270" y="171"/>
                  </a:lnTo>
                  <a:lnTo>
                    <a:pt x="270" y="172"/>
                  </a:lnTo>
                  <a:lnTo>
                    <a:pt x="271" y="172"/>
                  </a:lnTo>
                  <a:lnTo>
                    <a:pt x="271" y="173"/>
                  </a:lnTo>
                  <a:lnTo>
                    <a:pt x="271" y="174"/>
                  </a:lnTo>
                  <a:lnTo>
                    <a:pt x="271" y="175"/>
                  </a:lnTo>
                  <a:lnTo>
                    <a:pt x="271" y="176"/>
                  </a:lnTo>
                  <a:lnTo>
                    <a:pt x="271" y="177"/>
                  </a:lnTo>
                  <a:lnTo>
                    <a:pt x="272" y="178"/>
                  </a:lnTo>
                  <a:lnTo>
                    <a:pt x="271" y="179"/>
                  </a:lnTo>
                  <a:lnTo>
                    <a:pt x="271" y="180"/>
                  </a:lnTo>
                  <a:lnTo>
                    <a:pt x="270" y="181"/>
                  </a:lnTo>
                  <a:lnTo>
                    <a:pt x="270" y="182"/>
                  </a:lnTo>
                  <a:lnTo>
                    <a:pt x="269" y="182"/>
                  </a:lnTo>
                  <a:lnTo>
                    <a:pt x="268" y="183"/>
                  </a:lnTo>
                  <a:lnTo>
                    <a:pt x="267" y="183"/>
                  </a:lnTo>
                  <a:lnTo>
                    <a:pt x="267" y="184"/>
                  </a:lnTo>
                  <a:lnTo>
                    <a:pt x="265" y="184"/>
                  </a:lnTo>
                  <a:lnTo>
                    <a:pt x="264" y="185"/>
                  </a:lnTo>
                  <a:lnTo>
                    <a:pt x="263" y="185"/>
                  </a:lnTo>
                  <a:lnTo>
                    <a:pt x="261" y="185"/>
                  </a:lnTo>
                  <a:lnTo>
                    <a:pt x="259" y="186"/>
                  </a:lnTo>
                  <a:lnTo>
                    <a:pt x="257" y="186"/>
                  </a:lnTo>
                  <a:lnTo>
                    <a:pt x="255" y="186"/>
                  </a:lnTo>
                  <a:lnTo>
                    <a:pt x="253" y="187"/>
                  </a:lnTo>
                  <a:lnTo>
                    <a:pt x="252" y="186"/>
                  </a:lnTo>
                  <a:lnTo>
                    <a:pt x="251" y="186"/>
                  </a:lnTo>
                  <a:lnTo>
                    <a:pt x="250" y="186"/>
                  </a:lnTo>
                  <a:lnTo>
                    <a:pt x="249" y="186"/>
                  </a:lnTo>
                  <a:lnTo>
                    <a:pt x="248" y="186"/>
                  </a:lnTo>
                  <a:lnTo>
                    <a:pt x="247" y="186"/>
                  </a:lnTo>
                  <a:lnTo>
                    <a:pt x="246" y="186"/>
                  </a:lnTo>
                  <a:lnTo>
                    <a:pt x="245" y="186"/>
                  </a:lnTo>
                  <a:lnTo>
                    <a:pt x="238" y="185"/>
                  </a:lnTo>
                  <a:lnTo>
                    <a:pt x="225" y="184"/>
                  </a:lnTo>
                  <a:lnTo>
                    <a:pt x="223" y="183"/>
                  </a:lnTo>
                  <a:lnTo>
                    <a:pt x="221" y="183"/>
                  </a:lnTo>
                  <a:lnTo>
                    <a:pt x="220" y="183"/>
                  </a:lnTo>
                  <a:lnTo>
                    <a:pt x="219" y="183"/>
                  </a:lnTo>
                  <a:lnTo>
                    <a:pt x="218" y="183"/>
                  </a:lnTo>
                  <a:lnTo>
                    <a:pt x="217" y="183"/>
                  </a:lnTo>
                  <a:lnTo>
                    <a:pt x="216" y="183"/>
                  </a:lnTo>
                  <a:lnTo>
                    <a:pt x="215" y="184"/>
                  </a:lnTo>
                  <a:lnTo>
                    <a:pt x="214" y="184"/>
                  </a:lnTo>
                  <a:lnTo>
                    <a:pt x="213" y="184"/>
                  </a:lnTo>
                  <a:lnTo>
                    <a:pt x="213" y="185"/>
                  </a:lnTo>
                  <a:lnTo>
                    <a:pt x="213" y="186"/>
                  </a:lnTo>
                  <a:lnTo>
                    <a:pt x="212" y="186"/>
                  </a:lnTo>
                  <a:lnTo>
                    <a:pt x="212" y="187"/>
                  </a:lnTo>
                  <a:lnTo>
                    <a:pt x="212" y="188"/>
                  </a:lnTo>
                  <a:lnTo>
                    <a:pt x="211" y="188"/>
                  </a:lnTo>
                  <a:lnTo>
                    <a:pt x="211" y="189"/>
                  </a:lnTo>
                  <a:lnTo>
                    <a:pt x="211" y="190"/>
                  </a:lnTo>
                  <a:lnTo>
                    <a:pt x="210" y="191"/>
                  </a:lnTo>
                  <a:lnTo>
                    <a:pt x="210" y="192"/>
                  </a:lnTo>
                  <a:lnTo>
                    <a:pt x="210" y="193"/>
                  </a:lnTo>
                  <a:lnTo>
                    <a:pt x="210" y="194"/>
                  </a:lnTo>
                  <a:lnTo>
                    <a:pt x="209" y="194"/>
                  </a:lnTo>
                  <a:lnTo>
                    <a:pt x="208" y="194"/>
                  </a:lnTo>
                  <a:lnTo>
                    <a:pt x="207" y="194"/>
                  </a:lnTo>
                  <a:lnTo>
                    <a:pt x="206" y="194"/>
                  </a:lnTo>
                  <a:lnTo>
                    <a:pt x="205" y="193"/>
                  </a:lnTo>
                  <a:lnTo>
                    <a:pt x="204" y="193"/>
                  </a:lnTo>
                  <a:lnTo>
                    <a:pt x="203" y="193"/>
                  </a:lnTo>
                  <a:lnTo>
                    <a:pt x="202" y="192"/>
                  </a:lnTo>
                  <a:lnTo>
                    <a:pt x="201" y="191"/>
                  </a:lnTo>
                  <a:lnTo>
                    <a:pt x="200" y="190"/>
                  </a:lnTo>
                  <a:lnTo>
                    <a:pt x="199" y="189"/>
                  </a:lnTo>
                  <a:lnTo>
                    <a:pt x="199" y="188"/>
                  </a:lnTo>
                  <a:lnTo>
                    <a:pt x="198" y="187"/>
                  </a:lnTo>
                  <a:lnTo>
                    <a:pt x="197" y="186"/>
                  </a:lnTo>
                  <a:lnTo>
                    <a:pt x="196" y="184"/>
                  </a:lnTo>
                  <a:lnTo>
                    <a:pt x="195" y="183"/>
                  </a:lnTo>
                  <a:lnTo>
                    <a:pt x="195" y="182"/>
                  </a:lnTo>
                  <a:lnTo>
                    <a:pt x="195" y="180"/>
                  </a:lnTo>
                  <a:lnTo>
                    <a:pt x="194" y="179"/>
                  </a:lnTo>
                  <a:lnTo>
                    <a:pt x="195" y="178"/>
                  </a:lnTo>
                  <a:lnTo>
                    <a:pt x="195" y="176"/>
                  </a:lnTo>
                  <a:lnTo>
                    <a:pt x="195" y="175"/>
                  </a:lnTo>
                  <a:lnTo>
                    <a:pt x="195" y="174"/>
                  </a:lnTo>
                  <a:lnTo>
                    <a:pt x="195" y="173"/>
                  </a:lnTo>
                  <a:lnTo>
                    <a:pt x="195" y="172"/>
                  </a:lnTo>
                  <a:lnTo>
                    <a:pt x="195" y="171"/>
                  </a:lnTo>
                  <a:lnTo>
                    <a:pt x="195" y="170"/>
                  </a:lnTo>
                  <a:lnTo>
                    <a:pt x="195" y="169"/>
                  </a:lnTo>
                  <a:lnTo>
                    <a:pt x="195" y="168"/>
                  </a:lnTo>
                  <a:lnTo>
                    <a:pt x="195" y="167"/>
                  </a:lnTo>
                  <a:lnTo>
                    <a:pt x="195" y="166"/>
                  </a:lnTo>
                  <a:lnTo>
                    <a:pt x="195" y="165"/>
                  </a:lnTo>
                  <a:lnTo>
                    <a:pt x="195" y="164"/>
                  </a:lnTo>
                  <a:lnTo>
                    <a:pt x="195" y="160"/>
                  </a:lnTo>
                  <a:lnTo>
                    <a:pt x="195" y="158"/>
                  </a:lnTo>
                  <a:lnTo>
                    <a:pt x="195" y="156"/>
                  </a:lnTo>
                  <a:lnTo>
                    <a:pt x="195" y="155"/>
                  </a:lnTo>
                  <a:lnTo>
                    <a:pt x="195" y="153"/>
                  </a:lnTo>
                  <a:lnTo>
                    <a:pt x="195" y="152"/>
                  </a:lnTo>
                  <a:lnTo>
                    <a:pt x="195" y="151"/>
                  </a:lnTo>
                  <a:lnTo>
                    <a:pt x="195" y="150"/>
                  </a:lnTo>
                  <a:lnTo>
                    <a:pt x="195" y="149"/>
                  </a:lnTo>
                  <a:lnTo>
                    <a:pt x="195" y="148"/>
                  </a:lnTo>
                  <a:lnTo>
                    <a:pt x="195" y="147"/>
                  </a:lnTo>
                  <a:lnTo>
                    <a:pt x="195" y="146"/>
                  </a:lnTo>
                  <a:lnTo>
                    <a:pt x="195" y="145"/>
                  </a:lnTo>
                  <a:lnTo>
                    <a:pt x="194" y="144"/>
                  </a:lnTo>
                  <a:lnTo>
                    <a:pt x="191" y="145"/>
                  </a:lnTo>
                  <a:lnTo>
                    <a:pt x="189" y="146"/>
                  </a:lnTo>
                  <a:lnTo>
                    <a:pt x="187" y="147"/>
                  </a:lnTo>
                  <a:lnTo>
                    <a:pt x="185" y="149"/>
                  </a:lnTo>
                  <a:lnTo>
                    <a:pt x="183" y="150"/>
                  </a:lnTo>
                  <a:lnTo>
                    <a:pt x="181" y="151"/>
                  </a:lnTo>
                  <a:lnTo>
                    <a:pt x="180" y="153"/>
                  </a:lnTo>
                  <a:lnTo>
                    <a:pt x="178" y="154"/>
                  </a:lnTo>
                  <a:lnTo>
                    <a:pt x="175" y="155"/>
                  </a:lnTo>
                  <a:lnTo>
                    <a:pt x="173" y="156"/>
                  </a:lnTo>
                  <a:lnTo>
                    <a:pt x="172" y="158"/>
                  </a:lnTo>
                  <a:lnTo>
                    <a:pt x="170" y="159"/>
                  </a:lnTo>
                  <a:lnTo>
                    <a:pt x="169" y="159"/>
                  </a:lnTo>
                  <a:lnTo>
                    <a:pt x="168" y="160"/>
                  </a:lnTo>
                  <a:lnTo>
                    <a:pt x="167" y="161"/>
                  </a:lnTo>
                  <a:lnTo>
                    <a:pt x="167" y="162"/>
                  </a:lnTo>
                  <a:lnTo>
                    <a:pt x="166" y="162"/>
                  </a:lnTo>
                  <a:lnTo>
                    <a:pt x="165" y="162"/>
                  </a:lnTo>
                  <a:lnTo>
                    <a:pt x="164" y="162"/>
                  </a:lnTo>
                  <a:lnTo>
                    <a:pt x="163" y="162"/>
                  </a:lnTo>
                  <a:lnTo>
                    <a:pt x="162" y="162"/>
                  </a:lnTo>
                  <a:lnTo>
                    <a:pt x="161" y="164"/>
                  </a:lnTo>
                  <a:lnTo>
                    <a:pt x="160" y="164"/>
                  </a:lnTo>
                  <a:lnTo>
                    <a:pt x="159" y="165"/>
                  </a:lnTo>
                  <a:lnTo>
                    <a:pt x="158" y="165"/>
                  </a:lnTo>
                  <a:lnTo>
                    <a:pt x="157" y="165"/>
                  </a:lnTo>
                  <a:lnTo>
                    <a:pt x="155" y="166"/>
                  </a:lnTo>
                  <a:lnTo>
                    <a:pt x="154" y="166"/>
                  </a:lnTo>
                  <a:lnTo>
                    <a:pt x="153" y="166"/>
                  </a:lnTo>
                  <a:lnTo>
                    <a:pt x="152" y="166"/>
                  </a:lnTo>
                  <a:lnTo>
                    <a:pt x="151" y="166"/>
                  </a:lnTo>
                  <a:lnTo>
                    <a:pt x="150" y="167"/>
                  </a:lnTo>
                  <a:lnTo>
                    <a:pt x="149" y="166"/>
                  </a:lnTo>
                  <a:lnTo>
                    <a:pt x="148" y="166"/>
                  </a:lnTo>
                  <a:lnTo>
                    <a:pt x="147" y="166"/>
                  </a:lnTo>
                  <a:lnTo>
                    <a:pt x="146" y="166"/>
                  </a:lnTo>
                  <a:lnTo>
                    <a:pt x="144" y="166"/>
                  </a:lnTo>
                  <a:lnTo>
                    <a:pt x="143" y="166"/>
                  </a:lnTo>
                  <a:lnTo>
                    <a:pt x="142" y="166"/>
                  </a:lnTo>
                  <a:lnTo>
                    <a:pt x="141" y="166"/>
                  </a:lnTo>
                  <a:lnTo>
                    <a:pt x="140" y="166"/>
                  </a:lnTo>
                  <a:lnTo>
                    <a:pt x="138" y="166"/>
                  </a:lnTo>
                  <a:lnTo>
                    <a:pt x="137" y="166"/>
                  </a:lnTo>
                  <a:lnTo>
                    <a:pt x="136" y="166"/>
                  </a:lnTo>
                  <a:lnTo>
                    <a:pt x="135" y="166"/>
                  </a:lnTo>
                  <a:lnTo>
                    <a:pt x="135" y="167"/>
                  </a:lnTo>
                  <a:lnTo>
                    <a:pt x="135" y="168"/>
                  </a:lnTo>
                  <a:lnTo>
                    <a:pt x="136" y="168"/>
                  </a:lnTo>
                  <a:lnTo>
                    <a:pt x="136" y="169"/>
                  </a:lnTo>
                  <a:lnTo>
                    <a:pt x="137" y="169"/>
                  </a:lnTo>
                  <a:lnTo>
                    <a:pt x="137" y="170"/>
                  </a:lnTo>
                  <a:lnTo>
                    <a:pt x="138" y="170"/>
                  </a:lnTo>
                  <a:lnTo>
                    <a:pt x="139" y="171"/>
                  </a:lnTo>
                  <a:lnTo>
                    <a:pt x="140" y="172"/>
                  </a:lnTo>
                  <a:lnTo>
                    <a:pt x="141" y="173"/>
                  </a:lnTo>
                  <a:lnTo>
                    <a:pt x="142" y="173"/>
                  </a:lnTo>
                  <a:lnTo>
                    <a:pt x="143" y="174"/>
                  </a:lnTo>
                  <a:lnTo>
                    <a:pt x="143" y="175"/>
                  </a:lnTo>
                  <a:lnTo>
                    <a:pt x="144" y="176"/>
                  </a:lnTo>
                  <a:lnTo>
                    <a:pt x="144" y="177"/>
                  </a:lnTo>
                  <a:lnTo>
                    <a:pt x="145" y="179"/>
                  </a:lnTo>
                  <a:lnTo>
                    <a:pt x="145" y="180"/>
                  </a:lnTo>
                  <a:lnTo>
                    <a:pt x="145" y="181"/>
                  </a:lnTo>
                  <a:lnTo>
                    <a:pt x="146" y="182"/>
                  </a:lnTo>
                  <a:lnTo>
                    <a:pt x="146" y="183"/>
                  </a:lnTo>
                  <a:lnTo>
                    <a:pt x="146" y="184"/>
                  </a:lnTo>
                  <a:lnTo>
                    <a:pt x="147" y="185"/>
                  </a:lnTo>
                  <a:lnTo>
                    <a:pt x="147" y="187"/>
                  </a:lnTo>
                  <a:lnTo>
                    <a:pt x="147" y="188"/>
                  </a:lnTo>
                  <a:lnTo>
                    <a:pt x="147" y="189"/>
                  </a:lnTo>
                  <a:lnTo>
                    <a:pt x="147" y="190"/>
                  </a:lnTo>
                  <a:lnTo>
                    <a:pt x="147" y="191"/>
                  </a:lnTo>
                  <a:lnTo>
                    <a:pt x="148" y="192"/>
                  </a:lnTo>
                  <a:lnTo>
                    <a:pt x="147" y="192"/>
                  </a:lnTo>
                  <a:lnTo>
                    <a:pt x="147" y="193"/>
                  </a:lnTo>
                  <a:lnTo>
                    <a:pt x="147" y="194"/>
                  </a:lnTo>
                  <a:lnTo>
                    <a:pt x="146" y="194"/>
                  </a:lnTo>
                  <a:lnTo>
                    <a:pt x="146" y="195"/>
                  </a:lnTo>
                  <a:lnTo>
                    <a:pt x="146" y="196"/>
                  </a:lnTo>
                  <a:lnTo>
                    <a:pt x="145" y="196"/>
                  </a:lnTo>
                  <a:lnTo>
                    <a:pt x="144" y="197"/>
                  </a:lnTo>
                  <a:lnTo>
                    <a:pt x="143" y="198"/>
                  </a:lnTo>
                  <a:lnTo>
                    <a:pt x="143" y="199"/>
                  </a:lnTo>
                  <a:lnTo>
                    <a:pt x="143" y="200"/>
                  </a:lnTo>
                  <a:lnTo>
                    <a:pt x="143" y="201"/>
                  </a:lnTo>
                  <a:lnTo>
                    <a:pt x="143" y="202"/>
                  </a:lnTo>
                  <a:lnTo>
                    <a:pt x="142" y="202"/>
                  </a:lnTo>
                  <a:lnTo>
                    <a:pt x="141" y="202"/>
                  </a:lnTo>
                  <a:lnTo>
                    <a:pt x="141" y="203"/>
                  </a:lnTo>
                  <a:lnTo>
                    <a:pt x="140" y="203"/>
                  </a:lnTo>
                  <a:lnTo>
                    <a:pt x="139" y="203"/>
                  </a:lnTo>
                  <a:lnTo>
                    <a:pt x="138" y="203"/>
                  </a:lnTo>
                  <a:lnTo>
                    <a:pt x="137" y="203"/>
                  </a:lnTo>
                  <a:lnTo>
                    <a:pt x="135" y="202"/>
                  </a:lnTo>
                  <a:lnTo>
                    <a:pt x="134" y="202"/>
                  </a:lnTo>
                  <a:lnTo>
                    <a:pt x="133" y="201"/>
                  </a:lnTo>
                  <a:lnTo>
                    <a:pt x="132" y="200"/>
                  </a:lnTo>
                  <a:lnTo>
                    <a:pt x="131" y="200"/>
                  </a:lnTo>
                  <a:lnTo>
                    <a:pt x="130" y="199"/>
                  </a:lnTo>
                  <a:lnTo>
                    <a:pt x="129" y="198"/>
                  </a:lnTo>
                  <a:lnTo>
                    <a:pt x="127" y="197"/>
                  </a:lnTo>
                  <a:lnTo>
                    <a:pt x="126" y="196"/>
                  </a:lnTo>
                  <a:lnTo>
                    <a:pt x="125" y="194"/>
                  </a:lnTo>
                  <a:lnTo>
                    <a:pt x="124" y="193"/>
                  </a:lnTo>
                  <a:lnTo>
                    <a:pt x="124" y="192"/>
                  </a:lnTo>
                  <a:lnTo>
                    <a:pt x="123" y="191"/>
                  </a:lnTo>
                  <a:lnTo>
                    <a:pt x="122" y="190"/>
                  </a:lnTo>
                  <a:lnTo>
                    <a:pt x="122" y="189"/>
                  </a:lnTo>
                  <a:lnTo>
                    <a:pt x="121" y="189"/>
                  </a:lnTo>
                  <a:lnTo>
                    <a:pt x="120" y="189"/>
                  </a:lnTo>
                  <a:lnTo>
                    <a:pt x="120" y="190"/>
                  </a:lnTo>
                  <a:lnTo>
                    <a:pt x="120" y="191"/>
                  </a:lnTo>
                  <a:lnTo>
                    <a:pt x="119" y="192"/>
                  </a:lnTo>
                  <a:lnTo>
                    <a:pt x="119" y="193"/>
                  </a:lnTo>
                  <a:lnTo>
                    <a:pt x="118" y="194"/>
                  </a:lnTo>
                  <a:lnTo>
                    <a:pt x="118" y="195"/>
                  </a:lnTo>
                  <a:lnTo>
                    <a:pt x="118" y="196"/>
                  </a:lnTo>
                  <a:lnTo>
                    <a:pt x="118" y="197"/>
                  </a:lnTo>
                  <a:lnTo>
                    <a:pt x="117" y="197"/>
                  </a:lnTo>
                  <a:lnTo>
                    <a:pt x="117" y="198"/>
                  </a:lnTo>
                  <a:lnTo>
                    <a:pt x="117" y="199"/>
                  </a:lnTo>
                  <a:lnTo>
                    <a:pt x="117" y="200"/>
                  </a:lnTo>
                  <a:lnTo>
                    <a:pt x="116" y="201"/>
                  </a:lnTo>
                  <a:lnTo>
                    <a:pt x="116" y="202"/>
                  </a:lnTo>
                  <a:lnTo>
                    <a:pt x="115" y="203"/>
                  </a:lnTo>
                  <a:lnTo>
                    <a:pt x="115" y="205"/>
                  </a:lnTo>
                  <a:lnTo>
                    <a:pt x="115" y="207"/>
                  </a:lnTo>
                  <a:lnTo>
                    <a:pt x="114" y="213"/>
                  </a:lnTo>
                  <a:lnTo>
                    <a:pt x="113" y="214"/>
                  </a:lnTo>
                  <a:lnTo>
                    <a:pt x="113" y="216"/>
                  </a:lnTo>
                  <a:lnTo>
                    <a:pt x="112" y="218"/>
                  </a:lnTo>
                  <a:lnTo>
                    <a:pt x="112" y="219"/>
                  </a:lnTo>
                  <a:lnTo>
                    <a:pt x="112" y="221"/>
                  </a:lnTo>
                  <a:lnTo>
                    <a:pt x="111" y="223"/>
                  </a:lnTo>
                  <a:lnTo>
                    <a:pt x="111" y="225"/>
                  </a:lnTo>
                  <a:lnTo>
                    <a:pt x="111" y="227"/>
                  </a:lnTo>
                  <a:lnTo>
                    <a:pt x="110" y="228"/>
                  </a:lnTo>
                  <a:lnTo>
                    <a:pt x="110" y="230"/>
                  </a:lnTo>
                  <a:lnTo>
                    <a:pt x="110" y="232"/>
                  </a:lnTo>
                  <a:lnTo>
                    <a:pt x="109" y="233"/>
                  </a:lnTo>
                  <a:lnTo>
                    <a:pt x="109" y="234"/>
                  </a:lnTo>
                  <a:lnTo>
                    <a:pt x="109" y="235"/>
                  </a:lnTo>
                  <a:lnTo>
                    <a:pt x="109" y="236"/>
                  </a:lnTo>
                  <a:lnTo>
                    <a:pt x="109" y="237"/>
                  </a:lnTo>
                  <a:lnTo>
                    <a:pt x="108" y="237"/>
                  </a:lnTo>
                  <a:lnTo>
                    <a:pt x="108" y="238"/>
                  </a:lnTo>
                  <a:lnTo>
                    <a:pt x="108" y="239"/>
                  </a:lnTo>
                  <a:lnTo>
                    <a:pt x="108" y="240"/>
                  </a:lnTo>
                  <a:lnTo>
                    <a:pt x="107" y="241"/>
                  </a:lnTo>
                  <a:lnTo>
                    <a:pt x="107" y="242"/>
                  </a:lnTo>
                  <a:lnTo>
                    <a:pt x="107" y="243"/>
                  </a:lnTo>
                  <a:lnTo>
                    <a:pt x="106" y="244"/>
                  </a:lnTo>
                  <a:lnTo>
                    <a:pt x="106" y="245"/>
                  </a:lnTo>
                  <a:lnTo>
                    <a:pt x="106" y="246"/>
                  </a:lnTo>
                  <a:lnTo>
                    <a:pt x="106" y="247"/>
                  </a:lnTo>
                  <a:lnTo>
                    <a:pt x="106" y="248"/>
                  </a:lnTo>
                  <a:lnTo>
                    <a:pt x="106" y="249"/>
                  </a:lnTo>
                  <a:lnTo>
                    <a:pt x="105" y="250"/>
                  </a:lnTo>
                  <a:lnTo>
                    <a:pt x="105" y="251"/>
                  </a:lnTo>
                  <a:lnTo>
                    <a:pt x="105" y="252"/>
                  </a:lnTo>
                  <a:lnTo>
                    <a:pt x="105" y="253"/>
                  </a:lnTo>
                  <a:lnTo>
                    <a:pt x="105" y="254"/>
                  </a:lnTo>
                  <a:lnTo>
                    <a:pt x="105" y="256"/>
                  </a:lnTo>
                  <a:lnTo>
                    <a:pt x="105" y="257"/>
                  </a:lnTo>
                  <a:lnTo>
                    <a:pt x="105" y="258"/>
                  </a:lnTo>
                  <a:lnTo>
                    <a:pt x="105" y="259"/>
                  </a:lnTo>
                  <a:lnTo>
                    <a:pt x="105" y="260"/>
                  </a:lnTo>
                  <a:lnTo>
                    <a:pt x="105" y="261"/>
                  </a:lnTo>
                  <a:lnTo>
                    <a:pt x="104" y="271"/>
                  </a:lnTo>
                  <a:lnTo>
                    <a:pt x="102" y="281"/>
                  </a:lnTo>
                  <a:lnTo>
                    <a:pt x="102" y="282"/>
                  </a:lnTo>
                  <a:lnTo>
                    <a:pt x="102" y="283"/>
                  </a:lnTo>
                  <a:lnTo>
                    <a:pt x="102" y="284"/>
                  </a:lnTo>
                  <a:lnTo>
                    <a:pt x="102" y="285"/>
                  </a:lnTo>
                  <a:lnTo>
                    <a:pt x="101" y="285"/>
                  </a:lnTo>
                  <a:lnTo>
                    <a:pt x="101" y="286"/>
                  </a:lnTo>
                  <a:lnTo>
                    <a:pt x="100" y="286"/>
                  </a:lnTo>
                  <a:lnTo>
                    <a:pt x="100" y="287"/>
                  </a:lnTo>
                  <a:lnTo>
                    <a:pt x="100" y="288"/>
                  </a:lnTo>
                  <a:lnTo>
                    <a:pt x="101" y="293"/>
                  </a:lnTo>
                  <a:lnTo>
                    <a:pt x="100" y="293"/>
                  </a:lnTo>
                  <a:lnTo>
                    <a:pt x="100" y="294"/>
                  </a:lnTo>
                  <a:lnTo>
                    <a:pt x="100" y="295"/>
                  </a:lnTo>
                  <a:lnTo>
                    <a:pt x="99" y="296"/>
                  </a:lnTo>
                  <a:lnTo>
                    <a:pt x="99" y="298"/>
                  </a:lnTo>
                  <a:lnTo>
                    <a:pt x="99" y="299"/>
                  </a:lnTo>
                  <a:lnTo>
                    <a:pt x="98" y="302"/>
                  </a:lnTo>
                  <a:lnTo>
                    <a:pt x="98" y="303"/>
                  </a:lnTo>
                  <a:lnTo>
                    <a:pt x="98" y="305"/>
                  </a:lnTo>
                  <a:lnTo>
                    <a:pt x="97" y="306"/>
                  </a:lnTo>
                  <a:lnTo>
                    <a:pt x="97" y="308"/>
                  </a:lnTo>
                  <a:lnTo>
                    <a:pt x="97" y="309"/>
                  </a:lnTo>
                  <a:lnTo>
                    <a:pt x="96" y="310"/>
                  </a:lnTo>
                  <a:lnTo>
                    <a:pt x="96" y="311"/>
                  </a:lnTo>
                  <a:lnTo>
                    <a:pt x="96" y="312"/>
                  </a:lnTo>
                  <a:lnTo>
                    <a:pt x="96" y="313"/>
                  </a:lnTo>
                  <a:lnTo>
                    <a:pt x="95" y="314"/>
                  </a:lnTo>
                  <a:lnTo>
                    <a:pt x="94" y="316"/>
                  </a:lnTo>
                  <a:lnTo>
                    <a:pt x="94" y="317"/>
                  </a:lnTo>
                  <a:lnTo>
                    <a:pt x="93" y="318"/>
                  </a:lnTo>
                  <a:lnTo>
                    <a:pt x="93" y="319"/>
                  </a:lnTo>
                  <a:lnTo>
                    <a:pt x="92" y="320"/>
                  </a:lnTo>
                  <a:lnTo>
                    <a:pt x="92" y="321"/>
                  </a:lnTo>
                  <a:lnTo>
                    <a:pt x="91" y="321"/>
                  </a:lnTo>
                  <a:lnTo>
                    <a:pt x="91" y="322"/>
                  </a:lnTo>
                  <a:lnTo>
                    <a:pt x="90" y="322"/>
                  </a:lnTo>
                  <a:lnTo>
                    <a:pt x="90" y="323"/>
                  </a:lnTo>
                  <a:lnTo>
                    <a:pt x="89" y="323"/>
                  </a:lnTo>
                  <a:lnTo>
                    <a:pt x="89" y="324"/>
                  </a:lnTo>
                  <a:lnTo>
                    <a:pt x="88" y="324"/>
                  </a:lnTo>
                  <a:lnTo>
                    <a:pt x="87" y="325"/>
                  </a:lnTo>
                  <a:lnTo>
                    <a:pt x="87" y="326"/>
                  </a:lnTo>
                  <a:lnTo>
                    <a:pt x="86" y="325"/>
                  </a:lnTo>
                  <a:lnTo>
                    <a:pt x="85" y="325"/>
                  </a:lnTo>
                  <a:lnTo>
                    <a:pt x="84" y="325"/>
                  </a:lnTo>
                  <a:lnTo>
                    <a:pt x="83" y="325"/>
                  </a:lnTo>
                  <a:lnTo>
                    <a:pt x="82" y="325"/>
                  </a:lnTo>
                  <a:lnTo>
                    <a:pt x="81" y="325"/>
                  </a:lnTo>
                  <a:lnTo>
                    <a:pt x="79" y="325"/>
                  </a:lnTo>
                  <a:lnTo>
                    <a:pt x="79" y="326"/>
                  </a:lnTo>
                  <a:lnTo>
                    <a:pt x="77" y="325"/>
                  </a:lnTo>
                  <a:lnTo>
                    <a:pt x="76" y="323"/>
                  </a:lnTo>
                  <a:lnTo>
                    <a:pt x="75" y="322"/>
                  </a:lnTo>
                  <a:lnTo>
                    <a:pt x="74" y="321"/>
                  </a:lnTo>
                  <a:lnTo>
                    <a:pt x="74" y="320"/>
                  </a:lnTo>
                  <a:lnTo>
                    <a:pt x="73" y="319"/>
                  </a:lnTo>
                  <a:lnTo>
                    <a:pt x="72" y="317"/>
                  </a:lnTo>
                  <a:lnTo>
                    <a:pt x="72" y="316"/>
                  </a:lnTo>
                  <a:lnTo>
                    <a:pt x="71" y="315"/>
                  </a:lnTo>
                  <a:lnTo>
                    <a:pt x="71" y="313"/>
                  </a:lnTo>
                  <a:lnTo>
                    <a:pt x="71" y="312"/>
                  </a:lnTo>
                  <a:lnTo>
                    <a:pt x="70" y="310"/>
                  </a:lnTo>
                  <a:lnTo>
                    <a:pt x="70" y="308"/>
                  </a:lnTo>
                  <a:lnTo>
                    <a:pt x="70" y="307"/>
                  </a:lnTo>
                  <a:lnTo>
                    <a:pt x="70" y="305"/>
                  </a:lnTo>
                  <a:lnTo>
                    <a:pt x="70" y="304"/>
                  </a:lnTo>
                  <a:lnTo>
                    <a:pt x="69" y="303"/>
                  </a:lnTo>
                  <a:lnTo>
                    <a:pt x="69" y="302"/>
                  </a:lnTo>
                  <a:lnTo>
                    <a:pt x="69" y="301"/>
                  </a:lnTo>
                  <a:lnTo>
                    <a:pt x="68" y="299"/>
                  </a:lnTo>
                  <a:lnTo>
                    <a:pt x="68" y="298"/>
                  </a:lnTo>
                  <a:lnTo>
                    <a:pt x="68" y="297"/>
                  </a:lnTo>
                  <a:lnTo>
                    <a:pt x="68" y="296"/>
                  </a:lnTo>
                  <a:lnTo>
                    <a:pt x="67" y="295"/>
                  </a:lnTo>
                  <a:lnTo>
                    <a:pt x="67" y="294"/>
                  </a:lnTo>
                  <a:lnTo>
                    <a:pt x="67" y="293"/>
                  </a:lnTo>
                  <a:lnTo>
                    <a:pt x="67" y="292"/>
                  </a:lnTo>
                  <a:lnTo>
                    <a:pt x="67" y="291"/>
                  </a:lnTo>
                  <a:lnTo>
                    <a:pt x="67" y="290"/>
                  </a:lnTo>
                  <a:lnTo>
                    <a:pt x="67" y="289"/>
                  </a:lnTo>
                  <a:lnTo>
                    <a:pt x="67" y="288"/>
                  </a:lnTo>
                  <a:lnTo>
                    <a:pt x="67" y="287"/>
                  </a:lnTo>
                  <a:lnTo>
                    <a:pt x="68" y="286"/>
                  </a:lnTo>
                  <a:lnTo>
                    <a:pt x="68" y="285"/>
                  </a:lnTo>
                  <a:lnTo>
                    <a:pt x="69" y="285"/>
                  </a:lnTo>
                  <a:lnTo>
                    <a:pt x="69" y="284"/>
                  </a:lnTo>
                  <a:lnTo>
                    <a:pt x="70" y="283"/>
                  </a:lnTo>
                  <a:lnTo>
                    <a:pt x="70" y="282"/>
                  </a:lnTo>
                  <a:lnTo>
                    <a:pt x="71" y="281"/>
                  </a:lnTo>
                  <a:lnTo>
                    <a:pt x="72" y="280"/>
                  </a:lnTo>
                  <a:lnTo>
                    <a:pt x="72" y="279"/>
                  </a:lnTo>
                  <a:lnTo>
                    <a:pt x="73" y="278"/>
                  </a:lnTo>
                  <a:lnTo>
                    <a:pt x="74" y="277"/>
                  </a:lnTo>
                  <a:lnTo>
                    <a:pt x="74" y="276"/>
                  </a:lnTo>
                  <a:lnTo>
                    <a:pt x="75" y="276"/>
                  </a:lnTo>
                  <a:lnTo>
                    <a:pt x="75" y="275"/>
                  </a:lnTo>
                  <a:lnTo>
                    <a:pt x="76" y="274"/>
                  </a:lnTo>
                  <a:lnTo>
                    <a:pt x="76" y="273"/>
                  </a:lnTo>
                  <a:lnTo>
                    <a:pt x="76" y="272"/>
                  </a:lnTo>
                  <a:lnTo>
                    <a:pt x="77" y="271"/>
                  </a:lnTo>
                  <a:lnTo>
                    <a:pt x="77" y="270"/>
                  </a:lnTo>
                  <a:lnTo>
                    <a:pt x="78" y="269"/>
                  </a:lnTo>
                  <a:lnTo>
                    <a:pt x="78" y="267"/>
                  </a:lnTo>
                  <a:lnTo>
                    <a:pt x="78" y="265"/>
                  </a:lnTo>
                  <a:lnTo>
                    <a:pt x="79" y="263"/>
                  </a:lnTo>
                  <a:lnTo>
                    <a:pt x="79" y="261"/>
                  </a:lnTo>
                  <a:lnTo>
                    <a:pt x="81" y="258"/>
                  </a:lnTo>
                  <a:lnTo>
                    <a:pt x="81" y="256"/>
                  </a:lnTo>
                  <a:lnTo>
                    <a:pt x="82" y="252"/>
                  </a:lnTo>
                  <a:lnTo>
                    <a:pt x="83" y="249"/>
                  </a:lnTo>
                  <a:lnTo>
                    <a:pt x="83" y="246"/>
                  </a:lnTo>
                  <a:lnTo>
                    <a:pt x="84" y="243"/>
                  </a:lnTo>
                  <a:lnTo>
                    <a:pt x="84" y="241"/>
                  </a:lnTo>
                  <a:lnTo>
                    <a:pt x="85" y="238"/>
                  </a:lnTo>
                  <a:lnTo>
                    <a:pt x="85" y="236"/>
                  </a:lnTo>
                  <a:lnTo>
                    <a:pt x="86" y="234"/>
                  </a:lnTo>
                  <a:lnTo>
                    <a:pt x="86" y="232"/>
                  </a:lnTo>
                  <a:lnTo>
                    <a:pt x="87" y="231"/>
                  </a:lnTo>
                  <a:lnTo>
                    <a:pt x="87" y="230"/>
                  </a:lnTo>
                  <a:lnTo>
                    <a:pt x="87" y="229"/>
                  </a:lnTo>
                  <a:lnTo>
                    <a:pt x="87" y="228"/>
                  </a:lnTo>
                  <a:lnTo>
                    <a:pt x="87" y="226"/>
                  </a:lnTo>
                  <a:lnTo>
                    <a:pt x="88" y="224"/>
                  </a:lnTo>
                  <a:lnTo>
                    <a:pt x="88" y="223"/>
                  </a:lnTo>
                  <a:lnTo>
                    <a:pt x="88" y="221"/>
                  </a:lnTo>
                  <a:lnTo>
                    <a:pt x="89" y="219"/>
                  </a:lnTo>
                  <a:lnTo>
                    <a:pt x="89" y="217"/>
                  </a:lnTo>
                  <a:lnTo>
                    <a:pt x="89" y="215"/>
                  </a:lnTo>
                  <a:lnTo>
                    <a:pt x="89" y="214"/>
                  </a:lnTo>
                  <a:lnTo>
                    <a:pt x="90" y="212"/>
                  </a:lnTo>
                  <a:lnTo>
                    <a:pt x="90" y="210"/>
                  </a:lnTo>
                  <a:lnTo>
                    <a:pt x="90" y="208"/>
                  </a:lnTo>
                  <a:lnTo>
                    <a:pt x="90" y="207"/>
                  </a:lnTo>
                  <a:lnTo>
                    <a:pt x="91" y="207"/>
                  </a:lnTo>
                  <a:lnTo>
                    <a:pt x="91" y="206"/>
                  </a:lnTo>
                  <a:lnTo>
                    <a:pt x="91" y="205"/>
                  </a:lnTo>
                  <a:lnTo>
                    <a:pt x="91" y="203"/>
                  </a:lnTo>
                  <a:lnTo>
                    <a:pt x="92" y="201"/>
                  </a:lnTo>
                  <a:lnTo>
                    <a:pt x="92" y="199"/>
                  </a:lnTo>
                  <a:lnTo>
                    <a:pt x="93" y="197"/>
                  </a:lnTo>
                  <a:lnTo>
                    <a:pt x="93" y="194"/>
                  </a:lnTo>
                  <a:lnTo>
                    <a:pt x="94" y="191"/>
                  </a:lnTo>
                  <a:lnTo>
                    <a:pt x="95" y="188"/>
                  </a:lnTo>
                  <a:lnTo>
                    <a:pt x="96" y="185"/>
                  </a:lnTo>
                  <a:lnTo>
                    <a:pt x="96" y="183"/>
                  </a:lnTo>
                  <a:lnTo>
                    <a:pt x="97" y="181"/>
                  </a:lnTo>
                  <a:lnTo>
                    <a:pt x="97" y="179"/>
                  </a:lnTo>
                  <a:lnTo>
                    <a:pt x="98" y="177"/>
                  </a:lnTo>
                  <a:lnTo>
                    <a:pt x="98" y="176"/>
                  </a:lnTo>
                  <a:lnTo>
                    <a:pt x="99" y="176"/>
                  </a:lnTo>
                  <a:lnTo>
                    <a:pt x="98" y="176"/>
                  </a:lnTo>
                  <a:lnTo>
                    <a:pt x="97" y="176"/>
                  </a:lnTo>
                  <a:lnTo>
                    <a:pt x="97" y="177"/>
                  </a:lnTo>
                  <a:lnTo>
                    <a:pt x="96" y="177"/>
                  </a:lnTo>
                  <a:lnTo>
                    <a:pt x="96" y="178"/>
                  </a:lnTo>
                  <a:lnTo>
                    <a:pt x="95" y="178"/>
                  </a:lnTo>
                  <a:lnTo>
                    <a:pt x="95" y="179"/>
                  </a:lnTo>
                  <a:lnTo>
                    <a:pt x="94" y="180"/>
                  </a:lnTo>
                  <a:lnTo>
                    <a:pt x="93" y="181"/>
                  </a:lnTo>
                  <a:lnTo>
                    <a:pt x="93" y="182"/>
                  </a:lnTo>
                  <a:lnTo>
                    <a:pt x="92" y="182"/>
                  </a:lnTo>
                  <a:lnTo>
                    <a:pt x="91" y="183"/>
                  </a:lnTo>
                  <a:lnTo>
                    <a:pt x="91" y="185"/>
                  </a:lnTo>
                  <a:lnTo>
                    <a:pt x="90" y="186"/>
                  </a:lnTo>
                  <a:lnTo>
                    <a:pt x="89" y="187"/>
                  </a:lnTo>
                  <a:lnTo>
                    <a:pt x="88" y="188"/>
                  </a:lnTo>
                  <a:lnTo>
                    <a:pt x="87" y="189"/>
                  </a:lnTo>
                  <a:lnTo>
                    <a:pt x="86" y="190"/>
                  </a:lnTo>
                  <a:lnTo>
                    <a:pt x="85" y="191"/>
                  </a:lnTo>
                  <a:lnTo>
                    <a:pt x="84" y="192"/>
                  </a:lnTo>
                  <a:lnTo>
                    <a:pt x="83" y="194"/>
                  </a:lnTo>
                  <a:lnTo>
                    <a:pt x="82" y="195"/>
                  </a:lnTo>
                  <a:lnTo>
                    <a:pt x="81" y="196"/>
                  </a:lnTo>
                  <a:lnTo>
                    <a:pt x="79" y="197"/>
                  </a:lnTo>
                  <a:lnTo>
                    <a:pt x="78" y="198"/>
                  </a:lnTo>
                  <a:lnTo>
                    <a:pt x="77" y="199"/>
                  </a:lnTo>
                  <a:lnTo>
                    <a:pt x="76" y="200"/>
                  </a:lnTo>
                  <a:lnTo>
                    <a:pt x="75" y="201"/>
                  </a:lnTo>
                  <a:lnTo>
                    <a:pt x="75" y="203"/>
                  </a:lnTo>
                  <a:lnTo>
                    <a:pt x="74" y="203"/>
                  </a:lnTo>
                  <a:lnTo>
                    <a:pt x="74" y="204"/>
                  </a:lnTo>
                  <a:lnTo>
                    <a:pt x="73" y="205"/>
                  </a:lnTo>
                  <a:lnTo>
                    <a:pt x="73" y="206"/>
                  </a:lnTo>
                  <a:lnTo>
                    <a:pt x="72" y="206"/>
                  </a:lnTo>
                  <a:lnTo>
                    <a:pt x="71" y="207"/>
                  </a:lnTo>
                  <a:lnTo>
                    <a:pt x="71" y="208"/>
                  </a:lnTo>
                  <a:lnTo>
                    <a:pt x="70" y="208"/>
                  </a:lnTo>
                  <a:lnTo>
                    <a:pt x="69" y="210"/>
                  </a:lnTo>
                  <a:lnTo>
                    <a:pt x="68" y="211"/>
                  </a:lnTo>
                  <a:lnTo>
                    <a:pt x="68" y="212"/>
                  </a:lnTo>
                  <a:lnTo>
                    <a:pt x="67" y="213"/>
                  </a:lnTo>
                  <a:lnTo>
                    <a:pt x="66" y="214"/>
                  </a:lnTo>
                  <a:lnTo>
                    <a:pt x="65" y="215"/>
                  </a:lnTo>
                  <a:lnTo>
                    <a:pt x="64" y="216"/>
                  </a:lnTo>
                  <a:lnTo>
                    <a:pt x="63" y="217"/>
                  </a:lnTo>
                  <a:lnTo>
                    <a:pt x="62" y="219"/>
                  </a:lnTo>
                  <a:lnTo>
                    <a:pt x="61" y="220"/>
                  </a:lnTo>
                  <a:lnTo>
                    <a:pt x="60" y="221"/>
                  </a:lnTo>
                  <a:lnTo>
                    <a:pt x="59" y="221"/>
                  </a:lnTo>
                  <a:lnTo>
                    <a:pt x="58" y="222"/>
                  </a:lnTo>
                  <a:lnTo>
                    <a:pt x="58" y="223"/>
                  </a:lnTo>
                  <a:lnTo>
                    <a:pt x="57" y="223"/>
                  </a:lnTo>
                  <a:lnTo>
                    <a:pt x="56" y="224"/>
                  </a:lnTo>
                  <a:lnTo>
                    <a:pt x="55" y="225"/>
                  </a:lnTo>
                  <a:lnTo>
                    <a:pt x="54" y="226"/>
                  </a:lnTo>
                  <a:lnTo>
                    <a:pt x="53" y="227"/>
                  </a:lnTo>
                  <a:lnTo>
                    <a:pt x="52" y="228"/>
                  </a:lnTo>
                  <a:lnTo>
                    <a:pt x="50" y="229"/>
                  </a:lnTo>
                  <a:lnTo>
                    <a:pt x="49" y="230"/>
                  </a:lnTo>
                  <a:lnTo>
                    <a:pt x="48" y="232"/>
                  </a:lnTo>
                  <a:lnTo>
                    <a:pt x="47" y="233"/>
                  </a:lnTo>
                  <a:lnTo>
                    <a:pt x="46" y="234"/>
                  </a:lnTo>
                  <a:lnTo>
                    <a:pt x="45" y="235"/>
                  </a:lnTo>
                  <a:lnTo>
                    <a:pt x="44" y="236"/>
                  </a:lnTo>
                  <a:lnTo>
                    <a:pt x="43" y="237"/>
                  </a:lnTo>
                  <a:lnTo>
                    <a:pt x="43" y="238"/>
                  </a:lnTo>
                  <a:lnTo>
                    <a:pt x="42" y="238"/>
                  </a:lnTo>
                  <a:lnTo>
                    <a:pt x="41" y="238"/>
                  </a:lnTo>
                  <a:lnTo>
                    <a:pt x="40" y="239"/>
                  </a:lnTo>
                  <a:lnTo>
                    <a:pt x="39" y="239"/>
                  </a:lnTo>
                  <a:lnTo>
                    <a:pt x="38" y="240"/>
                  </a:lnTo>
                  <a:lnTo>
                    <a:pt x="37" y="240"/>
                  </a:lnTo>
                  <a:lnTo>
                    <a:pt x="37" y="241"/>
                  </a:lnTo>
                  <a:lnTo>
                    <a:pt x="36" y="241"/>
                  </a:lnTo>
                  <a:lnTo>
                    <a:pt x="35" y="242"/>
                  </a:lnTo>
                  <a:lnTo>
                    <a:pt x="34" y="243"/>
                  </a:lnTo>
                  <a:lnTo>
                    <a:pt x="33" y="244"/>
                  </a:lnTo>
                  <a:lnTo>
                    <a:pt x="32" y="244"/>
                  </a:lnTo>
                  <a:lnTo>
                    <a:pt x="30" y="245"/>
                  </a:lnTo>
                  <a:lnTo>
                    <a:pt x="29" y="247"/>
                  </a:lnTo>
                  <a:lnTo>
                    <a:pt x="27" y="247"/>
                  </a:lnTo>
                  <a:lnTo>
                    <a:pt x="26" y="247"/>
                  </a:lnTo>
                  <a:lnTo>
                    <a:pt x="25" y="248"/>
                  </a:lnTo>
                  <a:lnTo>
                    <a:pt x="24" y="248"/>
                  </a:lnTo>
                  <a:lnTo>
                    <a:pt x="22" y="249"/>
                  </a:lnTo>
                  <a:lnTo>
                    <a:pt x="20" y="249"/>
                  </a:lnTo>
                  <a:lnTo>
                    <a:pt x="19" y="249"/>
                  </a:lnTo>
                  <a:lnTo>
                    <a:pt x="17" y="249"/>
                  </a:lnTo>
                  <a:lnTo>
                    <a:pt x="15" y="249"/>
                  </a:lnTo>
                  <a:lnTo>
                    <a:pt x="14" y="249"/>
                  </a:lnTo>
                  <a:lnTo>
                    <a:pt x="12" y="249"/>
                  </a:lnTo>
                  <a:lnTo>
                    <a:pt x="11" y="249"/>
                  </a:lnTo>
                  <a:lnTo>
                    <a:pt x="9" y="249"/>
                  </a:lnTo>
                  <a:lnTo>
                    <a:pt x="8" y="249"/>
                  </a:lnTo>
                  <a:lnTo>
                    <a:pt x="7" y="249"/>
                  </a:lnTo>
                  <a:lnTo>
                    <a:pt x="6" y="250"/>
                  </a:lnTo>
                  <a:lnTo>
                    <a:pt x="5" y="249"/>
                  </a:lnTo>
                  <a:lnTo>
                    <a:pt x="4" y="249"/>
                  </a:lnTo>
                  <a:lnTo>
                    <a:pt x="3" y="248"/>
                  </a:lnTo>
                  <a:lnTo>
                    <a:pt x="2" y="248"/>
                  </a:lnTo>
                  <a:lnTo>
                    <a:pt x="1" y="248"/>
                  </a:lnTo>
                  <a:lnTo>
                    <a:pt x="1" y="247"/>
                  </a:lnTo>
                  <a:lnTo>
                    <a:pt x="0" y="247"/>
                  </a:lnTo>
                  <a:lnTo>
                    <a:pt x="0" y="246"/>
                  </a:lnTo>
                  <a:lnTo>
                    <a:pt x="0" y="245"/>
                  </a:lnTo>
                  <a:lnTo>
                    <a:pt x="1" y="245"/>
                  </a:lnTo>
                  <a:lnTo>
                    <a:pt x="1" y="244"/>
                  </a:lnTo>
                  <a:lnTo>
                    <a:pt x="2" y="244"/>
                  </a:lnTo>
                  <a:lnTo>
                    <a:pt x="3" y="244"/>
                  </a:lnTo>
                  <a:lnTo>
                    <a:pt x="4" y="244"/>
                  </a:lnTo>
                  <a:lnTo>
                    <a:pt x="5" y="244"/>
                  </a:lnTo>
                  <a:lnTo>
                    <a:pt x="6" y="244"/>
                  </a:lnTo>
                  <a:lnTo>
                    <a:pt x="6" y="243"/>
                  </a:lnTo>
                  <a:lnTo>
                    <a:pt x="7" y="243"/>
                  </a:lnTo>
                  <a:lnTo>
                    <a:pt x="8" y="242"/>
                  </a:lnTo>
                  <a:lnTo>
                    <a:pt x="9" y="241"/>
                  </a:lnTo>
                  <a:lnTo>
                    <a:pt x="10" y="241"/>
                  </a:lnTo>
                  <a:lnTo>
                    <a:pt x="11" y="240"/>
                  </a:lnTo>
                  <a:lnTo>
                    <a:pt x="12" y="240"/>
                  </a:lnTo>
                  <a:lnTo>
                    <a:pt x="12" y="239"/>
                  </a:lnTo>
                  <a:lnTo>
                    <a:pt x="13" y="239"/>
                  </a:lnTo>
                  <a:lnTo>
                    <a:pt x="13" y="238"/>
                  </a:lnTo>
                  <a:lnTo>
                    <a:pt x="14" y="238"/>
                  </a:lnTo>
                  <a:lnTo>
                    <a:pt x="15" y="238"/>
                  </a:lnTo>
                  <a:lnTo>
                    <a:pt x="15" y="237"/>
                  </a:lnTo>
                  <a:lnTo>
                    <a:pt x="16" y="236"/>
                  </a:lnTo>
                  <a:lnTo>
                    <a:pt x="17" y="236"/>
                  </a:lnTo>
                  <a:lnTo>
                    <a:pt x="18" y="235"/>
                  </a:lnTo>
                  <a:lnTo>
                    <a:pt x="19" y="234"/>
                  </a:lnTo>
                  <a:lnTo>
                    <a:pt x="20" y="233"/>
                  </a:lnTo>
                  <a:lnTo>
                    <a:pt x="21" y="232"/>
                  </a:lnTo>
                  <a:lnTo>
                    <a:pt x="22" y="232"/>
                  </a:lnTo>
                  <a:lnTo>
                    <a:pt x="22" y="231"/>
                  </a:lnTo>
                  <a:lnTo>
                    <a:pt x="23" y="230"/>
                  </a:lnTo>
                  <a:lnTo>
                    <a:pt x="24" y="229"/>
                  </a:lnTo>
                  <a:lnTo>
                    <a:pt x="25" y="228"/>
                  </a:lnTo>
                  <a:lnTo>
                    <a:pt x="26" y="227"/>
                  </a:lnTo>
                  <a:lnTo>
                    <a:pt x="27" y="227"/>
                  </a:lnTo>
                  <a:lnTo>
                    <a:pt x="27" y="226"/>
                  </a:lnTo>
                  <a:lnTo>
                    <a:pt x="28" y="225"/>
                  </a:lnTo>
                  <a:lnTo>
                    <a:pt x="29" y="224"/>
                  </a:lnTo>
                  <a:lnTo>
                    <a:pt x="30" y="223"/>
                  </a:lnTo>
                  <a:lnTo>
                    <a:pt x="32" y="222"/>
                  </a:lnTo>
                  <a:lnTo>
                    <a:pt x="33" y="221"/>
                  </a:lnTo>
                  <a:lnTo>
                    <a:pt x="35" y="219"/>
                  </a:lnTo>
                  <a:lnTo>
                    <a:pt x="36" y="218"/>
                  </a:lnTo>
                  <a:lnTo>
                    <a:pt x="37" y="217"/>
                  </a:lnTo>
                  <a:lnTo>
                    <a:pt x="38" y="216"/>
                  </a:lnTo>
                  <a:lnTo>
                    <a:pt x="40" y="214"/>
                  </a:lnTo>
                  <a:lnTo>
                    <a:pt x="41" y="213"/>
                  </a:lnTo>
                  <a:lnTo>
                    <a:pt x="42" y="212"/>
                  </a:lnTo>
                  <a:lnTo>
                    <a:pt x="43" y="211"/>
                  </a:lnTo>
                  <a:lnTo>
                    <a:pt x="44" y="211"/>
                  </a:lnTo>
                  <a:lnTo>
                    <a:pt x="45" y="208"/>
                  </a:lnTo>
                  <a:lnTo>
                    <a:pt x="46" y="206"/>
                  </a:lnTo>
                  <a:lnTo>
                    <a:pt x="47" y="205"/>
                  </a:lnTo>
                  <a:lnTo>
                    <a:pt x="48" y="203"/>
                  </a:lnTo>
                  <a:lnTo>
                    <a:pt x="49" y="202"/>
                  </a:lnTo>
                  <a:lnTo>
                    <a:pt x="49" y="201"/>
                  </a:lnTo>
                  <a:lnTo>
                    <a:pt x="50" y="200"/>
                  </a:lnTo>
                  <a:lnTo>
                    <a:pt x="51" y="199"/>
                  </a:lnTo>
                  <a:lnTo>
                    <a:pt x="52" y="198"/>
                  </a:lnTo>
                  <a:lnTo>
                    <a:pt x="53" y="197"/>
                  </a:lnTo>
                  <a:lnTo>
                    <a:pt x="53" y="196"/>
                  </a:lnTo>
                  <a:lnTo>
                    <a:pt x="54" y="195"/>
                  </a:lnTo>
                  <a:lnTo>
                    <a:pt x="55" y="194"/>
                  </a:lnTo>
                  <a:lnTo>
                    <a:pt x="56" y="193"/>
                  </a:lnTo>
                  <a:lnTo>
                    <a:pt x="57" y="192"/>
                  </a:lnTo>
                  <a:lnTo>
                    <a:pt x="59" y="191"/>
                  </a:lnTo>
                  <a:lnTo>
                    <a:pt x="62" y="185"/>
                  </a:lnTo>
                  <a:lnTo>
                    <a:pt x="65" y="181"/>
                  </a:lnTo>
                  <a:lnTo>
                    <a:pt x="68" y="177"/>
                  </a:lnTo>
                  <a:lnTo>
                    <a:pt x="71" y="173"/>
                  </a:lnTo>
                  <a:lnTo>
                    <a:pt x="73" y="170"/>
                  </a:lnTo>
                  <a:lnTo>
                    <a:pt x="75" y="167"/>
                  </a:lnTo>
                  <a:lnTo>
                    <a:pt x="77" y="165"/>
                  </a:lnTo>
                  <a:lnTo>
                    <a:pt x="78" y="162"/>
                  </a:lnTo>
                  <a:lnTo>
                    <a:pt x="79" y="160"/>
                  </a:lnTo>
                  <a:lnTo>
                    <a:pt x="82" y="159"/>
                  </a:lnTo>
                  <a:lnTo>
                    <a:pt x="83" y="157"/>
                  </a:lnTo>
                  <a:lnTo>
                    <a:pt x="84" y="156"/>
                  </a:lnTo>
                  <a:lnTo>
                    <a:pt x="85" y="155"/>
                  </a:lnTo>
                  <a:lnTo>
                    <a:pt x="86" y="154"/>
                  </a:lnTo>
                  <a:lnTo>
                    <a:pt x="87" y="153"/>
                  </a:lnTo>
                  <a:lnTo>
                    <a:pt x="88" y="152"/>
                  </a:lnTo>
                  <a:lnTo>
                    <a:pt x="88" y="151"/>
                  </a:lnTo>
                  <a:lnTo>
                    <a:pt x="88" y="150"/>
                  </a:lnTo>
                  <a:lnTo>
                    <a:pt x="89" y="149"/>
                  </a:lnTo>
                  <a:lnTo>
                    <a:pt x="90" y="148"/>
                  </a:lnTo>
                  <a:lnTo>
                    <a:pt x="91" y="147"/>
                  </a:lnTo>
                  <a:lnTo>
                    <a:pt x="92" y="145"/>
                  </a:lnTo>
                  <a:lnTo>
                    <a:pt x="93" y="143"/>
                  </a:lnTo>
                  <a:lnTo>
                    <a:pt x="94" y="141"/>
                  </a:lnTo>
                  <a:lnTo>
                    <a:pt x="95" y="139"/>
                  </a:lnTo>
                  <a:lnTo>
                    <a:pt x="97" y="137"/>
                  </a:lnTo>
                  <a:lnTo>
                    <a:pt x="98" y="135"/>
                  </a:lnTo>
                  <a:lnTo>
                    <a:pt x="99" y="134"/>
                  </a:lnTo>
                  <a:lnTo>
                    <a:pt x="100" y="132"/>
                  </a:lnTo>
                  <a:lnTo>
                    <a:pt x="101" y="131"/>
                  </a:lnTo>
                  <a:lnTo>
                    <a:pt x="102" y="129"/>
                  </a:lnTo>
                  <a:lnTo>
                    <a:pt x="103" y="129"/>
                  </a:lnTo>
                  <a:lnTo>
                    <a:pt x="103" y="128"/>
                  </a:lnTo>
                  <a:lnTo>
                    <a:pt x="103" y="127"/>
                  </a:lnTo>
                  <a:lnTo>
                    <a:pt x="104" y="127"/>
                  </a:lnTo>
                  <a:lnTo>
                    <a:pt x="104" y="126"/>
                  </a:lnTo>
                  <a:lnTo>
                    <a:pt x="104" y="125"/>
                  </a:lnTo>
                  <a:lnTo>
                    <a:pt x="105" y="125"/>
                  </a:lnTo>
                  <a:lnTo>
                    <a:pt x="105" y="124"/>
                  </a:lnTo>
                  <a:lnTo>
                    <a:pt x="105" y="123"/>
                  </a:lnTo>
                  <a:lnTo>
                    <a:pt x="106" y="123"/>
                  </a:lnTo>
                  <a:lnTo>
                    <a:pt x="106" y="122"/>
                  </a:lnTo>
                  <a:lnTo>
                    <a:pt x="106" y="121"/>
                  </a:lnTo>
                  <a:lnTo>
                    <a:pt x="107" y="121"/>
                  </a:lnTo>
                  <a:lnTo>
                    <a:pt x="106" y="120"/>
                  </a:lnTo>
                  <a:lnTo>
                    <a:pt x="105" y="120"/>
                  </a:lnTo>
                  <a:lnTo>
                    <a:pt x="105" y="119"/>
                  </a:lnTo>
                  <a:lnTo>
                    <a:pt x="104" y="119"/>
                  </a:lnTo>
                  <a:lnTo>
                    <a:pt x="104" y="118"/>
                  </a:lnTo>
                  <a:lnTo>
                    <a:pt x="103" y="118"/>
                  </a:lnTo>
                  <a:lnTo>
                    <a:pt x="102" y="118"/>
                  </a:lnTo>
                  <a:lnTo>
                    <a:pt x="101" y="118"/>
                  </a:lnTo>
                  <a:lnTo>
                    <a:pt x="100" y="118"/>
                  </a:lnTo>
                  <a:lnTo>
                    <a:pt x="99" y="118"/>
                  </a:lnTo>
                  <a:lnTo>
                    <a:pt x="98" y="118"/>
                  </a:lnTo>
                  <a:lnTo>
                    <a:pt x="97" y="119"/>
                  </a:lnTo>
                  <a:lnTo>
                    <a:pt x="96" y="119"/>
                  </a:lnTo>
                  <a:lnTo>
                    <a:pt x="95" y="119"/>
                  </a:lnTo>
                  <a:lnTo>
                    <a:pt x="94" y="120"/>
                  </a:lnTo>
                  <a:lnTo>
                    <a:pt x="93" y="120"/>
                  </a:lnTo>
                  <a:lnTo>
                    <a:pt x="92" y="120"/>
                  </a:lnTo>
                  <a:lnTo>
                    <a:pt x="91" y="120"/>
                  </a:lnTo>
                  <a:lnTo>
                    <a:pt x="90" y="120"/>
                  </a:lnTo>
                  <a:lnTo>
                    <a:pt x="90" y="121"/>
                  </a:lnTo>
                  <a:lnTo>
                    <a:pt x="89" y="121"/>
                  </a:lnTo>
                  <a:lnTo>
                    <a:pt x="88" y="121"/>
                  </a:lnTo>
                  <a:lnTo>
                    <a:pt x="88" y="122"/>
                  </a:lnTo>
                  <a:lnTo>
                    <a:pt x="87" y="122"/>
                  </a:lnTo>
                  <a:lnTo>
                    <a:pt x="86" y="122"/>
                  </a:lnTo>
                  <a:lnTo>
                    <a:pt x="85" y="123"/>
                  </a:lnTo>
                  <a:lnTo>
                    <a:pt x="84" y="123"/>
                  </a:lnTo>
                  <a:lnTo>
                    <a:pt x="84" y="124"/>
                  </a:lnTo>
                  <a:lnTo>
                    <a:pt x="84" y="125"/>
                  </a:lnTo>
                  <a:lnTo>
                    <a:pt x="83" y="125"/>
                  </a:lnTo>
                  <a:lnTo>
                    <a:pt x="82" y="125"/>
                  </a:lnTo>
                  <a:lnTo>
                    <a:pt x="81" y="125"/>
                  </a:lnTo>
                  <a:lnTo>
                    <a:pt x="79" y="125"/>
                  </a:lnTo>
                  <a:lnTo>
                    <a:pt x="78" y="125"/>
                  </a:lnTo>
                  <a:lnTo>
                    <a:pt x="77" y="125"/>
                  </a:lnTo>
                  <a:lnTo>
                    <a:pt x="76" y="125"/>
                  </a:lnTo>
                  <a:lnTo>
                    <a:pt x="74" y="124"/>
                  </a:lnTo>
                  <a:lnTo>
                    <a:pt x="72" y="124"/>
                  </a:lnTo>
                  <a:lnTo>
                    <a:pt x="70" y="123"/>
                  </a:lnTo>
                  <a:lnTo>
                    <a:pt x="68" y="123"/>
                  </a:lnTo>
                  <a:lnTo>
                    <a:pt x="67" y="122"/>
                  </a:lnTo>
                  <a:lnTo>
                    <a:pt x="65" y="122"/>
                  </a:lnTo>
                  <a:lnTo>
                    <a:pt x="64" y="121"/>
                  </a:lnTo>
                  <a:lnTo>
                    <a:pt x="62" y="120"/>
                  </a:lnTo>
                  <a:lnTo>
                    <a:pt x="60" y="119"/>
                  </a:lnTo>
                  <a:lnTo>
                    <a:pt x="59" y="118"/>
                  </a:lnTo>
                  <a:lnTo>
                    <a:pt x="57" y="116"/>
                  </a:lnTo>
                  <a:lnTo>
                    <a:pt x="55" y="115"/>
                  </a:lnTo>
                  <a:lnTo>
                    <a:pt x="53" y="113"/>
                  </a:lnTo>
                  <a:lnTo>
                    <a:pt x="51" y="112"/>
                  </a:lnTo>
                  <a:lnTo>
                    <a:pt x="48" y="110"/>
                  </a:lnTo>
                  <a:lnTo>
                    <a:pt x="46" y="109"/>
                  </a:lnTo>
                  <a:lnTo>
                    <a:pt x="45" y="108"/>
                  </a:lnTo>
                  <a:lnTo>
                    <a:pt x="44" y="108"/>
                  </a:lnTo>
                  <a:lnTo>
                    <a:pt x="43" y="107"/>
                  </a:lnTo>
                  <a:lnTo>
                    <a:pt x="42" y="107"/>
                  </a:lnTo>
                  <a:lnTo>
                    <a:pt x="41" y="107"/>
                  </a:lnTo>
                  <a:lnTo>
                    <a:pt x="41" y="106"/>
                  </a:lnTo>
                  <a:lnTo>
                    <a:pt x="40" y="106"/>
                  </a:lnTo>
                  <a:lnTo>
                    <a:pt x="39" y="105"/>
                  </a:lnTo>
                  <a:lnTo>
                    <a:pt x="38" y="104"/>
                  </a:lnTo>
                  <a:lnTo>
                    <a:pt x="38" y="103"/>
                  </a:lnTo>
                  <a:lnTo>
                    <a:pt x="38" y="102"/>
                  </a:lnTo>
                  <a:close/>
                  <a:moveTo>
                    <a:pt x="211" y="129"/>
                  </a:moveTo>
                  <a:lnTo>
                    <a:pt x="213" y="129"/>
                  </a:lnTo>
                  <a:lnTo>
                    <a:pt x="215" y="129"/>
                  </a:lnTo>
                  <a:lnTo>
                    <a:pt x="218" y="129"/>
                  </a:lnTo>
                  <a:lnTo>
                    <a:pt x="221" y="129"/>
                  </a:lnTo>
                  <a:lnTo>
                    <a:pt x="223" y="129"/>
                  </a:lnTo>
                  <a:lnTo>
                    <a:pt x="227" y="129"/>
                  </a:lnTo>
                  <a:lnTo>
                    <a:pt x="229" y="129"/>
                  </a:lnTo>
                  <a:lnTo>
                    <a:pt x="232" y="129"/>
                  </a:lnTo>
                  <a:lnTo>
                    <a:pt x="235" y="128"/>
                  </a:lnTo>
                  <a:lnTo>
                    <a:pt x="237" y="128"/>
                  </a:lnTo>
                  <a:lnTo>
                    <a:pt x="240" y="128"/>
                  </a:lnTo>
                  <a:lnTo>
                    <a:pt x="243" y="127"/>
                  </a:lnTo>
                  <a:lnTo>
                    <a:pt x="246" y="127"/>
                  </a:lnTo>
                  <a:lnTo>
                    <a:pt x="248" y="127"/>
                  </a:lnTo>
                  <a:lnTo>
                    <a:pt x="251" y="126"/>
                  </a:lnTo>
                  <a:lnTo>
                    <a:pt x="254" y="126"/>
                  </a:lnTo>
                  <a:lnTo>
                    <a:pt x="254" y="125"/>
                  </a:lnTo>
                  <a:lnTo>
                    <a:pt x="255" y="125"/>
                  </a:lnTo>
                  <a:lnTo>
                    <a:pt x="256" y="125"/>
                  </a:lnTo>
                  <a:lnTo>
                    <a:pt x="257" y="125"/>
                  </a:lnTo>
                  <a:lnTo>
                    <a:pt x="258" y="125"/>
                  </a:lnTo>
                  <a:lnTo>
                    <a:pt x="259" y="125"/>
                  </a:lnTo>
                  <a:lnTo>
                    <a:pt x="260" y="125"/>
                  </a:lnTo>
                  <a:lnTo>
                    <a:pt x="261" y="125"/>
                  </a:lnTo>
                  <a:lnTo>
                    <a:pt x="262" y="125"/>
                  </a:lnTo>
                  <a:lnTo>
                    <a:pt x="263" y="125"/>
                  </a:lnTo>
                  <a:lnTo>
                    <a:pt x="263" y="126"/>
                  </a:lnTo>
                  <a:lnTo>
                    <a:pt x="264" y="126"/>
                  </a:lnTo>
                  <a:lnTo>
                    <a:pt x="265" y="127"/>
                  </a:lnTo>
                  <a:lnTo>
                    <a:pt x="266" y="128"/>
                  </a:lnTo>
                  <a:lnTo>
                    <a:pt x="267" y="129"/>
                  </a:lnTo>
                  <a:lnTo>
                    <a:pt x="268" y="129"/>
                  </a:lnTo>
                  <a:lnTo>
                    <a:pt x="268" y="130"/>
                  </a:lnTo>
                  <a:lnTo>
                    <a:pt x="269" y="130"/>
                  </a:lnTo>
                  <a:lnTo>
                    <a:pt x="269" y="131"/>
                  </a:lnTo>
                  <a:lnTo>
                    <a:pt x="270" y="132"/>
                  </a:lnTo>
                  <a:lnTo>
                    <a:pt x="271" y="133"/>
                  </a:lnTo>
                  <a:lnTo>
                    <a:pt x="272" y="134"/>
                  </a:lnTo>
                  <a:lnTo>
                    <a:pt x="273" y="135"/>
                  </a:lnTo>
                  <a:lnTo>
                    <a:pt x="275" y="135"/>
                  </a:lnTo>
                  <a:lnTo>
                    <a:pt x="276" y="136"/>
                  </a:lnTo>
                  <a:lnTo>
                    <a:pt x="277" y="137"/>
                  </a:lnTo>
                  <a:lnTo>
                    <a:pt x="278" y="137"/>
                  </a:lnTo>
                  <a:lnTo>
                    <a:pt x="278" y="138"/>
                  </a:lnTo>
                  <a:lnTo>
                    <a:pt x="279" y="138"/>
                  </a:lnTo>
                  <a:lnTo>
                    <a:pt x="280" y="139"/>
                  </a:lnTo>
                  <a:lnTo>
                    <a:pt x="279" y="138"/>
                  </a:lnTo>
                  <a:lnTo>
                    <a:pt x="279" y="136"/>
                  </a:lnTo>
                  <a:lnTo>
                    <a:pt x="278" y="135"/>
                  </a:lnTo>
                  <a:lnTo>
                    <a:pt x="278" y="133"/>
                  </a:lnTo>
                  <a:lnTo>
                    <a:pt x="277" y="132"/>
                  </a:lnTo>
                  <a:lnTo>
                    <a:pt x="276" y="130"/>
                  </a:lnTo>
                  <a:lnTo>
                    <a:pt x="275" y="128"/>
                  </a:lnTo>
                  <a:lnTo>
                    <a:pt x="275" y="126"/>
                  </a:lnTo>
                  <a:lnTo>
                    <a:pt x="273" y="123"/>
                  </a:lnTo>
                  <a:lnTo>
                    <a:pt x="272" y="121"/>
                  </a:lnTo>
                  <a:lnTo>
                    <a:pt x="271" y="119"/>
                  </a:lnTo>
                  <a:lnTo>
                    <a:pt x="270" y="118"/>
                  </a:lnTo>
                  <a:lnTo>
                    <a:pt x="270" y="115"/>
                  </a:lnTo>
                  <a:lnTo>
                    <a:pt x="269" y="114"/>
                  </a:lnTo>
                  <a:lnTo>
                    <a:pt x="269" y="112"/>
                  </a:lnTo>
                  <a:lnTo>
                    <a:pt x="268" y="110"/>
                  </a:lnTo>
                  <a:lnTo>
                    <a:pt x="267" y="109"/>
                  </a:lnTo>
                  <a:lnTo>
                    <a:pt x="266" y="108"/>
                  </a:lnTo>
                  <a:lnTo>
                    <a:pt x="266" y="107"/>
                  </a:lnTo>
                  <a:lnTo>
                    <a:pt x="265" y="106"/>
                  </a:lnTo>
                  <a:lnTo>
                    <a:pt x="265" y="105"/>
                  </a:lnTo>
                  <a:lnTo>
                    <a:pt x="264" y="105"/>
                  </a:lnTo>
                  <a:lnTo>
                    <a:pt x="264" y="104"/>
                  </a:lnTo>
                  <a:lnTo>
                    <a:pt x="263" y="103"/>
                  </a:lnTo>
                  <a:lnTo>
                    <a:pt x="262" y="103"/>
                  </a:lnTo>
                  <a:lnTo>
                    <a:pt x="261" y="102"/>
                  </a:lnTo>
                  <a:lnTo>
                    <a:pt x="259" y="102"/>
                  </a:lnTo>
                  <a:lnTo>
                    <a:pt x="258" y="102"/>
                  </a:lnTo>
                  <a:lnTo>
                    <a:pt x="257" y="102"/>
                  </a:lnTo>
                  <a:lnTo>
                    <a:pt x="255" y="102"/>
                  </a:lnTo>
                  <a:lnTo>
                    <a:pt x="253" y="101"/>
                  </a:lnTo>
                  <a:lnTo>
                    <a:pt x="252" y="101"/>
                  </a:lnTo>
                  <a:lnTo>
                    <a:pt x="250" y="101"/>
                  </a:lnTo>
                  <a:lnTo>
                    <a:pt x="248" y="101"/>
                  </a:lnTo>
                  <a:lnTo>
                    <a:pt x="247" y="101"/>
                  </a:lnTo>
                  <a:lnTo>
                    <a:pt x="245" y="101"/>
                  </a:lnTo>
                  <a:lnTo>
                    <a:pt x="244" y="101"/>
                  </a:lnTo>
                  <a:lnTo>
                    <a:pt x="242" y="101"/>
                  </a:lnTo>
                  <a:lnTo>
                    <a:pt x="241" y="101"/>
                  </a:lnTo>
                  <a:lnTo>
                    <a:pt x="240" y="101"/>
                  </a:lnTo>
                  <a:lnTo>
                    <a:pt x="239" y="101"/>
                  </a:lnTo>
                  <a:lnTo>
                    <a:pt x="239" y="102"/>
                  </a:lnTo>
                  <a:lnTo>
                    <a:pt x="238" y="102"/>
                  </a:lnTo>
                  <a:lnTo>
                    <a:pt x="237" y="102"/>
                  </a:lnTo>
                  <a:lnTo>
                    <a:pt x="236" y="102"/>
                  </a:lnTo>
                  <a:lnTo>
                    <a:pt x="236" y="103"/>
                  </a:lnTo>
                  <a:lnTo>
                    <a:pt x="235" y="103"/>
                  </a:lnTo>
                  <a:lnTo>
                    <a:pt x="235" y="104"/>
                  </a:lnTo>
                  <a:lnTo>
                    <a:pt x="234" y="104"/>
                  </a:lnTo>
                  <a:lnTo>
                    <a:pt x="234" y="105"/>
                  </a:lnTo>
                  <a:lnTo>
                    <a:pt x="233" y="106"/>
                  </a:lnTo>
                  <a:lnTo>
                    <a:pt x="232" y="107"/>
                  </a:lnTo>
                  <a:lnTo>
                    <a:pt x="231" y="108"/>
                  </a:lnTo>
                  <a:lnTo>
                    <a:pt x="230" y="109"/>
                  </a:lnTo>
                  <a:lnTo>
                    <a:pt x="229" y="110"/>
                  </a:lnTo>
                  <a:lnTo>
                    <a:pt x="228" y="111"/>
                  </a:lnTo>
                  <a:lnTo>
                    <a:pt x="227" y="111"/>
                  </a:lnTo>
                  <a:lnTo>
                    <a:pt x="227" y="112"/>
                  </a:lnTo>
                  <a:lnTo>
                    <a:pt x="225" y="112"/>
                  </a:lnTo>
                  <a:lnTo>
                    <a:pt x="225" y="113"/>
                  </a:lnTo>
                  <a:lnTo>
                    <a:pt x="224" y="113"/>
                  </a:lnTo>
                  <a:lnTo>
                    <a:pt x="224" y="114"/>
                  </a:lnTo>
                  <a:lnTo>
                    <a:pt x="223" y="114"/>
                  </a:lnTo>
                  <a:lnTo>
                    <a:pt x="223" y="115"/>
                  </a:lnTo>
                  <a:lnTo>
                    <a:pt x="222" y="115"/>
                  </a:lnTo>
                  <a:lnTo>
                    <a:pt x="222" y="116"/>
                  </a:lnTo>
                  <a:lnTo>
                    <a:pt x="221" y="116"/>
                  </a:lnTo>
                  <a:lnTo>
                    <a:pt x="221" y="118"/>
                  </a:lnTo>
                  <a:lnTo>
                    <a:pt x="220" y="118"/>
                  </a:lnTo>
                  <a:lnTo>
                    <a:pt x="220" y="119"/>
                  </a:lnTo>
                  <a:lnTo>
                    <a:pt x="219" y="119"/>
                  </a:lnTo>
                  <a:lnTo>
                    <a:pt x="218" y="120"/>
                  </a:lnTo>
                  <a:lnTo>
                    <a:pt x="217" y="121"/>
                  </a:lnTo>
                  <a:lnTo>
                    <a:pt x="217" y="122"/>
                  </a:lnTo>
                  <a:lnTo>
                    <a:pt x="216" y="122"/>
                  </a:lnTo>
                  <a:lnTo>
                    <a:pt x="215" y="123"/>
                  </a:lnTo>
                  <a:lnTo>
                    <a:pt x="215" y="124"/>
                  </a:lnTo>
                  <a:lnTo>
                    <a:pt x="214" y="124"/>
                  </a:lnTo>
                  <a:lnTo>
                    <a:pt x="214" y="125"/>
                  </a:lnTo>
                  <a:lnTo>
                    <a:pt x="213" y="125"/>
                  </a:lnTo>
                  <a:lnTo>
                    <a:pt x="213" y="126"/>
                  </a:lnTo>
                  <a:lnTo>
                    <a:pt x="212" y="126"/>
                  </a:lnTo>
                  <a:lnTo>
                    <a:pt x="212" y="127"/>
                  </a:lnTo>
                  <a:lnTo>
                    <a:pt x="211" y="127"/>
                  </a:lnTo>
                  <a:lnTo>
                    <a:pt x="211" y="128"/>
                  </a:lnTo>
                  <a:lnTo>
                    <a:pt x="211" y="129"/>
                  </a:lnTo>
                  <a:close/>
                  <a:moveTo>
                    <a:pt x="238" y="326"/>
                  </a:moveTo>
                  <a:lnTo>
                    <a:pt x="239" y="326"/>
                  </a:lnTo>
                  <a:lnTo>
                    <a:pt x="240" y="326"/>
                  </a:lnTo>
                  <a:lnTo>
                    <a:pt x="241" y="326"/>
                  </a:lnTo>
                  <a:lnTo>
                    <a:pt x="242" y="326"/>
                  </a:lnTo>
                  <a:lnTo>
                    <a:pt x="243" y="326"/>
                  </a:lnTo>
                  <a:lnTo>
                    <a:pt x="244" y="326"/>
                  </a:lnTo>
                  <a:lnTo>
                    <a:pt x="245" y="326"/>
                  </a:lnTo>
                  <a:lnTo>
                    <a:pt x="246" y="327"/>
                  </a:lnTo>
                  <a:lnTo>
                    <a:pt x="247" y="327"/>
                  </a:lnTo>
                  <a:lnTo>
                    <a:pt x="248" y="327"/>
                  </a:lnTo>
                  <a:lnTo>
                    <a:pt x="249" y="327"/>
                  </a:lnTo>
                  <a:lnTo>
                    <a:pt x="250" y="328"/>
                  </a:lnTo>
                  <a:lnTo>
                    <a:pt x="251" y="328"/>
                  </a:lnTo>
                  <a:lnTo>
                    <a:pt x="252" y="328"/>
                  </a:lnTo>
                  <a:lnTo>
                    <a:pt x="253" y="328"/>
                  </a:lnTo>
                  <a:lnTo>
                    <a:pt x="254" y="328"/>
                  </a:lnTo>
                  <a:lnTo>
                    <a:pt x="255" y="328"/>
                  </a:lnTo>
                  <a:lnTo>
                    <a:pt x="256" y="328"/>
                  </a:lnTo>
                  <a:lnTo>
                    <a:pt x="257" y="328"/>
                  </a:lnTo>
                  <a:lnTo>
                    <a:pt x="258" y="328"/>
                  </a:lnTo>
                  <a:lnTo>
                    <a:pt x="259" y="328"/>
                  </a:lnTo>
                  <a:lnTo>
                    <a:pt x="260" y="328"/>
                  </a:lnTo>
                  <a:lnTo>
                    <a:pt x="261" y="328"/>
                  </a:lnTo>
                  <a:lnTo>
                    <a:pt x="262" y="328"/>
                  </a:lnTo>
                  <a:lnTo>
                    <a:pt x="263" y="328"/>
                  </a:lnTo>
                  <a:lnTo>
                    <a:pt x="266" y="325"/>
                  </a:lnTo>
                  <a:lnTo>
                    <a:pt x="269" y="321"/>
                  </a:lnTo>
                  <a:lnTo>
                    <a:pt x="271" y="318"/>
                  </a:lnTo>
                  <a:lnTo>
                    <a:pt x="275" y="314"/>
                  </a:lnTo>
                  <a:lnTo>
                    <a:pt x="278" y="310"/>
                  </a:lnTo>
                  <a:lnTo>
                    <a:pt x="280" y="305"/>
                  </a:lnTo>
                  <a:lnTo>
                    <a:pt x="282" y="301"/>
                  </a:lnTo>
                  <a:lnTo>
                    <a:pt x="284" y="296"/>
                  </a:lnTo>
                  <a:lnTo>
                    <a:pt x="286" y="292"/>
                  </a:lnTo>
                  <a:lnTo>
                    <a:pt x="287" y="288"/>
                  </a:lnTo>
                  <a:lnTo>
                    <a:pt x="288" y="285"/>
                  </a:lnTo>
                  <a:lnTo>
                    <a:pt x="290" y="282"/>
                  </a:lnTo>
                  <a:lnTo>
                    <a:pt x="290" y="279"/>
                  </a:lnTo>
                  <a:lnTo>
                    <a:pt x="291" y="277"/>
                  </a:lnTo>
                  <a:lnTo>
                    <a:pt x="291" y="275"/>
                  </a:lnTo>
                  <a:lnTo>
                    <a:pt x="292" y="275"/>
                  </a:lnTo>
                  <a:lnTo>
                    <a:pt x="292" y="273"/>
                  </a:lnTo>
                  <a:lnTo>
                    <a:pt x="292" y="271"/>
                  </a:lnTo>
                  <a:lnTo>
                    <a:pt x="293" y="269"/>
                  </a:lnTo>
                  <a:lnTo>
                    <a:pt x="293" y="267"/>
                  </a:lnTo>
                  <a:lnTo>
                    <a:pt x="294" y="264"/>
                  </a:lnTo>
                  <a:lnTo>
                    <a:pt x="294" y="261"/>
                  </a:lnTo>
                  <a:lnTo>
                    <a:pt x="295" y="258"/>
                  </a:lnTo>
                  <a:lnTo>
                    <a:pt x="296" y="254"/>
                  </a:lnTo>
                  <a:lnTo>
                    <a:pt x="296" y="251"/>
                  </a:lnTo>
                  <a:lnTo>
                    <a:pt x="297" y="248"/>
                  </a:lnTo>
                  <a:lnTo>
                    <a:pt x="297" y="245"/>
                  </a:lnTo>
                  <a:lnTo>
                    <a:pt x="298" y="243"/>
                  </a:lnTo>
                  <a:lnTo>
                    <a:pt x="298" y="240"/>
                  </a:lnTo>
                  <a:lnTo>
                    <a:pt x="299" y="238"/>
                  </a:lnTo>
                  <a:lnTo>
                    <a:pt x="299" y="237"/>
                  </a:lnTo>
                  <a:lnTo>
                    <a:pt x="300" y="236"/>
                  </a:lnTo>
                  <a:lnTo>
                    <a:pt x="299" y="235"/>
                  </a:lnTo>
                  <a:lnTo>
                    <a:pt x="299" y="234"/>
                  </a:lnTo>
                  <a:lnTo>
                    <a:pt x="299" y="233"/>
                  </a:lnTo>
                  <a:lnTo>
                    <a:pt x="299" y="232"/>
                  </a:lnTo>
                  <a:lnTo>
                    <a:pt x="299" y="231"/>
                  </a:lnTo>
                  <a:lnTo>
                    <a:pt x="299" y="230"/>
                  </a:lnTo>
                  <a:lnTo>
                    <a:pt x="299" y="229"/>
                  </a:lnTo>
                  <a:lnTo>
                    <a:pt x="299" y="228"/>
                  </a:lnTo>
                  <a:lnTo>
                    <a:pt x="299" y="227"/>
                  </a:lnTo>
                  <a:lnTo>
                    <a:pt x="298" y="227"/>
                  </a:lnTo>
                  <a:lnTo>
                    <a:pt x="298" y="226"/>
                  </a:lnTo>
                  <a:lnTo>
                    <a:pt x="297" y="226"/>
                  </a:lnTo>
                  <a:lnTo>
                    <a:pt x="296" y="225"/>
                  </a:lnTo>
                  <a:lnTo>
                    <a:pt x="295" y="225"/>
                  </a:lnTo>
                  <a:lnTo>
                    <a:pt x="294" y="224"/>
                  </a:lnTo>
                  <a:lnTo>
                    <a:pt x="293" y="224"/>
                  </a:lnTo>
                  <a:lnTo>
                    <a:pt x="292" y="224"/>
                  </a:lnTo>
                  <a:lnTo>
                    <a:pt x="291" y="223"/>
                  </a:lnTo>
                  <a:lnTo>
                    <a:pt x="290" y="223"/>
                  </a:lnTo>
                  <a:lnTo>
                    <a:pt x="289" y="223"/>
                  </a:lnTo>
                  <a:lnTo>
                    <a:pt x="288" y="222"/>
                  </a:lnTo>
                  <a:lnTo>
                    <a:pt x="287" y="222"/>
                  </a:lnTo>
                  <a:lnTo>
                    <a:pt x="286" y="222"/>
                  </a:lnTo>
                  <a:lnTo>
                    <a:pt x="285" y="221"/>
                  </a:lnTo>
                  <a:lnTo>
                    <a:pt x="284" y="221"/>
                  </a:lnTo>
                  <a:lnTo>
                    <a:pt x="283" y="221"/>
                  </a:lnTo>
                  <a:lnTo>
                    <a:pt x="282" y="220"/>
                  </a:lnTo>
                  <a:lnTo>
                    <a:pt x="280" y="220"/>
                  </a:lnTo>
                  <a:lnTo>
                    <a:pt x="277" y="220"/>
                  </a:lnTo>
                  <a:lnTo>
                    <a:pt x="273" y="220"/>
                  </a:lnTo>
                  <a:lnTo>
                    <a:pt x="269" y="220"/>
                  </a:lnTo>
                  <a:lnTo>
                    <a:pt x="265" y="220"/>
                  </a:lnTo>
                  <a:lnTo>
                    <a:pt x="260" y="219"/>
                  </a:lnTo>
                  <a:lnTo>
                    <a:pt x="255" y="219"/>
                  </a:lnTo>
                  <a:lnTo>
                    <a:pt x="249" y="219"/>
                  </a:lnTo>
                  <a:lnTo>
                    <a:pt x="244" y="218"/>
                  </a:lnTo>
                  <a:lnTo>
                    <a:pt x="240" y="218"/>
                  </a:lnTo>
                  <a:lnTo>
                    <a:pt x="235" y="218"/>
                  </a:lnTo>
                  <a:lnTo>
                    <a:pt x="231" y="218"/>
                  </a:lnTo>
                  <a:lnTo>
                    <a:pt x="227" y="218"/>
                  </a:lnTo>
                  <a:lnTo>
                    <a:pt x="223" y="218"/>
                  </a:lnTo>
                  <a:lnTo>
                    <a:pt x="222" y="218"/>
                  </a:lnTo>
                  <a:lnTo>
                    <a:pt x="220" y="218"/>
                  </a:lnTo>
                  <a:lnTo>
                    <a:pt x="219" y="218"/>
                  </a:lnTo>
                  <a:lnTo>
                    <a:pt x="218" y="218"/>
                  </a:lnTo>
                  <a:lnTo>
                    <a:pt x="217" y="218"/>
                  </a:lnTo>
                  <a:lnTo>
                    <a:pt x="216" y="218"/>
                  </a:lnTo>
                  <a:lnTo>
                    <a:pt x="215" y="218"/>
                  </a:lnTo>
                  <a:lnTo>
                    <a:pt x="214" y="218"/>
                  </a:lnTo>
                  <a:lnTo>
                    <a:pt x="213" y="218"/>
                  </a:lnTo>
                  <a:lnTo>
                    <a:pt x="212" y="218"/>
                  </a:lnTo>
                  <a:lnTo>
                    <a:pt x="211" y="218"/>
                  </a:lnTo>
                  <a:lnTo>
                    <a:pt x="209" y="218"/>
                  </a:lnTo>
                  <a:lnTo>
                    <a:pt x="207" y="218"/>
                  </a:lnTo>
                  <a:lnTo>
                    <a:pt x="206" y="218"/>
                  </a:lnTo>
                  <a:lnTo>
                    <a:pt x="204" y="218"/>
                  </a:lnTo>
                  <a:lnTo>
                    <a:pt x="201" y="218"/>
                  </a:lnTo>
                  <a:lnTo>
                    <a:pt x="199" y="219"/>
                  </a:lnTo>
                  <a:lnTo>
                    <a:pt x="197" y="219"/>
                  </a:lnTo>
                  <a:lnTo>
                    <a:pt x="196" y="219"/>
                  </a:lnTo>
                  <a:lnTo>
                    <a:pt x="195" y="219"/>
                  </a:lnTo>
                  <a:lnTo>
                    <a:pt x="193" y="219"/>
                  </a:lnTo>
                  <a:lnTo>
                    <a:pt x="192" y="219"/>
                  </a:lnTo>
                  <a:lnTo>
                    <a:pt x="190" y="219"/>
                  </a:lnTo>
                  <a:lnTo>
                    <a:pt x="189" y="219"/>
                  </a:lnTo>
                  <a:lnTo>
                    <a:pt x="187" y="220"/>
                  </a:lnTo>
                  <a:lnTo>
                    <a:pt x="186" y="220"/>
                  </a:lnTo>
                  <a:lnTo>
                    <a:pt x="184" y="220"/>
                  </a:lnTo>
                  <a:lnTo>
                    <a:pt x="183" y="220"/>
                  </a:lnTo>
                  <a:lnTo>
                    <a:pt x="182" y="220"/>
                  </a:lnTo>
                  <a:lnTo>
                    <a:pt x="181" y="220"/>
                  </a:lnTo>
                  <a:lnTo>
                    <a:pt x="180" y="220"/>
                  </a:lnTo>
                  <a:lnTo>
                    <a:pt x="180" y="221"/>
                  </a:lnTo>
                  <a:lnTo>
                    <a:pt x="179" y="221"/>
                  </a:lnTo>
                  <a:lnTo>
                    <a:pt x="178" y="221"/>
                  </a:lnTo>
                  <a:lnTo>
                    <a:pt x="176" y="222"/>
                  </a:lnTo>
                  <a:lnTo>
                    <a:pt x="175" y="222"/>
                  </a:lnTo>
                  <a:lnTo>
                    <a:pt x="174" y="222"/>
                  </a:lnTo>
                  <a:lnTo>
                    <a:pt x="173" y="222"/>
                  </a:lnTo>
                  <a:lnTo>
                    <a:pt x="172" y="222"/>
                  </a:lnTo>
                  <a:lnTo>
                    <a:pt x="171" y="222"/>
                  </a:lnTo>
                  <a:lnTo>
                    <a:pt x="171" y="223"/>
                  </a:lnTo>
                  <a:lnTo>
                    <a:pt x="166" y="222"/>
                  </a:lnTo>
                  <a:lnTo>
                    <a:pt x="166" y="223"/>
                  </a:lnTo>
                  <a:lnTo>
                    <a:pt x="166" y="224"/>
                  </a:lnTo>
                  <a:lnTo>
                    <a:pt x="166" y="225"/>
                  </a:lnTo>
                  <a:lnTo>
                    <a:pt x="166" y="227"/>
                  </a:lnTo>
                  <a:lnTo>
                    <a:pt x="166" y="228"/>
                  </a:lnTo>
                  <a:lnTo>
                    <a:pt x="167" y="229"/>
                  </a:lnTo>
                  <a:lnTo>
                    <a:pt x="167" y="230"/>
                  </a:lnTo>
                  <a:lnTo>
                    <a:pt x="167" y="231"/>
                  </a:lnTo>
                  <a:lnTo>
                    <a:pt x="167" y="232"/>
                  </a:lnTo>
                  <a:lnTo>
                    <a:pt x="167" y="233"/>
                  </a:lnTo>
                  <a:lnTo>
                    <a:pt x="167" y="234"/>
                  </a:lnTo>
                  <a:lnTo>
                    <a:pt x="167" y="235"/>
                  </a:lnTo>
                  <a:lnTo>
                    <a:pt x="168" y="236"/>
                  </a:lnTo>
                  <a:lnTo>
                    <a:pt x="167" y="236"/>
                  </a:lnTo>
                  <a:lnTo>
                    <a:pt x="167" y="237"/>
                  </a:lnTo>
                  <a:lnTo>
                    <a:pt x="166" y="238"/>
                  </a:lnTo>
                  <a:lnTo>
                    <a:pt x="166" y="239"/>
                  </a:lnTo>
                  <a:lnTo>
                    <a:pt x="166" y="240"/>
                  </a:lnTo>
                  <a:lnTo>
                    <a:pt x="167" y="241"/>
                  </a:lnTo>
                  <a:lnTo>
                    <a:pt x="166" y="241"/>
                  </a:lnTo>
                  <a:lnTo>
                    <a:pt x="166" y="242"/>
                  </a:lnTo>
                  <a:lnTo>
                    <a:pt x="166" y="243"/>
                  </a:lnTo>
                  <a:lnTo>
                    <a:pt x="166" y="244"/>
                  </a:lnTo>
                  <a:lnTo>
                    <a:pt x="166" y="245"/>
                  </a:lnTo>
                  <a:lnTo>
                    <a:pt x="165" y="246"/>
                  </a:lnTo>
                  <a:lnTo>
                    <a:pt x="165" y="247"/>
                  </a:lnTo>
                  <a:lnTo>
                    <a:pt x="165" y="248"/>
                  </a:lnTo>
                  <a:lnTo>
                    <a:pt x="165" y="249"/>
                  </a:lnTo>
                  <a:lnTo>
                    <a:pt x="165" y="250"/>
                  </a:lnTo>
                  <a:lnTo>
                    <a:pt x="165" y="251"/>
                  </a:lnTo>
                  <a:lnTo>
                    <a:pt x="165" y="252"/>
                  </a:lnTo>
                  <a:lnTo>
                    <a:pt x="165" y="253"/>
                  </a:lnTo>
                  <a:lnTo>
                    <a:pt x="165" y="254"/>
                  </a:lnTo>
                  <a:lnTo>
                    <a:pt x="165" y="256"/>
                  </a:lnTo>
                  <a:lnTo>
                    <a:pt x="165" y="257"/>
                  </a:lnTo>
                  <a:lnTo>
                    <a:pt x="165" y="258"/>
                  </a:lnTo>
                  <a:lnTo>
                    <a:pt x="165" y="259"/>
                  </a:lnTo>
                  <a:lnTo>
                    <a:pt x="165" y="260"/>
                  </a:lnTo>
                  <a:lnTo>
                    <a:pt x="165" y="261"/>
                  </a:lnTo>
                  <a:lnTo>
                    <a:pt x="165" y="262"/>
                  </a:lnTo>
                  <a:lnTo>
                    <a:pt x="165" y="263"/>
                  </a:lnTo>
                  <a:lnTo>
                    <a:pt x="165" y="264"/>
                  </a:lnTo>
                  <a:lnTo>
                    <a:pt x="165" y="265"/>
                  </a:lnTo>
                  <a:lnTo>
                    <a:pt x="165" y="266"/>
                  </a:lnTo>
                  <a:lnTo>
                    <a:pt x="165" y="267"/>
                  </a:lnTo>
                  <a:lnTo>
                    <a:pt x="165" y="268"/>
                  </a:lnTo>
                  <a:lnTo>
                    <a:pt x="165" y="269"/>
                  </a:lnTo>
                  <a:lnTo>
                    <a:pt x="165" y="270"/>
                  </a:lnTo>
                  <a:lnTo>
                    <a:pt x="165" y="271"/>
                  </a:lnTo>
                  <a:lnTo>
                    <a:pt x="165" y="272"/>
                  </a:lnTo>
                  <a:lnTo>
                    <a:pt x="164" y="272"/>
                  </a:lnTo>
                  <a:lnTo>
                    <a:pt x="164" y="273"/>
                  </a:lnTo>
                  <a:lnTo>
                    <a:pt x="164" y="274"/>
                  </a:lnTo>
                  <a:lnTo>
                    <a:pt x="164" y="275"/>
                  </a:lnTo>
                  <a:lnTo>
                    <a:pt x="164" y="276"/>
                  </a:lnTo>
                  <a:lnTo>
                    <a:pt x="164" y="277"/>
                  </a:lnTo>
                  <a:lnTo>
                    <a:pt x="164" y="278"/>
                  </a:lnTo>
                  <a:lnTo>
                    <a:pt x="165" y="279"/>
                  </a:lnTo>
                  <a:lnTo>
                    <a:pt x="164" y="279"/>
                  </a:lnTo>
                  <a:lnTo>
                    <a:pt x="164" y="280"/>
                  </a:lnTo>
                  <a:lnTo>
                    <a:pt x="164" y="281"/>
                  </a:lnTo>
                  <a:lnTo>
                    <a:pt x="164" y="282"/>
                  </a:lnTo>
                  <a:lnTo>
                    <a:pt x="163" y="282"/>
                  </a:lnTo>
                  <a:lnTo>
                    <a:pt x="163" y="283"/>
                  </a:lnTo>
                  <a:lnTo>
                    <a:pt x="163" y="284"/>
                  </a:lnTo>
                  <a:lnTo>
                    <a:pt x="163" y="285"/>
                  </a:lnTo>
                  <a:lnTo>
                    <a:pt x="163" y="286"/>
                  </a:lnTo>
                  <a:lnTo>
                    <a:pt x="163" y="287"/>
                  </a:lnTo>
                  <a:lnTo>
                    <a:pt x="163" y="288"/>
                  </a:lnTo>
                  <a:lnTo>
                    <a:pt x="163" y="289"/>
                  </a:lnTo>
                  <a:lnTo>
                    <a:pt x="163" y="290"/>
                  </a:lnTo>
                  <a:lnTo>
                    <a:pt x="163" y="291"/>
                  </a:lnTo>
                  <a:lnTo>
                    <a:pt x="163" y="292"/>
                  </a:lnTo>
                  <a:lnTo>
                    <a:pt x="163" y="293"/>
                  </a:lnTo>
                  <a:lnTo>
                    <a:pt x="163" y="294"/>
                  </a:lnTo>
                  <a:lnTo>
                    <a:pt x="163" y="295"/>
                  </a:lnTo>
                  <a:lnTo>
                    <a:pt x="162" y="310"/>
                  </a:lnTo>
                  <a:lnTo>
                    <a:pt x="161" y="315"/>
                  </a:lnTo>
                  <a:lnTo>
                    <a:pt x="161" y="316"/>
                  </a:lnTo>
                  <a:lnTo>
                    <a:pt x="161" y="317"/>
                  </a:lnTo>
                  <a:lnTo>
                    <a:pt x="161" y="318"/>
                  </a:lnTo>
                  <a:lnTo>
                    <a:pt x="161" y="319"/>
                  </a:lnTo>
                  <a:lnTo>
                    <a:pt x="161" y="320"/>
                  </a:lnTo>
                  <a:lnTo>
                    <a:pt x="161" y="321"/>
                  </a:lnTo>
                  <a:lnTo>
                    <a:pt x="161" y="322"/>
                  </a:lnTo>
                  <a:lnTo>
                    <a:pt x="161" y="323"/>
                  </a:lnTo>
                  <a:lnTo>
                    <a:pt x="161" y="324"/>
                  </a:lnTo>
                  <a:lnTo>
                    <a:pt x="161" y="325"/>
                  </a:lnTo>
                  <a:lnTo>
                    <a:pt x="160" y="325"/>
                  </a:lnTo>
                  <a:lnTo>
                    <a:pt x="160" y="326"/>
                  </a:lnTo>
                  <a:lnTo>
                    <a:pt x="159" y="327"/>
                  </a:lnTo>
                  <a:lnTo>
                    <a:pt x="159" y="328"/>
                  </a:lnTo>
                  <a:lnTo>
                    <a:pt x="158" y="328"/>
                  </a:lnTo>
                  <a:lnTo>
                    <a:pt x="158" y="329"/>
                  </a:lnTo>
                  <a:lnTo>
                    <a:pt x="158" y="330"/>
                  </a:lnTo>
                  <a:lnTo>
                    <a:pt x="157" y="330"/>
                  </a:lnTo>
                  <a:lnTo>
                    <a:pt x="156" y="330"/>
                  </a:lnTo>
                  <a:lnTo>
                    <a:pt x="155" y="331"/>
                  </a:lnTo>
                  <a:lnTo>
                    <a:pt x="154" y="331"/>
                  </a:lnTo>
                  <a:lnTo>
                    <a:pt x="153" y="331"/>
                  </a:lnTo>
                  <a:lnTo>
                    <a:pt x="152" y="332"/>
                  </a:lnTo>
                  <a:lnTo>
                    <a:pt x="151" y="332"/>
                  </a:lnTo>
                  <a:lnTo>
                    <a:pt x="151" y="333"/>
                  </a:lnTo>
                  <a:lnTo>
                    <a:pt x="148" y="332"/>
                  </a:lnTo>
                  <a:lnTo>
                    <a:pt x="147" y="331"/>
                  </a:lnTo>
                  <a:lnTo>
                    <a:pt x="145" y="329"/>
                  </a:lnTo>
                  <a:lnTo>
                    <a:pt x="143" y="328"/>
                  </a:lnTo>
                  <a:lnTo>
                    <a:pt x="141" y="326"/>
                  </a:lnTo>
                  <a:lnTo>
                    <a:pt x="140" y="324"/>
                  </a:lnTo>
                  <a:lnTo>
                    <a:pt x="139" y="323"/>
                  </a:lnTo>
                  <a:lnTo>
                    <a:pt x="138" y="321"/>
                  </a:lnTo>
                  <a:lnTo>
                    <a:pt x="136" y="319"/>
                  </a:lnTo>
                  <a:lnTo>
                    <a:pt x="136" y="317"/>
                  </a:lnTo>
                  <a:lnTo>
                    <a:pt x="135" y="315"/>
                  </a:lnTo>
                  <a:lnTo>
                    <a:pt x="134" y="314"/>
                  </a:lnTo>
                  <a:lnTo>
                    <a:pt x="134" y="312"/>
                  </a:lnTo>
                  <a:lnTo>
                    <a:pt x="133" y="311"/>
                  </a:lnTo>
                  <a:lnTo>
                    <a:pt x="133" y="310"/>
                  </a:lnTo>
                  <a:lnTo>
                    <a:pt x="134" y="309"/>
                  </a:lnTo>
                  <a:lnTo>
                    <a:pt x="134" y="308"/>
                  </a:lnTo>
                  <a:lnTo>
                    <a:pt x="134" y="307"/>
                  </a:lnTo>
                  <a:lnTo>
                    <a:pt x="134" y="306"/>
                  </a:lnTo>
                  <a:lnTo>
                    <a:pt x="134" y="305"/>
                  </a:lnTo>
                  <a:lnTo>
                    <a:pt x="135" y="305"/>
                  </a:lnTo>
                  <a:lnTo>
                    <a:pt x="135" y="304"/>
                  </a:lnTo>
                  <a:lnTo>
                    <a:pt x="135" y="303"/>
                  </a:lnTo>
                  <a:lnTo>
                    <a:pt x="135" y="302"/>
                  </a:lnTo>
                  <a:lnTo>
                    <a:pt x="136" y="302"/>
                  </a:lnTo>
                  <a:lnTo>
                    <a:pt x="136" y="301"/>
                  </a:lnTo>
                  <a:lnTo>
                    <a:pt x="136" y="299"/>
                  </a:lnTo>
                  <a:lnTo>
                    <a:pt x="136" y="298"/>
                  </a:lnTo>
                  <a:lnTo>
                    <a:pt x="136" y="297"/>
                  </a:lnTo>
                  <a:lnTo>
                    <a:pt x="136" y="296"/>
                  </a:lnTo>
                  <a:lnTo>
                    <a:pt x="137" y="296"/>
                  </a:lnTo>
                  <a:lnTo>
                    <a:pt x="137" y="295"/>
                  </a:lnTo>
                  <a:lnTo>
                    <a:pt x="137" y="294"/>
                  </a:lnTo>
                  <a:lnTo>
                    <a:pt x="137" y="293"/>
                  </a:lnTo>
                  <a:lnTo>
                    <a:pt x="137" y="292"/>
                  </a:lnTo>
                  <a:lnTo>
                    <a:pt x="137" y="291"/>
                  </a:lnTo>
                  <a:lnTo>
                    <a:pt x="138" y="289"/>
                  </a:lnTo>
                  <a:lnTo>
                    <a:pt x="138" y="288"/>
                  </a:lnTo>
                  <a:lnTo>
                    <a:pt x="138" y="287"/>
                  </a:lnTo>
                  <a:lnTo>
                    <a:pt x="138" y="285"/>
                  </a:lnTo>
                  <a:lnTo>
                    <a:pt x="138" y="284"/>
                  </a:lnTo>
                  <a:lnTo>
                    <a:pt x="138" y="283"/>
                  </a:lnTo>
                  <a:lnTo>
                    <a:pt x="138" y="282"/>
                  </a:lnTo>
                  <a:lnTo>
                    <a:pt x="138" y="281"/>
                  </a:lnTo>
                  <a:lnTo>
                    <a:pt x="138" y="280"/>
                  </a:lnTo>
                  <a:lnTo>
                    <a:pt x="139" y="280"/>
                  </a:lnTo>
                  <a:lnTo>
                    <a:pt x="139" y="279"/>
                  </a:lnTo>
                  <a:lnTo>
                    <a:pt x="139" y="278"/>
                  </a:lnTo>
                  <a:lnTo>
                    <a:pt x="139" y="277"/>
                  </a:lnTo>
                  <a:lnTo>
                    <a:pt x="139" y="276"/>
                  </a:lnTo>
                  <a:lnTo>
                    <a:pt x="140" y="276"/>
                  </a:lnTo>
                  <a:lnTo>
                    <a:pt x="140" y="275"/>
                  </a:lnTo>
                  <a:lnTo>
                    <a:pt x="141" y="275"/>
                  </a:lnTo>
                  <a:lnTo>
                    <a:pt x="142" y="266"/>
                  </a:lnTo>
                  <a:lnTo>
                    <a:pt x="148" y="239"/>
                  </a:lnTo>
                  <a:lnTo>
                    <a:pt x="148" y="237"/>
                  </a:lnTo>
                  <a:lnTo>
                    <a:pt x="148" y="236"/>
                  </a:lnTo>
                  <a:lnTo>
                    <a:pt x="148" y="234"/>
                  </a:lnTo>
                  <a:lnTo>
                    <a:pt x="148" y="233"/>
                  </a:lnTo>
                  <a:lnTo>
                    <a:pt x="148" y="231"/>
                  </a:lnTo>
                  <a:lnTo>
                    <a:pt x="148" y="230"/>
                  </a:lnTo>
                  <a:lnTo>
                    <a:pt x="149" y="228"/>
                  </a:lnTo>
                  <a:lnTo>
                    <a:pt x="149" y="227"/>
                  </a:lnTo>
                  <a:lnTo>
                    <a:pt x="149" y="226"/>
                  </a:lnTo>
                  <a:lnTo>
                    <a:pt x="149" y="225"/>
                  </a:lnTo>
                  <a:lnTo>
                    <a:pt x="149" y="224"/>
                  </a:lnTo>
                  <a:lnTo>
                    <a:pt x="148" y="223"/>
                  </a:lnTo>
                  <a:lnTo>
                    <a:pt x="148" y="222"/>
                  </a:lnTo>
                  <a:lnTo>
                    <a:pt x="148" y="221"/>
                  </a:lnTo>
                  <a:lnTo>
                    <a:pt x="148" y="220"/>
                  </a:lnTo>
                  <a:lnTo>
                    <a:pt x="147" y="219"/>
                  </a:lnTo>
                  <a:lnTo>
                    <a:pt x="147" y="218"/>
                  </a:lnTo>
                  <a:lnTo>
                    <a:pt x="147" y="217"/>
                  </a:lnTo>
                  <a:lnTo>
                    <a:pt x="147" y="216"/>
                  </a:lnTo>
                  <a:lnTo>
                    <a:pt x="146" y="215"/>
                  </a:lnTo>
                  <a:lnTo>
                    <a:pt x="146" y="214"/>
                  </a:lnTo>
                  <a:lnTo>
                    <a:pt x="145" y="213"/>
                  </a:lnTo>
                  <a:lnTo>
                    <a:pt x="145" y="212"/>
                  </a:lnTo>
                  <a:lnTo>
                    <a:pt x="144" y="210"/>
                  </a:lnTo>
                  <a:lnTo>
                    <a:pt x="144" y="208"/>
                  </a:lnTo>
                  <a:lnTo>
                    <a:pt x="143" y="207"/>
                  </a:lnTo>
                  <a:lnTo>
                    <a:pt x="143" y="206"/>
                  </a:lnTo>
                  <a:lnTo>
                    <a:pt x="143" y="205"/>
                  </a:lnTo>
                  <a:lnTo>
                    <a:pt x="142" y="204"/>
                  </a:lnTo>
                  <a:lnTo>
                    <a:pt x="143" y="204"/>
                  </a:lnTo>
                  <a:lnTo>
                    <a:pt x="143" y="203"/>
                  </a:lnTo>
                  <a:lnTo>
                    <a:pt x="143" y="202"/>
                  </a:lnTo>
                  <a:lnTo>
                    <a:pt x="143" y="201"/>
                  </a:lnTo>
                  <a:lnTo>
                    <a:pt x="144" y="201"/>
                  </a:lnTo>
                  <a:lnTo>
                    <a:pt x="145" y="201"/>
                  </a:lnTo>
                  <a:lnTo>
                    <a:pt x="146" y="201"/>
                  </a:lnTo>
                  <a:lnTo>
                    <a:pt x="147" y="201"/>
                  </a:lnTo>
                  <a:lnTo>
                    <a:pt x="147" y="202"/>
                  </a:lnTo>
                  <a:lnTo>
                    <a:pt x="148" y="202"/>
                  </a:lnTo>
                  <a:lnTo>
                    <a:pt x="149" y="203"/>
                  </a:lnTo>
                  <a:lnTo>
                    <a:pt x="150" y="203"/>
                  </a:lnTo>
                  <a:lnTo>
                    <a:pt x="151" y="204"/>
                  </a:lnTo>
                  <a:lnTo>
                    <a:pt x="152" y="204"/>
                  </a:lnTo>
                  <a:lnTo>
                    <a:pt x="153" y="205"/>
                  </a:lnTo>
                  <a:lnTo>
                    <a:pt x="154" y="206"/>
                  </a:lnTo>
                  <a:lnTo>
                    <a:pt x="155" y="206"/>
                  </a:lnTo>
                  <a:lnTo>
                    <a:pt x="155" y="207"/>
                  </a:lnTo>
                  <a:lnTo>
                    <a:pt x="156" y="207"/>
                  </a:lnTo>
                  <a:lnTo>
                    <a:pt x="157" y="207"/>
                  </a:lnTo>
                  <a:lnTo>
                    <a:pt x="158" y="208"/>
                  </a:lnTo>
                  <a:lnTo>
                    <a:pt x="158" y="207"/>
                  </a:lnTo>
                  <a:lnTo>
                    <a:pt x="160" y="207"/>
                  </a:lnTo>
                  <a:lnTo>
                    <a:pt x="161" y="207"/>
                  </a:lnTo>
                  <a:lnTo>
                    <a:pt x="164" y="207"/>
                  </a:lnTo>
                  <a:lnTo>
                    <a:pt x="166" y="207"/>
                  </a:lnTo>
                  <a:lnTo>
                    <a:pt x="169" y="207"/>
                  </a:lnTo>
                  <a:lnTo>
                    <a:pt x="172" y="207"/>
                  </a:lnTo>
                  <a:lnTo>
                    <a:pt x="175" y="206"/>
                  </a:lnTo>
                  <a:lnTo>
                    <a:pt x="179" y="206"/>
                  </a:lnTo>
                  <a:lnTo>
                    <a:pt x="183" y="206"/>
                  </a:lnTo>
                  <a:lnTo>
                    <a:pt x="186" y="206"/>
                  </a:lnTo>
                  <a:lnTo>
                    <a:pt x="188" y="205"/>
                  </a:lnTo>
                  <a:lnTo>
                    <a:pt x="191" y="205"/>
                  </a:lnTo>
                  <a:lnTo>
                    <a:pt x="193" y="205"/>
                  </a:lnTo>
                  <a:lnTo>
                    <a:pt x="194" y="205"/>
                  </a:lnTo>
                  <a:lnTo>
                    <a:pt x="196" y="205"/>
                  </a:lnTo>
                  <a:lnTo>
                    <a:pt x="197" y="204"/>
                  </a:lnTo>
                  <a:lnTo>
                    <a:pt x="199" y="204"/>
                  </a:lnTo>
                  <a:lnTo>
                    <a:pt x="201" y="204"/>
                  </a:lnTo>
                  <a:lnTo>
                    <a:pt x="202" y="204"/>
                  </a:lnTo>
                  <a:lnTo>
                    <a:pt x="204" y="204"/>
                  </a:lnTo>
                  <a:lnTo>
                    <a:pt x="205" y="204"/>
                  </a:lnTo>
                  <a:lnTo>
                    <a:pt x="206" y="204"/>
                  </a:lnTo>
                  <a:lnTo>
                    <a:pt x="207" y="204"/>
                  </a:lnTo>
                  <a:lnTo>
                    <a:pt x="209" y="204"/>
                  </a:lnTo>
                  <a:lnTo>
                    <a:pt x="210" y="204"/>
                  </a:lnTo>
                  <a:lnTo>
                    <a:pt x="211" y="204"/>
                  </a:lnTo>
                  <a:lnTo>
                    <a:pt x="213" y="204"/>
                  </a:lnTo>
                  <a:lnTo>
                    <a:pt x="215" y="204"/>
                  </a:lnTo>
                  <a:lnTo>
                    <a:pt x="217" y="204"/>
                  </a:lnTo>
                  <a:lnTo>
                    <a:pt x="219" y="204"/>
                  </a:lnTo>
                  <a:lnTo>
                    <a:pt x="222" y="204"/>
                  </a:lnTo>
                  <a:lnTo>
                    <a:pt x="224" y="204"/>
                  </a:lnTo>
                  <a:lnTo>
                    <a:pt x="225" y="204"/>
                  </a:lnTo>
                  <a:lnTo>
                    <a:pt x="228" y="204"/>
                  </a:lnTo>
                  <a:lnTo>
                    <a:pt x="230" y="204"/>
                  </a:lnTo>
                  <a:lnTo>
                    <a:pt x="232" y="204"/>
                  </a:lnTo>
                  <a:lnTo>
                    <a:pt x="234" y="204"/>
                  </a:lnTo>
                  <a:lnTo>
                    <a:pt x="236" y="204"/>
                  </a:lnTo>
                  <a:lnTo>
                    <a:pt x="238" y="204"/>
                  </a:lnTo>
                  <a:lnTo>
                    <a:pt x="240" y="204"/>
                  </a:lnTo>
                  <a:lnTo>
                    <a:pt x="242" y="205"/>
                  </a:lnTo>
                  <a:lnTo>
                    <a:pt x="243" y="205"/>
                  </a:lnTo>
                  <a:lnTo>
                    <a:pt x="245" y="205"/>
                  </a:lnTo>
                  <a:lnTo>
                    <a:pt x="246" y="205"/>
                  </a:lnTo>
                  <a:lnTo>
                    <a:pt x="247" y="205"/>
                  </a:lnTo>
                  <a:lnTo>
                    <a:pt x="248" y="206"/>
                  </a:lnTo>
                  <a:lnTo>
                    <a:pt x="249" y="206"/>
                  </a:lnTo>
                  <a:lnTo>
                    <a:pt x="250" y="206"/>
                  </a:lnTo>
                  <a:lnTo>
                    <a:pt x="252" y="206"/>
                  </a:lnTo>
                  <a:lnTo>
                    <a:pt x="253" y="206"/>
                  </a:lnTo>
                  <a:lnTo>
                    <a:pt x="255" y="206"/>
                  </a:lnTo>
                  <a:lnTo>
                    <a:pt x="257" y="206"/>
                  </a:lnTo>
                  <a:lnTo>
                    <a:pt x="259" y="206"/>
                  </a:lnTo>
                  <a:lnTo>
                    <a:pt x="261" y="206"/>
                  </a:lnTo>
                  <a:lnTo>
                    <a:pt x="263" y="206"/>
                  </a:lnTo>
                  <a:lnTo>
                    <a:pt x="265" y="206"/>
                  </a:lnTo>
                  <a:lnTo>
                    <a:pt x="266" y="207"/>
                  </a:lnTo>
                  <a:lnTo>
                    <a:pt x="268" y="207"/>
                  </a:lnTo>
                  <a:lnTo>
                    <a:pt x="270" y="207"/>
                  </a:lnTo>
                  <a:lnTo>
                    <a:pt x="271" y="207"/>
                  </a:lnTo>
                  <a:lnTo>
                    <a:pt x="272" y="207"/>
                  </a:lnTo>
                  <a:lnTo>
                    <a:pt x="275" y="208"/>
                  </a:lnTo>
                  <a:lnTo>
                    <a:pt x="276" y="207"/>
                  </a:lnTo>
                  <a:lnTo>
                    <a:pt x="278" y="207"/>
                  </a:lnTo>
                  <a:lnTo>
                    <a:pt x="279" y="207"/>
                  </a:lnTo>
                  <a:lnTo>
                    <a:pt x="281" y="207"/>
                  </a:lnTo>
                  <a:lnTo>
                    <a:pt x="282" y="207"/>
                  </a:lnTo>
                  <a:lnTo>
                    <a:pt x="283" y="207"/>
                  </a:lnTo>
                  <a:lnTo>
                    <a:pt x="284" y="207"/>
                  </a:lnTo>
                  <a:lnTo>
                    <a:pt x="285" y="207"/>
                  </a:lnTo>
                  <a:lnTo>
                    <a:pt x="286" y="207"/>
                  </a:lnTo>
                  <a:lnTo>
                    <a:pt x="287" y="207"/>
                  </a:lnTo>
                  <a:lnTo>
                    <a:pt x="288" y="207"/>
                  </a:lnTo>
                  <a:lnTo>
                    <a:pt x="289" y="207"/>
                  </a:lnTo>
                  <a:lnTo>
                    <a:pt x="290" y="207"/>
                  </a:lnTo>
                  <a:lnTo>
                    <a:pt x="292" y="208"/>
                  </a:lnTo>
                  <a:lnTo>
                    <a:pt x="292" y="207"/>
                  </a:lnTo>
                  <a:lnTo>
                    <a:pt x="293" y="207"/>
                  </a:lnTo>
                  <a:lnTo>
                    <a:pt x="294" y="207"/>
                  </a:lnTo>
                  <a:lnTo>
                    <a:pt x="295" y="207"/>
                  </a:lnTo>
                  <a:lnTo>
                    <a:pt x="296" y="207"/>
                  </a:lnTo>
                  <a:lnTo>
                    <a:pt x="297" y="207"/>
                  </a:lnTo>
                  <a:lnTo>
                    <a:pt x="298" y="207"/>
                  </a:lnTo>
                  <a:lnTo>
                    <a:pt x="299" y="207"/>
                  </a:lnTo>
                  <a:lnTo>
                    <a:pt x="300" y="207"/>
                  </a:lnTo>
                  <a:lnTo>
                    <a:pt x="301" y="207"/>
                  </a:lnTo>
                  <a:lnTo>
                    <a:pt x="301" y="208"/>
                  </a:lnTo>
                  <a:lnTo>
                    <a:pt x="302" y="208"/>
                  </a:lnTo>
                  <a:lnTo>
                    <a:pt x="303" y="208"/>
                  </a:lnTo>
                  <a:lnTo>
                    <a:pt x="304" y="210"/>
                  </a:lnTo>
                  <a:lnTo>
                    <a:pt x="305" y="210"/>
                  </a:lnTo>
                  <a:lnTo>
                    <a:pt x="305" y="211"/>
                  </a:lnTo>
                  <a:lnTo>
                    <a:pt x="306" y="211"/>
                  </a:lnTo>
                  <a:lnTo>
                    <a:pt x="307" y="211"/>
                  </a:lnTo>
                  <a:lnTo>
                    <a:pt x="307" y="212"/>
                  </a:lnTo>
                  <a:lnTo>
                    <a:pt x="308" y="212"/>
                  </a:lnTo>
                  <a:lnTo>
                    <a:pt x="309" y="213"/>
                  </a:lnTo>
                  <a:lnTo>
                    <a:pt x="310" y="213"/>
                  </a:lnTo>
                  <a:lnTo>
                    <a:pt x="310" y="214"/>
                  </a:lnTo>
                  <a:lnTo>
                    <a:pt x="311" y="214"/>
                  </a:lnTo>
                  <a:lnTo>
                    <a:pt x="312" y="215"/>
                  </a:lnTo>
                  <a:lnTo>
                    <a:pt x="313" y="216"/>
                  </a:lnTo>
                  <a:lnTo>
                    <a:pt x="314" y="217"/>
                  </a:lnTo>
                  <a:lnTo>
                    <a:pt x="316" y="218"/>
                  </a:lnTo>
                  <a:lnTo>
                    <a:pt x="317" y="219"/>
                  </a:lnTo>
                  <a:lnTo>
                    <a:pt x="319" y="221"/>
                  </a:lnTo>
                  <a:lnTo>
                    <a:pt x="320" y="222"/>
                  </a:lnTo>
                  <a:lnTo>
                    <a:pt x="322" y="224"/>
                  </a:lnTo>
                  <a:lnTo>
                    <a:pt x="324" y="225"/>
                  </a:lnTo>
                  <a:lnTo>
                    <a:pt x="326" y="226"/>
                  </a:lnTo>
                  <a:lnTo>
                    <a:pt x="327" y="228"/>
                  </a:lnTo>
                  <a:lnTo>
                    <a:pt x="328" y="229"/>
                  </a:lnTo>
                  <a:lnTo>
                    <a:pt x="329" y="230"/>
                  </a:lnTo>
                  <a:lnTo>
                    <a:pt x="330" y="231"/>
                  </a:lnTo>
                  <a:lnTo>
                    <a:pt x="330" y="232"/>
                  </a:lnTo>
                  <a:lnTo>
                    <a:pt x="331" y="233"/>
                  </a:lnTo>
                  <a:lnTo>
                    <a:pt x="331" y="234"/>
                  </a:lnTo>
                  <a:lnTo>
                    <a:pt x="331" y="235"/>
                  </a:lnTo>
                  <a:lnTo>
                    <a:pt x="331" y="236"/>
                  </a:lnTo>
                  <a:lnTo>
                    <a:pt x="331" y="237"/>
                  </a:lnTo>
                  <a:lnTo>
                    <a:pt x="332" y="238"/>
                  </a:lnTo>
                  <a:lnTo>
                    <a:pt x="332" y="239"/>
                  </a:lnTo>
                  <a:lnTo>
                    <a:pt x="333" y="240"/>
                  </a:lnTo>
                  <a:lnTo>
                    <a:pt x="331" y="241"/>
                  </a:lnTo>
                  <a:lnTo>
                    <a:pt x="330" y="243"/>
                  </a:lnTo>
                  <a:lnTo>
                    <a:pt x="329" y="245"/>
                  </a:lnTo>
                  <a:lnTo>
                    <a:pt x="328" y="247"/>
                  </a:lnTo>
                  <a:lnTo>
                    <a:pt x="327" y="248"/>
                  </a:lnTo>
                  <a:lnTo>
                    <a:pt x="326" y="250"/>
                  </a:lnTo>
                  <a:lnTo>
                    <a:pt x="326" y="252"/>
                  </a:lnTo>
                  <a:lnTo>
                    <a:pt x="325" y="254"/>
                  </a:lnTo>
                  <a:lnTo>
                    <a:pt x="325" y="256"/>
                  </a:lnTo>
                  <a:lnTo>
                    <a:pt x="324" y="258"/>
                  </a:lnTo>
                  <a:lnTo>
                    <a:pt x="324" y="260"/>
                  </a:lnTo>
                  <a:lnTo>
                    <a:pt x="322" y="262"/>
                  </a:lnTo>
                  <a:lnTo>
                    <a:pt x="322" y="264"/>
                  </a:lnTo>
                  <a:lnTo>
                    <a:pt x="321" y="266"/>
                  </a:lnTo>
                  <a:lnTo>
                    <a:pt x="321" y="267"/>
                  </a:lnTo>
                  <a:lnTo>
                    <a:pt x="321" y="270"/>
                  </a:lnTo>
                  <a:lnTo>
                    <a:pt x="320" y="270"/>
                  </a:lnTo>
                  <a:lnTo>
                    <a:pt x="320" y="271"/>
                  </a:lnTo>
                  <a:lnTo>
                    <a:pt x="319" y="271"/>
                  </a:lnTo>
                  <a:lnTo>
                    <a:pt x="319" y="272"/>
                  </a:lnTo>
                  <a:lnTo>
                    <a:pt x="319" y="273"/>
                  </a:lnTo>
                  <a:lnTo>
                    <a:pt x="318" y="273"/>
                  </a:lnTo>
                  <a:lnTo>
                    <a:pt x="318" y="274"/>
                  </a:lnTo>
                  <a:lnTo>
                    <a:pt x="318" y="275"/>
                  </a:lnTo>
                  <a:lnTo>
                    <a:pt x="317" y="275"/>
                  </a:lnTo>
                  <a:lnTo>
                    <a:pt x="317" y="276"/>
                  </a:lnTo>
                  <a:lnTo>
                    <a:pt x="317" y="277"/>
                  </a:lnTo>
                  <a:lnTo>
                    <a:pt x="317" y="278"/>
                  </a:lnTo>
                  <a:lnTo>
                    <a:pt x="317" y="279"/>
                  </a:lnTo>
                  <a:lnTo>
                    <a:pt x="316" y="279"/>
                  </a:lnTo>
                  <a:lnTo>
                    <a:pt x="316" y="280"/>
                  </a:lnTo>
                  <a:lnTo>
                    <a:pt x="316" y="281"/>
                  </a:lnTo>
                  <a:lnTo>
                    <a:pt x="316" y="282"/>
                  </a:lnTo>
                  <a:lnTo>
                    <a:pt x="316" y="283"/>
                  </a:lnTo>
                  <a:lnTo>
                    <a:pt x="316" y="284"/>
                  </a:lnTo>
                  <a:lnTo>
                    <a:pt x="316" y="285"/>
                  </a:lnTo>
                  <a:lnTo>
                    <a:pt x="316" y="286"/>
                  </a:lnTo>
                  <a:lnTo>
                    <a:pt x="316" y="287"/>
                  </a:lnTo>
                  <a:lnTo>
                    <a:pt x="316" y="288"/>
                  </a:lnTo>
                  <a:lnTo>
                    <a:pt x="316" y="289"/>
                  </a:lnTo>
                  <a:lnTo>
                    <a:pt x="316" y="290"/>
                  </a:lnTo>
                  <a:lnTo>
                    <a:pt x="316" y="291"/>
                  </a:lnTo>
                  <a:lnTo>
                    <a:pt x="315" y="291"/>
                  </a:lnTo>
                  <a:lnTo>
                    <a:pt x="315" y="292"/>
                  </a:lnTo>
                  <a:lnTo>
                    <a:pt x="315" y="293"/>
                  </a:lnTo>
                  <a:lnTo>
                    <a:pt x="314" y="294"/>
                  </a:lnTo>
                  <a:lnTo>
                    <a:pt x="314" y="295"/>
                  </a:lnTo>
                  <a:lnTo>
                    <a:pt x="313" y="295"/>
                  </a:lnTo>
                  <a:lnTo>
                    <a:pt x="313" y="296"/>
                  </a:lnTo>
                  <a:lnTo>
                    <a:pt x="313" y="297"/>
                  </a:lnTo>
                  <a:lnTo>
                    <a:pt x="312" y="298"/>
                  </a:lnTo>
                  <a:lnTo>
                    <a:pt x="312" y="301"/>
                  </a:lnTo>
                  <a:lnTo>
                    <a:pt x="311" y="301"/>
                  </a:lnTo>
                  <a:lnTo>
                    <a:pt x="311" y="302"/>
                  </a:lnTo>
                  <a:lnTo>
                    <a:pt x="311" y="303"/>
                  </a:lnTo>
                  <a:lnTo>
                    <a:pt x="311" y="304"/>
                  </a:lnTo>
                  <a:lnTo>
                    <a:pt x="310" y="306"/>
                  </a:lnTo>
                  <a:lnTo>
                    <a:pt x="310" y="307"/>
                  </a:lnTo>
                  <a:lnTo>
                    <a:pt x="309" y="308"/>
                  </a:lnTo>
                  <a:lnTo>
                    <a:pt x="309" y="310"/>
                  </a:lnTo>
                  <a:lnTo>
                    <a:pt x="308" y="311"/>
                  </a:lnTo>
                  <a:lnTo>
                    <a:pt x="308" y="313"/>
                  </a:lnTo>
                  <a:lnTo>
                    <a:pt x="307" y="314"/>
                  </a:lnTo>
                  <a:lnTo>
                    <a:pt x="307" y="315"/>
                  </a:lnTo>
                  <a:lnTo>
                    <a:pt x="306" y="316"/>
                  </a:lnTo>
                  <a:lnTo>
                    <a:pt x="306" y="317"/>
                  </a:lnTo>
                  <a:lnTo>
                    <a:pt x="306" y="318"/>
                  </a:lnTo>
                  <a:lnTo>
                    <a:pt x="306" y="319"/>
                  </a:lnTo>
                  <a:lnTo>
                    <a:pt x="305" y="320"/>
                  </a:lnTo>
                  <a:lnTo>
                    <a:pt x="304" y="322"/>
                  </a:lnTo>
                  <a:lnTo>
                    <a:pt x="304" y="323"/>
                  </a:lnTo>
                  <a:lnTo>
                    <a:pt x="303" y="325"/>
                  </a:lnTo>
                  <a:lnTo>
                    <a:pt x="303" y="326"/>
                  </a:lnTo>
                  <a:lnTo>
                    <a:pt x="302" y="327"/>
                  </a:lnTo>
                  <a:lnTo>
                    <a:pt x="302" y="328"/>
                  </a:lnTo>
                  <a:lnTo>
                    <a:pt x="301" y="329"/>
                  </a:lnTo>
                  <a:lnTo>
                    <a:pt x="301" y="330"/>
                  </a:lnTo>
                  <a:lnTo>
                    <a:pt x="300" y="331"/>
                  </a:lnTo>
                  <a:lnTo>
                    <a:pt x="300" y="332"/>
                  </a:lnTo>
                  <a:lnTo>
                    <a:pt x="300" y="333"/>
                  </a:lnTo>
                  <a:lnTo>
                    <a:pt x="299" y="334"/>
                  </a:lnTo>
                  <a:lnTo>
                    <a:pt x="299" y="335"/>
                  </a:lnTo>
                  <a:lnTo>
                    <a:pt x="299" y="337"/>
                  </a:lnTo>
                  <a:lnTo>
                    <a:pt x="298" y="337"/>
                  </a:lnTo>
                  <a:lnTo>
                    <a:pt x="298" y="338"/>
                  </a:lnTo>
                  <a:lnTo>
                    <a:pt x="297" y="339"/>
                  </a:lnTo>
                  <a:lnTo>
                    <a:pt x="296" y="340"/>
                  </a:lnTo>
                  <a:lnTo>
                    <a:pt x="296" y="341"/>
                  </a:lnTo>
                  <a:lnTo>
                    <a:pt x="296" y="342"/>
                  </a:lnTo>
                  <a:lnTo>
                    <a:pt x="295" y="342"/>
                  </a:lnTo>
                  <a:lnTo>
                    <a:pt x="295" y="343"/>
                  </a:lnTo>
                  <a:lnTo>
                    <a:pt x="294" y="344"/>
                  </a:lnTo>
                  <a:lnTo>
                    <a:pt x="293" y="345"/>
                  </a:lnTo>
                  <a:lnTo>
                    <a:pt x="293" y="347"/>
                  </a:lnTo>
                  <a:lnTo>
                    <a:pt x="293" y="348"/>
                  </a:lnTo>
                  <a:lnTo>
                    <a:pt x="292" y="348"/>
                  </a:lnTo>
                  <a:lnTo>
                    <a:pt x="292" y="349"/>
                  </a:lnTo>
                  <a:lnTo>
                    <a:pt x="291" y="350"/>
                  </a:lnTo>
                  <a:lnTo>
                    <a:pt x="291" y="351"/>
                  </a:lnTo>
                  <a:lnTo>
                    <a:pt x="290" y="351"/>
                  </a:lnTo>
                  <a:lnTo>
                    <a:pt x="289" y="352"/>
                  </a:lnTo>
                  <a:lnTo>
                    <a:pt x="289" y="353"/>
                  </a:lnTo>
                  <a:lnTo>
                    <a:pt x="288" y="353"/>
                  </a:lnTo>
                  <a:lnTo>
                    <a:pt x="288" y="354"/>
                  </a:lnTo>
                  <a:lnTo>
                    <a:pt x="287" y="355"/>
                  </a:lnTo>
                  <a:lnTo>
                    <a:pt x="286" y="356"/>
                  </a:lnTo>
                  <a:lnTo>
                    <a:pt x="286" y="357"/>
                  </a:lnTo>
                  <a:lnTo>
                    <a:pt x="285" y="357"/>
                  </a:lnTo>
                  <a:lnTo>
                    <a:pt x="284" y="357"/>
                  </a:lnTo>
                  <a:lnTo>
                    <a:pt x="283" y="358"/>
                  </a:lnTo>
                  <a:lnTo>
                    <a:pt x="282" y="358"/>
                  </a:lnTo>
                  <a:lnTo>
                    <a:pt x="282" y="359"/>
                  </a:lnTo>
                  <a:lnTo>
                    <a:pt x="281" y="359"/>
                  </a:lnTo>
                  <a:lnTo>
                    <a:pt x="280" y="359"/>
                  </a:lnTo>
                  <a:lnTo>
                    <a:pt x="279" y="360"/>
                  </a:lnTo>
                  <a:lnTo>
                    <a:pt x="278" y="361"/>
                  </a:lnTo>
                  <a:lnTo>
                    <a:pt x="278" y="362"/>
                  </a:lnTo>
                  <a:lnTo>
                    <a:pt x="277" y="362"/>
                  </a:lnTo>
                  <a:lnTo>
                    <a:pt x="276" y="362"/>
                  </a:lnTo>
                  <a:lnTo>
                    <a:pt x="275" y="362"/>
                  </a:lnTo>
                  <a:lnTo>
                    <a:pt x="273" y="362"/>
                  </a:lnTo>
                  <a:lnTo>
                    <a:pt x="272" y="362"/>
                  </a:lnTo>
                  <a:lnTo>
                    <a:pt x="271" y="362"/>
                  </a:lnTo>
                  <a:lnTo>
                    <a:pt x="270" y="362"/>
                  </a:lnTo>
                  <a:lnTo>
                    <a:pt x="269" y="362"/>
                  </a:lnTo>
                  <a:lnTo>
                    <a:pt x="268" y="362"/>
                  </a:lnTo>
                  <a:lnTo>
                    <a:pt x="267" y="362"/>
                  </a:lnTo>
                  <a:lnTo>
                    <a:pt x="266" y="362"/>
                  </a:lnTo>
                  <a:lnTo>
                    <a:pt x="265" y="362"/>
                  </a:lnTo>
                  <a:lnTo>
                    <a:pt x="265" y="363"/>
                  </a:lnTo>
                  <a:lnTo>
                    <a:pt x="264" y="362"/>
                  </a:lnTo>
                  <a:lnTo>
                    <a:pt x="263" y="362"/>
                  </a:lnTo>
                  <a:lnTo>
                    <a:pt x="263" y="361"/>
                  </a:lnTo>
                  <a:lnTo>
                    <a:pt x="262" y="361"/>
                  </a:lnTo>
                  <a:lnTo>
                    <a:pt x="261" y="360"/>
                  </a:lnTo>
                  <a:lnTo>
                    <a:pt x="260" y="359"/>
                  </a:lnTo>
                  <a:lnTo>
                    <a:pt x="260" y="358"/>
                  </a:lnTo>
                  <a:lnTo>
                    <a:pt x="259" y="358"/>
                  </a:lnTo>
                  <a:lnTo>
                    <a:pt x="259" y="357"/>
                  </a:lnTo>
                  <a:lnTo>
                    <a:pt x="258" y="356"/>
                  </a:lnTo>
                  <a:lnTo>
                    <a:pt x="258" y="355"/>
                  </a:lnTo>
                  <a:lnTo>
                    <a:pt x="257" y="354"/>
                  </a:lnTo>
                  <a:lnTo>
                    <a:pt x="256" y="352"/>
                  </a:lnTo>
                  <a:lnTo>
                    <a:pt x="256" y="351"/>
                  </a:lnTo>
                  <a:lnTo>
                    <a:pt x="255" y="350"/>
                  </a:lnTo>
                  <a:lnTo>
                    <a:pt x="255" y="349"/>
                  </a:lnTo>
                  <a:lnTo>
                    <a:pt x="254" y="348"/>
                  </a:lnTo>
                  <a:lnTo>
                    <a:pt x="253" y="348"/>
                  </a:lnTo>
                  <a:lnTo>
                    <a:pt x="253" y="347"/>
                  </a:lnTo>
                  <a:lnTo>
                    <a:pt x="252" y="345"/>
                  </a:lnTo>
                  <a:lnTo>
                    <a:pt x="251" y="344"/>
                  </a:lnTo>
                  <a:lnTo>
                    <a:pt x="250" y="343"/>
                  </a:lnTo>
                  <a:lnTo>
                    <a:pt x="249" y="342"/>
                  </a:lnTo>
                  <a:lnTo>
                    <a:pt x="248" y="341"/>
                  </a:lnTo>
                  <a:lnTo>
                    <a:pt x="247" y="340"/>
                  </a:lnTo>
                  <a:lnTo>
                    <a:pt x="245" y="338"/>
                  </a:lnTo>
                  <a:lnTo>
                    <a:pt x="244" y="336"/>
                  </a:lnTo>
                  <a:lnTo>
                    <a:pt x="244" y="335"/>
                  </a:lnTo>
                  <a:lnTo>
                    <a:pt x="243" y="334"/>
                  </a:lnTo>
                  <a:lnTo>
                    <a:pt x="242" y="332"/>
                  </a:lnTo>
                  <a:lnTo>
                    <a:pt x="241" y="331"/>
                  </a:lnTo>
                  <a:lnTo>
                    <a:pt x="241" y="330"/>
                  </a:lnTo>
                  <a:lnTo>
                    <a:pt x="240" y="329"/>
                  </a:lnTo>
                  <a:lnTo>
                    <a:pt x="239" y="328"/>
                  </a:lnTo>
                  <a:lnTo>
                    <a:pt x="238" y="327"/>
                  </a:lnTo>
                  <a:lnTo>
                    <a:pt x="238" y="326"/>
                  </a:lnTo>
                  <a:close/>
                  <a:moveTo>
                    <a:pt x="172" y="237"/>
                  </a:moveTo>
                  <a:lnTo>
                    <a:pt x="172" y="236"/>
                  </a:lnTo>
                  <a:lnTo>
                    <a:pt x="173" y="236"/>
                  </a:lnTo>
                  <a:lnTo>
                    <a:pt x="174" y="236"/>
                  </a:lnTo>
                  <a:lnTo>
                    <a:pt x="175" y="236"/>
                  </a:lnTo>
                  <a:lnTo>
                    <a:pt x="176" y="236"/>
                  </a:lnTo>
                  <a:lnTo>
                    <a:pt x="178" y="236"/>
                  </a:lnTo>
                  <a:lnTo>
                    <a:pt x="179" y="236"/>
                  </a:lnTo>
                  <a:lnTo>
                    <a:pt x="180" y="236"/>
                  </a:lnTo>
                  <a:lnTo>
                    <a:pt x="181" y="236"/>
                  </a:lnTo>
                  <a:lnTo>
                    <a:pt x="182" y="236"/>
                  </a:lnTo>
                  <a:lnTo>
                    <a:pt x="183" y="237"/>
                  </a:lnTo>
                  <a:lnTo>
                    <a:pt x="184" y="237"/>
                  </a:lnTo>
                  <a:lnTo>
                    <a:pt x="185" y="237"/>
                  </a:lnTo>
                  <a:lnTo>
                    <a:pt x="186" y="237"/>
                  </a:lnTo>
                  <a:lnTo>
                    <a:pt x="187" y="238"/>
                  </a:lnTo>
                  <a:lnTo>
                    <a:pt x="188" y="238"/>
                  </a:lnTo>
                  <a:lnTo>
                    <a:pt x="189" y="238"/>
                  </a:lnTo>
                  <a:lnTo>
                    <a:pt x="190" y="238"/>
                  </a:lnTo>
                  <a:lnTo>
                    <a:pt x="191" y="238"/>
                  </a:lnTo>
                  <a:lnTo>
                    <a:pt x="192" y="239"/>
                  </a:lnTo>
                  <a:lnTo>
                    <a:pt x="192" y="238"/>
                  </a:lnTo>
                  <a:lnTo>
                    <a:pt x="194" y="238"/>
                  </a:lnTo>
                  <a:lnTo>
                    <a:pt x="197" y="238"/>
                  </a:lnTo>
                  <a:lnTo>
                    <a:pt x="200" y="238"/>
                  </a:lnTo>
                  <a:lnTo>
                    <a:pt x="204" y="238"/>
                  </a:lnTo>
                  <a:lnTo>
                    <a:pt x="208" y="238"/>
                  </a:lnTo>
                  <a:lnTo>
                    <a:pt x="212" y="238"/>
                  </a:lnTo>
                  <a:lnTo>
                    <a:pt x="216" y="238"/>
                  </a:lnTo>
                  <a:lnTo>
                    <a:pt x="221" y="237"/>
                  </a:lnTo>
                  <a:lnTo>
                    <a:pt x="225" y="237"/>
                  </a:lnTo>
                  <a:lnTo>
                    <a:pt x="230" y="237"/>
                  </a:lnTo>
                  <a:lnTo>
                    <a:pt x="234" y="237"/>
                  </a:lnTo>
                  <a:lnTo>
                    <a:pt x="237" y="237"/>
                  </a:lnTo>
                  <a:lnTo>
                    <a:pt x="239" y="237"/>
                  </a:lnTo>
                  <a:lnTo>
                    <a:pt x="241" y="237"/>
                  </a:lnTo>
                  <a:lnTo>
                    <a:pt x="242" y="237"/>
                  </a:lnTo>
                  <a:lnTo>
                    <a:pt x="242" y="236"/>
                  </a:lnTo>
                  <a:lnTo>
                    <a:pt x="243" y="236"/>
                  </a:lnTo>
                  <a:lnTo>
                    <a:pt x="243" y="235"/>
                  </a:lnTo>
                  <a:lnTo>
                    <a:pt x="244" y="235"/>
                  </a:lnTo>
                  <a:lnTo>
                    <a:pt x="244" y="234"/>
                  </a:lnTo>
                  <a:lnTo>
                    <a:pt x="245" y="234"/>
                  </a:lnTo>
                  <a:lnTo>
                    <a:pt x="246" y="233"/>
                  </a:lnTo>
                  <a:lnTo>
                    <a:pt x="247" y="233"/>
                  </a:lnTo>
                  <a:lnTo>
                    <a:pt x="247" y="232"/>
                  </a:lnTo>
                  <a:lnTo>
                    <a:pt x="248" y="232"/>
                  </a:lnTo>
                  <a:lnTo>
                    <a:pt x="249" y="232"/>
                  </a:lnTo>
                  <a:lnTo>
                    <a:pt x="250" y="232"/>
                  </a:lnTo>
                  <a:lnTo>
                    <a:pt x="251" y="232"/>
                  </a:lnTo>
                  <a:lnTo>
                    <a:pt x="252" y="232"/>
                  </a:lnTo>
                  <a:lnTo>
                    <a:pt x="253" y="232"/>
                  </a:lnTo>
                  <a:lnTo>
                    <a:pt x="254" y="232"/>
                  </a:lnTo>
                  <a:lnTo>
                    <a:pt x="255" y="232"/>
                  </a:lnTo>
                  <a:lnTo>
                    <a:pt x="256" y="233"/>
                  </a:lnTo>
                  <a:lnTo>
                    <a:pt x="257" y="233"/>
                  </a:lnTo>
                  <a:lnTo>
                    <a:pt x="257" y="234"/>
                  </a:lnTo>
                  <a:lnTo>
                    <a:pt x="258" y="234"/>
                  </a:lnTo>
                  <a:lnTo>
                    <a:pt x="259" y="235"/>
                  </a:lnTo>
                  <a:lnTo>
                    <a:pt x="260" y="236"/>
                  </a:lnTo>
                  <a:lnTo>
                    <a:pt x="261" y="237"/>
                  </a:lnTo>
                  <a:lnTo>
                    <a:pt x="263" y="238"/>
                  </a:lnTo>
                  <a:lnTo>
                    <a:pt x="265" y="239"/>
                  </a:lnTo>
                  <a:lnTo>
                    <a:pt x="268" y="241"/>
                  </a:lnTo>
                  <a:lnTo>
                    <a:pt x="270" y="242"/>
                  </a:lnTo>
                  <a:lnTo>
                    <a:pt x="272" y="243"/>
                  </a:lnTo>
                  <a:lnTo>
                    <a:pt x="275" y="244"/>
                  </a:lnTo>
                  <a:lnTo>
                    <a:pt x="276" y="245"/>
                  </a:lnTo>
                  <a:lnTo>
                    <a:pt x="277" y="246"/>
                  </a:lnTo>
                  <a:lnTo>
                    <a:pt x="278" y="247"/>
                  </a:lnTo>
                  <a:lnTo>
                    <a:pt x="279" y="247"/>
                  </a:lnTo>
                  <a:lnTo>
                    <a:pt x="279" y="248"/>
                  </a:lnTo>
                  <a:lnTo>
                    <a:pt x="280" y="249"/>
                  </a:lnTo>
                  <a:lnTo>
                    <a:pt x="280" y="250"/>
                  </a:lnTo>
                  <a:lnTo>
                    <a:pt x="280" y="251"/>
                  </a:lnTo>
                  <a:lnTo>
                    <a:pt x="280" y="252"/>
                  </a:lnTo>
                  <a:lnTo>
                    <a:pt x="279" y="252"/>
                  </a:lnTo>
                  <a:lnTo>
                    <a:pt x="279" y="253"/>
                  </a:lnTo>
                  <a:lnTo>
                    <a:pt x="279" y="254"/>
                  </a:lnTo>
                  <a:lnTo>
                    <a:pt x="278" y="256"/>
                  </a:lnTo>
                  <a:lnTo>
                    <a:pt x="277" y="257"/>
                  </a:lnTo>
                  <a:lnTo>
                    <a:pt x="277" y="258"/>
                  </a:lnTo>
                  <a:lnTo>
                    <a:pt x="276" y="258"/>
                  </a:lnTo>
                  <a:lnTo>
                    <a:pt x="276" y="259"/>
                  </a:lnTo>
                  <a:lnTo>
                    <a:pt x="275" y="259"/>
                  </a:lnTo>
                  <a:lnTo>
                    <a:pt x="273" y="260"/>
                  </a:lnTo>
                  <a:lnTo>
                    <a:pt x="272" y="261"/>
                  </a:lnTo>
                  <a:lnTo>
                    <a:pt x="271" y="261"/>
                  </a:lnTo>
                  <a:lnTo>
                    <a:pt x="270" y="262"/>
                  </a:lnTo>
                  <a:lnTo>
                    <a:pt x="270" y="263"/>
                  </a:lnTo>
                  <a:lnTo>
                    <a:pt x="269" y="263"/>
                  </a:lnTo>
                  <a:lnTo>
                    <a:pt x="268" y="263"/>
                  </a:lnTo>
                  <a:lnTo>
                    <a:pt x="268" y="264"/>
                  </a:lnTo>
                  <a:lnTo>
                    <a:pt x="267" y="264"/>
                  </a:lnTo>
                  <a:lnTo>
                    <a:pt x="266" y="265"/>
                  </a:lnTo>
                  <a:lnTo>
                    <a:pt x="266" y="266"/>
                  </a:lnTo>
                  <a:lnTo>
                    <a:pt x="265" y="266"/>
                  </a:lnTo>
                  <a:lnTo>
                    <a:pt x="264" y="267"/>
                  </a:lnTo>
                  <a:lnTo>
                    <a:pt x="263" y="268"/>
                  </a:lnTo>
                  <a:lnTo>
                    <a:pt x="263" y="269"/>
                  </a:lnTo>
                  <a:lnTo>
                    <a:pt x="262" y="270"/>
                  </a:lnTo>
                  <a:lnTo>
                    <a:pt x="262" y="271"/>
                  </a:lnTo>
                  <a:lnTo>
                    <a:pt x="262" y="272"/>
                  </a:lnTo>
                  <a:lnTo>
                    <a:pt x="261" y="272"/>
                  </a:lnTo>
                  <a:lnTo>
                    <a:pt x="261" y="273"/>
                  </a:lnTo>
                  <a:lnTo>
                    <a:pt x="260" y="274"/>
                  </a:lnTo>
                  <a:lnTo>
                    <a:pt x="259" y="275"/>
                  </a:lnTo>
                  <a:lnTo>
                    <a:pt x="259" y="276"/>
                  </a:lnTo>
                  <a:lnTo>
                    <a:pt x="258" y="276"/>
                  </a:lnTo>
                  <a:lnTo>
                    <a:pt x="258" y="277"/>
                  </a:lnTo>
                  <a:lnTo>
                    <a:pt x="257" y="277"/>
                  </a:lnTo>
                  <a:lnTo>
                    <a:pt x="257" y="278"/>
                  </a:lnTo>
                  <a:lnTo>
                    <a:pt x="257" y="279"/>
                  </a:lnTo>
                  <a:lnTo>
                    <a:pt x="256" y="280"/>
                  </a:lnTo>
                  <a:lnTo>
                    <a:pt x="256" y="281"/>
                  </a:lnTo>
                  <a:lnTo>
                    <a:pt x="256" y="282"/>
                  </a:lnTo>
                  <a:lnTo>
                    <a:pt x="255" y="282"/>
                  </a:lnTo>
                  <a:lnTo>
                    <a:pt x="254" y="283"/>
                  </a:lnTo>
                  <a:lnTo>
                    <a:pt x="253" y="283"/>
                  </a:lnTo>
                  <a:lnTo>
                    <a:pt x="253" y="284"/>
                  </a:lnTo>
                  <a:lnTo>
                    <a:pt x="253" y="285"/>
                  </a:lnTo>
                  <a:lnTo>
                    <a:pt x="253" y="286"/>
                  </a:lnTo>
                  <a:lnTo>
                    <a:pt x="253" y="287"/>
                  </a:lnTo>
                  <a:lnTo>
                    <a:pt x="254" y="288"/>
                  </a:lnTo>
                  <a:lnTo>
                    <a:pt x="255" y="288"/>
                  </a:lnTo>
                  <a:lnTo>
                    <a:pt x="255" y="289"/>
                  </a:lnTo>
                  <a:lnTo>
                    <a:pt x="256" y="290"/>
                  </a:lnTo>
                  <a:lnTo>
                    <a:pt x="256" y="291"/>
                  </a:lnTo>
                  <a:lnTo>
                    <a:pt x="256" y="292"/>
                  </a:lnTo>
                  <a:lnTo>
                    <a:pt x="255" y="292"/>
                  </a:lnTo>
                  <a:lnTo>
                    <a:pt x="255" y="293"/>
                  </a:lnTo>
                  <a:lnTo>
                    <a:pt x="255" y="294"/>
                  </a:lnTo>
                  <a:lnTo>
                    <a:pt x="254" y="295"/>
                  </a:lnTo>
                  <a:lnTo>
                    <a:pt x="254" y="296"/>
                  </a:lnTo>
                  <a:lnTo>
                    <a:pt x="254" y="297"/>
                  </a:lnTo>
                  <a:lnTo>
                    <a:pt x="253" y="298"/>
                  </a:lnTo>
                  <a:lnTo>
                    <a:pt x="253" y="299"/>
                  </a:lnTo>
                  <a:lnTo>
                    <a:pt x="253" y="301"/>
                  </a:lnTo>
                  <a:lnTo>
                    <a:pt x="252" y="301"/>
                  </a:lnTo>
                  <a:lnTo>
                    <a:pt x="251" y="301"/>
                  </a:lnTo>
                  <a:lnTo>
                    <a:pt x="250" y="301"/>
                  </a:lnTo>
                  <a:lnTo>
                    <a:pt x="249" y="301"/>
                  </a:lnTo>
                  <a:lnTo>
                    <a:pt x="247" y="301"/>
                  </a:lnTo>
                  <a:lnTo>
                    <a:pt x="246" y="301"/>
                  </a:lnTo>
                  <a:lnTo>
                    <a:pt x="244" y="301"/>
                  </a:lnTo>
                  <a:lnTo>
                    <a:pt x="242" y="302"/>
                  </a:lnTo>
                  <a:lnTo>
                    <a:pt x="240" y="302"/>
                  </a:lnTo>
                  <a:lnTo>
                    <a:pt x="238" y="302"/>
                  </a:lnTo>
                  <a:lnTo>
                    <a:pt x="236" y="302"/>
                  </a:lnTo>
                  <a:lnTo>
                    <a:pt x="234" y="302"/>
                  </a:lnTo>
                  <a:lnTo>
                    <a:pt x="232" y="302"/>
                  </a:lnTo>
                  <a:lnTo>
                    <a:pt x="230" y="302"/>
                  </a:lnTo>
                  <a:lnTo>
                    <a:pt x="229" y="302"/>
                  </a:lnTo>
                  <a:lnTo>
                    <a:pt x="225" y="301"/>
                  </a:lnTo>
                  <a:lnTo>
                    <a:pt x="222" y="301"/>
                  </a:lnTo>
                  <a:lnTo>
                    <a:pt x="220" y="299"/>
                  </a:lnTo>
                  <a:lnTo>
                    <a:pt x="218" y="299"/>
                  </a:lnTo>
                  <a:lnTo>
                    <a:pt x="217" y="298"/>
                  </a:lnTo>
                  <a:lnTo>
                    <a:pt x="215" y="298"/>
                  </a:lnTo>
                  <a:lnTo>
                    <a:pt x="214" y="298"/>
                  </a:lnTo>
                  <a:lnTo>
                    <a:pt x="213" y="298"/>
                  </a:lnTo>
                  <a:lnTo>
                    <a:pt x="212" y="298"/>
                  </a:lnTo>
                  <a:lnTo>
                    <a:pt x="211" y="298"/>
                  </a:lnTo>
                  <a:lnTo>
                    <a:pt x="210" y="298"/>
                  </a:lnTo>
                  <a:lnTo>
                    <a:pt x="209" y="298"/>
                  </a:lnTo>
                  <a:lnTo>
                    <a:pt x="208" y="298"/>
                  </a:lnTo>
                  <a:lnTo>
                    <a:pt x="207" y="298"/>
                  </a:lnTo>
                  <a:lnTo>
                    <a:pt x="206" y="298"/>
                  </a:lnTo>
                  <a:lnTo>
                    <a:pt x="206" y="299"/>
                  </a:lnTo>
                  <a:lnTo>
                    <a:pt x="205" y="299"/>
                  </a:lnTo>
                  <a:lnTo>
                    <a:pt x="205" y="301"/>
                  </a:lnTo>
                  <a:lnTo>
                    <a:pt x="204" y="301"/>
                  </a:lnTo>
                  <a:lnTo>
                    <a:pt x="203" y="302"/>
                  </a:lnTo>
                  <a:lnTo>
                    <a:pt x="202" y="302"/>
                  </a:lnTo>
                  <a:lnTo>
                    <a:pt x="201" y="302"/>
                  </a:lnTo>
                  <a:lnTo>
                    <a:pt x="200" y="302"/>
                  </a:lnTo>
                  <a:lnTo>
                    <a:pt x="199" y="301"/>
                  </a:lnTo>
                  <a:lnTo>
                    <a:pt x="198" y="301"/>
                  </a:lnTo>
                  <a:lnTo>
                    <a:pt x="197" y="301"/>
                  </a:lnTo>
                  <a:lnTo>
                    <a:pt x="196" y="301"/>
                  </a:lnTo>
                  <a:lnTo>
                    <a:pt x="196" y="299"/>
                  </a:lnTo>
                  <a:lnTo>
                    <a:pt x="195" y="299"/>
                  </a:lnTo>
                  <a:lnTo>
                    <a:pt x="195" y="298"/>
                  </a:lnTo>
                  <a:lnTo>
                    <a:pt x="194" y="297"/>
                  </a:lnTo>
                  <a:lnTo>
                    <a:pt x="193" y="296"/>
                  </a:lnTo>
                  <a:lnTo>
                    <a:pt x="193" y="295"/>
                  </a:lnTo>
                  <a:lnTo>
                    <a:pt x="192" y="295"/>
                  </a:lnTo>
                  <a:lnTo>
                    <a:pt x="192" y="294"/>
                  </a:lnTo>
                  <a:lnTo>
                    <a:pt x="191" y="294"/>
                  </a:lnTo>
                  <a:lnTo>
                    <a:pt x="191" y="293"/>
                  </a:lnTo>
                  <a:lnTo>
                    <a:pt x="190" y="292"/>
                  </a:lnTo>
                  <a:lnTo>
                    <a:pt x="189" y="290"/>
                  </a:lnTo>
                  <a:lnTo>
                    <a:pt x="189" y="289"/>
                  </a:lnTo>
                  <a:lnTo>
                    <a:pt x="189" y="287"/>
                  </a:lnTo>
                  <a:lnTo>
                    <a:pt x="189" y="284"/>
                  </a:lnTo>
                  <a:lnTo>
                    <a:pt x="189" y="281"/>
                  </a:lnTo>
                  <a:lnTo>
                    <a:pt x="188" y="278"/>
                  </a:lnTo>
                  <a:lnTo>
                    <a:pt x="188" y="275"/>
                  </a:lnTo>
                  <a:lnTo>
                    <a:pt x="188" y="271"/>
                  </a:lnTo>
                  <a:lnTo>
                    <a:pt x="187" y="268"/>
                  </a:lnTo>
                  <a:lnTo>
                    <a:pt x="187" y="265"/>
                  </a:lnTo>
                  <a:lnTo>
                    <a:pt x="186" y="262"/>
                  </a:lnTo>
                  <a:lnTo>
                    <a:pt x="186" y="259"/>
                  </a:lnTo>
                  <a:lnTo>
                    <a:pt x="186" y="256"/>
                  </a:lnTo>
                  <a:lnTo>
                    <a:pt x="186" y="254"/>
                  </a:lnTo>
                  <a:lnTo>
                    <a:pt x="186" y="252"/>
                  </a:lnTo>
                  <a:lnTo>
                    <a:pt x="185" y="251"/>
                  </a:lnTo>
                  <a:lnTo>
                    <a:pt x="185" y="250"/>
                  </a:lnTo>
                  <a:lnTo>
                    <a:pt x="184" y="249"/>
                  </a:lnTo>
                  <a:lnTo>
                    <a:pt x="184" y="248"/>
                  </a:lnTo>
                  <a:lnTo>
                    <a:pt x="183" y="248"/>
                  </a:lnTo>
                  <a:lnTo>
                    <a:pt x="183" y="247"/>
                  </a:lnTo>
                  <a:lnTo>
                    <a:pt x="182" y="246"/>
                  </a:lnTo>
                  <a:lnTo>
                    <a:pt x="181" y="245"/>
                  </a:lnTo>
                  <a:lnTo>
                    <a:pt x="180" y="245"/>
                  </a:lnTo>
                  <a:lnTo>
                    <a:pt x="179" y="244"/>
                  </a:lnTo>
                  <a:lnTo>
                    <a:pt x="178" y="243"/>
                  </a:lnTo>
                  <a:lnTo>
                    <a:pt x="176" y="242"/>
                  </a:lnTo>
                  <a:lnTo>
                    <a:pt x="175" y="241"/>
                  </a:lnTo>
                  <a:lnTo>
                    <a:pt x="174" y="240"/>
                  </a:lnTo>
                  <a:lnTo>
                    <a:pt x="173" y="239"/>
                  </a:lnTo>
                  <a:lnTo>
                    <a:pt x="172" y="239"/>
                  </a:lnTo>
                  <a:lnTo>
                    <a:pt x="172" y="238"/>
                  </a:lnTo>
                  <a:lnTo>
                    <a:pt x="172" y="237"/>
                  </a:lnTo>
                  <a:close/>
                  <a:moveTo>
                    <a:pt x="241" y="256"/>
                  </a:moveTo>
                  <a:lnTo>
                    <a:pt x="241" y="254"/>
                  </a:lnTo>
                  <a:lnTo>
                    <a:pt x="241" y="253"/>
                  </a:lnTo>
                  <a:lnTo>
                    <a:pt x="241" y="252"/>
                  </a:lnTo>
                  <a:lnTo>
                    <a:pt x="241" y="251"/>
                  </a:lnTo>
                  <a:lnTo>
                    <a:pt x="241" y="250"/>
                  </a:lnTo>
                  <a:lnTo>
                    <a:pt x="241" y="249"/>
                  </a:lnTo>
                  <a:lnTo>
                    <a:pt x="241" y="248"/>
                  </a:lnTo>
                  <a:lnTo>
                    <a:pt x="240" y="248"/>
                  </a:lnTo>
                  <a:lnTo>
                    <a:pt x="239" y="248"/>
                  </a:lnTo>
                  <a:lnTo>
                    <a:pt x="238" y="248"/>
                  </a:lnTo>
                  <a:lnTo>
                    <a:pt x="237" y="248"/>
                  </a:lnTo>
                  <a:lnTo>
                    <a:pt x="236" y="248"/>
                  </a:lnTo>
                  <a:lnTo>
                    <a:pt x="235" y="248"/>
                  </a:lnTo>
                  <a:lnTo>
                    <a:pt x="234" y="248"/>
                  </a:lnTo>
                  <a:lnTo>
                    <a:pt x="234" y="249"/>
                  </a:lnTo>
                  <a:lnTo>
                    <a:pt x="232" y="249"/>
                  </a:lnTo>
                  <a:lnTo>
                    <a:pt x="230" y="249"/>
                  </a:lnTo>
                  <a:lnTo>
                    <a:pt x="229" y="249"/>
                  </a:lnTo>
                  <a:lnTo>
                    <a:pt x="227" y="249"/>
                  </a:lnTo>
                  <a:lnTo>
                    <a:pt x="225" y="249"/>
                  </a:lnTo>
                  <a:lnTo>
                    <a:pt x="224" y="249"/>
                  </a:lnTo>
                  <a:lnTo>
                    <a:pt x="223" y="249"/>
                  </a:lnTo>
                  <a:lnTo>
                    <a:pt x="222" y="249"/>
                  </a:lnTo>
                  <a:lnTo>
                    <a:pt x="221" y="249"/>
                  </a:lnTo>
                  <a:lnTo>
                    <a:pt x="220" y="249"/>
                  </a:lnTo>
                  <a:lnTo>
                    <a:pt x="219" y="249"/>
                  </a:lnTo>
                  <a:lnTo>
                    <a:pt x="218" y="249"/>
                  </a:lnTo>
                  <a:lnTo>
                    <a:pt x="217" y="249"/>
                  </a:lnTo>
                  <a:lnTo>
                    <a:pt x="217" y="250"/>
                  </a:lnTo>
                  <a:lnTo>
                    <a:pt x="215" y="250"/>
                  </a:lnTo>
                  <a:lnTo>
                    <a:pt x="213" y="250"/>
                  </a:lnTo>
                  <a:lnTo>
                    <a:pt x="212" y="250"/>
                  </a:lnTo>
                  <a:lnTo>
                    <a:pt x="211" y="250"/>
                  </a:lnTo>
                  <a:lnTo>
                    <a:pt x="209" y="250"/>
                  </a:lnTo>
                  <a:lnTo>
                    <a:pt x="208" y="250"/>
                  </a:lnTo>
                  <a:lnTo>
                    <a:pt x="207" y="250"/>
                  </a:lnTo>
                  <a:lnTo>
                    <a:pt x="206" y="250"/>
                  </a:lnTo>
                  <a:lnTo>
                    <a:pt x="205" y="250"/>
                  </a:lnTo>
                  <a:lnTo>
                    <a:pt x="204" y="250"/>
                  </a:lnTo>
                  <a:lnTo>
                    <a:pt x="203" y="250"/>
                  </a:lnTo>
                  <a:lnTo>
                    <a:pt x="203" y="251"/>
                  </a:lnTo>
                  <a:lnTo>
                    <a:pt x="203" y="252"/>
                  </a:lnTo>
                  <a:lnTo>
                    <a:pt x="204" y="253"/>
                  </a:lnTo>
                  <a:lnTo>
                    <a:pt x="204" y="254"/>
                  </a:lnTo>
                  <a:lnTo>
                    <a:pt x="204" y="256"/>
                  </a:lnTo>
                  <a:lnTo>
                    <a:pt x="204" y="257"/>
                  </a:lnTo>
                  <a:lnTo>
                    <a:pt x="205" y="258"/>
                  </a:lnTo>
                  <a:lnTo>
                    <a:pt x="205" y="259"/>
                  </a:lnTo>
                  <a:lnTo>
                    <a:pt x="205" y="260"/>
                  </a:lnTo>
                  <a:lnTo>
                    <a:pt x="205" y="261"/>
                  </a:lnTo>
                  <a:lnTo>
                    <a:pt x="205" y="262"/>
                  </a:lnTo>
                  <a:lnTo>
                    <a:pt x="205" y="263"/>
                  </a:lnTo>
                  <a:lnTo>
                    <a:pt x="206" y="264"/>
                  </a:lnTo>
                  <a:lnTo>
                    <a:pt x="206" y="265"/>
                  </a:lnTo>
                  <a:lnTo>
                    <a:pt x="206" y="266"/>
                  </a:lnTo>
                  <a:lnTo>
                    <a:pt x="206" y="267"/>
                  </a:lnTo>
                  <a:lnTo>
                    <a:pt x="206" y="269"/>
                  </a:lnTo>
                  <a:lnTo>
                    <a:pt x="206" y="270"/>
                  </a:lnTo>
                  <a:lnTo>
                    <a:pt x="206" y="271"/>
                  </a:lnTo>
                  <a:lnTo>
                    <a:pt x="206" y="272"/>
                  </a:lnTo>
                  <a:lnTo>
                    <a:pt x="206" y="274"/>
                  </a:lnTo>
                  <a:lnTo>
                    <a:pt x="206" y="275"/>
                  </a:lnTo>
                  <a:lnTo>
                    <a:pt x="206" y="276"/>
                  </a:lnTo>
                  <a:lnTo>
                    <a:pt x="206" y="277"/>
                  </a:lnTo>
                  <a:lnTo>
                    <a:pt x="206" y="278"/>
                  </a:lnTo>
                  <a:lnTo>
                    <a:pt x="206" y="279"/>
                  </a:lnTo>
                  <a:lnTo>
                    <a:pt x="206" y="280"/>
                  </a:lnTo>
                  <a:lnTo>
                    <a:pt x="207" y="281"/>
                  </a:lnTo>
                  <a:lnTo>
                    <a:pt x="207" y="280"/>
                  </a:lnTo>
                  <a:lnTo>
                    <a:pt x="208" y="280"/>
                  </a:lnTo>
                  <a:lnTo>
                    <a:pt x="209" y="280"/>
                  </a:lnTo>
                  <a:lnTo>
                    <a:pt x="210" y="280"/>
                  </a:lnTo>
                  <a:lnTo>
                    <a:pt x="212" y="280"/>
                  </a:lnTo>
                  <a:lnTo>
                    <a:pt x="213" y="280"/>
                  </a:lnTo>
                  <a:lnTo>
                    <a:pt x="215" y="280"/>
                  </a:lnTo>
                  <a:lnTo>
                    <a:pt x="217" y="280"/>
                  </a:lnTo>
                  <a:lnTo>
                    <a:pt x="219" y="280"/>
                  </a:lnTo>
                  <a:lnTo>
                    <a:pt x="221" y="280"/>
                  </a:lnTo>
                  <a:lnTo>
                    <a:pt x="223" y="280"/>
                  </a:lnTo>
                  <a:lnTo>
                    <a:pt x="225" y="280"/>
                  </a:lnTo>
                  <a:lnTo>
                    <a:pt x="228" y="280"/>
                  </a:lnTo>
                  <a:lnTo>
                    <a:pt x="229" y="280"/>
                  </a:lnTo>
                  <a:lnTo>
                    <a:pt x="230" y="280"/>
                  </a:lnTo>
                  <a:lnTo>
                    <a:pt x="232" y="280"/>
                  </a:lnTo>
                  <a:lnTo>
                    <a:pt x="232" y="278"/>
                  </a:lnTo>
                  <a:lnTo>
                    <a:pt x="233" y="277"/>
                  </a:lnTo>
                  <a:lnTo>
                    <a:pt x="233" y="276"/>
                  </a:lnTo>
                  <a:lnTo>
                    <a:pt x="234" y="274"/>
                  </a:lnTo>
                  <a:lnTo>
                    <a:pt x="235" y="272"/>
                  </a:lnTo>
                  <a:lnTo>
                    <a:pt x="235" y="271"/>
                  </a:lnTo>
                  <a:lnTo>
                    <a:pt x="236" y="269"/>
                  </a:lnTo>
                  <a:lnTo>
                    <a:pt x="237" y="268"/>
                  </a:lnTo>
                  <a:lnTo>
                    <a:pt x="237" y="266"/>
                  </a:lnTo>
                  <a:lnTo>
                    <a:pt x="238" y="264"/>
                  </a:lnTo>
                  <a:lnTo>
                    <a:pt x="239" y="263"/>
                  </a:lnTo>
                  <a:lnTo>
                    <a:pt x="239" y="261"/>
                  </a:lnTo>
                  <a:lnTo>
                    <a:pt x="240" y="259"/>
                  </a:lnTo>
                  <a:lnTo>
                    <a:pt x="240" y="258"/>
                  </a:lnTo>
                  <a:lnTo>
                    <a:pt x="240" y="257"/>
                  </a:lnTo>
                  <a:lnTo>
                    <a:pt x="241" y="256"/>
                  </a:lnTo>
                  <a:close/>
                  <a:moveTo>
                    <a:pt x="227" y="170"/>
                  </a:moveTo>
                  <a:lnTo>
                    <a:pt x="229" y="169"/>
                  </a:lnTo>
                  <a:lnTo>
                    <a:pt x="231" y="169"/>
                  </a:lnTo>
                  <a:lnTo>
                    <a:pt x="233" y="169"/>
                  </a:lnTo>
                  <a:lnTo>
                    <a:pt x="235" y="169"/>
                  </a:lnTo>
                  <a:lnTo>
                    <a:pt x="237" y="169"/>
                  </a:lnTo>
                  <a:lnTo>
                    <a:pt x="238" y="169"/>
                  </a:lnTo>
                  <a:lnTo>
                    <a:pt x="239" y="168"/>
                  </a:lnTo>
                  <a:lnTo>
                    <a:pt x="240" y="168"/>
                  </a:lnTo>
                  <a:lnTo>
                    <a:pt x="241" y="168"/>
                  </a:lnTo>
                  <a:lnTo>
                    <a:pt x="242" y="168"/>
                  </a:lnTo>
                  <a:lnTo>
                    <a:pt x="242" y="167"/>
                  </a:lnTo>
                  <a:lnTo>
                    <a:pt x="243" y="166"/>
                  </a:lnTo>
                  <a:lnTo>
                    <a:pt x="244" y="166"/>
                  </a:lnTo>
                  <a:lnTo>
                    <a:pt x="244" y="165"/>
                  </a:lnTo>
                  <a:lnTo>
                    <a:pt x="244" y="164"/>
                  </a:lnTo>
                  <a:lnTo>
                    <a:pt x="245" y="162"/>
                  </a:lnTo>
                  <a:lnTo>
                    <a:pt x="245" y="161"/>
                  </a:lnTo>
                  <a:lnTo>
                    <a:pt x="246" y="159"/>
                  </a:lnTo>
                  <a:lnTo>
                    <a:pt x="246" y="158"/>
                  </a:lnTo>
                  <a:lnTo>
                    <a:pt x="247" y="156"/>
                  </a:lnTo>
                  <a:lnTo>
                    <a:pt x="247" y="154"/>
                  </a:lnTo>
                  <a:lnTo>
                    <a:pt x="248" y="152"/>
                  </a:lnTo>
                  <a:lnTo>
                    <a:pt x="249" y="151"/>
                  </a:lnTo>
                  <a:lnTo>
                    <a:pt x="249" y="149"/>
                  </a:lnTo>
                  <a:lnTo>
                    <a:pt x="250" y="148"/>
                  </a:lnTo>
                  <a:lnTo>
                    <a:pt x="250" y="147"/>
                  </a:lnTo>
                  <a:lnTo>
                    <a:pt x="250" y="146"/>
                  </a:lnTo>
                  <a:lnTo>
                    <a:pt x="250" y="145"/>
                  </a:lnTo>
                  <a:lnTo>
                    <a:pt x="251" y="145"/>
                  </a:lnTo>
                  <a:lnTo>
                    <a:pt x="251" y="144"/>
                  </a:lnTo>
                  <a:lnTo>
                    <a:pt x="251" y="143"/>
                  </a:lnTo>
                  <a:lnTo>
                    <a:pt x="251" y="142"/>
                  </a:lnTo>
                  <a:lnTo>
                    <a:pt x="250" y="141"/>
                  </a:lnTo>
                  <a:lnTo>
                    <a:pt x="249" y="141"/>
                  </a:lnTo>
                  <a:lnTo>
                    <a:pt x="248" y="141"/>
                  </a:lnTo>
                  <a:lnTo>
                    <a:pt x="247" y="141"/>
                  </a:lnTo>
                  <a:lnTo>
                    <a:pt x="246" y="141"/>
                  </a:lnTo>
                  <a:lnTo>
                    <a:pt x="245" y="141"/>
                  </a:lnTo>
                  <a:lnTo>
                    <a:pt x="244" y="141"/>
                  </a:lnTo>
                  <a:lnTo>
                    <a:pt x="243" y="141"/>
                  </a:lnTo>
                  <a:lnTo>
                    <a:pt x="242" y="141"/>
                  </a:lnTo>
                  <a:lnTo>
                    <a:pt x="241" y="142"/>
                  </a:lnTo>
                  <a:lnTo>
                    <a:pt x="239" y="142"/>
                  </a:lnTo>
                  <a:lnTo>
                    <a:pt x="238" y="142"/>
                  </a:lnTo>
                  <a:lnTo>
                    <a:pt x="237" y="142"/>
                  </a:lnTo>
                  <a:lnTo>
                    <a:pt x="235" y="142"/>
                  </a:lnTo>
                  <a:lnTo>
                    <a:pt x="233" y="142"/>
                  </a:lnTo>
                  <a:lnTo>
                    <a:pt x="231" y="142"/>
                  </a:lnTo>
                  <a:lnTo>
                    <a:pt x="229" y="142"/>
                  </a:lnTo>
                  <a:lnTo>
                    <a:pt x="227" y="142"/>
                  </a:lnTo>
                  <a:lnTo>
                    <a:pt x="224" y="142"/>
                  </a:lnTo>
                  <a:lnTo>
                    <a:pt x="222" y="142"/>
                  </a:lnTo>
                  <a:lnTo>
                    <a:pt x="220" y="142"/>
                  </a:lnTo>
                  <a:lnTo>
                    <a:pt x="218" y="142"/>
                  </a:lnTo>
                  <a:lnTo>
                    <a:pt x="216" y="142"/>
                  </a:lnTo>
                  <a:lnTo>
                    <a:pt x="215" y="142"/>
                  </a:lnTo>
                  <a:lnTo>
                    <a:pt x="214" y="142"/>
                  </a:lnTo>
                  <a:lnTo>
                    <a:pt x="213" y="143"/>
                  </a:lnTo>
                  <a:lnTo>
                    <a:pt x="213" y="144"/>
                  </a:lnTo>
                  <a:lnTo>
                    <a:pt x="213" y="145"/>
                  </a:lnTo>
                  <a:lnTo>
                    <a:pt x="213" y="146"/>
                  </a:lnTo>
                  <a:lnTo>
                    <a:pt x="213" y="147"/>
                  </a:lnTo>
                  <a:lnTo>
                    <a:pt x="213" y="148"/>
                  </a:lnTo>
                  <a:lnTo>
                    <a:pt x="213" y="149"/>
                  </a:lnTo>
                  <a:lnTo>
                    <a:pt x="213" y="150"/>
                  </a:lnTo>
                  <a:lnTo>
                    <a:pt x="213" y="151"/>
                  </a:lnTo>
                  <a:lnTo>
                    <a:pt x="214" y="152"/>
                  </a:lnTo>
                  <a:lnTo>
                    <a:pt x="214" y="153"/>
                  </a:lnTo>
                  <a:lnTo>
                    <a:pt x="214" y="154"/>
                  </a:lnTo>
                  <a:lnTo>
                    <a:pt x="214" y="155"/>
                  </a:lnTo>
                  <a:lnTo>
                    <a:pt x="214" y="156"/>
                  </a:lnTo>
                  <a:lnTo>
                    <a:pt x="214" y="157"/>
                  </a:lnTo>
                  <a:lnTo>
                    <a:pt x="214" y="159"/>
                  </a:lnTo>
                  <a:lnTo>
                    <a:pt x="214" y="160"/>
                  </a:lnTo>
                  <a:lnTo>
                    <a:pt x="214" y="161"/>
                  </a:lnTo>
                  <a:lnTo>
                    <a:pt x="214" y="162"/>
                  </a:lnTo>
                  <a:lnTo>
                    <a:pt x="214" y="164"/>
                  </a:lnTo>
                  <a:lnTo>
                    <a:pt x="214" y="165"/>
                  </a:lnTo>
                  <a:lnTo>
                    <a:pt x="214" y="166"/>
                  </a:lnTo>
                  <a:lnTo>
                    <a:pt x="214" y="167"/>
                  </a:lnTo>
                  <a:lnTo>
                    <a:pt x="214" y="168"/>
                  </a:lnTo>
                  <a:lnTo>
                    <a:pt x="214" y="169"/>
                  </a:lnTo>
                  <a:lnTo>
                    <a:pt x="215" y="169"/>
                  </a:lnTo>
                  <a:lnTo>
                    <a:pt x="215" y="170"/>
                  </a:lnTo>
                  <a:lnTo>
                    <a:pt x="216" y="171"/>
                  </a:lnTo>
                  <a:lnTo>
                    <a:pt x="216" y="170"/>
                  </a:lnTo>
                  <a:lnTo>
                    <a:pt x="217" y="170"/>
                  </a:lnTo>
                  <a:lnTo>
                    <a:pt x="218" y="170"/>
                  </a:lnTo>
                  <a:lnTo>
                    <a:pt x="219" y="170"/>
                  </a:lnTo>
                  <a:lnTo>
                    <a:pt x="220" y="170"/>
                  </a:lnTo>
                  <a:lnTo>
                    <a:pt x="221" y="170"/>
                  </a:lnTo>
                  <a:lnTo>
                    <a:pt x="222" y="170"/>
                  </a:lnTo>
                  <a:lnTo>
                    <a:pt x="223" y="170"/>
                  </a:lnTo>
                  <a:lnTo>
                    <a:pt x="224" y="170"/>
                  </a:lnTo>
                  <a:lnTo>
                    <a:pt x="227" y="170"/>
                  </a:lnTo>
                  <a:close/>
                </a:path>
              </a:pathLst>
            </a:custGeom>
            <a:solidFill>
              <a:srgbClr val="FC3B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447" name="Freeform 230">
              <a:extLst>
                <a:ext uri="{FF2B5EF4-FFF2-40B4-BE49-F238E27FC236}">
                  <a16:creationId xmlns:a16="http://schemas.microsoft.com/office/drawing/2014/main" id="{E29A449A-2715-4FA2-8BB5-B9899BA3D82D}"/>
                </a:ext>
              </a:extLst>
            </p:cNvPr>
            <p:cNvSpPr>
              <a:spLocks/>
            </p:cNvSpPr>
            <p:nvPr/>
          </p:nvSpPr>
          <p:spPr bwMode="auto">
            <a:xfrm>
              <a:off x="5149" y="825"/>
              <a:ext cx="24" cy="24"/>
            </a:xfrm>
            <a:custGeom>
              <a:avLst/>
              <a:gdLst>
                <a:gd name="T0" fmla="*/ 24 w 403"/>
                <a:gd name="T1" fmla="*/ 24 h 406"/>
                <a:gd name="T2" fmla="*/ 24 w 403"/>
                <a:gd name="T3" fmla="*/ 0 h 406"/>
                <a:gd name="T4" fmla="*/ 0 w 403"/>
                <a:gd name="T5" fmla="*/ 0 h 406"/>
                <a:gd name="T6" fmla="*/ 0 60000 65536"/>
                <a:gd name="T7" fmla="*/ 0 60000 65536"/>
                <a:gd name="T8" fmla="*/ 0 60000 65536"/>
              </a:gdLst>
              <a:ahLst/>
              <a:cxnLst>
                <a:cxn ang="T6">
                  <a:pos x="T0" y="T1"/>
                </a:cxn>
                <a:cxn ang="T7">
                  <a:pos x="T2" y="T3"/>
                </a:cxn>
                <a:cxn ang="T8">
                  <a:pos x="T4" y="T5"/>
                </a:cxn>
              </a:cxnLst>
              <a:rect l="0" t="0" r="r" b="b"/>
              <a:pathLst>
                <a:path w="403" h="406">
                  <a:moveTo>
                    <a:pt x="403" y="406"/>
                  </a:moveTo>
                  <a:lnTo>
                    <a:pt x="403" y="0"/>
                  </a:lnTo>
                  <a:lnTo>
                    <a:pt x="0" y="0"/>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48" name="Freeform 231">
              <a:extLst>
                <a:ext uri="{FF2B5EF4-FFF2-40B4-BE49-F238E27FC236}">
                  <a16:creationId xmlns:a16="http://schemas.microsoft.com/office/drawing/2014/main" id="{F75DBD67-549A-4004-B65D-3AB8D71048AF}"/>
                </a:ext>
              </a:extLst>
            </p:cNvPr>
            <p:cNvSpPr>
              <a:spLocks/>
            </p:cNvSpPr>
            <p:nvPr/>
          </p:nvSpPr>
          <p:spPr bwMode="auto">
            <a:xfrm>
              <a:off x="5149" y="800"/>
              <a:ext cx="1" cy="25"/>
            </a:xfrm>
            <a:custGeom>
              <a:avLst/>
              <a:gdLst>
                <a:gd name="T0" fmla="*/ 0 w 1"/>
                <a:gd name="T1" fmla="*/ 25 h 414"/>
                <a:gd name="T2" fmla="*/ 0 w 1"/>
                <a:gd name="T3" fmla="*/ 22 h 414"/>
                <a:gd name="T4" fmla="*/ 0 w 1"/>
                <a:gd name="T5" fmla="*/ 19 h 414"/>
                <a:gd name="T6" fmla="*/ 0 w 1"/>
                <a:gd name="T7" fmla="*/ 17 h 414"/>
                <a:gd name="T8" fmla="*/ 0 w 1"/>
                <a:gd name="T9" fmla="*/ 14 h 414"/>
                <a:gd name="T10" fmla="*/ 0 w 1"/>
                <a:gd name="T11" fmla="*/ 12 h 414"/>
                <a:gd name="T12" fmla="*/ 0 w 1"/>
                <a:gd name="T13" fmla="*/ 10 h 414"/>
                <a:gd name="T14" fmla="*/ 0 w 1"/>
                <a:gd name="T15" fmla="*/ 8 h 414"/>
                <a:gd name="T16" fmla="*/ 0 w 1"/>
                <a:gd name="T17" fmla="*/ 6 h 414"/>
                <a:gd name="T18" fmla="*/ 0 w 1"/>
                <a:gd name="T19" fmla="*/ 5 h 414"/>
                <a:gd name="T20" fmla="*/ 0 w 1"/>
                <a:gd name="T21" fmla="*/ 4 h 414"/>
                <a:gd name="T22" fmla="*/ 0 w 1"/>
                <a:gd name="T23" fmla="*/ 3 h 414"/>
                <a:gd name="T24" fmla="*/ 0 w 1"/>
                <a:gd name="T25" fmla="*/ 2 h 414"/>
                <a:gd name="T26" fmla="*/ 0 w 1"/>
                <a:gd name="T27" fmla="*/ 1 h 414"/>
                <a:gd name="T28" fmla="*/ 0 w 1"/>
                <a:gd name="T29" fmla="*/ 0 h 414"/>
                <a:gd name="T30" fmla="*/ 0 w 1"/>
                <a:gd name="T31" fmla="*/ 0 h 414"/>
                <a:gd name="T32" fmla="*/ 0 w 1"/>
                <a:gd name="T33" fmla="*/ 0 h 4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 h="414">
                  <a:moveTo>
                    <a:pt x="0" y="414"/>
                  </a:moveTo>
                  <a:lnTo>
                    <a:pt x="0" y="365"/>
                  </a:lnTo>
                  <a:lnTo>
                    <a:pt x="0" y="320"/>
                  </a:lnTo>
                  <a:lnTo>
                    <a:pt x="0" y="277"/>
                  </a:lnTo>
                  <a:lnTo>
                    <a:pt x="0" y="237"/>
                  </a:lnTo>
                  <a:lnTo>
                    <a:pt x="0" y="200"/>
                  </a:lnTo>
                  <a:lnTo>
                    <a:pt x="0" y="166"/>
                  </a:lnTo>
                  <a:lnTo>
                    <a:pt x="0" y="135"/>
                  </a:lnTo>
                  <a:lnTo>
                    <a:pt x="0" y="107"/>
                  </a:lnTo>
                  <a:lnTo>
                    <a:pt x="0" y="83"/>
                  </a:lnTo>
                  <a:lnTo>
                    <a:pt x="0" y="60"/>
                  </a:lnTo>
                  <a:lnTo>
                    <a:pt x="0" y="42"/>
                  </a:lnTo>
                  <a:lnTo>
                    <a:pt x="0" y="26"/>
                  </a:lnTo>
                  <a:lnTo>
                    <a:pt x="0" y="15"/>
                  </a:lnTo>
                  <a:lnTo>
                    <a:pt x="0" y="6"/>
                  </a:lnTo>
                  <a:lnTo>
                    <a:pt x="0" y="1"/>
                  </a:lnTo>
                  <a:lnTo>
                    <a:pt x="0" y="0"/>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49" name="Freeform 232">
              <a:extLst>
                <a:ext uri="{FF2B5EF4-FFF2-40B4-BE49-F238E27FC236}">
                  <a16:creationId xmlns:a16="http://schemas.microsoft.com/office/drawing/2014/main" id="{E710D87A-6B86-439E-A296-0979DA3ABE5D}"/>
                </a:ext>
              </a:extLst>
            </p:cNvPr>
            <p:cNvSpPr>
              <a:spLocks/>
            </p:cNvSpPr>
            <p:nvPr/>
          </p:nvSpPr>
          <p:spPr bwMode="auto">
            <a:xfrm>
              <a:off x="5145" y="825"/>
              <a:ext cx="9" cy="1"/>
            </a:xfrm>
            <a:custGeom>
              <a:avLst/>
              <a:gdLst>
                <a:gd name="T0" fmla="*/ 9 w 169"/>
                <a:gd name="T1" fmla="*/ 0 h 1"/>
                <a:gd name="T2" fmla="*/ 0 w 169"/>
                <a:gd name="T3" fmla="*/ 0 h 1"/>
                <a:gd name="T4" fmla="*/ 9 w 169"/>
                <a:gd name="T5" fmla="*/ 0 h 1"/>
                <a:gd name="T6" fmla="*/ 0 60000 65536"/>
                <a:gd name="T7" fmla="*/ 0 60000 65536"/>
                <a:gd name="T8" fmla="*/ 0 60000 65536"/>
              </a:gdLst>
              <a:ahLst/>
              <a:cxnLst>
                <a:cxn ang="T6">
                  <a:pos x="T0" y="T1"/>
                </a:cxn>
                <a:cxn ang="T7">
                  <a:pos x="T2" y="T3"/>
                </a:cxn>
                <a:cxn ang="T8">
                  <a:pos x="T4" y="T5"/>
                </a:cxn>
              </a:cxnLst>
              <a:rect l="0" t="0" r="r" b="b"/>
              <a:pathLst>
                <a:path w="169" h="1">
                  <a:moveTo>
                    <a:pt x="169" y="0"/>
                  </a:moveTo>
                  <a:lnTo>
                    <a:pt x="0" y="0"/>
                  </a:lnTo>
                  <a:lnTo>
                    <a:pt x="169" y="0"/>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450" name="Freeform 233">
              <a:extLst>
                <a:ext uri="{FF2B5EF4-FFF2-40B4-BE49-F238E27FC236}">
                  <a16:creationId xmlns:a16="http://schemas.microsoft.com/office/drawing/2014/main" id="{2B71905D-AADB-45F0-B90B-7F9B410FA854}"/>
                </a:ext>
              </a:extLst>
            </p:cNvPr>
            <p:cNvSpPr>
              <a:spLocks/>
            </p:cNvSpPr>
            <p:nvPr/>
          </p:nvSpPr>
          <p:spPr bwMode="auto">
            <a:xfrm>
              <a:off x="5145" y="800"/>
              <a:ext cx="9" cy="1"/>
            </a:xfrm>
            <a:custGeom>
              <a:avLst/>
              <a:gdLst>
                <a:gd name="T0" fmla="*/ 0 w 169"/>
                <a:gd name="T1" fmla="*/ 0 h 1"/>
                <a:gd name="T2" fmla="*/ 9 w 169"/>
                <a:gd name="T3" fmla="*/ 0 h 1"/>
                <a:gd name="T4" fmla="*/ 0 w 169"/>
                <a:gd name="T5" fmla="*/ 0 h 1"/>
                <a:gd name="T6" fmla="*/ 0 60000 65536"/>
                <a:gd name="T7" fmla="*/ 0 60000 65536"/>
                <a:gd name="T8" fmla="*/ 0 60000 65536"/>
              </a:gdLst>
              <a:ahLst/>
              <a:cxnLst>
                <a:cxn ang="T6">
                  <a:pos x="T0" y="T1"/>
                </a:cxn>
                <a:cxn ang="T7">
                  <a:pos x="T2" y="T3"/>
                </a:cxn>
                <a:cxn ang="T8">
                  <a:pos x="T4" y="T5"/>
                </a:cxn>
              </a:cxnLst>
              <a:rect l="0" t="0" r="r" b="b"/>
              <a:pathLst>
                <a:path w="169" h="1">
                  <a:moveTo>
                    <a:pt x="0" y="0"/>
                  </a:moveTo>
                  <a:lnTo>
                    <a:pt x="169" y="0"/>
                  </a:lnTo>
                  <a:lnTo>
                    <a:pt x="0" y="0"/>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451" name="Line 234">
              <a:extLst>
                <a:ext uri="{FF2B5EF4-FFF2-40B4-BE49-F238E27FC236}">
                  <a16:creationId xmlns:a16="http://schemas.microsoft.com/office/drawing/2014/main" id="{864110DB-D0C1-4A8F-8656-F2E4DBE6F7F8}"/>
                </a:ext>
              </a:extLst>
            </p:cNvPr>
            <p:cNvSpPr>
              <a:spLocks noChangeShapeType="1"/>
            </p:cNvSpPr>
            <p:nvPr/>
          </p:nvSpPr>
          <p:spPr bwMode="auto">
            <a:xfrm flipH="1">
              <a:off x="4505" y="800"/>
              <a:ext cx="644"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52" name="Freeform 235">
              <a:extLst>
                <a:ext uri="{FF2B5EF4-FFF2-40B4-BE49-F238E27FC236}">
                  <a16:creationId xmlns:a16="http://schemas.microsoft.com/office/drawing/2014/main" id="{60F160B6-C281-461C-86DE-C8430E9FB041}"/>
                </a:ext>
              </a:extLst>
            </p:cNvPr>
            <p:cNvSpPr>
              <a:spLocks/>
            </p:cNvSpPr>
            <p:nvPr/>
          </p:nvSpPr>
          <p:spPr bwMode="auto">
            <a:xfrm>
              <a:off x="4505" y="800"/>
              <a:ext cx="1" cy="393"/>
            </a:xfrm>
            <a:custGeom>
              <a:avLst/>
              <a:gdLst>
                <a:gd name="T0" fmla="*/ 0 w 1"/>
                <a:gd name="T1" fmla="*/ 0 h 6682"/>
                <a:gd name="T2" fmla="*/ 0 w 1"/>
                <a:gd name="T3" fmla="*/ 3 h 6682"/>
                <a:gd name="T4" fmla="*/ 0 w 1"/>
                <a:gd name="T5" fmla="*/ 10 h 6682"/>
                <a:gd name="T6" fmla="*/ 0 w 1"/>
                <a:gd name="T7" fmla="*/ 22 h 6682"/>
                <a:gd name="T8" fmla="*/ 0 w 1"/>
                <a:gd name="T9" fmla="*/ 38 h 6682"/>
                <a:gd name="T10" fmla="*/ 0 w 1"/>
                <a:gd name="T11" fmla="*/ 57 h 6682"/>
                <a:gd name="T12" fmla="*/ 0 w 1"/>
                <a:gd name="T13" fmla="*/ 80 h 6682"/>
                <a:gd name="T14" fmla="*/ 0 w 1"/>
                <a:gd name="T15" fmla="*/ 105 h 6682"/>
                <a:gd name="T16" fmla="*/ 0 w 1"/>
                <a:gd name="T17" fmla="*/ 133 h 6682"/>
                <a:gd name="T18" fmla="*/ 0 w 1"/>
                <a:gd name="T19" fmla="*/ 163 h 6682"/>
                <a:gd name="T20" fmla="*/ 0 w 1"/>
                <a:gd name="T21" fmla="*/ 194 h 6682"/>
                <a:gd name="T22" fmla="*/ 0 w 1"/>
                <a:gd name="T23" fmla="*/ 227 h 6682"/>
                <a:gd name="T24" fmla="*/ 0 w 1"/>
                <a:gd name="T25" fmla="*/ 260 h 6682"/>
                <a:gd name="T26" fmla="*/ 0 w 1"/>
                <a:gd name="T27" fmla="*/ 294 h 6682"/>
                <a:gd name="T28" fmla="*/ 0 w 1"/>
                <a:gd name="T29" fmla="*/ 327 h 6682"/>
                <a:gd name="T30" fmla="*/ 0 w 1"/>
                <a:gd name="T31" fmla="*/ 361 h 6682"/>
                <a:gd name="T32" fmla="*/ 0 w 1"/>
                <a:gd name="T33" fmla="*/ 393 h 66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 h="6682">
                  <a:moveTo>
                    <a:pt x="0" y="0"/>
                  </a:moveTo>
                  <a:lnTo>
                    <a:pt x="0" y="43"/>
                  </a:lnTo>
                  <a:lnTo>
                    <a:pt x="0" y="169"/>
                  </a:lnTo>
                  <a:lnTo>
                    <a:pt x="0" y="370"/>
                  </a:lnTo>
                  <a:lnTo>
                    <a:pt x="0" y="639"/>
                  </a:lnTo>
                  <a:lnTo>
                    <a:pt x="0" y="970"/>
                  </a:lnTo>
                  <a:lnTo>
                    <a:pt x="0" y="1355"/>
                  </a:lnTo>
                  <a:lnTo>
                    <a:pt x="0" y="1788"/>
                  </a:lnTo>
                  <a:lnTo>
                    <a:pt x="0" y="2262"/>
                  </a:lnTo>
                  <a:lnTo>
                    <a:pt x="0" y="2769"/>
                  </a:lnTo>
                  <a:lnTo>
                    <a:pt x="0" y="3303"/>
                  </a:lnTo>
                  <a:lnTo>
                    <a:pt x="0" y="3857"/>
                  </a:lnTo>
                  <a:lnTo>
                    <a:pt x="0" y="4424"/>
                  </a:lnTo>
                  <a:lnTo>
                    <a:pt x="0" y="4997"/>
                  </a:lnTo>
                  <a:lnTo>
                    <a:pt x="0" y="5568"/>
                  </a:lnTo>
                  <a:lnTo>
                    <a:pt x="0" y="6133"/>
                  </a:lnTo>
                  <a:lnTo>
                    <a:pt x="0" y="6682"/>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53" name="Freeform 236">
              <a:extLst>
                <a:ext uri="{FF2B5EF4-FFF2-40B4-BE49-F238E27FC236}">
                  <a16:creationId xmlns:a16="http://schemas.microsoft.com/office/drawing/2014/main" id="{6776D2F9-773D-409D-9207-1B0E771BA553}"/>
                </a:ext>
              </a:extLst>
            </p:cNvPr>
            <p:cNvSpPr>
              <a:spLocks/>
            </p:cNvSpPr>
            <p:nvPr/>
          </p:nvSpPr>
          <p:spPr bwMode="auto">
            <a:xfrm>
              <a:off x="4500" y="800"/>
              <a:ext cx="10" cy="1"/>
            </a:xfrm>
            <a:custGeom>
              <a:avLst/>
              <a:gdLst>
                <a:gd name="T0" fmla="*/ 0 w 170"/>
                <a:gd name="T1" fmla="*/ 0 h 1"/>
                <a:gd name="T2" fmla="*/ 10 w 170"/>
                <a:gd name="T3" fmla="*/ 0 h 1"/>
                <a:gd name="T4" fmla="*/ 0 w 170"/>
                <a:gd name="T5" fmla="*/ 0 h 1"/>
                <a:gd name="T6" fmla="*/ 0 60000 65536"/>
                <a:gd name="T7" fmla="*/ 0 60000 65536"/>
                <a:gd name="T8" fmla="*/ 0 60000 65536"/>
              </a:gdLst>
              <a:ahLst/>
              <a:cxnLst>
                <a:cxn ang="T6">
                  <a:pos x="T0" y="T1"/>
                </a:cxn>
                <a:cxn ang="T7">
                  <a:pos x="T2" y="T3"/>
                </a:cxn>
                <a:cxn ang="T8">
                  <a:pos x="T4" y="T5"/>
                </a:cxn>
              </a:cxnLst>
              <a:rect l="0" t="0" r="r" b="b"/>
              <a:pathLst>
                <a:path w="170" h="1">
                  <a:moveTo>
                    <a:pt x="0" y="0"/>
                  </a:moveTo>
                  <a:lnTo>
                    <a:pt x="170" y="0"/>
                  </a:lnTo>
                  <a:lnTo>
                    <a:pt x="0" y="0"/>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454" name="Freeform 237">
              <a:extLst>
                <a:ext uri="{FF2B5EF4-FFF2-40B4-BE49-F238E27FC236}">
                  <a16:creationId xmlns:a16="http://schemas.microsoft.com/office/drawing/2014/main" id="{B9A9CC5B-B2A3-4AA5-9919-AEFAE3D0471F}"/>
                </a:ext>
              </a:extLst>
            </p:cNvPr>
            <p:cNvSpPr>
              <a:spLocks/>
            </p:cNvSpPr>
            <p:nvPr/>
          </p:nvSpPr>
          <p:spPr bwMode="auto">
            <a:xfrm>
              <a:off x="4500" y="1193"/>
              <a:ext cx="10" cy="1"/>
            </a:xfrm>
            <a:custGeom>
              <a:avLst/>
              <a:gdLst>
                <a:gd name="T0" fmla="*/ 10 w 170"/>
                <a:gd name="T1" fmla="*/ 0 h 1"/>
                <a:gd name="T2" fmla="*/ 0 w 170"/>
                <a:gd name="T3" fmla="*/ 0 h 1"/>
                <a:gd name="T4" fmla="*/ 10 w 170"/>
                <a:gd name="T5" fmla="*/ 0 h 1"/>
                <a:gd name="T6" fmla="*/ 0 60000 65536"/>
                <a:gd name="T7" fmla="*/ 0 60000 65536"/>
                <a:gd name="T8" fmla="*/ 0 60000 65536"/>
              </a:gdLst>
              <a:ahLst/>
              <a:cxnLst>
                <a:cxn ang="T6">
                  <a:pos x="T0" y="T1"/>
                </a:cxn>
                <a:cxn ang="T7">
                  <a:pos x="T2" y="T3"/>
                </a:cxn>
                <a:cxn ang="T8">
                  <a:pos x="T4" y="T5"/>
                </a:cxn>
              </a:cxnLst>
              <a:rect l="0" t="0" r="r" b="b"/>
              <a:pathLst>
                <a:path w="170" h="1">
                  <a:moveTo>
                    <a:pt x="170" y="0"/>
                  </a:moveTo>
                  <a:lnTo>
                    <a:pt x="0" y="0"/>
                  </a:lnTo>
                  <a:lnTo>
                    <a:pt x="170" y="0"/>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455" name="Freeform 238">
              <a:extLst>
                <a:ext uri="{FF2B5EF4-FFF2-40B4-BE49-F238E27FC236}">
                  <a16:creationId xmlns:a16="http://schemas.microsoft.com/office/drawing/2014/main" id="{87A9A955-CE7C-4F02-A83E-CB8B4B829343}"/>
                </a:ext>
              </a:extLst>
            </p:cNvPr>
            <p:cNvSpPr>
              <a:spLocks/>
            </p:cNvSpPr>
            <p:nvPr/>
          </p:nvSpPr>
          <p:spPr bwMode="auto">
            <a:xfrm>
              <a:off x="4505" y="1193"/>
              <a:ext cx="1" cy="511"/>
            </a:xfrm>
            <a:custGeom>
              <a:avLst/>
              <a:gdLst>
                <a:gd name="T0" fmla="*/ 0 w 1"/>
                <a:gd name="T1" fmla="*/ 0 h 8687"/>
                <a:gd name="T2" fmla="*/ 0 w 1"/>
                <a:gd name="T3" fmla="*/ 34 h 8687"/>
                <a:gd name="T4" fmla="*/ 0 w 1"/>
                <a:gd name="T5" fmla="*/ 70 h 8687"/>
                <a:gd name="T6" fmla="*/ 0 w 1"/>
                <a:gd name="T7" fmla="*/ 110 h 8687"/>
                <a:gd name="T8" fmla="*/ 0 w 1"/>
                <a:gd name="T9" fmla="*/ 151 h 8687"/>
                <a:gd name="T10" fmla="*/ 0 w 1"/>
                <a:gd name="T11" fmla="*/ 193 h 8687"/>
                <a:gd name="T12" fmla="*/ 0 w 1"/>
                <a:gd name="T13" fmla="*/ 236 h 8687"/>
                <a:gd name="T14" fmla="*/ 0 w 1"/>
                <a:gd name="T15" fmla="*/ 278 h 8687"/>
                <a:gd name="T16" fmla="*/ 0 w 1"/>
                <a:gd name="T17" fmla="*/ 319 h 8687"/>
                <a:gd name="T18" fmla="*/ 0 w 1"/>
                <a:gd name="T19" fmla="*/ 358 h 8687"/>
                <a:gd name="T20" fmla="*/ 0 w 1"/>
                <a:gd name="T21" fmla="*/ 394 h 8687"/>
                <a:gd name="T22" fmla="*/ 0 w 1"/>
                <a:gd name="T23" fmla="*/ 427 h 8687"/>
                <a:gd name="T24" fmla="*/ 0 w 1"/>
                <a:gd name="T25" fmla="*/ 455 h 8687"/>
                <a:gd name="T26" fmla="*/ 0 w 1"/>
                <a:gd name="T27" fmla="*/ 478 h 8687"/>
                <a:gd name="T28" fmla="*/ 0 w 1"/>
                <a:gd name="T29" fmla="*/ 496 h 8687"/>
                <a:gd name="T30" fmla="*/ 0 w 1"/>
                <a:gd name="T31" fmla="*/ 507 h 8687"/>
                <a:gd name="T32" fmla="*/ 0 w 1"/>
                <a:gd name="T33" fmla="*/ 511 h 868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 h="8687">
                  <a:moveTo>
                    <a:pt x="0" y="0"/>
                  </a:moveTo>
                  <a:lnTo>
                    <a:pt x="0" y="571"/>
                  </a:lnTo>
                  <a:lnTo>
                    <a:pt x="0" y="1198"/>
                  </a:lnTo>
                  <a:lnTo>
                    <a:pt x="0" y="1868"/>
                  </a:lnTo>
                  <a:lnTo>
                    <a:pt x="0" y="2570"/>
                  </a:lnTo>
                  <a:lnTo>
                    <a:pt x="0" y="3288"/>
                  </a:lnTo>
                  <a:lnTo>
                    <a:pt x="0" y="4012"/>
                  </a:lnTo>
                  <a:lnTo>
                    <a:pt x="0" y="4727"/>
                  </a:lnTo>
                  <a:lnTo>
                    <a:pt x="0" y="5421"/>
                  </a:lnTo>
                  <a:lnTo>
                    <a:pt x="0" y="6082"/>
                  </a:lnTo>
                  <a:lnTo>
                    <a:pt x="0" y="6696"/>
                  </a:lnTo>
                  <a:lnTo>
                    <a:pt x="0" y="7251"/>
                  </a:lnTo>
                  <a:lnTo>
                    <a:pt x="0" y="7733"/>
                  </a:lnTo>
                  <a:lnTo>
                    <a:pt x="0" y="8131"/>
                  </a:lnTo>
                  <a:lnTo>
                    <a:pt x="0" y="8432"/>
                  </a:lnTo>
                  <a:lnTo>
                    <a:pt x="0" y="8621"/>
                  </a:lnTo>
                  <a:lnTo>
                    <a:pt x="0" y="8687"/>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56" name="Freeform 239">
              <a:extLst>
                <a:ext uri="{FF2B5EF4-FFF2-40B4-BE49-F238E27FC236}">
                  <a16:creationId xmlns:a16="http://schemas.microsoft.com/office/drawing/2014/main" id="{47832177-AC3D-49FF-86D6-8992D4118775}"/>
                </a:ext>
              </a:extLst>
            </p:cNvPr>
            <p:cNvSpPr>
              <a:spLocks/>
            </p:cNvSpPr>
            <p:nvPr/>
          </p:nvSpPr>
          <p:spPr bwMode="auto">
            <a:xfrm>
              <a:off x="4500" y="1193"/>
              <a:ext cx="10" cy="1"/>
            </a:xfrm>
            <a:custGeom>
              <a:avLst/>
              <a:gdLst>
                <a:gd name="T0" fmla="*/ 0 w 170"/>
                <a:gd name="T1" fmla="*/ 0 h 1"/>
                <a:gd name="T2" fmla="*/ 10 w 170"/>
                <a:gd name="T3" fmla="*/ 0 h 1"/>
                <a:gd name="T4" fmla="*/ 0 w 170"/>
                <a:gd name="T5" fmla="*/ 0 h 1"/>
                <a:gd name="T6" fmla="*/ 0 60000 65536"/>
                <a:gd name="T7" fmla="*/ 0 60000 65536"/>
                <a:gd name="T8" fmla="*/ 0 60000 65536"/>
              </a:gdLst>
              <a:ahLst/>
              <a:cxnLst>
                <a:cxn ang="T6">
                  <a:pos x="T0" y="T1"/>
                </a:cxn>
                <a:cxn ang="T7">
                  <a:pos x="T2" y="T3"/>
                </a:cxn>
                <a:cxn ang="T8">
                  <a:pos x="T4" y="T5"/>
                </a:cxn>
              </a:cxnLst>
              <a:rect l="0" t="0" r="r" b="b"/>
              <a:pathLst>
                <a:path w="170" h="1">
                  <a:moveTo>
                    <a:pt x="0" y="0"/>
                  </a:moveTo>
                  <a:lnTo>
                    <a:pt x="170" y="0"/>
                  </a:lnTo>
                  <a:lnTo>
                    <a:pt x="0" y="0"/>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457" name="Freeform 240">
              <a:extLst>
                <a:ext uri="{FF2B5EF4-FFF2-40B4-BE49-F238E27FC236}">
                  <a16:creationId xmlns:a16="http://schemas.microsoft.com/office/drawing/2014/main" id="{03EB3A5E-FEA6-4464-BEAF-59F255C1C61D}"/>
                </a:ext>
              </a:extLst>
            </p:cNvPr>
            <p:cNvSpPr>
              <a:spLocks/>
            </p:cNvSpPr>
            <p:nvPr/>
          </p:nvSpPr>
          <p:spPr bwMode="auto">
            <a:xfrm>
              <a:off x="4500" y="1704"/>
              <a:ext cx="10" cy="1"/>
            </a:xfrm>
            <a:custGeom>
              <a:avLst/>
              <a:gdLst>
                <a:gd name="T0" fmla="*/ 10 w 170"/>
                <a:gd name="T1" fmla="*/ 0 h 1"/>
                <a:gd name="T2" fmla="*/ 0 w 170"/>
                <a:gd name="T3" fmla="*/ 0 h 1"/>
                <a:gd name="T4" fmla="*/ 10 w 170"/>
                <a:gd name="T5" fmla="*/ 0 h 1"/>
                <a:gd name="T6" fmla="*/ 0 60000 65536"/>
                <a:gd name="T7" fmla="*/ 0 60000 65536"/>
                <a:gd name="T8" fmla="*/ 0 60000 65536"/>
              </a:gdLst>
              <a:ahLst/>
              <a:cxnLst>
                <a:cxn ang="T6">
                  <a:pos x="T0" y="T1"/>
                </a:cxn>
                <a:cxn ang="T7">
                  <a:pos x="T2" y="T3"/>
                </a:cxn>
                <a:cxn ang="T8">
                  <a:pos x="T4" y="T5"/>
                </a:cxn>
              </a:cxnLst>
              <a:rect l="0" t="0" r="r" b="b"/>
              <a:pathLst>
                <a:path w="170" h="1">
                  <a:moveTo>
                    <a:pt x="170" y="0"/>
                  </a:moveTo>
                  <a:lnTo>
                    <a:pt x="0" y="0"/>
                  </a:lnTo>
                  <a:lnTo>
                    <a:pt x="170" y="0"/>
                  </a:lnTo>
                  <a:close/>
                </a:path>
              </a:pathLst>
            </a:custGeom>
            <a:solidFill>
              <a:srgbClr val="000000"/>
            </a:solidFill>
            <a:ln w="0">
              <a:solidFill>
                <a:srgbClr val="000000"/>
              </a:solidFill>
              <a:prstDash val="solid"/>
              <a:round/>
              <a:headEnd/>
              <a:tailEnd/>
            </a:ln>
          </p:spPr>
          <p:txBody>
            <a:bodyPr/>
            <a:lstStyle/>
            <a:p>
              <a:endParaRPr lang="ja-JP" altLang="en-US"/>
            </a:p>
          </p:txBody>
        </p:sp>
        <p:sp>
          <p:nvSpPr>
            <p:cNvPr id="458" name="Freeform 241">
              <a:extLst>
                <a:ext uri="{FF2B5EF4-FFF2-40B4-BE49-F238E27FC236}">
                  <a16:creationId xmlns:a16="http://schemas.microsoft.com/office/drawing/2014/main" id="{7D6CC78A-81C3-473F-9285-CF1E1FC3D107}"/>
                </a:ext>
              </a:extLst>
            </p:cNvPr>
            <p:cNvSpPr>
              <a:spLocks/>
            </p:cNvSpPr>
            <p:nvPr/>
          </p:nvSpPr>
          <p:spPr bwMode="auto">
            <a:xfrm>
              <a:off x="4505" y="849"/>
              <a:ext cx="692" cy="904"/>
            </a:xfrm>
            <a:custGeom>
              <a:avLst/>
              <a:gdLst>
                <a:gd name="T0" fmla="*/ 0 w 11768"/>
                <a:gd name="T1" fmla="*/ 856 h 15369"/>
                <a:gd name="T2" fmla="*/ 24 w 11768"/>
                <a:gd name="T3" fmla="*/ 856 h 15369"/>
                <a:gd name="T4" fmla="*/ 24 w 11768"/>
                <a:gd name="T5" fmla="*/ 880 h 15369"/>
                <a:gd name="T6" fmla="*/ 48 w 11768"/>
                <a:gd name="T7" fmla="*/ 880 h 15369"/>
                <a:gd name="T8" fmla="*/ 48 w 11768"/>
                <a:gd name="T9" fmla="*/ 904 h 15369"/>
                <a:gd name="T10" fmla="*/ 692 w 11768"/>
                <a:gd name="T11" fmla="*/ 904 h 15369"/>
                <a:gd name="T12" fmla="*/ 692 w 11768"/>
                <a:gd name="T13" fmla="*/ 0 h 15369"/>
                <a:gd name="T14" fmla="*/ 668 w 11768"/>
                <a:gd name="T15" fmla="*/ 0 h 1536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768" h="15369">
                  <a:moveTo>
                    <a:pt x="0" y="14549"/>
                  </a:moveTo>
                  <a:lnTo>
                    <a:pt x="403" y="14549"/>
                  </a:lnTo>
                  <a:lnTo>
                    <a:pt x="403" y="14961"/>
                  </a:lnTo>
                  <a:lnTo>
                    <a:pt x="809" y="14961"/>
                  </a:lnTo>
                  <a:lnTo>
                    <a:pt x="809" y="15369"/>
                  </a:lnTo>
                  <a:lnTo>
                    <a:pt x="11768" y="15369"/>
                  </a:lnTo>
                  <a:lnTo>
                    <a:pt x="11768" y="0"/>
                  </a:lnTo>
                  <a:lnTo>
                    <a:pt x="11361" y="0"/>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pic>
        <p:nvPicPr>
          <p:cNvPr id="641" name="Picture 9">
            <a:extLst>
              <a:ext uri="{FF2B5EF4-FFF2-40B4-BE49-F238E27FC236}">
                <a16:creationId xmlns:a16="http://schemas.microsoft.com/office/drawing/2014/main" id="{23C5DF3F-6367-4736-ABBC-44D4FBE0EEF7}"/>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27004" y="2486718"/>
            <a:ext cx="613884" cy="7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2" name="Picture 9">
            <a:extLst>
              <a:ext uri="{FF2B5EF4-FFF2-40B4-BE49-F238E27FC236}">
                <a16:creationId xmlns:a16="http://schemas.microsoft.com/office/drawing/2014/main" id="{6FA97796-D527-48BE-B482-FDC8F5AF4785}"/>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53284" y="2596748"/>
            <a:ext cx="429763" cy="557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3" name="Picture 9">
            <a:extLst>
              <a:ext uri="{FF2B5EF4-FFF2-40B4-BE49-F238E27FC236}">
                <a16:creationId xmlns:a16="http://schemas.microsoft.com/office/drawing/2014/main" id="{6AB9A635-5542-48C3-946E-F3D9D0C019AB}"/>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27715" y="2584836"/>
            <a:ext cx="429763" cy="557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4" name="テキスト ボックス 643">
            <a:extLst>
              <a:ext uri="{FF2B5EF4-FFF2-40B4-BE49-F238E27FC236}">
                <a16:creationId xmlns:a16="http://schemas.microsoft.com/office/drawing/2014/main" id="{AE8E505D-D869-4CBC-A212-376DDB223D5D}"/>
              </a:ext>
            </a:extLst>
          </p:cNvPr>
          <p:cNvSpPr txBox="1"/>
          <p:nvPr/>
        </p:nvSpPr>
        <p:spPr>
          <a:xfrm>
            <a:off x="6895985" y="2772134"/>
            <a:ext cx="973578" cy="954107"/>
          </a:xfrm>
          <a:prstGeom prst="rect">
            <a:avLst/>
          </a:prstGeom>
          <a:noFill/>
        </p:spPr>
        <p:txBody>
          <a:bodyPr wrap="square" rtlCol="0">
            <a:spAutoFit/>
          </a:bodyPr>
          <a:lstStyle/>
          <a:p>
            <a:r>
              <a:rPr kumimoji="1" lang="ja-JP" altLang="en-US" sz="1400" dirty="0">
                <a:highlight>
                  <a:srgbClr val="FFFFCC"/>
                </a:highlight>
                <a:latin typeface="DN_TB_Shinbun_Gothic_Std_M" panose="02000503000000000000" pitchFamily="2" charset="-128"/>
                <a:ea typeface="DN_TB_Shinbun_Gothic_Std_M" panose="02000503000000000000" pitchFamily="2" charset="-128"/>
              </a:rPr>
              <a:t>規則集</a:t>
            </a:r>
            <a:endParaRPr kumimoji="1" lang="en-US" altLang="ja-JP" sz="1400" dirty="0">
              <a:highlight>
                <a:srgbClr val="FFFFCC"/>
              </a:highlight>
              <a:latin typeface="DN_TB_Shinbun_Gothic_Std_M" panose="02000503000000000000" pitchFamily="2" charset="-128"/>
              <a:ea typeface="DN_TB_Shinbun_Gothic_Std_M" panose="02000503000000000000" pitchFamily="2" charset="-128"/>
            </a:endParaRPr>
          </a:p>
          <a:p>
            <a:r>
              <a:rPr kumimoji="1" lang="ja-JP" altLang="en-US" sz="1400" dirty="0">
                <a:highlight>
                  <a:srgbClr val="FFFFCC"/>
                </a:highlight>
                <a:latin typeface="DN_TB_Shinbun_Gothic_Std_M" panose="02000503000000000000" pitchFamily="2" charset="-128"/>
                <a:ea typeface="DN_TB_Shinbun_Gothic_Std_M" panose="02000503000000000000" pitchFamily="2" charset="-128"/>
              </a:rPr>
              <a:t>に基づく</a:t>
            </a:r>
            <a:endParaRPr kumimoji="1" lang="en-US" altLang="ja-JP" sz="1400" dirty="0">
              <a:highlight>
                <a:srgbClr val="FFFFCC"/>
              </a:highlight>
              <a:latin typeface="DN_TB_Shinbun_Gothic_Std_M" panose="02000503000000000000" pitchFamily="2" charset="-128"/>
              <a:ea typeface="DN_TB_Shinbun_Gothic_Std_M" panose="02000503000000000000" pitchFamily="2" charset="-128"/>
            </a:endParaRPr>
          </a:p>
          <a:p>
            <a:r>
              <a:rPr kumimoji="1" lang="ja-JP" altLang="en-US" sz="1400" dirty="0">
                <a:highlight>
                  <a:srgbClr val="FFFFCC"/>
                </a:highlight>
                <a:latin typeface="DN_TB_Shinbun_Gothic_Std_M" panose="02000503000000000000" pitchFamily="2" charset="-128"/>
                <a:ea typeface="DN_TB_Shinbun_Gothic_Std_M" panose="02000503000000000000" pitchFamily="2" charset="-128"/>
              </a:rPr>
              <a:t>組織的</a:t>
            </a:r>
          </a:p>
          <a:p>
            <a:r>
              <a:rPr kumimoji="1" lang="ja-JP" altLang="en-US" sz="1400" dirty="0">
                <a:highlight>
                  <a:srgbClr val="FFFFCC"/>
                </a:highlight>
                <a:latin typeface="DN_TB_Shinbun_Gothic_Std_M" panose="02000503000000000000" pitchFamily="2" charset="-128"/>
                <a:ea typeface="DN_TB_Shinbun_Gothic_Std_M" panose="02000503000000000000" pitchFamily="2" charset="-128"/>
              </a:rPr>
              <a:t>統治</a:t>
            </a:r>
            <a:endParaRPr kumimoji="1" lang="en-US" altLang="ja-JP" sz="1400" dirty="0">
              <a:highlight>
                <a:srgbClr val="FFFFCC"/>
              </a:highlight>
              <a:latin typeface="DN_TB_Shinbun_Gothic_Std_M" panose="02000503000000000000" pitchFamily="2" charset="-128"/>
              <a:ea typeface="DN_TB_Shinbun_Gothic_Std_M" panose="02000503000000000000" pitchFamily="2" charset="-128"/>
            </a:endParaRPr>
          </a:p>
        </p:txBody>
      </p:sp>
      <p:sp>
        <p:nvSpPr>
          <p:cNvPr id="645" name="テキスト ボックス 644">
            <a:extLst>
              <a:ext uri="{FF2B5EF4-FFF2-40B4-BE49-F238E27FC236}">
                <a16:creationId xmlns:a16="http://schemas.microsoft.com/office/drawing/2014/main" id="{880BB3F6-492E-470A-B4F9-3523DCBBE14A}"/>
              </a:ext>
            </a:extLst>
          </p:cNvPr>
          <p:cNvSpPr txBox="1"/>
          <p:nvPr/>
        </p:nvSpPr>
        <p:spPr>
          <a:xfrm>
            <a:off x="8418069" y="2839801"/>
            <a:ext cx="1173595" cy="523220"/>
          </a:xfrm>
          <a:prstGeom prst="rect">
            <a:avLst/>
          </a:prstGeom>
          <a:noFill/>
        </p:spPr>
        <p:txBody>
          <a:bodyPr wrap="square" rtlCol="0">
            <a:spAutoFit/>
          </a:bodyPr>
          <a:lstStyle/>
          <a:p>
            <a:r>
              <a:rPr kumimoji="1" lang="ja-JP" altLang="en-US" sz="1400" dirty="0">
                <a:highlight>
                  <a:srgbClr val="FFFFCC"/>
                </a:highlight>
                <a:latin typeface="DN_TB_Shinbun_Gothic_Std_M" panose="02000503000000000000" pitchFamily="2" charset="-128"/>
                <a:ea typeface="DN_TB_Shinbun_Gothic_Std_M" panose="02000503000000000000" pitchFamily="2" charset="-128"/>
              </a:rPr>
              <a:t>マニュアル</a:t>
            </a:r>
            <a:endParaRPr kumimoji="1" lang="en-US" altLang="ja-JP" sz="1400" dirty="0">
              <a:highlight>
                <a:srgbClr val="FFFFCC"/>
              </a:highlight>
              <a:latin typeface="DN_TB_Shinbun_Gothic_Std_M" panose="02000503000000000000" pitchFamily="2" charset="-128"/>
              <a:ea typeface="DN_TB_Shinbun_Gothic_Std_M" panose="02000503000000000000" pitchFamily="2" charset="-128"/>
            </a:endParaRPr>
          </a:p>
          <a:p>
            <a:r>
              <a:rPr kumimoji="1" lang="ja-JP" altLang="en-US" sz="1400" dirty="0">
                <a:highlight>
                  <a:srgbClr val="FFFFCC"/>
                </a:highlight>
                <a:latin typeface="DN_TB_Shinbun_Gothic_Std_M" panose="02000503000000000000" pitchFamily="2" charset="-128"/>
                <a:ea typeface="DN_TB_Shinbun_Gothic_Std_M" panose="02000503000000000000" pitchFamily="2" charset="-128"/>
              </a:rPr>
              <a:t>主義</a:t>
            </a:r>
            <a:endParaRPr kumimoji="1" lang="en-US" altLang="ja-JP" sz="1400" dirty="0">
              <a:highlight>
                <a:srgbClr val="FFFFCC"/>
              </a:highlight>
              <a:latin typeface="DN_TB_Shinbun_Gothic_Std_M" panose="02000503000000000000" pitchFamily="2" charset="-128"/>
              <a:ea typeface="DN_TB_Shinbun_Gothic_Std_M" panose="02000503000000000000" pitchFamily="2" charset="-128"/>
            </a:endParaRPr>
          </a:p>
        </p:txBody>
      </p:sp>
      <p:sp>
        <p:nvSpPr>
          <p:cNvPr id="646" name="テキスト ボックス 645">
            <a:extLst>
              <a:ext uri="{FF2B5EF4-FFF2-40B4-BE49-F238E27FC236}">
                <a16:creationId xmlns:a16="http://schemas.microsoft.com/office/drawing/2014/main" id="{809A71E0-0498-452D-91D6-CFF8F6EA57E8}"/>
              </a:ext>
            </a:extLst>
          </p:cNvPr>
          <p:cNvSpPr txBox="1"/>
          <p:nvPr/>
        </p:nvSpPr>
        <p:spPr>
          <a:xfrm>
            <a:off x="3130826" y="1893824"/>
            <a:ext cx="1261690" cy="738664"/>
          </a:xfrm>
          <a:prstGeom prst="rect">
            <a:avLst/>
          </a:prstGeom>
          <a:noFill/>
        </p:spPr>
        <p:txBody>
          <a:bodyPr wrap="square" rtlCol="0">
            <a:spAutoFit/>
          </a:bodyPr>
          <a:lstStyle/>
          <a:p>
            <a:r>
              <a:rPr kumimoji="1" lang="ja-JP" altLang="en-US" sz="1400" dirty="0">
                <a:highlight>
                  <a:srgbClr val="FFFFCC"/>
                </a:highlight>
                <a:latin typeface="DN_TB_Shinbun_Gothic_Std_M" panose="02000503000000000000" pitchFamily="2" charset="-128"/>
                <a:ea typeface="DN_TB_Shinbun_Gothic_Std_M" panose="02000503000000000000" pitchFamily="2" charset="-128"/>
              </a:rPr>
              <a:t>知性と専門性</a:t>
            </a:r>
            <a:endParaRPr kumimoji="1" lang="en-US" altLang="ja-JP" sz="1400" dirty="0">
              <a:highlight>
                <a:srgbClr val="FFFFCC"/>
              </a:highlight>
              <a:latin typeface="DN_TB_Shinbun_Gothic_Std_M" panose="02000503000000000000" pitchFamily="2" charset="-128"/>
              <a:ea typeface="DN_TB_Shinbun_Gothic_Std_M" panose="02000503000000000000" pitchFamily="2" charset="-128"/>
            </a:endParaRPr>
          </a:p>
          <a:p>
            <a:r>
              <a:rPr kumimoji="1" lang="ja-JP" altLang="en-US" sz="1400" dirty="0">
                <a:highlight>
                  <a:srgbClr val="FFFFCC"/>
                </a:highlight>
                <a:latin typeface="DN_TB_Shinbun_Gothic_Std_M" panose="02000503000000000000" pitchFamily="2" charset="-128"/>
                <a:ea typeface="DN_TB_Shinbun_Gothic_Std_M" panose="02000503000000000000" pitchFamily="2" charset="-128"/>
              </a:rPr>
              <a:t>に基づく</a:t>
            </a:r>
          </a:p>
          <a:p>
            <a:r>
              <a:rPr kumimoji="1" lang="ja-JP" altLang="en-US" sz="1400" dirty="0">
                <a:highlight>
                  <a:srgbClr val="FFFFCC"/>
                </a:highlight>
                <a:latin typeface="DN_TB_Shinbun_Gothic_Std_M" panose="02000503000000000000" pitchFamily="2" charset="-128"/>
                <a:ea typeface="DN_TB_Shinbun_Gothic_Std_M" panose="02000503000000000000" pitchFamily="2" charset="-128"/>
              </a:rPr>
              <a:t>自律的統治</a:t>
            </a:r>
            <a:endParaRPr kumimoji="1" lang="en-US" altLang="ja-JP" sz="1400" dirty="0">
              <a:highlight>
                <a:srgbClr val="FFFFCC"/>
              </a:highlight>
              <a:latin typeface="DN_TB_Shinbun_Gothic_Std_M" panose="02000503000000000000" pitchFamily="2" charset="-128"/>
              <a:ea typeface="DN_TB_Shinbun_Gothic_Std_M" panose="02000503000000000000" pitchFamily="2" charset="-128"/>
            </a:endParaRPr>
          </a:p>
        </p:txBody>
      </p:sp>
      <p:cxnSp>
        <p:nvCxnSpPr>
          <p:cNvPr id="239" name="直線コネクタ 238">
            <a:extLst>
              <a:ext uri="{FF2B5EF4-FFF2-40B4-BE49-F238E27FC236}">
                <a16:creationId xmlns:a16="http://schemas.microsoft.com/office/drawing/2014/main" id="{4EC9C393-7D81-4A81-88B7-0677E03155E5}"/>
              </a:ext>
            </a:extLst>
          </p:cNvPr>
          <p:cNvCxnSpPr/>
          <p:nvPr/>
        </p:nvCxnSpPr>
        <p:spPr>
          <a:xfrm>
            <a:off x="3960363" y="5599706"/>
            <a:ext cx="0" cy="107260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53" name="フリーフォーム: 図形 652">
            <a:extLst>
              <a:ext uri="{FF2B5EF4-FFF2-40B4-BE49-F238E27FC236}">
                <a16:creationId xmlns:a16="http://schemas.microsoft.com/office/drawing/2014/main" id="{85F5C8D4-E6FA-42BB-8821-2393A12A91AC}"/>
              </a:ext>
            </a:extLst>
          </p:cNvPr>
          <p:cNvSpPr/>
          <p:nvPr/>
        </p:nvSpPr>
        <p:spPr>
          <a:xfrm rot="21297813">
            <a:off x="4723647" y="3419855"/>
            <a:ext cx="831965" cy="1409700"/>
          </a:xfrm>
          <a:custGeom>
            <a:avLst/>
            <a:gdLst>
              <a:gd name="connsiteX0" fmla="*/ 790575 w 831965"/>
              <a:gd name="connsiteY0" fmla="*/ 1409700 h 1409700"/>
              <a:gd name="connsiteX1" fmla="*/ 742950 w 831965"/>
              <a:gd name="connsiteY1" fmla="*/ 304800 h 1409700"/>
              <a:gd name="connsiteX2" fmla="*/ 0 w 831965"/>
              <a:gd name="connsiteY2" fmla="*/ 0 h 1409700"/>
              <a:gd name="connsiteX3" fmla="*/ 0 w 831965"/>
              <a:gd name="connsiteY3" fmla="*/ 0 h 1409700"/>
            </a:gdLst>
            <a:ahLst/>
            <a:cxnLst>
              <a:cxn ang="0">
                <a:pos x="connsiteX0" y="connsiteY0"/>
              </a:cxn>
              <a:cxn ang="0">
                <a:pos x="connsiteX1" y="connsiteY1"/>
              </a:cxn>
              <a:cxn ang="0">
                <a:pos x="connsiteX2" y="connsiteY2"/>
              </a:cxn>
              <a:cxn ang="0">
                <a:pos x="connsiteX3" y="connsiteY3"/>
              </a:cxn>
            </a:cxnLst>
            <a:rect l="l" t="t" r="r" b="b"/>
            <a:pathLst>
              <a:path w="831965" h="1409700">
                <a:moveTo>
                  <a:pt x="790575" y="1409700"/>
                </a:moveTo>
                <a:cubicBezTo>
                  <a:pt x="832643" y="974725"/>
                  <a:pt x="874712" y="539750"/>
                  <a:pt x="742950" y="304800"/>
                </a:cubicBezTo>
                <a:cubicBezTo>
                  <a:pt x="611188" y="69850"/>
                  <a:pt x="0" y="0"/>
                  <a:pt x="0" y="0"/>
                </a:cubicBezTo>
                <a:lnTo>
                  <a:pt x="0" y="0"/>
                </a:lnTo>
              </a:path>
            </a:pathLst>
          </a:custGeom>
          <a:noFill/>
          <a:ln w="28575">
            <a:solidFill>
              <a:srgbClr val="0000FF"/>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4" name="テキスト ボックス 653">
            <a:extLst>
              <a:ext uri="{FF2B5EF4-FFF2-40B4-BE49-F238E27FC236}">
                <a16:creationId xmlns:a16="http://schemas.microsoft.com/office/drawing/2014/main" id="{7940AFA2-8DCA-4BD5-A9A9-0DD0103AD85A}"/>
              </a:ext>
            </a:extLst>
          </p:cNvPr>
          <p:cNvSpPr txBox="1"/>
          <p:nvPr/>
        </p:nvSpPr>
        <p:spPr>
          <a:xfrm>
            <a:off x="4913261" y="3761528"/>
            <a:ext cx="611383" cy="1277273"/>
          </a:xfrm>
          <a:prstGeom prst="rect">
            <a:avLst/>
          </a:prstGeom>
          <a:noFill/>
        </p:spPr>
        <p:txBody>
          <a:bodyPr wrap="square" rtlCol="0">
            <a:spAutoFit/>
          </a:bodyPr>
          <a:lstStyle/>
          <a:p>
            <a:pPr algn="ctr"/>
            <a:r>
              <a:rPr kumimoji="1" lang="ja-JP" altLang="en-US" sz="1100" dirty="0">
                <a:solidFill>
                  <a:srgbClr val="0000FF"/>
                </a:solidFill>
                <a:latin typeface="DN_TB_Shinbun_Gothic_Std_M" panose="02000503000000000000" pitchFamily="2" charset="-128"/>
                <a:ea typeface="DN_TB_Shinbun_Gothic_Std_M" panose="02000503000000000000" pitchFamily="2" charset="-128"/>
              </a:rPr>
              <a:t>希望と</a:t>
            </a:r>
            <a:endParaRPr kumimoji="1" lang="en-US" altLang="ja-JP" sz="1100" dirty="0">
              <a:solidFill>
                <a:srgbClr val="0000FF"/>
              </a:solidFill>
              <a:latin typeface="DN_TB_Shinbun_Gothic_Std_M" panose="02000503000000000000" pitchFamily="2" charset="-128"/>
              <a:ea typeface="DN_TB_Shinbun_Gothic_Std_M" panose="02000503000000000000" pitchFamily="2" charset="-128"/>
            </a:endParaRPr>
          </a:p>
          <a:p>
            <a:pPr algn="ctr"/>
            <a:r>
              <a:rPr kumimoji="1" lang="ja-JP" altLang="en-US" sz="1100" dirty="0">
                <a:solidFill>
                  <a:srgbClr val="0000FF"/>
                </a:solidFill>
                <a:latin typeface="DN_TB_Shinbun_Gothic_Std_M" panose="02000503000000000000" pitchFamily="2" charset="-128"/>
                <a:ea typeface="DN_TB_Shinbun_Gothic_Std_M" panose="02000503000000000000" pitchFamily="2" charset="-128"/>
              </a:rPr>
              <a:t>能力に</a:t>
            </a:r>
            <a:endParaRPr kumimoji="1" lang="en-US" altLang="ja-JP" sz="1100" dirty="0">
              <a:solidFill>
                <a:srgbClr val="0000FF"/>
              </a:solidFill>
              <a:latin typeface="DN_TB_Shinbun_Gothic_Std_M" panose="02000503000000000000" pitchFamily="2" charset="-128"/>
              <a:ea typeface="DN_TB_Shinbun_Gothic_Std_M" panose="02000503000000000000" pitchFamily="2" charset="-128"/>
            </a:endParaRPr>
          </a:p>
          <a:p>
            <a:pPr algn="ctr"/>
            <a:r>
              <a:rPr kumimoji="1" lang="ja-JP" altLang="en-US" sz="1100" dirty="0">
                <a:solidFill>
                  <a:srgbClr val="0000FF"/>
                </a:solidFill>
                <a:latin typeface="DN_TB_Shinbun_Gothic_Std_M" panose="02000503000000000000" pitchFamily="2" charset="-128"/>
                <a:ea typeface="DN_TB_Shinbun_Gothic_Std_M" panose="02000503000000000000" pitchFamily="2" charset="-128"/>
              </a:rPr>
              <a:t>より</a:t>
            </a:r>
            <a:endParaRPr kumimoji="1" lang="en-US" altLang="ja-JP" sz="1100" dirty="0">
              <a:solidFill>
                <a:srgbClr val="0000FF"/>
              </a:solidFill>
              <a:latin typeface="DN_TB_Shinbun_Gothic_Std_M" panose="02000503000000000000" pitchFamily="2" charset="-128"/>
              <a:ea typeface="DN_TB_Shinbun_Gothic_Std_M" panose="02000503000000000000" pitchFamily="2" charset="-128"/>
            </a:endParaRPr>
          </a:p>
          <a:p>
            <a:pPr algn="ctr"/>
            <a:r>
              <a:rPr kumimoji="1" lang="ja-JP" altLang="en-US" sz="1100" dirty="0">
                <a:solidFill>
                  <a:srgbClr val="0000FF"/>
                </a:solidFill>
                <a:latin typeface="DN_TB_Shinbun_Gothic_Std_M" panose="02000503000000000000" pitchFamily="2" charset="-128"/>
                <a:ea typeface="DN_TB_Shinbun_Gothic_Std_M" panose="02000503000000000000" pitchFamily="2" charset="-128"/>
              </a:rPr>
              <a:t>原理的には</a:t>
            </a:r>
            <a:endParaRPr kumimoji="1" lang="en-US" altLang="ja-JP" sz="1100" dirty="0">
              <a:solidFill>
                <a:srgbClr val="0000FF"/>
              </a:solidFill>
              <a:latin typeface="DN_TB_Shinbun_Gothic_Std_M" panose="02000503000000000000" pitchFamily="2" charset="-128"/>
              <a:ea typeface="DN_TB_Shinbun_Gothic_Std_M" panose="02000503000000000000" pitchFamily="2" charset="-128"/>
            </a:endParaRPr>
          </a:p>
          <a:p>
            <a:pPr algn="ctr"/>
            <a:r>
              <a:rPr kumimoji="1" lang="ja-JP" altLang="en-US" sz="1100" dirty="0">
                <a:solidFill>
                  <a:srgbClr val="0000FF"/>
                </a:solidFill>
                <a:latin typeface="DN_TB_Shinbun_Gothic_Std_M" panose="02000503000000000000" pitchFamily="2" charset="-128"/>
                <a:ea typeface="DN_TB_Shinbun_Gothic_Std_M" panose="02000503000000000000" pitchFamily="2" charset="-128"/>
              </a:rPr>
              <a:t>誰でも</a:t>
            </a:r>
            <a:endParaRPr lang="en-US" altLang="ja-JP" sz="1100" dirty="0">
              <a:solidFill>
                <a:srgbClr val="0000FF"/>
              </a:solidFill>
              <a:latin typeface="DN_TB_Shinbun_Gothic_Std_M" panose="02000503000000000000" pitchFamily="2" charset="-128"/>
              <a:ea typeface="DN_TB_Shinbun_Gothic_Std_M" panose="02000503000000000000" pitchFamily="2" charset="-128"/>
            </a:endParaRPr>
          </a:p>
          <a:p>
            <a:pPr algn="ctr"/>
            <a:r>
              <a:rPr kumimoji="1" lang="ja-JP" altLang="en-US" sz="1100" dirty="0">
                <a:solidFill>
                  <a:srgbClr val="0000FF"/>
                </a:solidFill>
                <a:latin typeface="DN_TB_Shinbun_Gothic_Std_M" panose="02000503000000000000" pitchFamily="2" charset="-128"/>
                <a:ea typeface="DN_TB_Shinbun_Gothic_Std_M" panose="02000503000000000000" pitchFamily="2" charset="-128"/>
              </a:rPr>
              <a:t>なれる</a:t>
            </a:r>
            <a:endParaRPr kumimoji="1" lang="en-US" altLang="ja-JP" sz="1100" dirty="0">
              <a:solidFill>
                <a:srgbClr val="0000FF"/>
              </a:solidFill>
              <a:latin typeface="DN_TB_Shinbun_Gothic_Std_M" panose="02000503000000000000" pitchFamily="2" charset="-128"/>
              <a:ea typeface="DN_TB_Shinbun_Gothic_Std_M" panose="02000503000000000000" pitchFamily="2" charset="-128"/>
            </a:endParaRPr>
          </a:p>
        </p:txBody>
      </p:sp>
      <p:pic>
        <p:nvPicPr>
          <p:cNvPr id="655" name="図 654">
            <a:extLst>
              <a:ext uri="{FF2B5EF4-FFF2-40B4-BE49-F238E27FC236}">
                <a16:creationId xmlns:a16="http://schemas.microsoft.com/office/drawing/2014/main" id="{6C7ECCFD-5B09-4D81-821F-99819EC7D14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06433" y="2843125"/>
            <a:ext cx="305902" cy="299660"/>
          </a:xfrm>
          <a:prstGeom prst="rect">
            <a:avLst/>
          </a:prstGeom>
        </p:spPr>
      </p:pic>
      <p:pic>
        <p:nvPicPr>
          <p:cNvPr id="656" name="図 655">
            <a:extLst>
              <a:ext uri="{FF2B5EF4-FFF2-40B4-BE49-F238E27FC236}">
                <a16:creationId xmlns:a16="http://schemas.microsoft.com/office/drawing/2014/main" id="{A567950D-9015-4F5D-BD7C-1794B7408E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06433" y="3072059"/>
            <a:ext cx="305902" cy="299660"/>
          </a:xfrm>
          <a:prstGeom prst="rect">
            <a:avLst/>
          </a:prstGeom>
        </p:spPr>
      </p:pic>
      <p:sp>
        <p:nvSpPr>
          <p:cNvPr id="657" name="テキスト ボックス 656">
            <a:extLst>
              <a:ext uri="{FF2B5EF4-FFF2-40B4-BE49-F238E27FC236}">
                <a16:creationId xmlns:a16="http://schemas.microsoft.com/office/drawing/2014/main" id="{10C0115B-4527-4AAF-994F-EC71B94AF23B}"/>
              </a:ext>
            </a:extLst>
          </p:cNvPr>
          <p:cNvSpPr txBox="1"/>
          <p:nvPr/>
        </p:nvSpPr>
        <p:spPr>
          <a:xfrm>
            <a:off x="1397905" y="117243"/>
            <a:ext cx="2482554" cy="338554"/>
          </a:xfrm>
          <a:prstGeom prst="rect">
            <a:avLst/>
          </a:prstGeom>
          <a:solidFill>
            <a:schemeClr val="accent6">
              <a:lumMod val="20000"/>
              <a:lumOff val="80000"/>
            </a:schemeClr>
          </a:solidFill>
        </p:spPr>
        <p:txBody>
          <a:bodyPr wrap="square" rtlCol="0">
            <a:spAutoFit/>
          </a:bodyPr>
          <a:lstStyle/>
          <a:p>
            <a:r>
              <a:rPr kumimoji="1" lang="en-US" altLang="ja-JP" sz="1600" dirty="0">
                <a:latin typeface="DN_TB_Shinbun_Gothic_Std_M" panose="02000503000000000000" pitchFamily="2" charset="-128"/>
                <a:ea typeface="DN_TB_Shinbun_Gothic_Std_M" panose="02000503000000000000" pitchFamily="2" charset="-128"/>
              </a:rPr>
              <a:t>0 </a:t>
            </a:r>
            <a:r>
              <a:rPr kumimoji="1" lang="ja-JP" altLang="en-US" sz="1600" dirty="0">
                <a:latin typeface="DN_TB_Shinbun_Gothic_Std_M" panose="02000503000000000000" pitchFamily="2" charset="-128"/>
                <a:ea typeface="DN_TB_Shinbun_Gothic_Std_M" panose="02000503000000000000" pitchFamily="2" charset="-128"/>
              </a:rPr>
              <a:t>から </a:t>
            </a:r>
            <a:r>
              <a:rPr kumimoji="1" lang="en-US" altLang="ja-JP" sz="1600" dirty="0">
                <a:latin typeface="DN_TB_Shinbun_Gothic_Std_M" panose="02000503000000000000" pitchFamily="2" charset="-128"/>
                <a:ea typeface="DN_TB_Shinbun_Gothic_Std_M" panose="02000503000000000000" pitchFamily="2" charset="-128"/>
              </a:rPr>
              <a:t>1 </a:t>
            </a:r>
            <a:r>
              <a:rPr kumimoji="1" lang="ja-JP" altLang="en-US" sz="1600" dirty="0">
                <a:latin typeface="DN_TB_Shinbun_Gothic_Std_M" panose="02000503000000000000" pitchFamily="2" charset="-128"/>
                <a:ea typeface="DN_TB_Shinbun_Gothic_Std_M" panose="02000503000000000000" pitchFamily="2" charset="-128"/>
              </a:rPr>
              <a:t>を生み出す役割</a:t>
            </a:r>
            <a:endParaRPr kumimoji="1" lang="en-US" altLang="ja-JP" sz="1600" dirty="0">
              <a:latin typeface="DN_TB_Shinbun_Gothic_Std_M" panose="02000503000000000000" pitchFamily="2" charset="-128"/>
              <a:ea typeface="DN_TB_Shinbun_Gothic_Std_M" panose="02000503000000000000" pitchFamily="2" charset="-128"/>
            </a:endParaRPr>
          </a:p>
        </p:txBody>
      </p:sp>
      <p:sp>
        <p:nvSpPr>
          <p:cNvPr id="658" name="テキスト ボックス 657">
            <a:extLst>
              <a:ext uri="{FF2B5EF4-FFF2-40B4-BE49-F238E27FC236}">
                <a16:creationId xmlns:a16="http://schemas.microsoft.com/office/drawing/2014/main" id="{EDC3B7F2-3D03-483C-A17D-6AB5BD20D113}"/>
              </a:ext>
            </a:extLst>
          </p:cNvPr>
          <p:cNvSpPr txBox="1"/>
          <p:nvPr/>
        </p:nvSpPr>
        <p:spPr>
          <a:xfrm>
            <a:off x="8112667" y="66668"/>
            <a:ext cx="2756089" cy="338554"/>
          </a:xfrm>
          <a:prstGeom prst="rect">
            <a:avLst/>
          </a:prstGeom>
          <a:solidFill>
            <a:schemeClr val="accent4">
              <a:lumMod val="20000"/>
              <a:lumOff val="80000"/>
            </a:schemeClr>
          </a:solidFill>
        </p:spPr>
        <p:txBody>
          <a:bodyPr wrap="square" rtlCol="0">
            <a:spAutoFit/>
          </a:bodyPr>
          <a:lstStyle/>
          <a:p>
            <a:r>
              <a:rPr kumimoji="1" lang="en-US" altLang="ja-JP" sz="1600" dirty="0">
                <a:latin typeface="DN_TB_Shinbun_Gothic_Std_M" panose="02000503000000000000" pitchFamily="2" charset="-128"/>
                <a:ea typeface="DN_TB_Shinbun_Gothic_Std_M" panose="02000503000000000000" pitchFamily="2" charset="-128"/>
              </a:rPr>
              <a:t>1 </a:t>
            </a:r>
            <a:r>
              <a:rPr kumimoji="1" lang="ja-JP" altLang="en-US" sz="1600" dirty="0">
                <a:latin typeface="DN_TB_Shinbun_Gothic_Std_M" panose="02000503000000000000" pitchFamily="2" charset="-128"/>
                <a:ea typeface="DN_TB_Shinbun_Gothic_Std_M" panose="02000503000000000000" pitchFamily="2" charset="-128"/>
              </a:rPr>
              <a:t>から </a:t>
            </a:r>
            <a:r>
              <a:rPr kumimoji="1" lang="en-US" altLang="ja-JP" sz="1600" dirty="0">
                <a:latin typeface="DN_TB_Shinbun_Gothic_Std_M" panose="02000503000000000000" pitchFamily="2" charset="-128"/>
                <a:ea typeface="DN_TB_Shinbun_Gothic_Std_M" panose="02000503000000000000" pitchFamily="2" charset="-128"/>
              </a:rPr>
              <a:t>100 </a:t>
            </a:r>
            <a:r>
              <a:rPr kumimoji="1" lang="ja-JP" altLang="en-US" sz="1600" dirty="0">
                <a:latin typeface="DN_TB_Shinbun_Gothic_Std_M" panose="02000503000000000000" pitchFamily="2" charset="-128"/>
                <a:ea typeface="DN_TB_Shinbun_Gothic_Std_M" panose="02000503000000000000" pitchFamily="2" charset="-128"/>
              </a:rPr>
              <a:t>を生み出す役割</a:t>
            </a:r>
            <a:endParaRPr kumimoji="1" lang="en-US" altLang="ja-JP" sz="1600" dirty="0">
              <a:latin typeface="DN_TB_Shinbun_Gothic_Std_M" panose="02000503000000000000" pitchFamily="2" charset="-128"/>
              <a:ea typeface="DN_TB_Shinbun_Gothic_Std_M" panose="02000503000000000000" pitchFamily="2" charset="-128"/>
            </a:endParaRPr>
          </a:p>
        </p:txBody>
      </p:sp>
      <p:sp>
        <p:nvSpPr>
          <p:cNvPr id="255" name="テキスト ボックス 254">
            <a:extLst>
              <a:ext uri="{FF2B5EF4-FFF2-40B4-BE49-F238E27FC236}">
                <a16:creationId xmlns:a16="http://schemas.microsoft.com/office/drawing/2014/main" id="{EB087571-7156-43CF-A7B0-0FCDED7AE913}"/>
              </a:ext>
            </a:extLst>
          </p:cNvPr>
          <p:cNvSpPr txBox="1"/>
          <p:nvPr/>
        </p:nvSpPr>
        <p:spPr>
          <a:xfrm>
            <a:off x="692127" y="4212484"/>
            <a:ext cx="1009004" cy="307777"/>
          </a:xfrm>
          <a:prstGeom prst="rect">
            <a:avLst/>
          </a:prstGeom>
          <a:noFill/>
        </p:spPr>
        <p:txBody>
          <a:bodyPr wrap="square" rtlCol="0">
            <a:spAutoFit/>
          </a:bodyPr>
          <a:lstStyle/>
          <a:p>
            <a:r>
              <a:rPr kumimoji="1" lang="ja-JP" altLang="en-US" sz="1400" dirty="0">
                <a:highlight>
                  <a:srgbClr val="FFFF00"/>
                </a:highlight>
                <a:latin typeface="DN_TB_Shinbun_Gothic_Std_M" panose="02000503000000000000" pitchFamily="2" charset="-128"/>
                <a:ea typeface="DN_TB_Shinbun_Gothic_Std_M" panose="02000503000000000000" pitchFamily="2" charset="-128"/>
              </a:rPr>
              <a:t>試行錯誤</a:t>
            </a:r>
            <a:endParaRPr kumimoji="1" lang="en-US" altLang="ja-JP" sz="1400" dirty="0">
              <a:highlight>
                <a:srgbClr val="FFFF00"/>
              </a:highlight>
              <a:latin typeface="DN_TB_Shinbun_Gothic_Std_M" panose="02000503000000000000" pitchFamily="2" charset="-128"/>
              <a:ea typeface="DN_TB_Shinbun_Gothic_Std_M" panose="02000503000000000000" pitchFamily="2" charset="-128"/>
            </a:endParaRPr>
          </a:p>
        </p:txBody>
      </p:sp>
      <p:sp>
        <p:nvSpPr>
          <p:cNvPr id="256" name="テキスト ボックス 255">
            <a:extLst>
              <a:ext uri="{FF2B5EF4-FFF2-40B4-BE49-F238E27FC236}">
                <a16:creationId xmlns:a16="http://schemas.microsoft.com/office/drawing/2014/main" id="{96D19F49-9FD7-46D3-B238-E39F2E046FE5}"/>
              </a:ext>
            </a:extLst>
          </p:cNvPr>
          <p:cNvSpPr txBox="1"/>
          <p:nvPr/>
        </p:nvSpPr>
        <p:spPr>
          <a:xfrm>
            <a:off x="2278789" y="4206575"/>
            <a:ext cx="1009004" cy="307777"/>
          </a:xfrm>
          <a:prstGeom prst="rect">
            <a:avLst/>
          </a:prstGeom>
          <a:noFill/>
        </p:spPr>
        <p:txBody>
          <a:bodyPr wrap="square" rtlCol="0">
            <a:spAutoFit/>
          </a:bodyPr>
          <a:lstStyle/>
          <a:p>
            <a:r>
              <a:rPr kumimoji="1" lang="ja-JP" altLang="en-US" sz="1400" dirty="0">
                <a:highlight>
                  <a:srgbClr val="FFFF00"/>
                </a:highlight>
                <a:latin typeface="DN_TB_Shinbun_Gothic_Std_M" panose="02000503000000000000" pitchFamily="2" charset="-128"/>
                <a:ea typeface="DN_TB_Shinbun_Gothic_Std_M" panose="02000503000000000000" pitchFamily="2" charset="-128"/>
              </a:rPr>
              <a:t>試行錯誤</a:t>
            </a:r>
            <a:endParaRPr kumimoji="1" lang="en-US" altLang="ja-JP" sz="1400" dirty="0">
              <a:highlight>
                <a:srgbClr val="FFFF00"/>
              </a:highlight>
              <a:latin typeface="DN_TB_Shinbun_Gothic_Std_M" panose="02000503000000000000" pitchFamily="2" charset="-128"/>
              <a:ea typeface="DN_TB_Shinbun_Gothic_Std_M" panose="02000503000000000000" pitchFamily="2" charset="-128"/>
            </a:endParaRPr>
          </a:p>
        </p:txBody>
      </p:sp>
      <p:sp>
        <p:nvSpPr>
          <p:cNvPr id="258" name="テキスト ボックス 257">
            <a:extLst>
              <a:ext uri="{FF2B5EF4-FFF2-40B4-BE49-F238E27FC236}">
                <a16:creationId xmlns:a16="http://schemas.microsoft.com/office/drawing/2014/main" id="{94943D11-00EB-4A52-A429-13104357FF25}"/>
              </a:ext>
            </a:extLst>
          </p:cNvPr>
          <p:cNvSpPr txBox="1"/>
          <p:nvPr/>
        </p:nvSpPr>
        <p:spPr>
          <a:xfrm>
            <a:off x="3880459" y="4237403"/>
            <a:ext cx="1009004" cy="307777"/>
          </a:xfrm>
          <a:prstGeom prst="rect">
            <a:avLst/>
          </a:prstGeom>
          <a:noFill/>
        </p:spPr>
        <p:txBody>
          <a:bodyPr wrap="square" rtlCol="0">
            <a:spAutoFit/>
          </a:bodyPr>
          <a:lstStyle/>
          <a:p>
            <a:r>
              <a:rPr kumimoji="1" lang="ja-JP" altLang="en-US" sz="1400" dirty="0">
                <a:highlight>
                  <a:srgbClr val="FFFF00"/>
                </a:highlight>
                <a:latin typeface="DN_TB_Shinbun_Gothic_Std_M" panose="02000503000000000000" pitchFamily="2" charset="-128"/>
                <a:ea typeface="DN_TB_Shinbun_Gothic_Std_M" panose="02000503000000000000" pitchFamily="2" charset="-128"/>
              </a:rPr>
              <a:t>試行錯誤</a:t>
            </a:r>
            <a:endParaRPr kumimoji="1" lang="en-US" altLang="ja-JP" sz="1400" dirty="0">
              <a:highlight>
                <a:srgbClr val="FFFF00"/>
              </a:highlight>
              <a:latin typeface="DN_TB_Shinbun_Gothic_Std_M" panose="02000503000000000000" pitchFamily="2" charset="-128"/>
              <a:ea typeface="DN_TB_Shinbun_Gothic_Std_M" panose="02000503000000000000" pitchFamily="2" charset="-128"/>
            </a:endParaRPr>
          </a:p>
        </p:txBody>
      </p:sp>
      <p:pic>
        <p:nvPicPr>
          <p:cNvPr id="265" name="図 264">
            <a:extLst>
              <a:ext uri="{FF2B5EF4-FFF2-40B4-BE49-F238E27FC236}">
                <a16:creationId xmlns:a16="http://schemas.microsoft.com/office/drawing/2014/main" id="{6AB42E60-7293-446A-BE0B-1C5D4F88512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14987" y="1714562"/>
            <a:ext cx="1117601" cy="801182"/>
          </a:xfrm>
          <a:prstGeom prst="rect">
            <a:avLst/>
          </a:prstGeom>
        </p:spPr>
      </p:pic>
      <p:grpSp>
        <p:nvGrpSpPr>
          <p:cNvPr id="272" name="Group 82">
            <a:extLst>
              <a:ext uri="{FF2B5EF4-FFF2-40B4-BE49-F238E27FC236}">
                <a16:creationId xmlns:a16="http://schemas.microsoft.com/office/drawing/2014/main" id="{6E0BED00-2D33-41C3-86E6-B9E8D6C09A61}"/>
              </a:ext>
            </a:extLst>
          </p:cNvPr>
          <p:cNvGrpSpPr>
            <a:grpSpLocks noChangeAspect="1"/>
          </p:cNvGrpSpPr>
          <p:nvPr/>
        </p:nvGrpSpPr>
        <p:grpSpPr bwMode="auto">
          <a:xfrm>
            <a:off x="10309293" y="1021135"/>
            <a:ext cx="705694" cy="1435722"/>
            <a:chOff x="6422" y="1669"/>
            <a:chExt cx="928" cy="1888"/>
          </a:xfrm>
        </p:grpSpPr>
        <p:sp>
          <p:nvSpPr>
            <p:cNvPr id="273" name="AutoShape 81">
              <a:extLst>
                <a:ext uri="{FF2B5EF4-FFF2-40B4-BE49-F238E27FC236}">
                  <a16:creationId xmlns:a16="http://schemas.microsoft.com/office/drawing/2014/main" id="{B1B0EFEB-98E5-4FAF-A224-8176221E2323}"/>
                </a:ext>
              </a:extLst>
            </p:cNvPr>
            <p:cNvSpPr>
              <a:spLocks noChangeAspect="1" noChangeArrowheads="1" noTextEdit="1"/>
            </p:cNvSpPr>
            <p:nvPr/>
          </p:nvSpPr>
          <p:spPr bwMode="auto">
            <a:xfrm>
              <a:off x="6422" y="1669"/>
              <a:ext cx="928" cy="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nvGrpSpPr>
            <p:cNvPr id="274" name="Group 152">
              <a:extLst>
                <a:ext uri="{FF2B5EF4-FFF2-40B4-BE49-F238E27FC236}">
                  <a16:creationId xmlns:a16="http://schemas.microsoft.com/office/drawing/2014/main" id="{E5DB0C6D-6675-4526-996D-A7985BA40F96}"/>
                </a:ext>
              </a:extLst>
            </p:cNvPr>
            <p:cNvGrpSpPr>
              <a:grpSpLocks/>
            </p:cNvGrpSpPr>
            <p:nvPr/>
          </p:nvGrpSpPr>
          <p:grpSpPr bwMode="auto">
            <a:xfrm>
              <a:off x="6427" y="1674"/>
              <a:ext cx="918" cy="1807"/>
              <a:chOff x="6427" y="1674"/>
              <a:chExt cx="918" cy="1807"/>
            </a:xfrm>
          </p:grpSpPr>
          <p:grpSp>
            <p:nvGrpSpPr>
              <p:cNvPr id="275" name="Group 89">
                <a:extLst>
                  <a:ext uri="{FF2B5EF4-FFF2-40B4-BE49-F238E27FC236}">
                    <a16:creationId xmlns:a16="http://schemas.microsoft.com/office/drawing/2014/main" id="{32C6018C-9964-4714-BF00-32874E9755DA}"/>
                  </a:ext>
                </a:extLst>
              </p:cNvPr>
              <p:cNvGrpSpPr>
                <a:grpSpLocks/>
              </p:cNvGrpSpPr>
              <p:nvPr/>
            </p:nvGrpSpPr>
            <p:grpSpPr bwMode="auto">
              <a:xfrm>
                <a:off x="6852" y="3268"/>
                <a:ext cx="354" cy="213"/>
                <a:chOff x="6852" y="3268"/>
                <a:chExt cx="354" cy="213"/>
              </a:xfrm>
            </p:grpSpPr>
            <p:sp>
              <p:nvSpPr>
                <p:cNvPr id="338" name="Freeform 83">
                  <a:extLst>
                    <a:ext uri="{FF2B5EF4-FFF2-40B4-BE49-F238E27FC236}">
                      <a16:creationId xmlns:a16="http://schemas.microsoft.com/office/drawing/2014/main" id="{C8433CE1-D097-4CED-BCCA-F9CB2161D327}"/>
                    </a:ext>
                  </a:extLst>
                </p:cNvPr>
                <p:cNvSpPr>
                  <a:spLocks/>
                </p:cNvSpPr>
                <p:nvPr/>
              </p:nvSpPr>
              <p:spPr bwMode="auto">
                <a:xfrm>
                  <a:off x="6852" y="3268"/>
                  <a:ext cx="354" cy="213"/>
                </a:xfrm>
                <a:custGeom>
                  <a:avLst/>
                  <a:gdLst>
                    <a:gd name="T0" fmla="*/ 247 w 707"/>
                    <a:gd name="T1" fmla="*/ 48 h 427"/>
                    <a:gd name="T2" fmla="*/ 151 w 707"/>
                    <a:gd name="T3" fmla="*/ 124 h 427"/>
                    <a:gd name="T4" fmla="*/ 0 w 707"/>
                    <a:gd name="T5" fmla="*/ 192 h 427"/>
                    <a:gd name="T6" fmla="*/ 0 w 707"/>
                    <a:gd name="T7" fmla="*/ 241 h 427"/>
                    <a:gd name="T8" fmla="*/ 82 w 707"/>
                    <a:gd name="T9" fmla="*/ 268 h 427"/>
                    <a:gd name="T10" fmla="*/ 220 w 707"/>
                    <a:gd name="T11" fmla="*/ 261 h 427"/>
                    <a:gd name="T12" fmla="*/ 364 w 707"/>
                    <a:gd name="T13" fmla="*/ 234 h 427"/>
                    <a:gd name="T14" fmla="*/ 460 w 707"/>
                    <a:gd name="T15" fmla="*/ 213 h 427"/>
                    <a:gd name="T16" fmla="*/ 440 w 707"/>
                    <a:gd name="T17" fmla="*/ 316 h 427"/>
                    <a:gd name="T18" fmla="*/ 419 w 707"/>
                    <a:gd name="T19" fmla="*/ 365 h 427"/>
                    <a:gd name="T20" fmla="*/ 426 w 707"/>
                    <a:gd name="T21" fmla="*/ 399 h 427"/>
                    <a:gd name="T22" fmla="*/ 536 w 707"/>
                    <a:gd name="T23" fmla="*/ 427 h 427"/>
                    <a:gd name="T24" fmla="*/ 653 w 707"/>
                    <a:gd name="T25" fmla="*/ 365 h 427"/>
                    <a:gd name="T26" fmla="*/ 680 w 707"/>
                    <a:gd name="T27" fmla="*/ 303 h 427"/>
                    <a:gd name="T28" fmla="*/ 680 w 707"/>
                    <a:gd name="T29" fmla="*/ 247 h 427"/>
                    <a:gd name="T30" fmla="*/ 707 w 707"/>
                    <a:gd name="T31" fmla="*/ 206 h 427"/>
                    <a:gd name="T32" fmla="*/ 694 w 707"/>
                    <a:gd name="T33" fmla="*/ 0 h 427"/>
                    <a:gd name="T34" fmla="*/ 247 w 707"/>
                    <a:gd name="T35" fmla="*/ 48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7" h="427">
                      <a:moveTo>
                        <a:pt x="247" y="48"/>
                      </a:moveTo>
                      <a:lnTo>
                        <a:pt x="151" y="124"/>
                      </a:lnTo>
                      <a:lnTo>
                        <a:pt x="0" y="192"/>
                      </a:lnTo>
                      <a:lnTo>
                        <a:pt x="0" y="241"/>
                      </a:lnTo>
                      <a:lnTo>
                        <a:pt x="82" y="268"/>
                      </a:lnTo>
                      <a:lnTo>
                        <a:pt x="220" y="261"/>
                      </a:lnTo>
                      <a:lnTo>
                        <a:pt x="364" y="234"/>
                      </a:lnTo>
                      <a:lnTo>
                        <a:pt x="460" y="213"/>
                      </a:lnTo>
                      <a:lnTo>
                        <a:pt x="440" y="316"/>
                      </a:lnTo>
                      <a:lnTo>
                        <a:pt x="419" y="365"/>
                      </a:lnTo>
                      <a:lnTo>
                        <a:pt x="426" y="399"/>
                      </a:lnTo>
                      <a:lnTo>
                        <a:pt x="536" y="427"/>
                      </a:lnTo>
                      <a:lnTo>
                        <a:pt x="653" y="365"/>
                      </a:lnTo>
                      <a:lnTo>
                        <a:pt x="680" y="303"/>
                      </a:lnTo>
                      <a:lnTo>
                        <a:pt x="680" y="247"/>
                      </a:lnTo>
                      <a:lnTo>
                        <a:pt x="707" y="206"/>
                      </a:lnTo>
                      <a:lnTo>
                        <a:pt x="694" y="0"/>
                      </a:lnTo>
                      <a:lnTo>
                        <a:pt x="247" y="48"/>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nvGrpSpPr>
                <p:cNvPr id="339" name="Group 88">
                  <a:extLst>
                    <a:ext uri="{FF2B5EF4-FFF2-40B4-BE49-F238E27FC236}">
                      <a16:creationId xmlns:a16="http://schemas.microsoft.com/office/drawing/2014/main" id="{146B7AF1-E982-43A9-9C10-B285A8BAEF7C}"/>
                    </a:ext>
                  </a:extLst>
                </p:cNvPr>
                <p:cNvGrpSpPr>
                  <a:grpSpLocks/>
                </p:cNvGrpSpPr>
                <p:nvPr/>
              </p:nvGrpSpPr>
              <p:grpSpPr bwMode="auto">
                <a:xfrm>
                  <a:off x="6861" y="3312"/>
                  <a:ext cx="316" cy="146"/>
                  <a:chOff x="6861" y="3312"/>
                  <a:chExt cx="316" cy="146"/>
                </a:xfrm>
              </p:grpSpPr>
              <p:sp>
                <p:nvSpPr>
                  <p:cNvPr id="340" name="Freeform 84">
                    <a:extLst>
                      <a:ext uri="{FF2B5EF4-FFF2-40B4-BE49-F238E27FC236}">
                        <a16:creationId xmlns:a16="http://schemas.microsoft.com/office/drawing/2014/main" id="{4BC8F0B8-D766-4FA8-BE79-9D78A198C16B}"/>
                      </a:ext>
                    </a:extLst>
                  </p:cNvPr>
                  <p:cNvSpPr>
                    <a:spLocks/>
                  </p:cNvSpPr>
                  <p:nvPr/>
                </p:nvSpPr>
                <p:spPr bwMode="auto">
                  <a:xfrm>
                    <a:off x="6861" y="3334"/>
                    <a:ext cx="111" cy="36"/>
                  </a:xfrm>
                  <a:custGeom>
                    <a:avLst/>
                    <a:gdLst>
                      <a:gd name="T0" fmla="*/ 0 w 222"/>
                      <a:gd name="T1" fmla="*/ 65 h 71"/>
                      <a:gd name="T2" fmla="*/ 116 w 222"/>
                      <a:gd name="T3" fmla="*/ 71 h 71"/>
                      <a:gd name="T4" fmla="*/ 222 w 222"/>
                      <a:gd name="T5" fmla="*/ 43 h 71"/>
                      <a:gd name="T6" fmla="*/ 138 w 222"/>
                      <a:gd name="T7" fmla="*/ 0 h 71"/>
                      <a:gd name="T8" fmla="*/ 0 w 222"/>
                      <a:gd name="T9" fmla="*/ 65 h 71"/>
                    </a:gdLst>
                    <a:ahLst/>
                    <a:cxnLst>
                      <a:cxn ang="0">
                        <a:pos x="T0" y="T1"/>
                      </a:cxn>
                      <a:cxn ang="0">
                        <a:pos x="T2" y="T3"/>
                      </a:cxn>
                      <a:cxn ang="0">
                        <a:pos x="T4" y="T5"/>
                      </a:cxn>
                      <a:cxn ang="0">
                        <a:pos x="T6" y="T7"/>
                      </a:cxn>
                      <a:cxn ang="0">
                        <a:pos x="T8" y="T9"/>
                      </a:cxn>
                    </a:cxnLst>
                    <a:rect l="0" t="0" r="r" b="b"/>
                    <a:pathLst>
                      <a:path w="222" h="71">
                        <a:moveTo>
                          <a:pt x="0" y="65"/>
                        </a:moveTo>
                        <a:lnTo>
                          <a:pt x="116" y="71"/>
                        </a:lnTo>
                        <a:lnTo>
                          <a:pt x="222" y="43"/>
                        </a:lnTo>
                        <a:lnTo>
                          <a:pt x="138" y="0"/>
                        </a:lnTo>
                        <a:lnTo>
                          <a:pt x="0" y="65"/>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1" name="Freeform 85">
                    <a:extLst>
                      <a:ext uri="{FF2B5EF4-FFF2-40B4-BE49-F238E27FC236}">
                        <a16:creationId xmlns:a16="http://schemas.microsoft.com/office/drawing/2014/main" id="{629109C9-B064-4FC6-AD2A-6AC24673413A}"/>
                      </a:ext>
                    </a:extLst>
                  </p:cNvPr>
                  <p:cNvSpPr>
                    <a:spLocks/>
                  </p:cNvSpPr>
                  <p:nvPr/>
                </p:nvSpPr>
                <p:spPr bwMode="auto">
                  <a:xfrm>
                    <a:off x="6935" y="3312"/>
                    <a:ext cx="121" cy="39"/>
                  </a:xfrm>
                  <a:custGeom>
                    <a:avLst/>
                    <a:gdLst>
                      <a:gd name="T0" fmla="*/ 50 w 243"/>
                      <a:gd name="T1" fmla="*/ 0 h 78"/>
                      <a:gd name="T2" fmla="*/ 0 w 243"/>
                      <a:gd name="T3" fmla="*/ 40 h 78"/>
                      <a:gd name="T4" fmla="*/ 72 w 243"/>
                      <a:gd name="T5" fmla="*/ 78 h 78"/>
                      <a:gd name="T6" fmla="*/ 129 w 243"/>
                      <a:gd name="T7" fmla="*/ 68 h 78"/>
                      <a:gd name="T8" fmla="*/ 192 w 243"/>
                      <a:gd name="T9" fmla="*/ 50 h 78"/>
                      <a:gd name="T10" fmla="*/ 243 w 243"/>
                      <a:gd name="T11" fmla="*/ 37 h 78"/>
                      <a:gd name="T12" fmla="*/ 130 w 243"/>
                      <a:gd name="T13" fmla="*/ 27 h 78"/>
                      <a:gd name="T14" fmla="*/ 50 w 243"/>
                      <a:gd name="T15" fmla="*/ 0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78">
                        <a:moveTo>
                          <a:pt x="50" y="0"/>
                        </a:moveTo>
                        <a:lnTo>
                          <a:pt x="0" y="40"/>
                        </a:lnTo>
                        <a:lnTo>
                          <a:pt x="72" y="78"/>
                        </a:lnTo>
                        <a:lnTo>
                          <a:pt x="129" y="68"/>
                        </a:lnTo>
                        <a:lnTo>
                          <a:pt x="192" y="50"/>
                        </a:lnTo>
                        <a:lnTo>
                          <a:pt x="243" y="37"/>
                        </a:lnTo>
                        <a:lnTo>
                          <a:pt x="130" y="27"/>
                        </a:lnTo>
                        <a:lnTo>
                          <a:pt x="5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2" name="Freeform 86">
                    <a:extLst>
                      <a:ext uri="{FF2B5EF4-FFF2-40B4-BE49-F238E27FC236}">
                        <a16:creationId xmlns:a16="http://schemas.microsoft.com/office/drawing/2014/main" id="{C9FD1245-CC4C-4804-818A-FDFC5C23C597}"/>
                      </a:ext>
                    </a:extLst>
                  </p:cNvPr>
                  <p:cNvSpPr>
                    <a:spLocks/>
                  </p:cNvSpPr>
                  <p:nvPr/>
                </p:nvSpPr>
                <p:spPr bwMode="auto">
                  <a:xfrm>
                    <a:off x="7071" y="3389"/>
                    <a:ext cx="106" cy="69"/>
                  </a:xfrm>
                  <a:custGeom>
                    <a:avLst/>
                    <a:gdLst>
                      <a:gd name="T0" fmla="*/ 31 w 212"/>
                      <a:gd name="T1" fmla="*/ 39 h 137"/>
                      <a:gd name="T2" fmla="*/ 24 w 212"/>
                      <a:gd name="T3" fmla="*/ 77 h 137"/>
                      <a:gd name="T4" fmla="*/ 0 w 212"/>
                      <a:gd name="T5" fmla="*/ 118 h 137"/>
                      <a:gd name="T6" fmla="*/ 62 w 212"/>
                      <a:gd name="T7" fmla="*/ 135 h 137"/>
                      <a:gd name="T8" fmla="*/ 120 w 212"/>
                      <a:gd name="T9" fmla="*/ 137 h 137"/>
                      <a:gd name="T10" fmla="*/ 174 w 212"/>
                      <a:gd name="T11" fmla="*/ 111 h 137"/>
                      <a:gd name="T12" fmla="*/ 199 w 212"/>
                      <a:gd name="T13" fmla="*/ 80 h 137"/>
                      <a:gd name="T14" fmla="*/ 212 w 212"/>
                      <a:gd name="T15" fmla="*/ 11 h 137"/>
                      <a:gd name="T16" fmla="*/ 151 w 212"/>
                      <a:gd name="T17" fmla="*/ 25 h 137"/>
                      <a:gd name="T18" fmla="*/ 88 w 212"/>
                      <a:gd name="T19" fmla="*/ 24 h 137"/>
                      <a:gd name="T20" fmla="*/ 37 w 212"/>
                      <a:gd name="T21" fmla="*/ 0 h 137"/>
                      <a:gd name="T22" fmla="*/ 31 w 212"/>
                      <a:gd name="T23" fmla="*/ 3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2" h="137">
                        <a:moveTo>
                          <a:pt x="31" y="39"/>
                        </a:moveTo>
                        <a:lnTo>
                          <a:pt x="24" y="77"/>
                        </a:lnTo>
                        <a:lnTo>
                          <a:pt x="0" y="118"/>
                        </a:lnTo>
                        <a:lnTo>
                          <a:pt x="62" y="135"/>
                        </a:lnTo>
                        <a:lnTo>
                          <a:pt x="120" y="137"/>
                        </a:lnTo>
                        <a:lnTo>
                          <a:pt x="174" y="111"/>
                        </a:lnTo>
                        <a:lnTo>
                          <a:pt x="199" y="80"/>
                        </a:lnTo>
                        <a:lnTo>
                          <a:pt x="212" y="11"/>
                        </a:lnTo>
                        <a:lnTo>
                          <a:pt x="151" y="25"/>
                        </a:lnTo>
                        <a:lnTo>
                          <a:pt x="88" y="24"/>
                        </a:lnTo>
                        <a:lnTo>
                          <a:pt x="37" y="0"/>
                        </a:lnTo>
                        <a:lnTo>
                          <a:pt x="31" y="39"/>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3" name="Freeform 87">
                    <a:extLst>
                      <a:ext uri="{FF2B5EF4-FFF2-40B4-BE49-F238E27FC236}">
                        <a16:creationId xmlns:a16="http://schemas.microsoft.com/office/drawing/2014/main" id="{195E5450-170A-46FA-B405-69DE3664321B}"/>
                      </a:ext>
                    </a:extLst>
                  </p:cNvPr>
                  <p:cNvSpPr>
                    <a:spLocks/>
                  </p:cNvSpPr>
                  <p:nvPr/>
                </p:nvSpPr>
                <p:spPr bwMode="auto">
                  <a:xfrm>
                    <a:off x="7091" y="3348"/>
                    <a:ext cx="84" cy="50"/>
                  </a:xfrm>
                  <a:custGeom>
                    <a:avLst/>
                    <a:gdLst>
                      <a:gd name="T0" fmla="*/ 0 w 170"/>
                      <a:gd name="T1" fmla="*/ 76 h 101"/>
                      <a:gd name="T2" fmla="*/ 45 w 170"/>
                      <a:gd name="T3" fmla="*/ 98 h 101"/>
                      <a:gd name="T4" fmla="*/ 118 w 170"/>
                      <a:gd name="T5" fmla="*/ 101 h 101"/>
                      <a:gd name="T6" fmla="*/ 170 w 170"/>
                      <a:gd name="T7" fmla="*/ 90 h 101"/>
                      <a:gd name="T8" fmla="*/ 165 w 170"/>
                      <a:gd name="T9" fmla="*/ 39 h 101"/>
                      <a:gd name="T10" fmla="*/ 165 w 170"/>
                      <a:gd name="T11" fmla="*/ 0 h 101"/>
                      <a:gd name="T12" fmla="*/ 132 w 170"/>
                      <a:gd name="T13" fmla="*/ 17 h 101"/>
                      <a:gd name="T14" fmla="*/ 31 w 170"/>
                      <a:gd name="T15" fmla="*/ 32 h 101"/>
                      <a:gd name="T16" fmla="*/ 14 w 170"/>
                      <a:gd name="T17" fmla="*/ 22 h 101"/>
                      <a:gd name="T18" fmla="*/ 0 w 170"/>
                      <a:gd name="T19" fmla="*/ 7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01">
                        <a:moveTo>
                          <a:pt x="0" y="76"/>
                        </a:moveTo>
                        <a:lnTo>
                          <a:pt x="45" y="98"/>
                        </a:lnTo>
                        <a:lnTo>
                          <a:pt x="118" y="101"/>
                        </a:lnTo>
                        <a:lnTo>
                          <a:pt x="170" y="90"/>
                        </a:lnTo>
                        <a:lnTo>
                          <a:pt x="165" y="39"/>
                        </a:lnTo>
                        <a:lnTo>
                          <a:pt x="165" y="0"/>
                        </a:lnTo>
                        <a:lnTo>
                          <a:pt x="132" y="17"/>
                        </a:lnTo>
                        <a:lnTo>
                          <a:pt x="31" y="32"/>
                        </a:lnTo>
                        <a:lnTo>
                          <a:pt x="14" y="22"/>
                        </a:lnTo>
                        <a:lnTo>
                          <a:pt x="0" y="76"/>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276" name="Group 109">
                <a:extLst>
                  <a:ext uri="{FF2B5EF4-FFF2-40B4-BE49-F238E27FC236}">
                    <a16:creationId xmlns:a16="http://schemas.microsoft.com/office/drawing/2014/main" id="{52AAF56E-5B72-4098-AE24-768C922AE4E7}"/>
                  </a:ext>
                </a:extLst>
              </p:cNvPr>
              <p:cNvGrpSpPr>
                <a:grpSpLocks/>
              </p:cNvGrpSpPr>
              <p:nvPr/>
            </p:nvGrpSpPr>
            <p:grpSpPr bwMode="auto">
              <a:xfrm>
                <a:off x="6561" y="1862"/>
                <a:ext cx="784" cy="1497"/>
                <a:chOff x="6561" y="1862"/>
                <a:chExt cx="784" cy="1497"/>
              </a:xfrm>
            </p:grpSpPr>
            <p:sp>
              <p:nvSpPr>
                <p:cNvPr id="319" name="Freeform 90">
                  <a:extLst>
                    <a:ext uri="{FF2B5EF4-FFF2-40B4-BE49-F238E27FC236}">
                      <a16:creationId xmlns:a16="http://schemas.microsoft.com/office/drawing/2014/main" id="{41B64D5A-0545-4909-8A21-5FE976778601}"/>
                    </a:ext>
                  </a:extLst>
                </p:cNvPr>
                <p:cNvSpPr>
                  <a:spLocks/>
                </p:cNvSpPr>
                <p:nvPr/>
              </p:nvSpPr>
              <p:spPr bwMode="auto">
                <a:xfrm>
                  <a:off x="6561" y="1887"/>
                  <a:ext cx="784" cy="1472"/>
                </a:xfrm>
                <a:custGeom>
                  <a:avLst/>
                  <a:gdLst>
                    <a:gd name="T0" fmla="*/ 0 w 1569"/>
                    <a:gd name="T1" fmla="*/ 332 h 2944"/>
                    <a:gd name="T2" fmla="*/ 76 w 1569"/>
                    <a:gd name="T3" fmla="*/ 300 h 2944"/>
                    <a:gd name="T4" fmla="*/ 102 w 1569"/>
                    <a:gd name="T5" fmla="*/ 225 h 2944"/>
                    <a:gd name="T6" fmla="*/ 116 w 1569"/>
                    <a:gd name="T7" fmla="*/ 206 h 2944"/>
                    <a:gd name="T8" fmla="*/ 384 w 1569"/>
                    <a:gd name="T9" fmla="*/ 389 h 2944"/>
                    <a:gd name="T10" fmla="*/ 418 w 1569"/>
                    <a:gd name="T11" fmla="*/ 382 h 2944"/>
                    <a:gd name="T12" fmla="*/ 452 w 1569"/>
                    <a:gd name="T13" fmla="*/ 369 h 2944"/>
                    <a:gd name="T14" fmla="*/ 573 w 1569"/>
                    <a:gd name="T15" fmla="*/ 227 h 2944"/>
                    <a:gd name="T16" fmla="*/ 623 w 1569"/>
                    <a:gd name="T17" fmla="*/ 152 h 2944"/>
                    <a:gd name="T18" fmla="*/ 678 w 1569"/>
                    <a:gd name="T19" fmla="*/ 97 h 2944"/>
                    <a:gd name="T20" fmla="*/ 788 w 1569"/>
                    <a:gd name="T21" fmla="*/ 69 h 2944"/>
                    <a:gd name="T22" fmla="*/ 1170 w 1569"/>
                    <a:gd name="T23" fmla="*/ 0 h 2944"/>
                    <a:gd name="T24" fmla="*/ 1281 w 1569"/>
                    <a:gd name="T25" fmla="*/ 86 h 2944"/>
                    <a:gd name="T26" fmla="*/ 1435 w 1569"/>
                    <a:gd name="T27" fmla="*/ 148 h 2944"/>
                    <a:gd name="T28" fmla="*/ 1466 w 1569"/>
                    <a:gd name="T29" fmla="*/ 293 h 2944"/>
                    <a:gd name="T30" fmla="*/ 1528 w 1569"/>
                    <a:gd name="T31" fmla="*/ 536 h 2944"/>
                    <a:gd name="T32" fmla="*/ 1569 w 1569"/>
                    <a:gd name="T33" fmla="*/ 777 h 2944"/>
                    <a:gd name="T34" fmla="*/ 1548 w 1569"/>
                    <a:gd name="T35" fmla="*/ 1053 h 2944"/>
                    <a:gd name="T36" fmla="*/ 1435 w 1569"/>
                    <a:gd name="T37" fmla="*/ 1226 h 2944"/>
                    <a:gd name="T38" fmla="*/ 1380 w 1569"/>
                    <a:gd name="T39" fmla="*/ 1509 h 2944"/>
                    <a:gd name="T40" fmla="*/ 1319 w 1569"/>
                    <a:gd name="T41" fmla="*/ 2465 h 2944"/>
                    <a:gd name="T42" fmla="*/ 1305 w 1569"/>
                    <a:gd name="T43" fmla="*/ 2768 h 2944"/>
                    <a:gd name="T44" fmla="*/ 1182 w 1569"/>
                    <a:gd name="T45" fmla="*/ 2930 h 2944"/>
                    <a:gd name="T46" fmla="*/ 1048 w 1569"/>
                    <a:gd name="T47" fmla="*/ 2872 h 2944"/>
                    <a:gd name="T48" fmla="*/ 876 w 1569"/>
                    <a:gd name="T49" fmla="*/ 2865 h 2944"/>
                    <a:gd name="T50" fmla="*/ 773 w 1569"/>
                    <a:gd name="T51" fmla="*/ 2741 h 2944"/>
                    <a:gd name="T52" fmla="*/ 699 w 1569"/>
                    <a:gd name="T53" fmla="*/ 2100 h 2944"/>
                    <a:gd name="T54" fmla="*/ 624 w 1569"/>
                    <a:gd name="T55" fmla="*/ 1406 h 2944"/>
                    <a:gd name="T56" fmla="*/ 683 w 1569"/>
                    <a:gd name="T57" fmla="*/ 785 h 2944"/>
                    <a:gd name="T58" fmla="*/ 514 w 1569"/>
                    <a:gd name="T59" fmla="*/ 665 h 2944"/>
                    <a:gd name="T60" fmla="*/ 396 w 1569"/>
                    <a:gd name="T61" fmla="*/ 678 h 2944"/>
                    <a:gd name="T62" fmla="*/ 202 w 1569"/>
                    <a:gd name="T63" fmla="*/ 541 h 2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69" h="2944">
                      <a:moveTo>
                        <a:pt x="4" y="348"/>
                      </a:moveTo>
                      <a:lnTo>
                        <a:pt x="0" y="332"/>
                      </a:lnTo>
                      <a:lnTo>
                        <a:pt x="35" y="331"/>
                      </a:lnTo>
                      <a:lnTo>
                        <a:pt x="76" y="300"/>
                      </a:lnTo>
                      <a:lnTo>
                        <a:pt x="102" y="255"/>
                      </a:lnTo>
                      <a:lnTo>
                        <a:pt x="102" y="225"/>
                      </a:lnTo>
                      <a:lnTo>
                        <a:pt x="98" y="212"/>
                      </a:lnTo>
                      <a:lnTo>
                        <a:pt x="116" y="206"/>
                      </a:lnTo>
                      <a:lnTo>
                        <a:pt x="370" y="393"/>
                      </a:lnTo>
                      <a:lnTo>
                        <a:pt x="384" y="389"/>
                      </a:lnTo>
                      <a:lnTo>
                        <a:pt x="418" y="400"/>
                      </a:lnTo>
                      <a:lnTo>
                        <a:pt x="418" y="382"/>
                      </a:lnTo>
                      <a:lnTo>
                        <a:pt x="449" y="382"/>
                      </a:lnTo>
                      <a:lnTo>
                        <a:pt x="452" y="369"/>
                      </a:lnTo>
                      <a:lnTo>
                        <a:pt x="497" y="317"/>
                      </a:lnTo>
                      <a:lnTo>
                        <a:pt x="573" y="227"/>
                      </a:lnTo>
                      <a:lnTo>
                        <a:pt x="592" y="207"/>
                      </a:lnTo>
                      <a:lnTo>
                        <a:pt x="623" y="152"/>
                      </a:lnTo>
                      <a:lnTo>
                        <a:pt x="647" y="117"/>
                      </a:lnTo>
                      <a:lnTo>
                        <a:pt x="678" y="97"/>
                      </a:lnTo>
                      <a:lnTo>
                        <a:pt x="736" y="76"/>
                      </a:lnTo>
                      <a:lnTo>
                        <a:pt x="788" y="69"/>
                      </a:lnTo>
                      <a:lnTo>
                        <a:pt x="843" y="35"/>
                      </a:lnTo>
                      <a:lnTo>
                        <a:pt x="1170" y="0"/>
                      </a:lnTo>
                      <a:lnTo>
                        <a:pt x="1185" y="38"/>
                      </a:lnTo>
                      <a:lnTo>
                        <a:pt x="1281" y="86"/>
                      </a:lnTo>
                      <a:lnTo>
                        <a:pt x="1388" y="117"/>
                      </a:lnTo>
                      <a:lnTo>
                        <a:pt x="1435" y="148"/>
                      </a:lnTo>
                      <a:lnTo>
                        <a:pt x="1453" y="179"/>
                      </a:lnTo>
                      <a:lnTo>
                        <a:pt x="1466" y="293"/>
                      </a:lnTo>
                      <a:lnTo>
                        <a:pt x="1491" y="409"/>
                      </a:lnTo>
                      <a:lnTo>
                        <a:pt x="1528" y="536"/>
                      </a:lnTo>
                      <a:lnTo>
                        <a:pt x="1562" y="667"/>
                      </a:lnTo>
                      <a:lnTo>
                        <a:pt x="1569" y="777"/>
                      </a:lnTo>
                      <a:lnTo>
                        <a:pt x="1555" y="922"/>
                      </a:lnTo>
                      <a:lnTo>
                        <a:pt x="1548" y="1053"/>
                      </a:lnTo>
                      <a:lnTo>
                        <a:pt x="1510" y="1240"/>
                      </a:lnTo>
                      <a:lnTo>
                        <a:pt x="1435" y="1226"/>
                      </a:lnTo>
                      <a:lnTo>
                        <a:pt x="1442" y="1460"/>
                      </a:lnTo>
                      <a:lnTo>
                        <a:pt x="1380" y="1509"/>
                      </a:lnTo>
                      <a:lnTo>
                        <a:pt x="1351" y="2114"/>
                      </a:lnTo>
                      <a:lnTo>
                        <a:pt x="1319" y="2465"/>
                      </a:lnTo>
                      <a:lnTo>
                        <a:pt x="1299" y="2679"/>
                      </a:lnTo>
                      <a:lnTo>
                        <a:pt x="1305" y="2768"/>
                      </a:lnTo>
                      <a:lnTo>
                        <a:pt x="1299" y="2868"/>
                      </a:lnTo>
                      <a:lnTo>
                        <a:pt x="1182" y="2930"/>
                      </a:lnTo>
                      <a:lnTo>
                        <a:pt x="1089" y="2944"/>
                      </a:lnTo>
                      <a:lnTo>
                        <a:pt x="1048" y="2872"/>
                      </a:lnTo>
                      <a:lnTo>
                        <a:pt x="993" y="2872"/>
                      </a:lnTo>
                      <a:lnTo>
                        <a:pt x="876" y="2865"/>
                      </a:lnTo>
                      <a:lnTo>
                        <a:pt x="790" y="2834"/>
                      </a:lnTo>
                      <a:lnTo>
                        <a:pt x="773" y="2741"/>
                      </a:lnTo>
                      <a:lnTo>
                        <a:pt x="777" y="2662"/>
                      </a:lnTo>
                      <a:lnTo>
                        <a:pt x="699" y="2100"/>
                      </a:lnTo>
                      <a:lnTo>
                        <a:pt x="700" y="1502"/>
                      </a:lnTo>
                      <a:lnTo>
                        <a:pt x="624" y="1406"/>
                      </a:lnTo>
                      <a:lnTo>
                        <a:pt x="693" y="901"/>
                      </a:lnTo>
                      <a:lnTo>
                        <a:pt x="683" y="785"/>
                      </a:lnTo>
                      <a:lnTo>
                        <a:pt x="686" y="551"/>
                      </a:lnTo>
                      <a:lnTo>
                        <a:pt x="514" y="665"/>
                      </a:lnTo>
                      <a:lnTo>
                        <a:pt x="458" y="682"/>
                      </a:lnTo>
                      <a:lnTo>
                        <a:pt x="396" y="678"/>
                      </a:lnTo>
                      <a:lnTo>
                        <a:pt x="290" y="630"/>
                      </a:lnTo>
                      <a:lnTo>
                        <a:pt x="202" y="541"/>
                      </a:lnTo>
                      <a:lnTo>
                        <a:pt x="4" y="348"/>
                      </a:lnTo>
                      <a:close/>
                    </a:path>
                  </a:pathLst>
                </a:custGeom>
                <a:solidFill>
                  <a:srgbClr val="60606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20" name="Freeform 91">
                  <a:extLst>
                    <a:ext uri="{FF2B5EF4-FFF2-40B4-BE49-F238E27FC236}">
                      <a16:creationId xmlns:a16="http://schemas.microsoft.com/office/drawing/2014/main" id="{391B82E0-CBE9-45D7-983D-BAB78588B03C}"/>
                    </a:ext>
                  </a:extLst>
                </p:cNvPr>
                <p:cNvSpPr>
                  <a:spLocks/>
                </p:cNvSpPr>
                <p:nvPr/>
              </p:nvSpPr>
              <p:spPr bwMode="auto">
                <a:xfrm>
                  <a:off x="7000" y="1862"/>
                  <a:ext cx="143" cy="373"/>
                </a:xfrm>
                <a:custGeom>
                  <a:avLst/>
                  <a:gdLst>
                    <a:gd name="T0" fmla="*/ 0 w 286"/>
                    <a:gd name="T1" fmla="*/ 149 h 745"/>
                    <a:gd name="T2" fmla="*/ 0 w 286"/>
                    <a:gd name="T3" fmla="*/ 283 h 745"/>
                    <a:gd name="T4" fmla="*/ 7 w 286"/>
                    <a:gd name="T5" fmla="*/ 497 h 745"/>
                    <a:gd name="T6" fmla="*/ 52 w 286"/>
                    <a:gd name="T7" fmla="*/ 683 h 745"/>
                    <a:gd name="T8" fmla="*/ 69 w 286"/>
                    <a:gd name="T9" fmla="*/ 745 h 745"/>
                    <a:gd name="T10" fmla="*/ 90 w 286"/>
                    <a:gd name="T11" fmla="*/ 572 h 745"/>
                    <a:gd name="T12" fmla="*/ 121 w 286"/>
                    <a:gd name="T13" fmla="*/ 397 h 745"/>
                    <a:gd name="T14" fmla="*/ 165 w 286"/>
                    <a:gd name="T15" fmla="*/ 283 h 745"/>
                    <a:gd name="T16" fmla="*/ 207 w 286"/>
                    <a:gd name="T17" fmla="*/ 194 h 745"/>
                    <a:gd name="T18" fmla="*/ 227 w 286"/>
                    <a:gd name="T19" fmla="*/ 163 h 745"/>
                    <a:gd name="T20" fmla="*/ 286 w 286"/>
                    <a:gd name="T21" fmla="*/ 63 h 745"/>
                    <a:gd name="T22" fmla="*/ 269 w 286"/>
                    <a:gd name="T23" fmla="*/ 0 h 745"/>
                    <a:gd name="T24" fmla="*/ 4 w 286"/>
                    <a:gd name="T25" fmla="*/ 56 h 745"/>
                    <a:gd name="T26" fmla="*/ 0 w 286"/>
                    <a:gd name="T27" fmla="*/ 149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6" h="745">
                      <a:moveTo>
                        <a:pt x="0" y="149"/>
                      </a:moveTo>
                      <a:lnTo>
                        <a:pt x="0" y="283"/>
                      </a:lnTo>
                      <a:lnTo>
                        <a:pt x="7" y="497"/>
                      </a:lnTo>
                      <a:lnTo>
                        <a:pt x="52" y="683"/>
                      </a:lnTo>
                      <a:lnTo>
                        <a:pt x="69" y="745"/>
                      </a:lnTo>
                      <a:lnTo>
                        <a:pt x="90" y="572"/>
                      </a:lnTo>
                      <a:lnTo>
                        <a:pt x="121" y="397"/>
                      </a:lnTo>
                      <a:lnTo>
                        <a:pt x="165" y="283"/>
                      </a:lnTo>
                      <a:lnTo>
                        <a:pt x="207" y="194"/>
                      </a:lnTo>
                      <a:lnTo>
                        <a:pt x="227" y="163"/>
                      </a:lnTo>
                      <a:lnTo>
                        <a:pt x="286" y="63"/>
                      </a:lnTo>
                      <a:lnTo>
                        <a:pt x="269" y="0"/>
                      </a:lnTo>
                      <a:lnTo>
                        <a:pt x="4" y="56"/>
                      </a:lnTo>
                      <a:lnTo>
                        <a:pt x="0" y="149"/>
                      </a:lnTo>
                      <a:close/>
                    </a:path>
                  </a:pathLst>
                </a:custGeom>
                <a:solidFill>
                  <a:srgbClr val="C0C0C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21" name="Freeform 92">
                  <a:extLst>
                    <a:ext uri="{FF2B5EF4-FFF2-40B4-BE49-F238E27FC236}">
                      <a16:creationId xmlns:a16="http://schemas.microsoft.com/office/drawing/2014/main" id="{434CEBD2-32D3-489F-AAB1-62714927675A}"/>
                    </a:ext>
                  </a:extLst>
                </p:cNvPr>
                <p:cNvSpPr>
                  <a:spLocks/>
                </p:cNvSpPr>
                <p:nvPr/>
              </p:nvSpPr>
              <p:spPr bwMode="auto">
                <a:xfrm>
                  <a:off x="7009" y="1956"/>
                  <a:ext cx="55" cy="258"/>
                </a:xfrm>
                <a:custGeom>
                  <a:avLst/>
                  <a:gdLst>
                    <a:gd name="T0" fmla="*/ 57 w 109"/>
                    <a:gd name="T1" fmla="*/ 7 h 516"/>
                    <a:gd name="T2" fmla="*/ 44 w 109"/>
                    <a:gd name="T3" fmla="*/ 43 h 516"/>
                    <a:gd name="T4" fmla="*/ 50 w 109"/>
                    <a:gd name="T5" fmla="*/ 82 h 516"/>
                    <a:gd name="T6" fmla="*/ 23 w 109"/>
                    <a:gd name="T7" fmla="*/ 162 h 516"/>
                    <a:gd name="T8" fmla="*/ 3 w 109"/>
                    <a:gd name="T9" fmla="*/ 229 h 516"/>
                    <a:gd name="T10" fmla="*/ 0 w 109"/>
                    <a:gd name="T11" fmla="*/ 291 h 516"/>
                    <a:gd name="T12" fmla="*/ 9 w 109"/>
                    <a:gd name="T13" fmla="*/ 344 h 516"/>
                    <a:gd name="T14" fmla="*/ 47 w 109"/>
                    <a:gd name="T15" fmla="*/ 516 h 516"/>
                    <a:gd name="T16" fmla="*/ 67 w 109"/>
                    <a:gd name="T17" fmla="*/ 351 h 516"/>
                    <a:gd name="T18" fmla="*/ 81 w 109"/>
                    <a:gd name="T19" fmla="*/ 268 h 516"/>
                    <a:gd name="T20" fmla="*/ 81 w 109"/>
                    <a:gd name="T21" fmla="*/ 169 h 516"/>
                    <a:gd name="T22" fmla="*/ 81 w 109"/>
                    <a:gd name="T23" fmla="*/ 79 h 516"/>
                    <a:gd name="T24" fmla="*/ 109 w 109"/>
                    <a:gd name="T25" fmla="*/ 64 h 516"/>
                    <a:gd name="T26" fmla="*/ 99 w 109"/>
                    <a:gd name="T27" fmla="*/ 12 h 516"/>
                    <a:gd name="T28" fmla="*/ 81 w 109"/>
                    <a:gd name="T29" fmla="*/ 0 h 516"/>
                    <a:gd name="T30" fmla="*/ 57 w 109"/>
                    <a:gd name="T31" fmla="*/ 7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516">
                      <a:moveTo>
                        <a:pt x="57" y="7"/>
                      </a:moveTo>
                      <a:lnTo>
                        <a:pt x="44" y="43"/>
                      </a:lnTo>
                      <a:lnTo>
                        <a:pt x="50" y="82"/>
                      </a:lnTo>
                      <a:lnTo>
                        <a:pt x="23" y="162"/>
                      </a:lnTo>
                      <a:lnTo>
                        <a:pt x="3" y="229"/>
                      </a:lnTo>
                      <a:lnTo>
                        <a:pt x="0" y="291"/>
                      </a:lnTo>
                      <a:lnTo>
                        <a:pt x="9" y="344"/>
                      </a:lnTo>
                      <a:lnTo>
                        <a:pt x="47" y="516"/>
                      </a:lnTo>
                      <a:lnTo>
                        <a:pt x="67" y="351"/>
                      </a:lnTo>
                      <a:lnTo>
                        <a:pt x="81" y="268"/>
                      </a:lnTo>
                      <a:lnTo>
                        <a:pt x="81" y="169"/>
                      </a:lnTo>
                      <a:lnTo>
                        <a:pt x="81" y="79"/>
                      </a:lnTo>
                      <a:lnTo>
                        <a:pt x="109" y="64"/>
                      </a:lnTo>
                      <a:lnTo>
                        <a:pt x="99" y="12"/>
                      </a:lnTo>
                      <a:lnTo>
                        <a:pt x="81" y="0"/>
                      </a:lnTo>
                      <a:lnTo>
                        <a:pt x="57" y="7"/>
                      </a:lnTo>
                      <a:close/>
                    </a:path>
                  </a:pathLst>
                </a:custGeom>
                <a:solidFill>
                  <a:srgbClr val="80000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22" name="Freeform 93">
                  <a:extLst>
                    <a:ext uri="{FF2B5EF4-FFF2-40B4-BE49-F238E27FC236}">
                      <a16:creationId xmlns:a16="http://schemas.microsoft.com/office/drawing/2014/main" id="{3F9CF7AA-A27F-45FC-BD21-7DEC49EBE250}"/>
                    </a:ext>
                  </a:extLst>
                </p:cNvPr>
                <p:cNvSpPr>
                  <a:spLocks/>
                </p:cNvSpPr>
                <p:nvPr/>
              </p:nvSpPr>
              <p:spPr bwMode="auto">
                <a:xfrm>
                  <a:off x="6930" y="1913"/>
                  <a:ext cx="108" cy="452"/>
                </a:xfrm>
                <a:custGeom>
                  <a:avLst/>
                  <a:gdLst>
                    <a:gd name="T0" fmla="*/ 99 w 216"/>
                    <a:gd name="T1" fmla="*/ 0 h 904"/>
                    <a:gd name="T2" fmla="*/ 40 w 216"/>
                    <a:gd name="T3" fmla="*/ 34 h 904"/>
                    <a:gd name="T4" fmla="*/ 22 w 216"/>
                    <a:gd name="T5" fmla="*/ 69 h 904"/>
                    <a:gd name="T6" fmla="*/ 0 w 216"/>
                    <a:gd name="T7" fmla="*/ 141 h 904"/>
                    <a:gd name="T8" fmla="*/ 48 w 216"/>
                    <a:gd name="T9" fmla="*/ 168 h 904"/>
                    <a:gd name="T10" fmla="*/ 13 w 216"/>
                    <a:gd name="T11" fmla="*/ 206 h 904"/>
                    <a:gd name="T12" fmla="*/ 27 w 216"/>
                    <a:gd name="T13" fmla="*/ 292 h 904"/>
                    <a:gd name="T14" fmla="*/ 44 w 216"/>
                    <a:gd name="T15" fmla="*/ 375 h 904"/>
                    <a:gd name="T16" fmla="*/ 65 w 216"/>
                    <a:gd name="T17" fmla="*/ 489 h 904"/>
                    <a:gd name="T18" fmla="*/ 82 w 216"/>
                    <a:gd name="T19" fmla="*/ 554 h 904"/>
                    <a:gd name="T20" fmla="*/ 96 w 216"/>
                    <a:gd name="T21" fmla="*/ 637 h 904"/>
                    <a:gd name="T22" fmla="*/ 175 w 216"/>
                    <a:gd name="T23" fmla="*/ 904 h 904"/>
                    <a:gd name="T24" fmla="*/ 216 w 216"/>
                    <a:gd name="T25" fmla="*/ 804 h 904"/>
                    <a:gd name="T26" fmla="*/ 164 w 216"/>
                    <a:gd name="T27" fmla="*/ 582 h 904"/>
                    <a:gd name="T28" fmla="*/ 137 w 216"/>
                    <a:gd name="T29" fmla="*/ 454 h 904"/>
                    <a:gd name="T30" fmla="*/ 127 w 216"/>
                    <a:gd name="T31" fmla="*/ 337 h 904"/>
                    <a:gd name="T32" fmla="*/ 123 w 216"/>
                    <a:gd name="T33" fmla="*/ 193 h 904"/>
                    <a:gd name="T34" fmla="*/ 120 w 216"/>
                    <a:gd name="T35" fmla="*/ 107 h 904"/>
                    <a:gd name="T36" fmla="*/ 130 w 216"/>
                    <a:gd name="T37" fmla="*/ 72 h 904"/>
                    <a:gd name="T38" fmla="*/ 113 w 216"/>
                    <a:gd name="T39" fmla="*/ 41 h 904"/>
                    <a:gd name="T40" fmla="*/ 106 w 216"/>
                    <a:gd name="T41" fmla="*/ 24 h 904"/>
                    <a:gd name="T42" fmla="*/ 99 w 216"/>
                    <a:gd name="T43"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 h="904">
                      <a:moveTo>
                        <a:pt x="99" y="0"/>
                      </a:moveTo>
                      <a:lnTo>
                        <a:pt x="40" y="34"/>
                      </a:lnTo>
                      <a:lnTo>
                        <a:pt x="22" y="69"/>
                      </a:lnTo>
                      <a:lnTo>
                        <a:pt x="0" y="141"/>
                      </a:lnTo>
                      <a:lnTo>
                        <a:pt x="48" y="168"/>
                      </a:lnTo>
                      <a:lnTo>
                        <a:pt x="13" y="206"/>
                      </a:lnTo>
                      <a:lnTo>
                        <a:pt x="27" y="292"/>
                      </a:lnTo>
                      <a:lnTo>
                        <a:pt x="44" y="375"/>
                      </a:lnTo>
                      <a:lnTo>
                        <a:pt x="65" y="489"/>
                      </a:lnTo>
                      <a:lnTo>
                        <a:pt x="82" y="554"/>
                      </a:lnTo>
                      <a:lnTo>
                        <a:pt x="96" y="637"/>
                      </a:lnTo>
                      <a:lnTo>
                        <a:pt x="175" y="904"/>
                      </a:lnTo>
                      <a:lnTo>
                        <a:pt x="216" y="804"/>
                      </a:lnTo>
                      <a:lnTo>
                        <a:pt x="164" y="582"/>
                      </a:lnTo>
                      <a:lnTo>
                        <a:pt x="137" y="454"/>
                      </a:lnTo>
                      <a:lnTo>
                        <a:pt x="127" y="337"/>
                      </a:lnTo>
                      <a:lnTo>
                        <a:pt x="123" y="193"/>
                      </a:lnTo>
                      <a:lnTo>
                        <a:pt x="120" y="107"/>
                      </a:lnTo>
                      <a:lnTo>
                        <a:pt x="130" y="72"/>
                      </a:lnTo>
                      <a:lnTo>
                        <a:pt x="113" y="41"/>
                      </a:lnTo>
                      <a:lnTo>
                        <a:pt x="106" y="24"/>
                      </a:lnTo>
                      <a:lnTo>
                        <a:pt x="99"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3" name="Freeform 94">
                  <a:extLst>
                    <a:ext uri="{FF2B5EF4-FFF2-40B4-BE49-F238E27FC236}">
                      <a16:creationId xmlns:a16="http://schemas.microsoft.com/office/drawing/2014/main" id="{B61B022F-4D3F-4EAE-B552-102BCA371640}"/>
                    </a:ext>
                  </a:extLst>
                </p:cNvPr>
                <p:cNvSpPr>
                  <a:spLocks/>
                </p:cNvSpPr>
                <p:nvPr/>
              </p:nvSpPr>
              <p:spPr bwMode="auto">
                <a:xfrm>
                  <a:off x="7021" y="1901"/>
                  <a:ext cx="154" cy="449"/>
                </a:xfrm>
                <a:custGeom>
                  <a:avLst/>
                  <a:gdLst>
                    <a:gd name="T0" fmla="*/ 254 w 309"/>
                    <a:gd name="T1" fmla="*/ 0 h 897"/>
                    <a:gd name="T2" fmla="*/ 257 w 309"/>
                    <a:gd name="T3" fmla="*/ 17 h 897"/>
                    <a:gd name="T4" fmla="*/ 309 w 309"/>
                    <a:gd name="T5" fmla="*/ 44 h 897"/>
                    <a:gd name="T6" fmla="*/ 288 w 309"/>
                    <a:gd name="T7" fmla="*/ 100 h 897"/>
                    <a:gd name="T8" fmla="*/ 278 w 309"/>
                    <a:gd name="T9" fmla="*/ 165 h 897"/>
                    <a:gd name="T10" fmla="*/ 223 w 309"/>
                    <a:gd name="T11" fmla="*/ 162 h 897"/>
                    <a:gd name="T12" fmla="*/ 271 w 309"/>
                    <a:gd name="T13" fmla="*/ 217 h 897"/>
                    <a:gd name="T14" fmla="*/ 230 w 309"/>
                    <a:gd name="T15" fmla="*/ 251 h 897"/>
                    <a:gd name="T16" fmla="*/ 182 w 309"/>
                    <a:gd name="T17" fmla="*/ 330 h 897"/>
                    <a:gd name="T18" fmla="*/ 151 w 309"/>
                    <a:gd name="T19" fmla="*/ 427 h 897"/>
                    <a:gd name="T20" fmla="*/ 127 w 309"/>
                    <a:gd name="T21" fmla="*/ 533 h 897"/>
                    <a:gd name="T22" fmla="*/ 106 w 309"/>
                    <a:gd name="T23" fmla="*/ 644 h 897"/>
                    <a:gd name="T24" fmla="*/ 55 w 309"/>
                    <a:gd name="T25" fmla="*/ 897 h 897"/>
                    <a:gd name="T26" fmla="*/ 0 w 309"/>
                    <a:gd name="T27" fmla="*/ 794 h 897"/>
                    <a:gd name="T28" fmla="*/ 51 w 309"/>
                    <a:gd name="T29" fmla="*/ 625 h 897"/>
                    <a:gd name="T30" fmla="*/ 61 w 309"/>
                    <a:gd name="T31" fmla="*/ 526 h 897"/>
                    <a:gd name="T32" fmla="*/ 79 w 309"/>
                    <a:gd name="T33" fmla="*/ 420 h 897"/>
                    <a:gd name="T34" fmla="*/ 96 w 309"/>
                    <a:gd name="T35" fmla="*/ 330 h 897"/>
                    <a:gd name="T36" fmla="*/ 127 w 309"/>
                    <a:gd name="T37" fmla="*/ 234 h 897"/>
                    <a:gd name="T38" fmla="*/ 165 w 309"/>
                    <a:gd name="T39" fmla="*/ 158 h 897"/>
                    <a:gd name="T40" fmla="*/ 213 w 309"/>
                    <a:gd name="T41" fmla="*/ 79 h 897"/>
                    <a:gd name="T42" fmla="*/ 254 w 309"/>
                    <a:gd name="T43" fmla="*/ 0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9" h="897">
                      <a:moveTo>
                        <a:pt x="254" y="0"/>
                      </a:moveTo>
                      <a:lnTo>
                        <a:pt x="257" y="17"/>
                      </a:lnTo>
                      <a:lnTo>
                        <a:pt x="309" y="44"/>
                      </a:lnTo>
                      <a:lnTo>
                        <a:pt x="288" y="100"/>
                      </a:lnTo>
                      <a:lnTo>
                        <a:pt x="278" y="165"/>
                      </a:lnTo>
                      <a:lnTo>
                        <a:pt x="223" y="162"/>
                      </a:lnTo>
                      <a:lnTo>
                        <a:pt x="271" y="217"/>
                      </a:lnTo>
                      <a:lnTo>
                        <a:pt x="230" y="251"/>
                      </a:lnTo>
                      <a:lnTo>
                        <a:pt x="182" y="330"/>
                      </a:lnTo>
                      <a:lnTo>
                        <a:pt x="151" y="427"/>
                      </a:lnTo>
                      <a:lnTo>
                        <a:pt x="127" y="533"/>
                      </a:lnTo>
                      <a:lnTo>
                        <a:pt x="106" y="644"/>
                      </a:lnTo>
                      <a:lnTo>
                        <a:pt x="55" y="897"/>
                      </a:lnTo>
                      <a:lnTo>
                        <a:pt x="0" y="794"/>
                      </a:lnTo>
                      <a:lnTo>
                        <a:pt x="51" y="625"/>
                      </a:lnTo>
                      <a:lnTo>
                        <a:pt x="61" y="526"/>
                      </a:lnTo>
                      <a:lnTo>
                        <a:pt x="79" y="420"/>
                      </a:lnTo>
                      <a:lnTo>
                        <a:pt x="96" y="330"/>
                      </a:lnTo>
                      <a:lnTo>
                        <a:pt x="127" y="234"/>
                      </a:lnTo>
                      <a:lnTo>
                        <a:pt x="165" y="158"/>
                      </a:lnTo>
                      <a:lnTo>
                        <a:pt x="213" y="79"/>
                      </a:lnTo>
                      <a:lnTo>
                        <a:pt x="254"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4" name="Freeform 95">
                  <a:extLst>
                    <a:ext uri="{FF2B5EF4-FFF2-40B4-BE49-F238E27FC236}">
                      <a16:creationId xmlns:a16="http://schemas.microsoft.com/office/drawing/2014/main" id="{2CD10F8F-C146-4E72-883F-B1A61775B490}"/>
                    </a:ext>
                  </a:extLst>
                </p:cNvPr>
                <p:cNvSpPr>
                  <a:spLocks/>
                </p:cNvSpPr>
                <p:nvPr/>
              </p:nvSpPr>
              <p:spPr bwMode="auto">
                <a:xfrm>
                  <a:off x="7019" y="1925"/>
                  <a:ext cx="253" cy="734"/>
                </a:xfrm>
                <a:custGeom>
                  <a:avLst/>
                  <a:gdLst>
                    <a:gd name="T0" fmla="*/ 320 w 505"/>
                    <a:gd name="T1" fmla="*/ 0 h 1469"/>
                    <a:gd name="T2" fmla="*/ 306 w 505"/>
                    <a:gd name="T3" fmla="*/ 62 h 1469"/>
                    <a:gd name="T4" fmla="*/ 306 w 505"/>
                    <a:gd name="T5" fmla="*/ 120 h 1469"/>
                    <a:gd name="T6" fmla="*/ 292 w 505"/>
                    <a:gd name="T7" fmla="*/ 131 h 1469"/>
                    <a:gd name="T8" fmla="*/ 251 w 505"/>
                    <a:gd name="T9" fmla="*/ 124 h 1469"/>
                    <a:gd name="T10" fmla="*/ 272 w 505"/>
                    <a:gd name="T11" fmla="*/ 144 h 1469"/>
                    <a:gd name="T12" fmla="*/ 285 w 505"/>
                    <a:gd name="T13" fmla="*/ 165 h 1469"/>
                    <a:gd name="T14" fmla="*/ 282 w 505"/>
                    <a:gd name="T15" fmla="*/ 179 h 1469"/>
                    <a:gd name="T16" fmla="*/ 261 w 505"/>
                    <a:gd name="T17" fmla="*/ 186 h 1469"/>
                    <a:gd name="T18" fmla="*/ 223 w 505"/>
                    <a:gd name="T19" fmla="*/ 248 h 1469"/>
                    <a:gd name="T20" fmla="*/ 199 w 505"/>
                    <a:gd name="T21" fmla="*/ 286 h 1469"/>
                    <a:gd name="T22" fmla="*/ 179 w 505"/>
                    <a:gd name="T23" fmla="*/ 355 h 1469"/>
                    <a:gd name="T24" fmla="*/ 158 w 505"/>
                    <a:gd name="T25" fmla="*/ 437 h 1469"/>
                    <a:gd name="T26" fmla="*/ 141 w 505"/>
                    <a:gd name="T27" fmla="*/ 537 h 1469"/>
                    <a:gd name="T28" fmla="*/ 110 w 505"/>
                    <a:gd name="T29" fmla="*/ 605 h 1469"/>
                    <a:gd name="T30" fmla="*/ 72 w 505"/>
                    <a:gd name="T31" fmla="*/ 677 h 1469"/>
                    <a:gd name="T32" fmla="*/ 4 w 505"/>
                    <a:gd name="T33" fmla="*/ 839 h 1469"/>
                    <a:gd name="T34" fmla="*/ 0 w 505"/>
                    <a:gd name="T35" fmla="*/ 973 h 1469"/>
                    <a:gd name="T36" fmla="*/ 11 w 505"/>
                    <a:gd name="T37" fmla="*/ 1270 h 1469"/>
                    <a:gd name="T38" fmla="*/ 47 w 505"/>
                    <a:gd name="T39" fmla="*/ 1469 h 1469"/>
                    <a:gd name="T40" fmla="*/ 172 w 505"/>
                    <a:gd name="T41" fmla="*/ 1468 h 1469"/>
                    <a:gd name="T42" fmla="*/ 378 w 505"/>
                    <a:gd name="T43" fmla="*/ 1451 h 1469"/>
                    <a:gd name="T44" fmla="*/ 505 w 505"/>
                    <a:gd name="T45" fmla="*/ 1377 h 1469"/>
                    <a:gd name="T46" fmla="*/ 488 w 505"/>
                    <a:gd name="T47" fmla="*/ 1111 h 1469"/>
                    <a:gd name="T48" fmla="*/ 359 w 505"/>
                    <a:gd name="T49" fmla="*/ 1086 h 1469"/>
                    <a:gd name="T50" fmla="*/ 365 w 505"/>
                    <a:gd name="T51" fmla="*/ 1019 h 1469"/>
                    <a:gd name="T52" fmla="*/ 399 w 505"/>
                    <a:gd name="T53" fmla="*/ 831 h 1469"/>
                    <a:gd name="T54" fmla="*/ 409 w 505"/>
                    <a:gd name="T55" fmla="*/ 690 h 1469"/>
                    <a:gd name="T56" fmla="*/ 409 w 505"/>
                    <a:gd name="T57" fmla="*/ 641 h 1469"/>
                    <a:gd name="T58" fmla="*/ 388 w 505"/>
                    <a:gd name="T59" fmla="*/ 607 h 1469"/>
                    <a:gd name="T60" fmla="*/ 402 w 505"/>
                    <a:gd name="T61" fmla="*/ 590 h 1469"/>
                    <a:gd name="T62" fmla="*/ 388 w 505"/>
                    <a:gd name="T63" fmla="*/ 542 h 1469"/>
                    <a:gd name="T64" fmla="*/ 364 w 505"/>
                    <a:gd name="T65" fmla="*/ 442 h 1469"/>
                    <a:gd name="T66" fmla="*/ 347 w 505"/>
                    <a:gd name="T67" fmla="*/ 368 h 1469"/>
                    <a:gd name="T68" fmla="*/ 320 w 505"/>
                    <a:gd name="T69" fmla="*/ 317 h 1469"/>
                    <a:gd name="T70" fmla="*/ 347 w 505"/>
                    <a:gd name="T71" fmla="*/ 334 h 1469"/>
                    <a:gd name="T72" fmla="*/ 347 w 505"/>
                    <a:gd name="T73" fmla="*/ 268 h 1469"/>
                    <a:gd name="T74" fmla="*/ 361 w 505"/>
                    <a:gd name="T75" fmla="*/ 196 h 1469"/>
                    <a:gd name="T76" fmla="*/ 388 w 505"/>
                    <a:gd name="T77" fmla="*/ 138 h 1469"/>
                    <a:gd name="T78" fmla="*/ 419 w 505"/>
                    <a:gd name="T79" fmla="*/ 96 h 1469"/>
                    <a:gd name="T80" fmla="*/ 443 w 505"/>
                    <a:gd name="T81" fmla="*/ 69 h 1469"/>
                    <a:gd name="T82" fmla="*/ 464 w 505"/>
                    <a:gd name="T83" fmla="*/ 52 h 1469"/>
                    <a:gd name="T84" fmla="*/ 426 w 505"/>
                    <a:gd name="T85" fmla="*/ 38 h 1469"/>
                    <a:gd name="T86" fmla="*/ 378 w 505"/>
                    <a:gd name="T87" fmla="*/ 24 h 1469"/>
                    <a:gd name="T88" fmla="*/ 320 w 505"/>
                    <a:gd name="T89" fmla="*/ 0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5" h="1469">
                      <a:moveTo>
                        <a:pt x="320" y="0"/>
                      </a:moveTo>
                      <a:lnTo>
                        <a:pt x="306" y="62"/>
                      </a:lnTo>
                      <a:lnTo>
                        <a:pt x="306" y="120"/>
                      </a:lnTo>
                      <a:lnTo>
                        <a:pt x="292" y="131"/>
                      </a:lnTo>
                      <a:lnTo>
                        <a:pt x="251" y="124"/>
                      </a:lnTo>
                      <a:lnTo>
                        <a:pt x="272" y="144"/>
                      </a:lnTo>
                      <a:lnTo>
                        <a:pt x="285" y="165"/>
                      </a:lnTo>
                      <a:lnTo>
                        <a:pt x="282" y="179"/>
                      </a:lnTo>
                      <a:lnTo>
                        <a:pt x="261" y="186"/>
                      </a:lnTo>
                      <a:lnTo>
                        <a:pt x="223" y="248"/>
                      </a:lnTo>
                      <a:lnTo>
                        <a:pt x="199" y="286"/>
                      </a:lnTo>
                      <a:lnTo>
                        <a:pt x="179" y="355"/>
                      </a:lnTo>
                      <a:lnTo>
                        <a:pt x="158" y="437"/>
                      </a:lnTo>
                      <a:lnTo>
                        <a:pt x="141" y="537"/>
                      </a:lnTo>
                      <a:lnTo>
                        <a:pt x="110" y="605"/>
                      </a:lnTo>
                      <a:lnTo>
                        <a:pt x="72" y="677"/>
                      </a:lnTo>
                      <a:lnTo>
                        <a:pt x="4" y="839"/>
                      </a:lnTo>
                      <a:lnTo>
                        <a:pt x="0" y="973"/>
                      </a:lnTo>
                      <a:lnTo>
                        <a:pt x="11" y="1270"/>
                      </a:lnTo>
                      <a:lnTo>
                        <a:pt x="47" y="1469"/>
                      </a:lnTo>
                      <a:lnTo>
                        <a:pt x="172" y="1468"/>
                      </a:lnTo>
                      <a:lnTo>
                        <a:pt x="378" y="1451"/>
                      </a:lnTo>
                      <a:lnTo>
                        <a:pt x="505" y="1377"/>
                      </a:lnTo>
                      <a:lnTo>
                        <a:pt x="488" y="1111"/>
                      </a:lnTo>
                      <a:lnTo>
                        <a:pt x="359" y="1086"/>
                      </a:lnTo>
                      <a:lnTo>
                        <a:pt x="365" y="1019"/>
                      </a:lnTo>
                      <a:lnTo>
                        <a:pt x="399" y="831"/>
                      </a:lnTo>
                      <a:lnTo>
                        <a:pt x="409" y="690"/>
                      </a:lnTo>
                      <a:lnTo>
                        <a:pt x="409" y="641"/>
                      </a:lnTo>
                      <a:lnTo>
                        <a:pt x="388" y="607"/>
                      </a:lnTo>
                      <a:lnTo>
                        <a:pt x="402" y="590"/>
                      </a:lnTo>
                      <a:lnTo>
                        <a:pt x="388" y="542"/>
                      </a:lnTo>
                      <a:lnTo>
                        <a:pt x="364" y="442"/>
                      </a:lnTo>
                      <a:lnTo>
                        <a:pt x="347" y="368"/>
                      </a:lnTo>
                      <a:lnTo>
                        <a:pt x="320" y="317"/>
                      </a:lnTo>
                      <a:lnTo>
                        <a:pt x="347" y="334"/>
                      </a:lnTo>
                      <a:lnTo>
                        <a:pt x="347" y="268"/>
                      </a:lnTo>
                      <a:lnTo>
                        <a:pt x="361" y="196"/>
                      </a:lnTo>
                      <a:lnTo>
                        <a:pt x="388" y="138"/>
                      </a:lnTo>
                      <a:lnTo>
                        <a:pt x="419" y="96"/>
                      </a:lnTo>
                      <a:lnTo>
                        <a:pt x="443" y="69"/>
                      </a:lnTo>
                      <a:lnTo>
                        <a:pt x="464" y="52"/>
                      </a:lnTo>
                      <a:lnTo>
                        <a:pt x="426" y="38"/>
                      </a:lnTo>
                      <a:lnTo>
                        <a:pt x="378" y="24"/>
                      </a:lnTo>
                      <a:lnTo>
                        <a:pt x="3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5" name="Freeform 96">
                  <a:extLst>
                    <a:ext uri="{FF2B5EF4-FFF2-40B4-BE49-F238E27FC236}">
                      <a16:creationId xmlns:a16="http://schemas.microsoft.com/office/drawing/2014/main" id="{54C602F5-6752-431E-A6CD-1393745BAE33}"/>
                    </a:ext>
                  </a:extLst>
                </p:cNvPr>
                <p:cNvSpPr>
                  <a:spLocks/>
                </p:cNvSpPr>
                <p:nvPr/>
              </p:nvSpPr>
              <p:spPr bwMode="auto">
                <a:xfrm>
                  <a:off x="7198" y="1952"/>
                  <a:ext cx="141" cy="543"/>
                </a:xfrm>
                <a:custGeom>
                  <a:avLst/>
                  <a:gdLst>
                    <a:gd name="T0" fmla="*/ 117 w 282"/>
                    <a:gd name="T1" fmla="*/ 0 h 1086"/>
                    <a:gd name="T2" fmla="*/ 69 w 282"/>
                    <a:gd name="T3" fmla="*/ 52 h 1086"/>
                    <a:gd name="T4" fmla="*/ 35 w 282"/>
                    <a:gd name="T5" fmla="*/ 103 h 1086"/>
                    <a:gd name="T6" fmla="*/ 11 w 282"/>
                    <a:gd name="T7" fmla="*/ 148 h 1086"/>
                    <a:gd name="T8" fmla="*/ 4 w 282"/>
                    <a:gd name="T9" fmla="*/ 193 h 1086"/>
                    <a:gd name="T10" fmla="*/ 0 w 282"/>
                    <a:gd name="T11" fmla="*/ 234 h 1086"/>
                    <a:gd name="T12" fmla="*/ 4 w 282"/>
                    <a:gd name="T13" fmla="*/ 279 h 1086"/>
                    <a:gd name="T14" fmla="*/ 14 w 282"/>
                    <a:gd name="T15" fmla="*/ 308 h 1086"/>
                    <a:gd name="T16" fmla="*/ 28 w 282"/>
                    <a:gd name="T17" fmla="*/ 387 h 1086"/>
                    <a:gd name="T18" fmla="*/ 42 w 282"/>
                    <a:gd name="T19" fmla="*/ 459 h 1086"/>
                    <a:gd name="T20" fmla="*/ 62 w 282"/>
                    <a:gd name="T21" fmla="*/ 523 h 1086"/>
                    <a:gd name="T22" fmla="*/ 152 w 282"/>
                    <a:gd name="T23" fmla="*/ 545 h 1086"/>
                    <a:gd name="T24" fmla="*/ 62 w 282"/>
                    <a:gd name="T25" fmla="*/ 552 h 1086"/>
                    <a:gd name="T26" fmla="*/ 73 w 282"/>
                    <a:gd name="T27" fmla="*/ 569 h 1086"/>
                    <a:gd name="T28" fmla="*/ 128 w 282"/>
                    <a:gd name="T29" fmla="*/ 583 h 1086"/>
                    <a:gd name="T30" fmla="*/ 186 w 282"/>
                    <a:gd name="T31" fmla="*/ 611 h 1086"/>
                    <a:gd name="T32" fmla="*/ 103 w 282"/>
                    <a:gd name="T33" fmla="*/ 604 h 1086"/>
                    <a:gd name="T34" fmla="*/ 66 w 282"/>
                    <a:gd name="T35" fmla="*/ 600 h 1086"/>
                    <a:gd name="T36" fmla="*/ 73 w 282"/>
                    <a:gd name="T37" fmla="*/ 635 h 1086"/>
                    <a:gd name="T38" fmla="*/ 66 w 282"/>
                    <a:gd name="T39" fmla="*/ 704 h 1086"/>
                    <a:gd name="T40" fmla="*/ 55 w 282"/>
                    <a:gd name="T41" fmla="*/ 810 h 1086"/>
                    <a:gd name="T42" fmla="*/ 10 w 282"/>
                    <a:gd name="T43" fmla="*/ 1024 h 1086"/>
                    <a:gd name="T44" fmla="*/ 70 w 282"/>
                    <a:gd name="T45" fmla="*/ 1025 h 1086"/>
                    <a:gd name="T46" fmla="*/ 147 w 282"/>
                    <a:gd name="T47" fmla="*/ 1031 h 1086"/>
                    <a:gd name="T48" fmla="*/ 191 w 282"/>
                    <a:gd name="T49" fmla="*/ 1051 h 1086"/>
                    <a:gd name="T50" fmla="*/ 228 w 282"/>
                    <a:gd name="T51" fmla="*/ 1086 h 1086"/>
                    <a:gd name="T52" fmla="*/ 255 w 282"/>
                    <a:gd name="T53" fmla="*/ 914 h 1086"/>
                    <a:gd name="T54" fmla="*/ 258 w 282"/>
                    <a:gd name="T55" fmla="*/ 769 h 1086"/>
                    <a:gd name="T56" fmla="*/ 282 w 282"/>
                    <a:gd name="T57" fmla="*/ 614 h 1086"/>
                    <a:gd name="T58" fmla="*/ 272 w 282"/>
                    <a:gd name="T59" fmla="*/ 535 h 1086"/>
                    <a:gd name="T60" fmla="*/ 244 w 282"/>
                    <a:gd name="T61" fmla="*/ 428 h 1086"/>
                    <a:gd name="T62" fmla="*/ 210 w 282"/>
                    <a:gd name="T63" fmla="*/ 308 h 1086"/>
                    <a:gd name="T64" fmla="*/ 193 w 282"/>
                    <a:gd name="T65" fmla="*/ 225 h 1086"/>
                    <a:gd name="T66" fmla="*/ 182 w 282"/>
                    <a:gd name="T67" fmla="*/ 165 h 1086"/>
                    <a:gd name="T68" fmla="*/ 172 w 282"/>
                    <a:gd name="T69" fmla="*/ 100 h 1086"/>
                    <a:gd name="T70" fmla="*/ 169 w 282"/>
                    <a:gd name="T71" fmla="*/ 55 h 1086"/>
                    <a:gd name="T72" fmla="*/ 155 w 282"/>
                    <a:gd name="T73" fmla="*/ 28 h 1086"/>
                    <a:gd name="T74" fmla="*/ 117 w 282"/>
                    <a:gd name="T75" fmla="*/ 0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2" h="1086">
                      <a:moveTo>
                        <a:pt x="117" y="0"/>
                      </a:moveTo>
                      <a:lnTo>
                        <a:pt x="69" y="52"/>
                      </a:lnTo>
                      <a:lnTo>
                        <a:pt x="35" y="103"/>
                      </a:lnTo>
                      <a:lnTo>
                        <a:pt x="11" y="148"/>
                      </a:lnTo>
                      <a:lnTo>
                        <a:pt x="4" y="193"/>
                      </a:lnTo>
                      <a:lnTo>
                        <a:pt x="0" y="234"/>
                      </a:lnTo>
                      <a:lnTo>
                        <a:pt x="4" y="279"/>
                      </a:lnTo>
                      <a:lnTo>
                        <a:pt x="14" y="308"/>
                      </a:lnTo>
                      <a:lnTo>
                        <a:pt x="28" y="387"/>
                      </a:lnTo>
                      <a:lnTo>
                        <a:pt x="42" y="459"/>
                      </a:lnTo>
                      <a:lnTo>
                        <a:pt x="62" y="523"/>
                      </a:lnTo>
                      <a:lnTo>
                        <a:pt x="152" y="545"/>
                      </a:lnTo>
                      <a:lnTo>
                        <a:pt x="62" y="552"/>
                      </a:lnTo>
                      <a:lnTo>
                        <a:pt x="73" y="569"/>
                      </a:lnTo>
                      <a:lnTo>
                        <a:pt x="128" y="583"/>
                      </a:lnTo>
                      <a:lnTo>
                        <a:pt x="186" y="611"/>
                      </a:lnTo>
                      <a:lnTo>
                        <a:pt x="103" y="604"/>
                      </a:lnTo>
                      <a:lnTo>
                        <a:pt x="66" y="600"/>
                      </a:lnTo>
                      <a:lnTo>
                        <a:pt x="73" y="635"/>
                      </a:lnTo>
                      <a:lnTo>
                        <a:pt x="66" y="704"/>
                      </a:lnTo>
                      <a:lnTo>
                        <a:pt x="55" y="810"/>
                      </a:lnTo>
                      <a:lnTo>
                        <a:pt x="10" y="1024"/>
                      </a:lnTo>
                      <a:lnTo>
                        <a:pt x="70" y="1025"/>
                      </a:lnTo>
                      <a:lnTo>
                        <a:pt x="147" y="1031"/>
                      </a:lnTo>
                      <a:lnTo>
                        <a:pt x="191" y="1051"/>
                      </a:lnTo>
                      <a:lnTo>
                        <a:pt x="228" y="1086"/>
                      </a:lnTo>
                      <a:lnTo>
                        <a:pt x="255" y="914"/>
                      </a:lnTo>
                      <a:lnTo>
                        <a:pt x="258" y="769"/>
                      </a:lnTo>
                      <a:lnTo>
                        <a:pt x="282" y="614"/>
                      </a:lnTo>
                      <a:lnTo>
                        <a:pt x="272" y="535"/>
                      </a:lnTo>
                      <a:lnTo>
                        <a:pt x="244" y="428"/>
                      </a:lnTo>
                      <a:lnTo>
                        <a:pt x="210" y="308"/>
                      </a:lnTo>
                      <a:lnTo>
                        <a:pt x="193" y="225"/>
                      </a:lnTo>
                      <a:lnTo>
                        <a:pt x="182" y="165"/>
                      </a:lnTo>
                      <a:lnTo>
                        <a:pt x="172" y="100"/>
                      </a:lnTo>
                      <a:lnTo>
                        <a:pt x="169" y="55"/>
                      </a:lnTo>
                      <a:lnTo>
                        <a:pt x="155" y="28"/>
                      </a:lnTo>
                      <a:lnTo>
                        <a:pt x="11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6" name="Freeform 97">
                  <a:extLst>
                    <a:ext uri="{FF2B5EF4-FFF2-40B4-BE49-F238E27FC236}">
                      <a16:creationId xmlns:a16="http://schemas.microsoft.com/office/drawing/2014/main" id="{21082E3C-083F-44BA-A4F4-FA30AD28035B}"/>
                    </a:ext>
                  </a:extLst>
                </p:cNvPr>
                <p:cNvSpPr>
                  <a:spLocks/>
                </p:cNvSpPr>
                <p:nvPr/>
              </p:nvSpPr>
              <p:spPr bwMode="auto">
                <a:xfrm>
                  <a:off x="6567" y="1935"/>
                  <a:ext cx="354" cy="287"/>
                </a:xfrm>
                <a:custGeom>
                  <a:avLst/>
                  <a:gdLst>
                    <a:gd name="T0" fmla="*/ 706 w 706"/>
                    <a:gd name="T1" fmla="*/ 0 h 574"/>
                    <a:gd name="T2" fmla="*/ 683 w 706"/>
                    <a:gd name="T3" fmla="*/ 64 h 574"/>
                    <a:gd name="T4" fmla="*/ 670 w 706"/>
                    <a:gd name="T5" fmla="*/ 153 h 574"/>
                    <a:gd name="T6" fmla="*/ 670 w 706"/>
                    <a:gd name="T7" fmla="*/ 229 h 574"/>
                    <a:gd name="T8" fmla="*/ 666 w 706"/>
                    <a:gd name="T9" fmla="*/ 329 h 574"/>
                    <a:gd name="T10" fmla="*/ 673 w 706"/>
                    <a:gd name="T11" fmla="*/ 370 h 574"/>
                    <a:gd name="T12" fmla="*/ 673 w 706"/>
                    <a:gd name="T13" fmla="*/ 432 h 574"/>
                    <a:gd name="T14" fmla="*/ 501 w 706"/>
                    <a:gd name="T15" fmla="*/ 552 h 574"/>
                    <a:gd name="T16" fmla="*/ 417 w 706"/>
                    <a:gd name="T17" fmla="*/ 574 h 574"/>
                    <a:gd name="T18" fmla="*/ 362 w 706"/>
                    <a:gd name="T19" fmla="*/ 554 h 574"/>
                    <a:gd name="T20" fmla="*/ 286 w 706"/>
                    <a:gd name="T21" fmla="*/ 519 h 574"/>
                    <a:gd name="T22" fmla="*/ 172 w 706"/>
                    <a:gd name="T23" fmla="*/ 404 h 574"/>
                    <a:gd name="T24" fmla="*/ 80 w 706"/>
                    <a:gd name="T25" fmla="*/ 323 h 574"/>
                    <a:gd name="T26" fmla="*/ 57 w 706"/>
                    <a:gd name="T27" fmla="*/ 299 h 574"/>
                    <a:gd name="T28" fmla="*/ 0 w 706"/>
                    <a:gd name="T29" fmla="*/ 247 h 574"/>
                    <a:gd name="T30" fmla="*/ 23 w 706"/>
                    <a:gd name="T31" fmla="*/ 245 h 574"/>
                    <a:gd name="T32" fmla="*/ 51 w 706"/>
                    <a:gd name="T33" fmla="*/ 233 h 574"/>
                    <a:gd name="T34" fmla="*/ 80 w 706"/>
                    <a:gd name="T35" fmla="*/ 204 h 574"/>
                    <a:gd name="T36" fmla="*/ 103 w 706"/>
                    <a:gd name="T37" fmla="*/ 153 h 574"/>
                    <a:gd name="T38" fmla="*/ 98 w 706"/>
                    <a:gd name="T39" fmla="*/ 120 h 574"/>
                    <a:gd name="T40" fmla="*/ 323 w 706"/>
                    <a:gd name="T41" fmla="*/ 287 h 574"/>
                    <a:gd name="T42" fmla="*/ 330 w 706"/>
                    <a:gd name="T43" fmla="*/ 322 h 574"/>
                    <a:gd name="T44" fmla="*/ 336 w 706"/>
                    <a:gd name="T45" fmla="*/ 387 h 574"/>
                    <a:gd name="T46" fmla="*/ 347 w 706"/>
                    <a:gd name="T47" fmla="*/ 322 h 574"/>
                    <a:gd name="T48" fmla="*/ 357 w 706"/>
                    <a:gd name="T49" fmla="*/ 311 h 574"/>
                    <a:gd name="T50" fmla="*/ 398 w 706"/>
                    <a:gd name="T51" fmla="*/ 311 h 574"/>
                    <a:gd name="T52" fmla="*/ 405 w 706"/>
                    <a:gd name="T53" fmla="*/ 349 h 574"/>
                    <a:gd name="T54" fmla="*/ 443 w 706"/>
                    <a:gd name="T55" fmla="*/ 394 h 574"/>
                    <a:gd name="T56" fmla="*/ 422 w 706"/>
                    <a:gd name="T57" fmla="*/ 353 h 574"/>
                    <a:gd name="T58" fmla="*/ 419 w 706"/>
                    <a:gd name="T59" fmla="*/ 305 h 574"/>
                    <a:gd name="T60" fmla="*/ 436 w 706"/>
                    <a:gd name="T61" fmla="*/ 298 h 574"/>
                    <a:gd name="T62" fmla="*/ 460 w 706"/>
                    <a:gd name="T63" fmla="*/ 318 h 574"/>
                    <a:gd name="T64" fmla="*/ 501 w 706"/>
                    <a:gd name="T65" fmla="*/ 342 h 574"/>
                    <a:gd name="T66" fmla="*/ 484 w 706"/>
                    <a:gd name="T67" fmla="*/ 315 h 574"/>
                    <a:gd name="T68" fmla="*/ 457 w 706"/>
                    <a:gd name="T69" fmla="*/ 287 h 574"/>
                    <a:gd name="T70" fmla="*/ 488 w 706"/>
                    <a:gd name="T71" fmla="*/ 249 h 574"/>
                    <a:gd name="T72" fmla="*/ 512 w 706"/>
                    <a:gd name="T73" fmla="*/ 243 h 574"/>
                    <a:gd name="T74" fmla="*/ 560 w 706"/>
                    <a:gd name="T75" fmla="*/ 163 h 574"/>
                    <a:gd name="T76" fmla="*/ 577 w 706"/>
                    <a:gd name="T77" fmla="*/ 146 h 574"/>
                    <a:gd name="T78" fmla="*/ 622 w 706"/>
                    <a:gd name="T79" fmla="*/ 167 h 574"/>
                    <a:gd name="T80" fmla="*/ 604 w 706"/>
                    <a:gd name="T81" fmla="*/ 139 h 574"/>
                    <a:gd name="T82" fmla="*/ 594 w 706"/>
                    <a:gd name="T83" fmla="*/ 112 h 574"/>
                    <a:gd name="T84" fmla="*/ 611 w 706"/>
                    <a:gd name="T85" fmla="*/ 81 h 574"/>
                    <a:gd name="T86" fmla="*/ 628 w 706"/>
                    <a:gd name="T87" fmla="*/ 91 h 574"/>
                    <a:gd name="T88" fmla="*/ 632 w 706"/>
                    <a:gd name="T89" fmla="*/ 60 h 574"/>
                    <a:gd name="T90" fmla="*/ 652 w 706"/>
                    <a:gd name="T91" fmla="*/ 22 h 574"/>
                    <a:gd name="T92" fmla="*/ 706 w 706"/>
                    <a:gd name="T93" fmla="*/ 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6" h="574">
                      <a:moveTo>
                        <a:pt x="706" y="0"/>
                      </a:moveTo>
                      <a:lnTo>
                        <a:pt x="683" y="64"/>
                      </a:lnTo>
                      <a:lnTo>
                        <a:pt x="670" y="153"/>
                      </a:lnTo>
                      <a:lnTo>
                        <a:pt x="670" y="229"/>
                      </a:lnTo>
                      <a:lnTo>
                        <a:pt x="666" y="329"/>
                      </a:lnTo>
                      <a:lnTo>
                        <a:pt x="673" y="370"/>
                      </a:lnTo>
                      <a:lnTo>
                        <a:pt x="673" y="432"/>
                      </a:lnTo>
                      <a:lnTo>
                        <a:pt x="501" y="552"/>
                      </a:lnTo>
                      <a:lnTo>
                        <a:pt x="417" y="574"/>
                      </a:lnTo>
                      <a:lnTo>
                        <a:pt x="362" y="554"/>
                      </a:lnTo>
                      <a:lnTo>
                        <a:pt x="286" y="519"/>
                      </a:lnTo>
                      <a:lnTo>
                        <a:pt x="172" y="404"/>
                      </a:lnTo>
                      <a:lnTo>
                        <a:pt x="80" y="323"/>
                      </a:lnTo>
                      <a:lnTo>
                        <a:pt x="57" y="299"/>
                      </a:lnTo>
                      <a:lnTo>
                        <a:pt x="0" y="247"/>
                      </a:lnTo>
                      <a:lnTo>
                        <a:pt x="23" y="245"/>
                      </a:lnTo>
                      <a:lnTo>
                        <a:pt x="51" y="233"/>
                      </a:lnTo>
                      <a:lnTo>
                        <a:pt x="80" y="204"/>
                      </a:lnTo>
                      <a:lnTo>
                        <a:pt x="103" y="153"/>
                      </a:lnTo>
                      <a:lnTo>
                        <a:pt x="98" y="120"/>
                      </a:lnTo>
                      <a:lnTo>
                        <a:pt x="323" y="287"/>
                      </a:lnTo>
                      <a:lnTo>
                        <a:pt x="330" y="322"/>
                      </a:lnTo>
                      <a:lnTo>
                        <a:pt x="336" y="387"/>
                      </a:lnTo>
                      <a:lnTo>
                        <a:pt x="347" y="322"/>
                      </a:lnTo>
                      <a:lnTo>
                        <a:pt x="357" y="311"/>
                      </a:lnTo>
                      <a:lnTo>
                        <a:pt x="398" y="311"/>
                      </a:lnTo>
                      <a:lnTo>
                        <a:pt x="405" y="349"/>
                      </a:lnTo>
                      <a:lnTo>
                        <a:pt x="443" y="394"/>
                      </a:lnTo>
                      <a:lnTo>
                        <a:pt x="422" y="353"/>
                      </a:lnTo>
                      <a:lnTo>
                        <a:pt x="419" y="305"/>
                      </a:lnTo>
                      <a:lnTo>
                        <a:pt x="436" y="298"/>
                      </a:lnTo>
                      <a:lnTo>
                        <a:pt x="460" y="318"/>
                      </a:lnTo>
                      <a:lnTo>
                        <a:pt x="501" y="342"/>
                      </a:lnTo>
                      <a:lnTo>
                        <a:pt x="484" y="315"/>
                      </a:lnTo>
                      <a:lnTo>
                        <a:pt x="457" y="287"/>
                      </a:lnTo>
                      <a:lnTo>
                        <a:pt x="488" y="249"/>
                      </a:lnTo>
                      <a:lnTo>
                        <a:pt x="512" y="243"/>
                      </a:lnTo>
                      <a:lnTo>
                        <a:pt x="560" y="163"/>
                      </a:lnTo>
                      <a:lnTo>
                        <a:pt x="577" y="146"/>
                      </a:lnTo>
                      <a:lnTo>
                        <a:pt x="622" y="167"/>
                      </a:lnTo>
                      <a:lnTo>
                        <a:pt x="604" y="139"/>
                      </a:lnTo>
                      <a:lnTo>
                        <a:pt x="594" y="112"/>
                      </a:lnTo>
                      <a:lnTo>
                        <a:pt x="611" y="81"/>
                      </a:lnTo>
                      <a:lnTo>
                        <a:pt x="628" y="91"/>
                      </a:lnTo>
                      <a:lnTo>
                        <a:pt x="632" y="60"/>
                      </a:lnTo>
                      <a:lnTo>
                        <a:pt x="652" y="22"/>
                      </a:lnTo>
                      <a:lnTo>
                        <a:pt x="706"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7" name="Freeform 98">
                  <a:extLst>
                    <a:ext uri="{FF2B5EF4-FFF2-40B4-BE49-F238E27FC236}">
                      <a16:creationId xmlns:a16="http://schemas.microsoft.com/office/drawing/2014/main" id="{08D4E719-217F-4669-A2B5-1C3210484C83}"/>
                    </a:ext>
                  </a:extLst>
                </p:cNvPr>
                <p:cNvSpPr>
                  <a:spLocks/>
                </p:cNvSpPr>
                <p:nvPr/>
              </p:nvSpPr>
              <p:spPr bwMode="auto">
                <a:xfrm>
                  <a:off x="6883" y="1930"/>
                  <a:ext cx="145" cy="724"/>
                </a:xfrm>
                <a:custGeom>
                  <a:avLst/>
                  <a:gdLst>
                    <a:gd name="T0" fmla="*/ 120 w 288"/>
                    <a:gd name="T1" fmla="*/ 0 h 1450"/>
                    <a:gd name="T2" fmla="*/ 96 w 288"/>
                    <a:gd name="T3" fmla="*/ 53 h 1450"/>
                    <a:gd name="T4" fmla="*/ 69 w 288"/>
                    <a:gd name="T5" fmla="*/ 111 h 1450"/>
                    <a:gd name="T6" fmla="*/ 117 w 288"/>
                    <a:gd name="T7" fmla="*/ 135 h 1450"/>
                    <a:gd name="T8" fmla="*/ 82 w 288"/>
                    <a:gd name="T9" fmla="*/ 187 h 1450"/>
                    <a:gd name="T10" fmla="*/ 96 w 288"/>
                    <a:gd name="T11" fmla="*/ 211 h 1450"/>
                    <a:gd name="T12" fmla="*/ 120 w 288"/>
                    <a:gd name="T13" fmla="*/ 352 h 1450"/>
                    <a:gd name="T14" fmla="*/ 148 w 288"/>
                    <a:gd name="T15" fmla="*/ 476 h 1450"/>
                    <a:gd name="T16" fmla="*/ 178 w 288"/>
                    <a:gd name="T17" fmla="*/ 590 h 1450"/>
                    <a:gd name="T18" fmla="*/ 288 w 288"/>
                    <a:gd name="T19" fmla="*/ 823 h 1450"/>
                    <a:gd name="T20" fmla="*/ 223 w 288"/>
                    <a:gd name="T21" fmla="*/ 1450 h 1450"/>
                    <a:gd name="T22" fmla="*/ 71 w 288"/>
                    <a:gd name="T23" fmla="*/ 1412 h 1450"/>
                    <a:gd name="T24" fmla="*/ 0 w 288"/>
                    <a:gd name="T25" fmla="*/ 1318 h 1450"/>
                    <a:gd name="T26" fmla="*/ 65 w 288"/>
                    <a:gd name="T27" fmla="*/ 816 h 1450"/>
                    <a:gd name="T28" fmla="*/ 48 w 288"/>
                    <a:gd name="T29" fmla="*/ 580 h 1450"/>
                    <a:gd name="T30" fmla="*/ 51 w 288"/>
                    <a:gd name="T31" fmla="*/ 487 h 1450"/>
                    <a:gd name="T32" fmla="*/ 58 w 288"/>
                    <a:gd name="T33" fmla="*/ 380 h 1450"/>
                    <a:gd name="T34" fmla="*/ 45 w 288"/>
                    <a:gd name="T35" fmla="*/ 311 h 1450"/>
                    <a:gd name="T36" fmla="*/ 45 w 288"/>
                    <a:gd name="T37" fmla="*/ 211 h 1450"/>
                    <a:gd name="T38" fmla="*/ 48 w 288"/>
                    <a:gd name="T39" fmla="*/ 146 h 1450"/>
                    <a:gd name="T40" fmla="*/ 55 w 288"/>
                    <a:gd name="T41" fmla="*/ 77 h 1450"/>
                    <a:gd name="T42" fmla="*/ 54 w 288"/>
                    <a:gd name="T43" fmla="*/ 25 h 1450"/>
                    <a:gd name="T44" fmla="*/ 75 w 288"/>
                    <a:gd name="T45" fmla="*/ 5 h 1450"/>
                    <a:gd name="T46" fmla="*/ 120 w 288"/>
                    <a:gd name="T47" fmla="*/ 0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8" h="1450">
                      <a:moveTo>
                        <a:pt x="120" y="0"/>
                      </a:moveTo>
                      <a:lnTo>
                        <a:pt x="96" y="53"/>
                      </a:lnTo>
                      <a:lnTo>
                        <a:pt x="69" y="111"/>
                      </a:lnTo>
                      <a:lnTo>
                        <a:pt x="117" y="135"/>
                      </a:lnTo>
                      <a:lnTo>
                        <a:pt x="82" y="187"/>
                      </a:lnTo>
                      <a:lnTo>
                        <a:pt x="96" y="211"/>
                      </a:lnTo>
                      <a:lnTo>
                        <a:pt x="120" y="352"/>
                      </a:lnTo>
                      <a:lnTo>
                        <a:pt x="148" y="476"/>
                      </a:lnTo>
                      <a:lnTo>
                        <a:pt x="178" y="590"/>
                      </a:lnTo>
                      <a:lnTo>
                        <a:pt x="288" y="823"/>
                      </a:lnTo>
                      <a:lnTo>
                        <a:pt x="223" y="1450"/>
                      </a:lnTo>
                      <a:lnTo>
                        <a:pt x="71" y="1412"/>
                      </a:lnTo>
                      <a:lnTo>
                        <a:pt x="0" y="1318"/>
                      </a:lnTo>
                      <a:lnTo>
                        <a:pt x="65" y="816"/>
                      </a:lnTo>
                      <a:lnTo>
                        <a:pt x="48" y="580"/>
                      </a:lnTo>
                      <a:lnTo>
                        <a:pt x="51" y="487"/>
                      </a:lnTo>
                      <a:lnTo>
                        <a:pt x="58" y="380"/>
                      </a:lnTo>
                      <a:lnTo>
                        <a:pt x="45" y="311"/>
                      </a:lnTo>
                      <a:lnTo>
                        <a:pt x="45" y="211"/>
                      </a:lnTo>
                      <a:lnTo>
                        <a:pt x="48" y="146"/>
                      </a:lnTo>
                      <a:lnTo>
                        <a:pt x="55" y="77"/>
                      </a:lnTo>
                      <a:lnTo>
                        <a:pt x="54" y="25"/>
                      </a:lnTo>
                      <a:lnTo>
                        <a:pt x="75" y="5"/>
                      </a:lnTo>
                      <a:lnTo>
                        <a:pt x="1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8" name="Freeform 99">
                  <a:extLst>
                    <a:ext uri="{FF2B5EF4-FFF2-40B4-BE49-F238E27FC236}">
                      <a16:creationId xmlns:a16="http://schemas.microsoft.com/office/drawing/2014/main" id="{7D6BF6E5-8102-4362-8FF6-432C2FCCE3F5}"/>
                    </a:ext>
                  </a:extLst>
                </p:cNvPr>
                <p:cNvSpPr>
                  <a:spLocks/>
                </p:cNvSpPr>
                <p:nvPr/>
              </p:nvSpPr>
              <p:spPr bwMode="auto">
                <a:xfrm>
                  <a:off x="7051" y="1873"/>
                  <a:ext cx="87" cy="126"/>
                </a:xfrm>
                <a:custGeom>
                  <a:avLst/>
                  <a:gdLst>
                    <a:gd name="T0" fmla="*/ 0 w 175"/>
                    <a:gd name="T1" fmla="*/ 152 h 253"/>
                    <a:gd name="T2" fmla="*/ 31 w 175"/>
                    <a:gd name="T3" fmla="*/ 177 h 253"/>
                    <a:gd name="T4" fmla="*/ 33 w 175"/>
                    <a:gd name="T5" fmla="*/ 205 h 253"/>
                    <a:gd name="T6" fmla="*/ 37 w 175"/>
                    <a:gd name="T7" fmla="*/ 235 h 253"/>
                    <a:gd name="T8" fmla="*/ 54 w 175"/>
                    <a:gd name="T9" fmla="*/ 253 h 253"/>
                    <a:gd name="T10" fmla="*/ 75 w 175"/>
                    <a:gd name="T11" fmla="*/ 219 h 253"/>
                    <a:gd name="T12" fmla="*/ 95 w 175"/>
                    <a:gd name="T13" fmla="*/ 173 h 253"/>
                    <a:gd name="T14" fmla="*/ 114 w 175"/>
                    <a:gd name="T15" fmla="*/ 138 h 253"/>
                    <a:gd name="T16" fmla="*/ 147 w 175"/>
                    <a:gd name="T17" fmla="*/ 90 h 253"/>
                    <a:gd name="T18" fmla="*/ 167 w 175"/>
                    <a:gd name="T19" fmla="*/ 57 h 253"/>
                    <a:gd name="T20" fmla="*/ 175 w 175"/>
                    <a:gd name="T21" fmla="*/ 43 h 253"/>
                    <a:gd name="T22" fmla="*/ 163 w 175"/>
                    <a:gd name="T23" fmla="*/ 0 h 253"/>
                    <a:gd name="T24" fmla="*/ 131 w 175"/>
                    <a:gd name="T25" fmla="*/ 56 h 253"/>
                    <a:gd name="T26" fmla="*/ 103 w 175"/>
                    <a:gd name="T27" fmla="*/ 95 h 253"/>
                    <a:gd name="T28" fmla="*/ 73 w 175"/>
                    <a:gd name="T29" fmla="*/ 124 h 253"/>
                    <a:gd name="T30" fmla="*/ 45 w 175"/>
                    <a:gd name="T31" fmla="*/ 139 h 253"/>
                    <a:gd name="T32" fmla="*/ 0 w 175"/>
                    <a:gd name="T33" fmla="*/ 15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253">
                      <a:moveTo>
                        <a:pt x="0" y="152"/>
                      </a:moveTo>
                      <a:lnTo>
                        <a:pt x="31" y="177"/>
                      </a:lnTo>
                      <a:lnTo>
                        <a:pt x="33" y="205"/>
                      </a:lnTo>
                      <a:lnTo>
                        <a:pt x="37" y="235"/>
                      </a:lnTo>
                      <a:lnTo>
                        <a:pt x="54" y="253"/>
                      </a:lnTo>
                      <a:lnTo>
                        <a:pt x="75" y="219"/>
                      </a:lnTo>
                      <a:lnTo>
                        <a:pt x="95" y="173"/>
                      </a:lnTo>
                      <a:lnTo>
                        <a:pt x="114" y="138"/>
                      </a:lnTo>
                      <a:lnTo>
                        <a:pt x="147" y="90"/>
                      </a:lnTo>
                      <a:lnTo>
                        <a:pt x="167" y="57"/>
                      </a:lnTo>
                      <a:lnTo>
                        <a:pt x="175" y="43"/>
                      </a:lnTo>
                      <a:lnTo>
                        <a:pt x="163" y="0"/>
                      </a:lnTo>
                      <a:lnTo>
                        <a:pt x="131" y="56"/>
                      </a:lnTo>
                      <a:lnTo>
                        <a:pt x="103" y="95"/>
                      </a:lnTo>
                      <a:lnTo>
                        <a:pt x="73" y="124"/>
                      </a:lnTo>
                      <a:lnTo>
                        <a:pt x="45" y="139"/>
                      </a:lnTo>
                      <a:lnTo>
                        <a:pt x="0" y="152"/>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9" name="Freeform 100">
                  <a:extLst>
                    <a:ext uri="{FF2B5EF4-FFF2-40B4-BE49-F238E27FC236}">
                      <a16:creationId xmlns:a16="http://schemas.microsoft.com/office/drawing/2014/main" id="{36F432BC-52EE-4851-A353-FA0587C05F1F}"/>
                    </a:ext>
                  </a:extLst>
                </p:cNvPr>
                <p:cNvSpPr>
                  <a:spLocks/>
                </p:cNvSpPr>
                <p:nvPr/>
              </p:nvSpPr>
              <p:spPr bwMode="auto">
                <a:xfrm>
                  <a:off x="7006" y="1934"/>
                  <a:ext cx="38" cy="60"/>
                </a:xfrm>
                <a:custGeom>
                  <a:avLst/>
                  <a:gdLst>
                    <a:gd name="T0" fmla="*/ 77 w 77"/>
                    <a:gd name="T1" fmla="*/ 30 h 121"/>
                    <a:gd name="T2" fmla="*/ 54 w 77"/>
                    <a:gd name="T3" fmla="*/ 47 h 121"/>
                    <a:gd name="T4" fmla="*/ 43 w 77"/>
                    <a:gd name="T5" fmla="*/ 71 h 121"/>
                    <a:gd name="T6" fmla="*/ 38 w 77"/>
                    <a:gd name="T7" fmla="*/ 90 h 121"/>
                    <a:gd name="T8" fmla="*/ 34 w 77"/>
                    <a:gd name="T9" fmla="*/ 121 h 121"/>
                    <a:gd name="T10" fmla="*/ 16 w 77"/>
                    <a:gd name="T11" fmla="*/ 102 h 121"/>
                    <a:gd name="T12" fmla="*/ 0 w 77"/>
                    <a:gd name="T13" fmla="*/ 82 h 121"/>
                    <a:gd name="T14" fmla="*/ 0 w 77"/>
                    <a:gd name="T15" fmla="*/ 44 h 121"/>
                    <a:gd name="T16" fmla="*/ 0 w 77"/>
                    <a:gd name="T17" fmla="*/ 2 h 121"/>
                    <a:gd name="T18" fmla="*/ 18 w 77"/>
                    <a:gd name="T19" fmla="*/ 0 h 121"/>
                    <a:gd name="T20" fmla="*/ 48 w 77"/>
                    <a:gd name="T21" fmla="*/ 0 h 121"/>
                    <a:gd name="T22" fmla="*/ 77 w 77"/>
                    <a:gd name="T23" fmla="*/ 3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 h="121">
                      <a:moveTo>
                        <a:pt x="77" y="30"/>
                      </a:moveTo>
                      <a:lnTo>
                        <a:pt x="54" y="47"/>
                      </a:lnTo>
                      <a:lnTo>
                        <a:pt x="43" y="71"/>
                      </a:lnTo>
                      <a:lnTo>
                        <a:pt x="38" y="90"/>
                      </a:lnTo>
                      <a:lnTo>
                        <a:pt x="34" y="121"/>
                      </a:lnTo>
                      <a:lnTo>
                        <a:pt x="16" y="102"/>
                      </a:lnTo>
                      <a:lnTo>
                        <a:pt x="0" y="82"/>
                      </a:lnTo>
                      <a:lnTo>
                        <a:pt x="0" y="44"/>
                      </a:lnTo>
                      <a:lnTo>
                        <a:pt x="0" y="2"/>
                      </a:lnTo>
                      <a:lnTo>
                        <a:pt x="18" y="0"/>
                      </a:lnTo>
                      <a:lnTo>
                        <a:pt x="48" y="0"/>
                      </a:lnTo>
                      <a:lnTo>
                        <a:pt x="77" y="3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0" name="Freeform 101">
                  <a:extLst>
                    <a:ext uri="{FF2B5EF4-FFF2-40B4-BE49-F238E27FC236}">
                      <a16:creationId xmlns:a16="http://schemas.microsoft.com/office/drawing/2014/main" id="{44B27323-77B7-46EA-9C8C-6056A3C2990C}"/>
                    </a:ext>
                  </a:extLst>
                </p:cNvPr>
                <p:cNvSpPr>
                  <a:spLocks/>
                </p:cNvSpPr>
                <p:nvPr/>
              </p:nvSpPr>
              <p:spPr bwMode="auto">
                <a:xfrm>
                  <a:off x="7053" y="1993"/>
                  <a:ext cx="23" cy="82"/>
                </a:xfrm>
                <a:custGeom>
                  <a:avLst/>
                  <a:gdLst>
                    <a:gd name="T0" fmla="*/ 45 w 45"/>
                    <a:gd name="T1" fmla="*/ 21 h 163"/>
                    <a:gd name="T2" fmla="*/ 27 w 45"/>
                    <a:gd name="T3" fmla="*/ 0 h 163"/>
                    <a:gd name="T4" fmla="*/ 1 w 45"/>
                    <a:gd name="T5" fmla="*/ 12 h 163"/>
                    <a:gd name="T6" fmla="*/ 1 w 45"/>
                    <a:gd name="T7" fmla="*/ 59 h 163"/>
                    <a:gd name="T8" fmla="*/ 0 w 45"/>
                    <a:gd name="T9" fmla="*/ 112 h 163"/>
                    <a:gd name="T10" fmla="*/ 0 w 45"/>
                    <a:gd name="T11" fmla="*/ 163 h 163"/>
                    <a:gd name="T12" fmla="*/ 4 w 45"/>
                    <a:gd name="T13" fmla="*/ 126 h 163"/>
                    <a:gd name="T14" fmla="*/ 21 w 45"/>
                    <a:gd name="T15" fmla="*/ 84 h 163"/>
                    <a:gd name="T16" fmla="*/ 45 w 45"/>
                    <a:gd name="T17" fmla="*/ 2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63">
                      <a:moveTo>
                        <a:pt x="45" y="21"/>
                      </a:moveTo>
                      <a:lnTo>
                        <a:pt x="27" y="0"/>
                      </a:lnTo>
                      <a:lnTo>
                        <a:pt x="1" y="12"/>
                      </a:lnTo>
                      <a:lnTo>
                        <a:pt x="1" y="59"/>
                      </a:lnTo>
                      <a:lnTo>
                        <a:pt x="0" y="112"/>
                      </a:lnTo>
                      <a:lnTo>
                        <a:pt x="0" y="163"/>
                      </a:lnTo>
                      <a:lnTo>
                        <a:pt x="4" y="126"/>
                      </a:lnTo>
                      <a:lnTo>
                        <a:pt x="21" y="84"/>
                      </a:lnTo>
                      <a:lnTo>
                        <a:pt x="45" y="21"/>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1" name="Freeform 102">
                  <a:extLst>
                    <a:ext uri="{FF2B5EF4-FFF2-40B4-BE49-F238E27FC236}">
                      <a16:creationId xmlns:a16="http://schemas.microsoft.com/office/drawing/2014/main" id="{FD8D84EC-80D4-4333-9696-FEBCEF1C0CEF}"/>
                    </a:ext>
                  </a:extLst>
                </p:cNvPr>
                <p:cNvSpPr>
                  <a:spLocks/>
                </p:cNvSpPr>
                <p:nvPr/>
              </p:nvSpPr>
              <p:spPr bwMode="auto">
                <a:xfrm>
                  <a:off x="7004" y="1978"/>
                  <a:ext cx="23" cy="89"/>
                </a:xfrm>
                <a:custGeom>
                  <a:avLst/>
                  <a:gdLst>
                    <a:gd name="T0" fmla="*/ 3 w 45"/>
                    <a:gd name="T1" fmla="*/ 0 h 180"/>
                    <a:gd name="T2" fmla="*/ 24 w 45"/>
                    <a:gd name="T3" fmla="*/ 31 h 180"/>
                    <a:gd name="T4" fmla="*/ 37 w 45"/>
                    <a:gd name="T5" fmla="*/ 39 h 180"/>
                    <a:gd name="T6" fmla="*/ 45 w 45"/>
                    <a:gd name="T7" fmla="*/ 43 h 180"/>
                    <a:gd name="T8" fmla="*/ 35 w 45"/>
                    <a:gd name="T9" fmla="*/ 74 h 180"/>
                    <a:gd name="T10" fmla="*/ 23 w 45"/>
                    <a:gd name="T11" fmla="*/ 118 h 180"/>
                    <a:gd name="T12" fmla="*/ 7 w 45"/>
                    <a:gd name="T13" fmla="*/ 180 h 180"/>
                    <a:gd name="T14" fmla="*/ 6 w 45"/>
                    <a:gd name="T15" fmla="*/ 160 h 180"/>
                    <a:gd name="T16" fmla="*/ 3 w 45"/>
                    <a:gd name="T17" fmla="*/ 112 h 180"/>
                    <a:gd name="T18" fmla="*/ 0 w 45"/>
                    <a:gd name="T19" fmla="*/ 57 h 180"/>
                    <a:gd name="T20" fmla="*/ 3 w 45"/>
                    <a:gd name="T2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180">
                      <a:moveTo>
                        <a:pt x="3" y="0"/>
                      </a:moveTo>
                      <a:lnTo>
                        <a:pt x="24" y="31"/>
                      </a:lnTo>
                      <a:lnTo>
                        <a:pt x="37" y="39"/>
                      </a:lnTo>
                      <a:lnTo>
                        <a:pt x="45" y="43"/>
                      </a:lnTo>
                      <a:lnTo>
                        <a:pt x="35" y="74"/>
                      </a:lnTo>
                      <a:lnTo>
                        <a:pt x="23" y="118"/>
                      </a:lnTo>
                      <a:lnTo>
                        <a:pt x="7" y="180"/>
                      </a:lnTo>
                      <a:lnTo>
                        <a:pt x="6" y="160"/>
                      </a:lnTo>
                      <a:lnTo>
                        <a:pt x="3" y="112"/>
                      </a:lnTo>
                      <a:lnTo>
                        <a:pt x="0" y="57"/>
                      </a:lnTo>
                      <a:lnTo>
                        <a:pt x="3"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2" name="Freeform 103">
                  <a:extLst>
                    <a:ext uri="{FF2B5EF4-FFF2-40B4-BE49-F238E27FC236}">
                      <a16:creationId xmlns:a16="http://schemas.microsoft.com/office/drawing/2014/main" id="{3B00ACF8-306C-45B1-8EBF-C4972955AAFB}"/>
                    </a:ext>
                  </a:extLst>
                </p:cNvPr>
                <p:cNvSpPr>
                  <a:spLocks/>
                </p:cNvSpPr>
                <p:nvPr/>
              </p:nvSpPr>
              <p:spPr bwMode="auto">
                <a:xfrm>
                  <a:off x="7243" y="2075"/>
                  <a:ext cx="48" cy="78"/>
                </a:xfrm>
                <a:custGeom>
                  <a:avLst/>
                  <a:gdLst>
                    <a:gd name="T0" fmla="*/ 96 w 96"/>
                    <a:gd name="T1" fmla="*/ 0 h 155"/>
                    <a:gd name="T2" fmla="*/ 48 w 96"/>
                    <a:gd name="T3" fmla="*/ 99 h 155"/>
                    <a:gd name="T4" fmla="*/ 0 w 96"/>
                    <a:gd name="T5" fmla="*/ 155 h 155"/>
                    <a:gd name="T6" fmla="*/ 34 w 96"/>
                    <a:gd name="T7" fmla="*/ 89 h 155"/>
                    <a:gd name="T8" fmla="*/ 51 w 96"/>
                    <a:gd name="T9" fmla="*/ 62 h 155"/>
                    <a:gd name="T10" fmla="*/ 96 w 96"/>
                    <a:gd name="T11" fmla="*/ 0 h 155"/>
                  </a:gdLst>
                  <a:ahLst/>
                  <a:cxnLst>
                    <a:cxn ang="0">
                      <a:pos x="T0" y="T1"/>
                    </a:cxn>
                    <a:cxn ang="0">
                      <a:pos x="T2" y="T3"/>
                    </a:cxn>
                    <a:cxn ang="0">
                      <a:pos x="T4" y="T5"/>
                    </a:cxn>
                    <a:cxn ang="0">
                      <a:pos x="T6" y="T7"/>
                    </a:cxn>
                    <a:cxn ang="0">
                      <a:pos x="T8" y="T9"/>
                    </a:cxn>
                    <a:cxn ang="0">
                      <a:pos x="T10" y="T11"/>
                    </a:cxn>
                  </a:cxnLst>
                  <a:rect l="0" t="0" r="r" b="b"/>
                  <a:pathLst>
                    <a:path w="96" h="155">
                      <a:moveTo>
                        <a:pt x="96" y="0"/>
                      </a:moveTo>
                      <a:lnTo>
                        <a:pt x="48" y="99"/>
                      </a:lnTo>
                      <a:lnTo>
                        <a:pt x="0" y="155"/>
                      </a:lnTo>
                      <a:lnTo>
                        <a:pt x="34" y="89"/>
                      </a:lnTo>
                      <a:lnTo>
                        <a:pt x="51" y="62"/>
                      </a:lnTo>
                      <a:lnTo>
                        <a:pt x="9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3" name="Oval 104">
                  <a:extLst>
                    <a:ext uri="{FF2B5EF4-FFF2-40B4-BE49-F238E27FC236}">
                      <a16:creationId xmlns:a16="http://schemas.microsoft.com/office/drawing/2014/main" id="{30A93F40-C6AE-4F37-85FB-2FAE15C05CF9}"/>
                    </a:ext>
                  </a:extLst>
                </p:cNvPr>
                <p:cNvSpPr>
                  <a:spLocks noChangeArrowheads="1"/>
                </p:cNvSpPr>
                <p:nvPr/>
              </p:nvSpPr>
              <p:spPr bwMode="auto">
                <a:xfrm>
                  <a:off x="7021" y="2313"/>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4" name="Oval 105">
                  <a:extLst>
                    <a:ext uri="{FF2B5EF4-FFF2-40B4-BE49-F238E27FC236}">
                      <a16:creationId xmlns:a16="http://schemas.microsoft.com/office/drawing/2014/main" id="{8799573B-2B2D-4EC5-95F4-91B2E9EFCFAD}"/>
                    </a:ext>
                  </a:extLst>
                </p:cNvPr>
                <p:cNvSpPr>
                  <a:spLocks noChangeArrowheads="1"/>
                </p:cNvSpPr>
                <p:nvPr/>
              </p:nvSpPr>
              <p:spPr bwMode="auto">
                <a:xfrm>
                  <a:off x="7021" y="2382"/>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5" name="Freeform 106">
                  <a:extLst>
                    <a:ext uri="{FF2B5EF4-FFF2-40B4-BE49-F238E27FC236}">
                      <a16:creationId xmlns:a16="http://schemas.microsoft.com/office/drawing/2014/main" id="{19D3ED1E-35C1-4368-AF22-458416097746}"/>
                    </a:ext>
                  </a:extLst>
                </p:cNvPr>
                <p:cNvSpPr>
                  <a:spLocks/>
                </p:cNvSpPr>
                <p:nvPr/>
              </p:nvSpPr>
              <p:spPr bwMode="auto">
                <a:xfrm>
                  <a:off x="6916" y="2489"/>
                  <a:ext cx="327" cy="856"/>
                </a:xfrm>
                <a:custGeom>
                  <a:avLst/>
                  <a:gdLst>
                    <a:gd name="T0" fmla="*/ 214 w 654"/>
                    <a:gd name="T1" fmla="*/ 562 h 1712"/>
                    <a:gd name="T2" fmla="*/ 276 w 654"/>
                    <a:gd name="T3" fmla="*/ 1010 h 1712"/>
                    <a:gd name="T4" fmla="*/ 297 w 654"/>
                    <a:gd name="T5" fmla="*/ 1203 h 1712"/>
                    <a:gd name="T6" fmla="*/ 352 w 654"/>
                    <a:gd name="T7" fmla="*/ 1533 h 1712"/>
                    <a:gd name="T8" fmla="*/ 345 w 654"/>
                    <a:gd name="T9" fmla="*/ 1623 h 1712"/>
                    <a:gd name="T10" fmla="*/ 379 w 654"/>
                    <a:gd name="T11" fmla="*/ 1712 h 1712"/>
                    <a:gd name="T12" fmla="*/ 448 w 654"/>
                    <a:gd name="T13" fmla="*/ 1712 h 1712"/>
                    <a:gd name="T14" fmla="*/ 565 w 654"/>
                    <a:gd name="T15" fmla="*/ 1664 h 1712"/>
                    <a:gd name="T16" fmla="*/ 585 w 654"/>
                    <a:gd name="T17" fmla="*/ 1533 h 1712"/>
                    <a:gd name="T18" fmla="*/ 530 w 654"/>
                    <a:gd name="T19" fmla="*/ 1533 h 1712"/>
                    <a:gd name="T20" fmla="*/ 448 w 654"/>
                    <a:gd name="T21" fmla="*/ 1513 h 1712"/>
                    <a:gd name="T22" fmla="*/ 537 w 654"/>
                    <a:gd name="T23" fmla="*/ 1513 h 1712"/>
                    <a:gd name="T24" fmla="*/ 578 w 654"/>
                    <a:gd name="T25" fmla="*/ 1499 h 1712"/>
                    <a:gd name="T26" fmla="*/ 592 w 654"/>
                    <a:gd name="T27" fmla="*/ 1196 h 1712"/>
                    <a:gd name="T28" fmla="*/ 620 w 654"/>
                    <a:gd name="T29" fmla="*/ 934 h 1712"/>
                    <a:gd name="T30" fmla="*/ 631 w 654"/>
                    <a:gd name="T31" fmla="*/ 779 h 1712"/>
                    <a:gd name="T32" fmla="*/ 634 w 654"/>
                    <a:gd name="T33" fmla="*/ 595 h 1712"/>
                    <a:gd name="T34" fmla="*/ 654 w 654"/>
                    <a:gd name="T35" fmla="*/ 328 h 1712"/>
                    <a:gd name="T36" fmla="*/ 555 w 654"/>
                    <a:gd name="T37" fmla="*/ 338 h 1712"/>
                    <a:gd name="T38" fmla="*/ 368 w 654"/>
                    <a:gd name="T39" fmla="*/ 349 h 1712"/>
                    <a:gd name="T40" fmla="*/ 239 w 654"/>
                    <a:gd name="T41" fmla="*/ 349 h 1712"/>
                    <a:gd name="T42" fmla="*/ 206 w 654"/>
                    <a:gd name="T43" fmla="*/ 145 h 1712"/>
                    <a:gd name="T44" fmla="*/ 199 w 654"/>
                    <a:gd name="T45" fmla="*/ 0 h 1712"/>
                    <a:gd name="T46" fmla="*/ 192 w 654"/>
                    <a:gd name="T47" fmla="*/ 108 h 1712"/>
                    <a:gd name="T48" fmla="*/ 167 w 654"/>
                    <a:gd name="T49" fmla="*/ 344 h 1712"/>
                    <a:gd name="T50" fmla="*/ 6 w 654"/>
                    <a:gd name="T51" fmla="*/ 303 h 1712"/>
                    <a:gd name="T52" fmla="*/ 0 w 654"/>
                    <a:gd name="T53" fmla="*/ 475 h 1712"/>
                    <a:gd name="T54" fmla="*/ 15 w 654"/>
                    <a:gd name="T55" fmla="*/ 748 h 1712"/>
                    <a:gd name="T56" fmla="*/ 1 w 654"/>
                    <a:gd name="T57" fmla="*/ 907 h 1712"/>
                    <a:gd name="T58" fmla="*/ 29 w 654"/>
                    <a:gd name="T59" fmla="*/ 1058 h 1712"/>
                    <a:gd name="T60" fmla="*/ 91 w 654"/>
                    <a:gd name="T61" fmla="*/ 1444 h 1712"/>
                    <a:gd name="T62" fmla="*/ 159 w 654"/>
                    <a:gd name="T63" fmla="*/ 1485 h 1712"/>
                    <a:gd name="T64" fmla="*/ 97 w 654"/>
                    <a:gd name="T65" fmla="*/ 1492 h 1712"/>
                    <a:gd name="T66" fmla="*/ 97 w 654"/>
                    <a:gd name="T67" fmla="*/ 1589 h 1712"/>
                    <a:gd name="T68" fmla="*/ 166 w 654"/>
                    <a:gd name="T69" fmla="*/ 1644 h 1712"/>
                    <a:gd name="T70" fmla="*/ 310 w 654"/>
                    <a:gd name="T71" fmla="*/ 1651 h 1712"/>
                    <a:gd name="T72" fmla="*/ 317 w 654"/>
                    <a:gd name="T73" fmla="*/ 1589 h 1712"/>
                    <a:gd name="T74" fmla="*/ 331 w 654"/>
                    <a:gd name="T75" fmla="*/ 1561 h 1712"/>
                    <a:gd name="T76" fmla="*/ 283 w 654"/>
                    <a:gd name="T77" fmla="*/ 1258 h 1712"/>
                    <a:gd name="T78" fmla="*/ 255 w 654"/>
                    <a:gd name="T79" fmla="*/ 1051 h 1712"/>
                    <a:gd name="T80" fmla="*/ 235 w 654"/>
                    <a:gd name="T81" fmla="*/ 872 h 1712"/>
                    <a:gd name="T82" fmla="*/ 214 w 654"/>
                    <a:gd name="T83" fmla="*/ 562 h 1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54" h="1712">
                      <a:moveTo>
                        <a:pt x="214" y="562"/>
                      </a:moveTo>
                      <a:lnTo>
                        <a:pt x="276" y="1010"/>
                      </a:lnTo>
                      <a:lnTo>
                        <a:pt x="297" y="1203"/>
                      </a:lnTo>
                      <a:lnTo>
                        <a:pt x="352" y="1533"/>
                      </a:lnTo>
                      <a:lnTo>
                        <a:pt x="345" y="1623"/>
                      </a:lnTo>
                      <a:lnTo>
                        <a:pt x="379" y="1712"/>
                      </a:lnTo>
                      <a:lnTo>
                        <a:pt x="448" y="1712"/>
                      </a:lnTo>
                      <a:lnTo>
                        <a:pt x="565" y="1664"/>
                      </a:lnTo>
                      <a:lnTo>
                        <a:pt x="585" y="1533"/>
                      </a:lnTo>
                      <a:lnTo>
                        <a:pt x="530" y="1533"/>
                      </a:lnTo>
                      <a:lnTo>
                        <a:pt x="448" y="1513"/>
                      </a:lnTo>
                      <a:lnTo>
                        <a:pt x="537" y="1513"/>
                      </a:lnTo>
                      <a:lnTo>
                        <a:pt x="578" y="1499"/>
                      </a:lnTo>
                      <a:lnTo>
                        <a:pt x="592" y="1196"/>
                      </a:lnTo>
                      <a:lnTo>
                        <a:pt x="620" y="934"/>
                      </a:lnTo>
                      <a:lnTo>
                        <a:pt x="631" y="779"/>
                      </a:lnTo>
                      <a:lnTo>
                        <a:pt x="634" y="595"/>
                      </a:lnTo>
                      <a:lnTo>
                        <a:pt x="654" y="328"/>
                      </a:lnTo>
                      <a:lnTo>
                        <a:pt x="555" y="338"/>
                      </a:lnTo>
                      <a:lnTo>
                        <a:pt x="368" y="349"/>
                      </a:lnTo>
                      <a:lnTo>
                        <a:pt x="239" y="349"/>
                      </a:lnTo>
                      <a:lnTo>
                        <a:pt x="206" y="145"/>
                      </a:lnTo>
                      <a:lnTo>
                        <a:pt x="199" y="0"/>
                      </a:lnTo>
                      <a:lnTo>
                        <a:pt x="192" y="108"/>
                      </a:lnTo>
                      <a:lnTo>
                        <a:pt x="167" y="344"/>
                      </a:lnTo>
                      <a:lnTo>
                        <a:pt x="6" y="303"/>
                      </a:lnTo>
                      <a:lnTo>
                        <a:pt x="0" y="475"/>
                      </a:lnTo>
                      <a:lnTo>
                        <a:pt x="15" y="748"/>
                      </a:lnTo>
                      <a:lnTo>
                        <a:pt x="1" y="907"/>
                      </a:lnTo>
                      <a:lnTo>
                        <a:pt x="29" y="1058"/>
                      </a:lnTo>
                      <a:lnTo>
                        <a:pt x="91" y="1444"/>
                      </a:lnTo>
                      <a:lnTo>
                        <a:pt x="159" y="1485"/>
                      </a:lnTo>
                      <a:lnTo>
                        <a:pt x="97" y="1492"/>
                      </a:lnTo>
                      <a:lnTo>
                        <a:pt x="97" y="1589"/>
                      </a:lnTo>
                      <a:lnTo>
                        <a:pt x="166" y="1644"/>
                      </a:lnTo>
                      <a:lnTo>
                        <a:pt x="310" y="1651"/>
                      </a:lnTo>
                      <a:lnTo>
                        <a:pt x="317" y="1589"/>
                      </a:lnTo>
                      <a:lnTo>
                        <a:pt x="331" y="1561"/>
                      </a:lnTo>
                      <a:lnTo>
                        <a:pt x="283" y="1258"/>
                      </a:lnTo>
                      <a:lnTo>
                        <a:pt x="255" y="1051"/>
                      </a:lnTo>
                      <a:lnTo>
                        <a:pt x="235" y="872"/>
                      </a:lnTo>
                      <a:lnTo>
                        <a:pt x="214" y="56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6" name="Freeform 107">
                  <a:extLst>
                    <a:ext uri="{FF2B5EF4-FFF2-40B4-BE49-F238E27FC236}">
                      <a16:creationId xmlns:a16="http://schemas.microsoft.com/office/drawing/2014/main" id="{1B8A3DCE-2C2E-4FDF-B52B-1AB0002C5236}"/>
                    </a:ext>
                  </a:extLst>
                </p:cNvPr>
                <p:cNvSpPr>
                  <a:spLocks/>
                </p:cNvSpPr>
                <p:nvPr/>
              </p:nvSpPr>
              <p:spPr bwMode="auto">
                <a:xfrm>
                  <a:off x="7021" y="2673"/>
                  <a:ext cx="42" cy="56"/>
                </a:xfrm>
                <a:custGeom>
                  <a:avLst/>
                  <a:gdLst>
                    <a:gd name="T0" fmla="*/ 84 w 84"/>
                    <a:gd name="T1" fmla="*/ 0 h 111"/>
                    <a:gd name="T2" fmla="*/ 12 w 84"/>
                    <a:gd name="T3" fmla="*/ 41 h 111"/>
                    <a:gd name="T4" fmla="*/ 0 w 84"/>
                    <a:gd name="T5" fmla="*/ 111 h 111"/>
                    <a:gd name="T6" fmla="*/ 20 w 84"/>
                    <a:gd name="T7" fmla="*/ 55 h 111"/>
                    <a:gd name="T8" fmla="*/ 84 w 84"/>
                    <a:gd name="T9" fmla="*/ 0 h 111"/>
                  </a:gdLst>
                  <a:ahLst/>
                  <a:cxnLst>
                    <a:cxn ang="0">
                      <a:pos x="T0" y="T1"/>
                    </a:cxn>
                    <a:cxn ang="0">
                      <a:pos x="T2" y="T3"/>
                    </a:cxn>
                    <a:cxn ang="0">
                      <a:pos x="T4" y="T5"/>
                    </a:cxn>
                    <a:cxn ang="0">
                      <a:pos x="T6" y="T7"/>
                    </a:cxn>
                    <a:cxn ang="0">
                      <a:pos x="T8" y="T9"/>
                    </a:cxn>
                  </a:cxnLst>
                  <a:rect l="0" t="0" r="r" b="b"/>
                  <a:pathLst>
                    <a:path w="84" h="111">
                      <a:moveTo>
                        <a:pt x="84" y="0"/>
                      </a:moveTo>
                      <a:lnTo>
                        <a:pt x="12" y="41"/>
                      </a:lnTo>
                      <a:lnTo>
                        <a:pt x="0" y="111"/>
                      </a:lnTo>
                      <a:lnTo>
                        <a:pt x="20" y="55"/>
                      </a:lnTo>
                      <a:lnTo>
                        <a:pt x="84"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7" name="Freeform 108">
                  <a:extLst>
                    <a:ext uri="{FF2B5EF4-FFF2-40B4-BE49-F238E27FC236}">
                      <a16:creationId xmlns:a16="http://schemas.microsoft.com/office/drawing/2014/main" id="{43DC3C78-DB9F-45E9-80A4-55263F560715}"/>
                    </a:ext>
                  </a:extLst>
                </p:cNvPr>
                <p:cNvSpPr>
                  <a:spLocks/>
                </p:cNvSpPr>
                <p:nvPr/>
              </p:nvSpPr>
              <p:spPr bwMode="auto">
                <a:xfrm>
                  <a:off x="7076" y="2837"/>
                  <a:ext cx="32" cy="404"/>
                </a:xfrm>
                <a:custGeom>
                  <a:avLst/>
                  <a:gdLst>
                    <a:gd name="T0" fmla="*/ 6 w 65"/>
                    <a:gd name="T1" fmla="*/ 0 h 809"/>
                    <a:gd name="T2" fmla="*/ 34 w 65"/>
                    <a:gd name="T3" fmla="*/ 454 h 809"/>
                    <a:gd name="T4" fmla="*/ 65 w 65"/>
                    <a:gd name="T5" fmla="*/ 671 h 809"/>
                    <a:gd name="T6" fmla="*/ 65 w 65"/>
                    <a:gd name="T7" fmla="*/ 809 h 809"/>
                    <a:gd name="T8" fmla="*/ 48 w 65"/>
                    <a:gd name="T9" fmla="*/ 664 h 809"/>
                    <a:gd name="T10" fmla="*/ 24 w 65"/>
                    <a:gd name="T11" fmla="*/ 454 h 809"/>
                    <a:gd name="T12" fmla="*/ 0 w 65"/>
                    <a:gd name="T13" fmla="*/ 210 h 809"/>
                    <a:gd name="T14" fmla="*/ 6 w 65"/>
                    <a:gd name="T15" fmla="*/ 0 h 8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09">
                      <a:moveTo>
                        <a:pt x="6" y="0"/>
                      </a:moveTo>
                      <a:lnTo>
                        <a:pt x="34" y="454"/>
                      </a:lnTo>
                      <a:lnTo>
                        <a:pt x="65" y="671"/>
                      </a:lnTo>
                      <a:lnTo>
                        <a:pt x="65" y="809"/>
                      </a:lnTo>
                      <a:lnTo>
                        <a:pt x="48" y="664"/>
                      </a:lnTo>
                      <a:lnTo>
                        <a:pt x="24" y="454"/>
                      </a:lnTo>
                      <a:lnTo>
                        <a:pt x="0" y="210"/>
                      </a:lnTo>
                      <a:lnTo>
                        <a:pt x="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77" name="Group 121">
                <a:extLst>
                  <a:ext uri="{FF2B5EF4-FFF2-40B4-BE49-F238E27FC236}">
                    <a16:creationId xmlns:a16="http://schemas.microsoft.com/office/drawing/2014/main" id="{A3422523-65AA-4785-8B35-6E9D5F8EC351}"/>
                  </a:ext>
                </a:extLst>
              </p:cNvPr>
              <p:cNvGrpSpPr>
                <a:grpSpLocks/>
              </p:cNvGrpSpPr>
              <p:nvPr/>
            </p:nvGrpSpPr>
            <p:grpSpPr bwMode="auto">
              <a:xfrm>
                <a:off x="6427" y="1938"/>
                <a:ext cx="190" cy="119"/>
                <a:chOff x="6427" y="1938"/>
                <a:chExt cx="190" cy="119"/>
              </a:xfrm>
            </p:grpSpPr>
            <p:grpSp>
              <p:nvGrpSpPr>
                <p:cNvPr id="308" name="Group 119">
                  <a:extLst>
                    <a:ext uri="{FF2B5EF4-FFF2-40B4-BE49-F238E27FC236}">
                      <a16:creationId xmlns:a16="http://schemas.microsoft.com/office/drawing/2014/main" id="{A9D7954F-CDE1-4079-A1DD-D5C81B06167A}"/>
                    </a:ext>
                  </a:extLst>
                </p:cNvPr>
                <p:cNvGrpSpPr>
                  <a:grpSpLocks/>
                </p:cNvGrpSpPr>
                <p:nvPr/>
              </p:nvGrpSpPr>
              <p:grpSpPr bwMode="auto">
                <a:xfrm>
                  <a:off x="6427" y="1938"/>
                  <a:ext cx="172" cy="105"/>
                  <a:chOff x="6427" y="1938"/>
                  <a:chExt cx="172" cy="105"/>
                </a:xfrm>
              </p:grpSpPr>
              <p:sp>
                <p:nvSpPr>
                  <p:cNvPr id="310" name="Freeform 110">
                    <a:extLst>
                      <a:ext uri="{FF2B5EF4-FFF2-40B4-BE49-F238E27FC236}">
                        <a16:creationId xmlns:a16="http://schemas.microsoft.com/office/drawing/2014/main" id="{FCD1CB27-371D-4CD1-9C85-DEE84628B764}"/>
                      </a:ext>
                    </a:extLst>
                  </p:cNvPr>
                  <p:cNvSpPr>
                    <a:spLocks/>
                  </p:cNvSpPr>
                  <p:nvPr/>
                </p:nvSpPr>
                <p:spPr bwMode="auto">
                  <a:xfrm>
                    <a:off x="6427" y="1938"/>
                    <a:ext cx="172" cy="105"/>
                  </a:xfrm>
                  <a:custGeom>
                    <a:avLst/>
                    <a:gdLst>
                      <a:gd name="T0" fmla="*/ 325 w 346"/>
                      <a:gd name="T1" fmla="*/ 102 h 211"/>
                      <a:gd name="T2" fmla="*/ 313 w 346"/>
                      <a:gd name="T3" fmla="*/ 76 h 211"/>
                      <a:gd name="T4" fmla="*/ 296 w 346"/>
                      <a:gd name="T5" fmla="*/ 60 h 211"/>
                      <a:gd name="T6" fmla="*/ 251 w 346"/>
                      <a:gd name="T7" fmla="*/ 32 h 211"/>
                      <a:gd name="T8" fmla="*/ 197 w 346"/>
                      <a:gd name="T9" fmla="*/ 12 h 211"/>
                      <a:gd name="T10" fmla="*/ 164 w 346"/>
                      <a:gd name="T11" fmla="*/ 6 h 211"/>
                      <a:gd name="T12" fmla="*/ 140 w 346"/>
                      <a:gd name="T13" fmla="*/ 6 h 211"/>
                      <a:gd name="T14" fmla="*/ 104 w 346"/>
                      <a:gd name="T15" fmla="*/ 0 h 211"/>
                      <a:gd name="T16" fmla="*/ 76 w 346"/>
                      <a:gd name="T17" fmla="*/ 2 h 211"/>
                      <a:gd name="T18" fmla="*/ 44 w 346"/>
                      <a:gd name="T19" fmla="*/ 4 h 211"/>
                      <a:gd name="T20" fmla="*/ 24 w 346"/>
                      <a:gd name="T21" fmla="*/ 10 h 211"/>
                      <a:gd name="T22" fmla="*/ 6 w 346"/>
                      <a:gd name="T23" fmla="*/ 18 h 211"/>
                      <a:gd name="T24" fmla="*/ 0 w 346"/>
                      <a:gd name="T25" fmla="*/ 27 h 211"/>
                      <a:gd name="T26" fmla="*/ 2 w 346"/>
                      <a:gd name="T27" fmla="*/ 38 h 211"/>
                      <a:gd name="T28" fmla="*/ 9 w 346"/>
                      <a:gd name="T29" fmla="*/ 43 h 211"/>
                      <a:gd name="T30" fmla="*/ 28 w 346"/>
                      <a:gd name="T31" fmla="*/ 44 h 211"/>
                      <a:gd name="T32" fmla="*/ 47 w 346"/>
                      <a:gd name="T33" fmla="*/ 39 h 211"/>
                      <a:gd name="T34" fmla="*/ 86 w 346"/>
                      <a:gd name="T35" fmla="*/ 40 h 211"/>
                      <a:gd name="T36" fmla="*/ 108 w 346"/>
                      <a:gd name="T37" fmla="*/ 46 h 211"/>
                      <a:gd name="T38" fmla="*/ 125 w 346"/>
                      <a:gd name="T39" fmla="*/ 58 h 211"/>
                      <a:gd name="T40" fmla="*/ 102 w 346"/>
                      <a:gd name="T41" fmla="*/ 71 h 211"/>
                      <a:gd name="T42" fmla="*/ 96 w 346"/>
                      <a:gd name="T43" fmla="*/ 82 h 211"/>
                      <a:gd name="T44" fmla="*/ 101 w 346"/>
                      <a:gd name="T45" fmla="*/ 95 h 211"/>
                      <a:gd name="T46" fmla="*/ 105 w 346"/>
                      <a:gd name="T47" fmla="*/ 101 h 211"/>
                      <a:gd name="T48" fmla="*/ 99 w 346"/>
                      <a:gd name="T49" fmla="*/ 116 h 211"/>
                      <a:gd name="T50" fmla="*/ 107 w 346"/>
                      <a:gd name="T51" fmla="*/ 132 h 211"/>
                      <a:gd name="T52" fmla="*/ 103 w 346"/>
                      <a:gd name="T53" fmla="*/ 147 h 211"/>
                      <a:gd name="T54" fmla="*/ 112 w 346"/>
                      <a:gd name="T55" fmla="*/ 163 h 211"/>
                      <a:gd name="T56" fmla="*/ 124 w 346"/>
                      <a:gd name="T57" fmla="*/ 191 h 211"/>
                      <a:gd name="T58" fmla="*/ 151 w 346"/>
                      <a:gd name="T59" fmla="*/ 195 h 211"/>
                      <a:gd name="T60" fmla="*/ 185 w 346"/>
                      <a:gd name="T61" fmla="*/ 195 h 211"/>
                      <a:gd name="T62" fmla="*/ 198 w 346"/>
                      <a:gd name="T63" fmla="*/ 184 h 211"/>
                      <a:gd name="T64" fmla="*/ 217 w 346"/>
                      <a:gd name="T65" fmla="*/ 201 h 211"/>
                      <a:gd name="T66" fmla="*/ 251 w 346"/>
                      <a:gd name="T67" fmla="*/ 202 h 211"/>
                      <a:gd name="T68" fmla="*/ 268 w 346"/>
                      <a:gd name="T69" fmla="*/ 208 h 211"/>
                      <a:gd name="T70" fmla="*/ 291 w 346"/>
                      <a:gd name="T71" fmla="*/ 211 h 211"/>
                      <a:gd name="T72" fmla="*/ 315 w 346"/>
                      <a:gd name="T73" fmla="*/ 193 h 211"/>
                      <a:gd name="T74" fmla="*/ 333 w 346"/>
                      <a:gd name="T75" fmla="*/ 175 h 211"/>
                      <a:gd name="T76" fmla="*/ 346 w 346"/>
                      <a:gd name="T77" fmla="*/ 139 h 211"/>
                      <a:gd name="T78" fmla="*/ 331 w 346"/>
                      <a:gd name="T79" fmla="*/ 123 h 211"/>
                      <a:gd name="T80" fmla="*/ 325 w 346"/>
                      <a:gd name="T81" fmla="*/ 10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6" h="211">
                        <a:moveTo>
                          <a:pt x="325" y="102"/>
                        </a:moveTo>
                        <a:lnTo>
                          <a:pt x="313" y="76"/>
                        </a:lnTo>
                        <a:lnTo>
                          <a:pt x="296" y="60"/>
                        </a:lnTo>
                        <a:lnTo>
                          <a:pt x="251" y="32"/>
                        </a:lnTo>
                        <a:lnTo>
                          <a:pt x="197" y="12"/>
                        </a:lnTo>
                        <a:lnTo>
                          <a:pt x="164" y="6"/>
                        </a:lnTo>
                        <a:lnTo>
                          <a:pt x="140" y="6"/>
                        </a:lnTo>
                        <a:lnTo>
                          <a:pt x="104" y="0"/>
                        </a:lnTo>
                        <a:lnTo>
                          <a:pt x="76" y="2"/>
                        </a:lnTo>
                        <a:lnTo>
                          <a:pt x="44" y="4"/>
                        </a:lnTo>
                        <a:lnTo>
                          <a:pt x="24" y="10"/>
                        </a:lnTo>
                        <a:lnTo>
                          <a:pt x="6" y="18"/>
                        </a:lnTo>
                        <a:lnTo>
                          <a:pt x="0" y="27"/>
                        </a:lnTo>
                        <a:lnTo>
                          <a:pt x="2" y="38"/>
                        </a:lnTo>
                        <a:lnTo>
                          <a:pt x="9" y="43"/>
                        </a:lnTo>
                        <a:lnTo>
                          <a:pt x="28" y="44"/>
                        </a:lnTo>
                        <a:lnTo>
                          <a:pt x="47" y="39"/>
                        </a:lnTo>
                        <a:lnTo>
                          <a:pt x="86" y="40"/>
                        </a:lnTo>
                        <a:lnTo>
                          <a:pt x="108" y="46"/>
                        </a:lnTo>
                        <a:lnTo>
                          <a:pt x="125" y="58"/>
                        </a:lnTo>
                        <a:lnTo>
                          <a:pt x="102" y="71"/>
                        </a:lnTo>
                        <a:lnTo>
                          <a:pt x="96" y="82"/>
                        </a:lnTo>
                        <a:lnTo>
                          <a:pt x="101" y="95"/>
                        </a:lnTo>
                        <a:lnTo>
                          <a:pt x="105" y="101"/>
                        </a:lnTo>
                        <a:lnTo>
                          <a:pt x="99" y="116"/>
                        </a:lnTo>
                        <a:lnTo>
                          <a:pt x="107" y="132"/>
                        </a:lnTo>
                        <a:lnTo>
                          <a:pt x="103" y="147"/>
                        </a:lnTo>
                        <a:lnTo>
                          <a:pt x="112" y="163"/>
                        </a:lnTo>
                        <a:lnTo>
                          <a:pt x="124" y="191"/>
                        </a:lnTo>
                        <a:lnTo>
                          <a:pt x="151" y="195"/>
                        </a:lnTo>
                        <a:lnTo>
                          <a:pt x="185" y="195"/>
                        </a:lnTo>
                        <a:lnTo>
                          <a:pt x="198" y="184"/>
                        </a:lnTo>
                        <a:lnTo>
                          <a:pt x="217" y="201"/>
                        </a:lnTo>
                        <a:lnTo>
                          <a:pt x="251" y="202"/>
                        </a:lnTo>
                        <a:lnTo>
                          <a:pt x="268" y="208"/>
                        </a:lnTo>
                        <a:lnTo>
                          <a:pt x="291" y="211"/>
                        </a:lnTo>
                        <a:lnTo>
                          <a:pt x="315" y="193"/>
                        </a:lnTo>
                        <a:lnTo>
                          <a:pt x="333" y="175"/>
                        </a:lnTo>
                        <a:lnTo>
                          <a:pt x="346" y="139"/>
                        </a:lnTo>
                        <a:lnTo>
                          <a:pt x="331" y="123"/>
                        </a:lnTo>
                        <a:lnTo>
                          <a:pt x="325" y="102"/>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11" name="Freeform 111">
                    <a:extLst>
                      <a:ext uri="{FF2B5EF4-FFF2-40B4-BE49-F238E27FC236}">
                        <a16:creationId xmlns:a16="http://schemas.microsoft.com/office/drawing/2014/main" id="{073B9810-BB9B-48AB-AEB1-AFB09B05A3A5}"/>
                      </a:ext>
                    </a:extLst>
                  </p:cNvPr>
                  <p:cNvSpPr>
                    <a:spLocks/>
                  </p:cNvSpPr>
                  <p:nvPr/>
                </p:nvSpPr>
                <p:spPr bwMode="auto">
                  <a:xfrm>
                    <a:off x="6494" y="1950"/>
                    <a:ext cx="57" cy="49"/>
                  </a:xfrm>
                  <a:custGeom>
                    <a:avLst/>
                    <a:gdLst>
                      <a:gd name="T0" fmla="*/ 115 w 115"/>
                      <a:gd name="T1" fmla="*/ 36 h 98"/>
                      <a:gd name="T2" fmla="*/ 59 w 115"/>
                      <a:gd name="T3" fmla="*/ 39 h 98"/>
                      <a:gd name="T4" fmla="*/ 47 w 115"/>
                      <a:gd name="T5" fmla="*/ 36 h 98"/>
                      <a:gd name="T6" fmla="*/ 27 w 115"/>
                      <a:gd name="T7" fmla="*/ 38 h 98"/>
                      <a:gd name="T8" fmla="*/ 23 w 115"/>
                      <a:gd name="T9" fmla="*/ 53 h 98"/>
                      <a:gd name="T10" fmla="*/ 4 w 115"/>
                      <a:gd name="T11" fmla="*/ 82 h 98"/>
                      <a:gd name="T12" fmla="*/ 9 w 115"/>
                      <a:gd name="T13" fmla="*/ 94 h 98"/>
                      <a:gd name="T14" fmla="*/ 35 w 115"/>
                      <a:gd name="T15" fmla="*/ 93 h 98"/>
                      <a:gd name="T16" fmla="*/ 45 w 115"/>
                      <a:gd name="T17" fmla="*/ 80 h 98"/>
                      <a:gd name="T18" fmla="*/ 58 w 115"/>
                      <a:gd name="T19" fmla="*/ 72 h 98"/>
                      <a:gd name="T20" fmla="*/ 79 w 115"/>
                      <a:gd name="T21" fmla="*/ 76 h 98"/>
                      <a:gd name="T22" fmla="*/ 83 w 115"/>
                      <a:gd name="T23" fmla="*/ 92 h 98"/>
                      <a:gd name="T24" fmla="*/ 56 w 115"/>
                      <a:gd name="T25" fmla="*/ 80 h 98"/>
                      <a:gd name="T26" fmla="*/ 39 w 115"/>
                      <a:gd name="T27" fmla="*/ 91 h 98"/>
                      <a:gd name="T28" fmla="*/ 21 w 115"/>
                      <a:gd name="T29" fmla="*/ 98 h 98"/>
                      <a:gd name="T30" fmla="*/ 5 w 115"/>
                      <a:gd name="T31" fmla="*/ 96 h 98"/>
                      <a:gd name="T32" fmla="*/ 1 w 115"/>
                      <a:gd name="T33" fmla="*/ 88 h 98"/>
                      <a:gd name="T34" fmla="*/ 0 w 115"/>
                      <a:gd name="T35" fmla="*/ 77 h 98"/>
                      <a:gd name="T36" fmla="*/ 11 w 115"/>
                      <a:gd name="T37" fmla="*/ 66 h 98"/>
                      <a:gd name="T38" fmla="*/ 20 w 115"/>
                      <a:gd name="T39" fmla="*/ 53 h 98"/>
                      <a:gd name="T40" fmla="*/ 21 w 115"/>
                      <a:gd name="T41" fmla="*/ 46 h 98"/>
                      <a:gd name="T42" fmla="*/ 24 w 115"/>
                      <a:gd name="T43" fmla="*/ 33 h 98"/>
                      <a:gd name="T44" fmla="*/ 39 w 115"/>
                      <a:gd name="T45" fmla="*/ 33 h 98"/>
                      <a:gd name="T46" fmla="*/ 67 w 115"/>
                      <a:gd name="T47" fmla="*/ 36 h 98"/>
                      <a:gd name="T48" fmla="*/ 61 w 115"/>
                      <a:gd name="T49" fmla="*/ 15 h 98"/>
                      <a:gd name="T50" fmla="*/ 58 w 115"/>
                      <a:gd name="T51" fmla="*/ 0 h 98"/>
                      <a:gd name="T52" fmla="*/ 62 w 115"/>
                      <a:gd name="T53" fmla="*/ 12 h 98"/>
                      <a:gd name="T54" fmla="*/ 72 w 115"/>
                      <a:gd name="T55" fmla="*/ 34 h 98"/>
                      <a:gd name="T56" fmla="*/ 86 w 115"/>
                      <a:gd name="T57" fmla="*/ 34 h 98"/>
                      <a:gd name="T58" fmla="*/ 102 w 115"/>
                      <a:gd name="T59" fmla="*/ 34 h 98"/>
                      <a:gd name="T60" fmla="*/ 115 w 115"/>
                      <a:gd name="T61" fmla="*/ 3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5" h="98">
                        <a:moveTo>
                          <a:pt x="115" y="36"/>
                        </a:moveTo>
                        <a:lnTo>
                          <a:pt x="59" y="39"/>
                        </a:lnTo>
                        <a:lnTo>
                          <a:pt x="47" y="36"/>
                        </a:lnTo>
                        <a:lnTo>
                          <a:pt x="27" y="38"/>
                        </a:lnTo>
                        <a:lnTo>
                          <a:pt x="23" y="53"/>
                        </a:lnTo>
                        <a:lnTo>
                          <a:pt x="4" y="82"/>
                        </a:lnTo>
                        <a:lnTo>
                          <a:pt x="9" y="94"/>
                        </a:lnTo>
                        <a:lnTo>
                          <a:pt x="35" y="93"/>
                        </a:lnTo>
                        <a:lnTo>
                          <a:pt x="45" y="80"/>
                        </a:lnTo>
                        <a:lnTo>
                          <a:pt x="58" y="72"/>
                        </a:lnTo>
                        <a:lnTo>
                          <a:pt x="79" y="76"/>
                        </a:lnTo>
                        <a:lnTo>
                          <a:pt x="83" y="92"/>
                        </a:lnTo>
                        <a:lnTo>
                          <a:pt x="56" y="80"/>
                        </a:lnTo>
                        <a:lnTo>
                          <a:pt x="39" y="91"/>
                        </a:lnTo>
                        <a:lnTo>
                          <a:pt x="21" y="98"/>
                        </a:lnTo>
                        <a:lnTo>
                          <a:pt x="5" y="96"/>
                        </a:lnTo>
                        <a:lnTo>
                          <a:pt x="1" y="88"/>
                        </a:lnTo>
                        <a:lnTo>
                          <a:pt x="0" y="77"/>
                        </a:lnTo>
                        <a:lnTo>
                          <a:pt x="11" y="66"/>
                        </a:lnTo>
                        <a:lnTo>
                          <a:pt x="20" y="53"/>
                        </a:lnTo>
                        <a:lnTo>
                          <a:pt x="21" y="46"/>
                        </a:lnTo>
                        <a:lnTo>
                          <a:pt x="24" y="33"/>
                        </a:lnTo>
                        <a:lnTo>
                          <a:pt x="39" y="33"/>
                        </a:lnTo>
                        <a:lnTo>
                          <a:pt x="67" y="36"/>
                        </a:lnTo>
                        <a:lnTo>
                          <a:pt x="61" y="15"/>
                        </a:lnTo>
                        <a:lnTo>
                          <a:pt x="58" y="0"/>
                        </a:lnTo>
                        <a:lnTo>
                          <a:pt x="62" y="12"/>
                        </a:lnTo>
                        <a:lnTo>
                          <a:pt x="72" y="34"/>
                        </a:lnTo>
                        <a:lnTo>
                          <a:pt x="86" y="34"/>
                        </a:lnTo>
                        <a:lnTo>
                          <a:pt x="102" y="34"/>
                        </a:lnTo>
                        <a:lnTo>
                          <a:pt x="115" y="3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2" name="Freeform 112">
                    <a:extLst>
                      <a:ext uri="{FF2B5EF4-FFF2-40B4-BE49-F238E27FC236}">
                        <a16:creationId xmlns:a16="http://schemas.microsoft.com/office/drawing/2014/main" id="{C287AFB6-01E9-427B-9B9E-4E43BD774BD7}"/>
                      </a:ext>
                    </a:extLst>
                  </p:cNvPr>
                  <p:cNvSpPr>
                    <a:spLocks/>
                  </p:cNvSpPr>
                  <p:nvPr/>
                </p:nvSpPr>
                <p:spPr bwMode="auto">
                  <a:xfrm>
                    <a:off x="6523" y="1994"/>
                    <a:ext cx="16" cy="36"/>
                  </a:xfrm>
                  <a:custGeom>
                    <a:avLst/>
                    <a:gdLst>
                      <a:gd name="T0" fmla="*/ 0 w 31"/>
                      <a:gd name="T1" fmla="*/ 0 h 72"/>
                      <a:gd name="T2" fmla="*/ 11 w 31"/>
                      <a:gd name="T3" fmla="*/ 6 h 72"/>
                      <a:gd name="T4" fmla="*/ 13 w 31"/>
                      <a:gd name="T5" fmla="*/ 15 h 72"/>
                      <a:gd name="T6" fmla="*/ 12 w 31"/>
                      <a:gd name="T7" fmla="*/ 23 h 72"/>
                      <a:gd name="T8" fmla="*/ 20 w 31"/>
                      <a:gd name="T9" fmla="*/ 25 h 72"/>
                      <a:gd name="T10" fmla="*/ 25 w 31"/>
                      <a:gd name="T11" fmla="*/ 31 h 72"/>
                      <a:gd name="T12" fmla="*/ 25 w 31"/>
                      <a:gd name="T13" fmla="*/ 40 h 72"/>
                      <a:gd name="T14" fmla="*/ 21 w 31"/>
                      <a:gd name="T15" fmla="*/ 44 h 72"/>
                      <a:gd name="T16" fmla="*/ 3 w 31"/>
                      <a:gd name="T17" fmla="*/ 50 h 72"/>
                      <a:gd name="T18" fmla="*/ 7 w 31"/>
                      <a:gd name="T19" fmla="*/ 55 h 72"/>
                      <a:gd name="T20" fmla="*/ 7 w 31"/>
                      <a:gd name="T21" fmla="*/ 62 h 72"/>
                      <a:gd name="T22" fmla="*/ 0 w 31"/>
                      <a:gd name="T23" fmla="*/ 70 h 72"/>
                      <a:gd name="T24" fmla="*/ 10 w 31"/>
                      <a:gd name="T25" fmla="*/ 72 h 72"/>
                      <a:gd name="T26" fmla="*/ 10 w 31"/>
                      <a:gd name="T27" fmla="*/ 60 h 72"/>
                      <a:gd name="T28" fmla="*/ 18 w 31"/>
                      <a:gd name="T29" fmla="*/ 51 h 72"/>
                      <a:gd name="T30" fmla="*/ 27 w 31"/>
                      <a:gd name="T31" fmla="*/ 46 h 72"/>
                      <a:gd name="T32" fmla="*/ 31 w 31"/>
                      <a:gd name="T33" fmla="*/ 33 h 72"/>
                      <a:gd name="T34" fmla="*/ 26 w 31"/>
                      <a:gd name="T35" fmla="*/ 26 h 72"/>
                      <a:gd name="T36" fmla="*/ 17 w 31"/>
                      <a:gd name="T37" fmla="*/ 21 h 72"/>
                      <a:gd name="T38" fmla="*/ 17 w 31"/>
                      <a:gd name="T39" fmla="*/ 12 h 72"/>
                      <a:gd name="T40" fmla="*/ 15 w 31"/>
                      <a:gd name="T41" fmla="*/ 3 h 72"/>
                      <a:gd name="T42" fmla="*/ 0 w 31"/>
                      <a:gd name="T4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72">
                        <a:moveTo>
                          <a:pt x="0" y="0"/>
                        </a:moveTo>
                        <a:lnTo>
                          <a:pt x="11" y="6"/>
                        </a:lnTo>
                        <a:lnTo>
                          <a:pt x="13" y="15"/>
                        </a:lnTo>
                        <a:lnTo>
                          <a:pt x="12" y="23"/>
                        </a:lnTo>
                        <a:lnTo>
                          <a:pt x="20" y="25"/>
                        </a:lnTo>
                        <a:lnTo>
                          <a:pt x="25" y="31"/>
                        </a:lnTo>
                        <a:lnTo>
                          <a:pt x="25" y="40"/>
                        </a:lnTo>
                        <a:lnTo>
                          <a:pt x="21" y="44"/>
                        </a:lnTo>
                        <a:lnTo>
                          <a:pt x="3" y="50"/>
                        </a:lnTo>
                        <a:lnTo>
                          <a:pt x="7" y="55"/>
                        </a:lnTo>
                        <a:lnTo>
                          <a:pt x="7" y="62"/>
                        </a:lnTo>
                        <a:lnTo>
                          <a:pt x="0" y="70"/>
                        </a:lnTo>
                        <a:lnTo>
                          <a:pt x="10" y="72"/>
                        </a:lnTo>
                        <a:lnTo>
                          <a:pt x="10" y="60"/>
                        </a:lnTo>
                        <a:lnTo>
                          <a:pt x="18" y="51"/>
                        </a:lnTo>
                        <a:lnTo>
                          <a:pt x="27" y="46"/>
                        </a:lnTo>
                        <a:lnTo>
                          <a:pt x="31" y="33"/>
                        </a:lnTo>
                        <a:lnTo>
                          <a:pt x="26" y="26"/>
                        </a:lnTo>
                        <a:lnTo>
                          <a:pt x="17" y="21"/>
                        </a:lnTo>
                        <a:lnTo>
                          <a:pt x="17" y="12"/>
                        </a:lnTo>
                        <a:lnTo>
                          <a:pt x="15" y="3"/>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3" name="Freeform 113">
                    <a:extLst>
                      <a:ext uri="{FF2B5EF4-FFF2-40B4-BE49-F238E27FC236}">
                        <a16:creationId xmlns:a16="http://schemas.microsoft.com/office/drawing/2014/main" id="{746DC606-CB7E-434F-A4AC-CDBFF143E668}"/>
                      </a:ext>
                    </a:extLst>
                  </p:cNvPr>
                  <p:cNvSpPr>
                    <a:spLocks/>
                  </p:cNvSpPr>
                  <p:nvPr/>
                </p:nvSpPr>
                <p:spPr bwMode="auto">
                  <a:xfrm>
                    <a:off x="6514" y="1997"/>
                    <a:ext cx="8" cy="8"/>
                  </a:xfrm>
                  <a:custGeom>
                    <a:avLst/>
                    <a:gdLst>
                      <a:gd name="T0" fmla="*/ 7 w 16"/>
                      <a:gd name="T1" fmla="*/ 0 h 17"/>
                      <a:gd name="T2" fmla="*/ 6 w 16"/>
                      <a:gd name="T3" fmla="*/ 6 h 17"/>
                      <a:gd name="T4" fmla="*/ 7 w 16"/>
                      <a:gd name="T5" fmla="*/ 13 h 17"/>
                      <a:gd name="T6" fmla="*/ 16 w 16"/>
                      <a:gd name="T7" fmla="*/ 17 h 17"/>
                      <a:gd name="T8" fmla="*/ 0 w 16"/>
                      <a:gd name="T9" fmla="*/ 14 h 17"/>
                      <a:gd name="T10" fmla="*/ 7 w 16"/>
                      <a:gd name="T11" fmla="*/ 0 h 17"/>
                    </a:gdLst>
                    <a:ahLst/>
                    <a:cxnLst>
                      <a:cxn ang="0">
                        <a:pos x="T0" y="T1"/>
                      </a:cxn>
                      <a:cxn ang="0">
                        <a:pos x="T2" y="T3"/>
                      </a:cxn>
                      <a:cxn ang="0">
                        <a:pos x="T4" y="T5"/>
                      </a:cxn>
                      <a:cxn ang="0">
                        <a:pos x="T6" y="T7"/>
                      </a:cxn>
                      <a:cxn ang="0">
                        <a:pos x="T8" y="T9"/>
                      </a:cxn>
                      <a:cxn ang="0">
                        <a:pos x="T10" y="T11"/>
                      </a:cxn>
                    </a:cxnLst>
                    <a:rect l="0" t="0" r="r" b="b"/>
                    <a:pathLst>
                      <a:path w="16" h="17">
                        <a:moveTo>
                          <a:pt x="7" y="0"/>
                        </a:moveTo>
                        <a:lnTo>
                          <a:pt x="6" y="6"/>
                        </a:lnTo>
                        <a:lnTo>
                          <a:pt x="7" y="13"/>
                        </a:lnTo>
                        <a:lnTo>
                          <a:pt x="16" y="17"/>
                        </a:lnTo>
                        <a:lnTo>
                          <a:pt x="0" y="14"/>
                        </a:lnTo>
                        <a:lnTo>
                          <a:pt x="7"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4" name="Freeform 114">
                    <a:extLst>
                      <a:ext uri="{FF2B5EF4-FFF2-40B4-BE49-F238E27FC236}">
                        <a16:creationId xmlns:a16="http://schemas.microsoft.com/office/drawing/2014/main" id="{283F6762-F9E9-4D74-82AE-29E16FB68531}"/>
                      </a:ext>
                    </a:extLst>
                  </p:cNvPr>
                  <p:cNvSpPr>
                    <a:spLocks/>
                  </p:cNvSpPr>
                  <p:nvPr/>
                </p:nvSpPr>
                <p:spPr bwMode="auto">
                  <a:xfrm>
                    <a:off x="6522" y="2009"/>
                    <a:ext cx="9" cy="7"/>
                  </a:xfrm>
                  <a:custGeom>
                    <a:avLst/>
                    <a:gdLst>
                      <a:gd name="T0" fmla="*/ 4 w 20"/>
                      <a:gd name="T1" fmla="*/ 0 h 12"/>
                      <a:gd name="T2" fmla="*/ 0 w 20"/>
                      <a:gd name="T3" fmla="*/ 5 h 12"/>
                      <a:gd name="T4" fmla="*/ 7 w 20"/>
                      <a:gd name="T5" fmla="*/ 12 h 12"/>
                      <a:gd name="T6" fmla="*/ 11 w 20"/>
                      <a:gd name="T7" fmla="*/ 12 h 12"/>
                      <a:gd name="T8" fmla="*/ 20 w 20"/>
                      <a:gd name="T9" fmla="*/ 12 h 12"/>
                      <a:gd name="T10" fmla="*/ 12 w 20"/>
                      <a:gd name="T11" fmla="*/ 10 h 12"/>
                      <a:gd name="T12" fmla="*/ 4 w 2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0" h="12">
                        <a:moveTo>
                          <a:pt x="4" y="0"/>
                        </a:moveTo>
                        <a:lnTo>
                          <a:pt x="0" y="5"/>
                        </a:lnTo>
                        <a:lnTo>
                          <a:pt x="7" y="12"/>
                        </a:lnTo>
                        <a:lnTo>
                          <a:pt x="11" y="12"/>
                        </a:lnTo>
                        <a:lnTo>
                          <a:pt x="20" y="12"/>
                        </a:lnTo>
                        <a:lnTo>
                          <a:pt x="12" y="10"/>
                        </a:lnTo>
                        <a:lnTo>
                          <a:pt x="4"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5" name="Freeform 115">
                    <a:extLst>
                      <a:ext uri="{FF2B5EF4-FFF2-40B4-BE49-F238E27FC236}">
                        <a16:creationId xmlns:a16="http://schemas.microsoft.com/office/drawing/2014/main" id="{10AE4F68-87E1-40F3-B608-BFE8F3BB9382}"/>
                      </a:ext>
                    </a:extLst>
                  </p:cNvPr>
                  <p:cNvSpPr>
                    <a:spLocks/>
                  </p:cNvSpPr>
                  <p:nvPr/>
                </p:nvSpPr>
                <p:spPr bwMode="auto">
                  <a:xfrm>
                    <a:off x="6520" y="2022"/>
                    <a:ext cx="3" cy="9"/>
                  </a:xfrm>
                  <a:custGeom>
                    <a:avLst/>
                    <a:gdLst>
                      <a:gd name="T0" fmla="*/ 2 w 6"/>
                      <a:gd name="T1" fmla="*/ 0 h 18"/>
                      <a:gd name="T2" fmla="*/ 0 w 6"/>
                      <a:gd name="T3" fmla="*/ 6 h 18"/>
                      <a:gd name="T4" fmla="*/ 2 w 6"/>
                      <a:gd name="T5" fmla="*/ 18 h 18"/>
                      <a:gd name="T6" fmla="*/ 6 w 6"/>
                      <a:gd name="T7" fmla="*/ 12 h 18"/>
                      <a:gd name="T8" fmla="*/ 2 w 6"/>
                      <a:gd name="T9" fmla="*/ 0 h 18"/>
                    </a:gdLst>
                    <a:ahLst/>
                    <a:cxnLst>
                      <a:cxn ang="0">
                        <a:pos x="T0" y="T1"/>
                      </a:cxn>
                      <a:cxn ang="0">
                        <a:pos x="T2" y="T3"/>
                      </a:cxn>
                      <a:cxn ang="0">
                        <a:pos x="T4" y="T5"/>
                      </a:cxn>
                      <a:cxn ang="0">
                        <a:pos x="T6" y="T7"/>
                      </a:cxn>
                      <a:cxn ang="0">
                        <a:pos x="T8" y="T9"/>
                      </a:cxn>
                    </a:cxnLst>
                    <a:rect l="0" t="0" r="r" b="b"/>
                    <a:pathLst>
                      <a:path w="6" h="18">
                        <a:moveTo>
                          <a:pt x="2" y="0"/>
                        </a:moveTo>
                        <a:lnTo>
                          <a:pt x="0" y="6"/>
                        </a:lnTo>
                        <a:lnTo>
                          <a:pt x="2" y="18"/>
                        </a:lnTo>
                        <a:lnTo>
                          <a:pt x="6" y="12"/>
                        </a:lnTo>
                        <a:lnTo>
                          <a:pt x="2"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6" name="Freeform 116">
                    <a:extLst>
                      <a:ext uri="{FF2B5EF4-FFF2-40B4-BE49-F238E27FC236}">
                        <a16:creationId xmlns:a16="http://schemas.microsoft.com/office/drawing/2014/main" id="{947C956F-ACF1-45A6-98EA-E3E47248CBB2}"/>
                      </a:ext>
                    </a:extLst>
                  </p:cNvPr>
                  <p:cNvSpPr>
                    <a:spLocks/>
                  </p:cNvSpPr>
                  <p:nvPr/>
                </p:nvSpPr>
                <p:spPr bwMode="auto">
                  <a:xfrm>
                    <a:off x="6491" y="2017"/>
                    <a:ext cx="27" cy="5"/>
                  </a:xfrm>
                  <a:custGeom>
                    <a:avLst/>
                    <a:gdLst>
                      <a:gd name="T0" fmla="*/ 54 w 54"/>
                      <a:gd name="T1" fmla="*/ 4 h 10"/>
                      <a:gd name="T2" fmla="*/ 35 w 54"/>
                      <a:gd name="T3" fmla="*/ 4 h 10"/>
                      <a:gd name="T4" fmla="*/ 0 w 54"/>
                      <a:gd name="T5" fmla="*/ 0 h 10"/>
                      <a:gd name="T6" fmla="*/ 16 w 54"/>
                      <a:gd name="T7" fmla="*/ 4 h 10"/>
                      <a:gd name="T8" fmla="*/ 40 w 54"/>
                      <a:gd name="T9" fmla="*/ 10 h 10"/>
                      <a:gd name="T10" fmla="*/ 54 w 54"/>
                      <a:gd name="T11" fmla="*/ 4 h 10"/>
                    </a:gdLst>
                    <a:ahLst/>
                    <a:cxnLst>
                      <a:cxn ang="0">
                        <a:pos x="T0" y="T1"/>
                      </a:cxn>
                      <a:cxn ang="0">
                        <a:pos x="T2" y="T3"/>
                      </a:cxn>
                      <a:cxn ang="0">
                        <a:pos x="T4" y="T5"/>
                      </a:cxn>
                      <a:cxn ang="0">
                        <a:pos x="T6" y="T7"/>
                      </a:cxn>
                      <a:cxn ang="0">
                        <a:pos x="T8" y="T9"/>
                      </a:cxn>
                      <a:cxn ang="0">
                        <a:pos x="T10" y="T11"/>
                      </a:cxn>
                    </a:cxnLst>
                    <a:rect l="0" t="0" r="r" b="b"/>
                    <a:pathLst>
                      <a:path w="54" h="10">
                        <a:moveTo>
                          <a:pt x="54" y="4"/>
                        </a:moveTo>
                        <a:lnTo>
                          <a:pt x="35" y="4"/>
                        </a:lnTo>
                        <a:lnTo>
                          <a:pt x="0" y="0"/>
                        </a:lnTo>
                        <a:lnTo>
                          <a:pt x="16" y="4"/>
                        </a:lnTo>
                        <a:lnTo>
                          <a:pt x="40" y="10"/>
                        </a:lnTo>
                        <a:lnTo>
                          <a:pt x="54" y="4"/>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7" name="Freeform 117">
                    <a:extLst>
                      <a:ext uri="{FF2B5EF4-FFF2-40B4-BE49-F238E27FC236}">
                        <a16:creationId xmlns:a16="http://schemas.microsoft.com/office/drawing/2014/main" id="{586F89E3-0D89-4ED1-A2C7-D1849EEFA5E1}"/>
                      </a:ext>
                    </a:extLst>
                  </p:cNvPr>
                  <p:cNvSpPr>
                    <a:spLocks/>
                  </p:cNvSpPr>
                  <p:nvPr/>
                </p:nvSpPr>
                <p:spPr bwMode="auto">
                  <a:xfrm>
                    <a:off x="6486" y="2004"/>
                    <a:ext cx="41" cy="7"/>
                  </a:xfrm>
                  <a:custGeom>
                    <a:avLst/>
                    <a:gdLst>
                      <a:gd name="T0" fmla="*/ 84 w 84"/>
                      <a:gd name="T1" fmla="*/ 6 h 14"/>
                      <a:gd name="T2" fmla="*/ 65 w 84"/>
                      <a:gd name="T3" fmla="*/ 11 h 14"/>
                      <a:gd name="T4" fmla="*/ 48 w 84"/>
                      <a:gd name="T5" fmla="*/ 12 h 14"/>
                      <a:gd name="T6" fmla="*/ 25 w 84"/>
                      <a:gd name="T7" fmla="*/ 5 h 14"/>
                      <a:gd name="T8" fmla="*/ 0 w 84"/>
                      <a:gd name="T9" fmla="*/ 0 h 14"/>
                      <a:gd name="T10" fmla="*/ 30 w 84"/>
                      <a:gd name="T11" fmla="*/ 11 h 14"/>
                      <a:gd name="T12" fmla="*/ 50 w 84"/>
                      <a:gd name="T13" fmla="*/ 14 h 14"/>
                      <a:gd name="T14" fmla="*/ 68 w 84"/>
                      <a:gd name="T15" fmla="*/ 14 h 14"/>
                      <a:gd name="T16" fmla="*/ 84 w 84"/>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14">
                        <a:moveTo>
                          <a:pt x="84" y="6"/>
                        </a:moveTo>
                        <a:lnTo>
                          <a:pt x="65" y="11"/>
                        </a:lnTo>
                        <a:lnTo>
                          <a:pt x="48" y="12"/>
                        </a:lnTo>
                        <a:lnTo>
                          <a:pt x="25" y="5"/>
                        </a:lnTo>
                        <a:lnTo>
                          <a:pt x="0" y="0"/>
                        </a:lnTo>
                        <a:lnTo>
                          <a:pt x="30" y="11"/>
                        </a:lnTo>
                        <a:lnTo>
                          <a:pt x="50" y="14"/>
                        </a:lnTo>
                        <a:lnTo>
                          <a:pt x="68" y="14"/>
                        </a:lnTo>
                        <a:lnTo>
                          <a:pt x="84" y="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8" name="Freeform 118">
                    <a:extLst>
                      <a:ext uri="{FF2B5EF4-FFF2-40B4-BE49-F238E27FC236}">
                        <a16:creationId xmlns:a16="http://schemas.microsoft.com/office/drawing/2014/main" id="{9877A05E-ACBE-47B3-B2CB-67970ACBB1D3}"/>
                      </a:ext>
                    </a:extLst>
                  </p:cNvPr>
                  <p:cNvSpPr>
                    <a:spLocks/>
                  </p:cNvSpPr>
                  <p:nvPr/>
                </p:nvSpPr>
                <p:spPr bwMode="auto">
                  <a:xfrm>
                    <a:off x="6499" y="1983"/>
                    <a:ext cx="12" cy="11"/>
                  </a:xfrm>
                  <a:custGeom>
                    <a:avLst/>
                    <a:gdLst>
                      <a:gd name="T0" fmla="*/ 13 w 22"/>
                      <a:gd name="T1" fmla="*/ 0 h 23"/>
                      <a:gd name="T2" fmla="*/ 19 w 22"/>
                      <a:gd name="T3" fmla="*/ 11 h 23"/>
                      <a:gd name="T4" fmla="*/ 10 w 22"/>
                      <a:gd name="T5" fmla="*/ 19 h 23"/>
                      <a:gd name="T6" fmla="*/ 0 w 22"/>
                      <a:gd name="T7" fmla="*/ 23 h 23"/>
                      <a:gd name="T8" fmla="*/ 10 w 22"/>
                      <a:gd name="T9" fmla="*/ 22 h 23"/>
                      <a:gd name="T10" fmla="*/ 20 w 22"/>
                      <a:gd name="T11" fmla="*/ 17 h 23"/>
                      <a:gd name="T12" fmla="*/ 22 w 22"/>
                      <a:gd name="T13" fmla="*/ 10 h 23"/>
                      <a:gd name="T14" fmla="*/ 13 w 22"/>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3">
                        <a:moveTo>
                          <a:pt x="13" y="0"/>
                        </a:moveTo>
                        <a:lnTo>
                          <a:pt x="19" y="11"/>
                        </a:lnTo>
                        <a:lnTo>
                          <a:pt x="10" y="19"/>
                        </a:lnTo>
                        <a:lnTo>
                          <a:pt x="0" y="23"/>
                        </a:lnTo>
                        <a:lnTo>
                          <a:pt x="10" y="22"/>
                        </a:lnTo>
                        <a:lnTo>
                          <a:pt x="20" y="17"/>
                        </a:lnTo>
                        <a:lnTo>
                          <a:pt x="22" y="10"/>
                        </a:lnTo>
                        <a:lnTo>
                          <a:pt x="13"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09" name="Freeform 120">
                  <a:extLst>
                    <a:ext uri="{FF2B5EF4-FFF2-40B4-BE49-F238E27FC236}">
                      <a16:creationId xmlns:a16="http://schemas.microsoft.com/office/drawing/2014/main" id="{31676221-F696-4652-AD2A-B22EE9829C7C}"/>
                    </a:ext>
                  </a:extLst>
                </p:cNvPr>
                <p:cNvSpPr>
                  <a:spLocks/>
                </p:cNvSpPr>
                <p:nvPr/>
              </p:nvSpPr>
              <p:spPr bwMode="auto">
                <a:xfrm>
                  <a:off x="6559" y="1993"/>
                  <a:ext cx="58" cy="64"/>
                </a:xfrm>
                <a:custGeom>
                  <a:avLst/>
                  <a:gdLst>
                    <a:gd name="T0" fmla="*/ 8 w 114"/>
                    <a:gd name="T1" fmla="*/ 116 h 128"/>
                    <a:gd name="T2" fmla="*/ 22 w 114"/>
                    <a:gd name="T3" fmla="*/ 128 h 128"/>
                    <a:gd name="T4" fmla="*/ 89 w 114"/>
                    <a:gd name="T5" fmla="*/ 96 h 128"/>
                    <a:gd name="T6" fmla="*/ 114 w 114"/>
                    <a:gd name="T7" fmla="*/ 49 h 128"/>
                    <a:gd name="T8" fmla="*/ 110 w 114"/>
                    <a:gd name="T9" fmla="*/ 17 h 128"/>
                    <a:gd name="T10" fmla="*/ 83 w 114"/>
                    <a:gd name="T11" fmla="*/ 0 h 128"/>
                    <a:gd name="T12" fmla="*/ 68 w 114"/>
                    <a:gd name="T13" fmla="*/ 2 h 128"/>
                    <a:gd name="T14" fmla="*/ 74 w 114"/>
                    <a:gd name="T15" fmla="*/ 21 h 128"/>
                    <a:gd name="T16" fmla="*/ 73 w 114"/>
                    <a:gd name="T17" fmla="*/ 38 h 128"/>
                    <a:gd name="T18" fmla="*/ 64 w 114"/>
                    <a:gd name="T19" fmla="*/ 56 h 128"/>
                    <a:gd name="T20" fmla="*/ 42 w 114"/>
                    <a:gd name="T21" fmla="*/ 76 h 128"/>
                    <a:gd name="T22" fmla="*/ 22 w 114"/>
                    <a:gd name="T23" fmla="*/ 96 h 128"/>
                    <a:gd name="T24" fmla="*/ 0 w 114"/>
                    <a:gd name="T25" fmla="*/ 99 h 128"/>
                    <a:gd name="T26" fmla="*/ 2 w 114"/>
                    <a:gd name="T27" fmla="*/ 108 h 128"/>
                    <a:gd name="T28" fmla="*/ 8 w 114"/>
                    <a:gd name="T29" fmla="*/ 1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 h="128">
                      <a:moveTo>
                        <a:pt x="8" y="116"/>
                      </a:moveTo>
                      <a:lnTo>
                        <a:pt x="22" y="128"/>
                      </a:lnTo>
                      <a:lnTo>
                        <a:pt x="89" y="96"/>
                      </a:lnTo>
                      <a:lnTo>
                        <a:pt x="114" y="49"/>
                      </a:lnTo>
                      <a:lnTo>
                        <a:pt x="110" y="17"/>
                      </a:lnTo>
                      <a:lnTo>
                        <a:pt x="83" y="0"/>
                      </a:lnTo>
                      <a:lnTo>
                        <a:pt x="68" y="2"/>
                      </a:lnTo>
                      <a:lnTo>
                        <a:pt x="74" y="21"/>
                      </a:lnTo>
                      <a:lnTo>
                        <a:pt x="73" y="38"/>
                      </a:lnTo>
                      <a:lnTo>
                        <a:pt x="64" y="56"/>
                      </a:lnTo>
                      <a:lnTo>
                        <a:pt x="42" y="76"/>
                      </a:lnTo>
                      <a:lnTo>
                        <a:pt x="22" y="96"/>
                      </a:lnTo>
                      <a:lnTo>
                        <a:pt x="0" y="99"/>
                      </a:lnTo>
                      <a:lnTo>
                        <a:pt x="2" y="108"/>
                      </a:lnTo>
                      <a:lnTo>
                        <a:pt x="8" y="116"/>
                      </a:lnTo>
                      <a:close/>
                    </a:path>
                  </a:pathLst>
                </a:custGeom>
                <a:solidFill>
                  <a:srgbClr val="E0E0E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278" name="Group 141">
                <a:extLst>
                  <a:ext uri="{FF2B5EF4-FFF2-40B4-BE49-F238E27FC236}">
                    <a16:creationId xmlns:a16="http://schemas.microsoft.com/office/drawing/2014/main" id="{1B3FCD93-8F1F-4683-9969-6DF8316093A5}"/>
                  </a:ext>
                </a:extLst>
              </p:cNvPr>
              <p:cNvGrpSpPr>
                <a:grpSpLocks/>
              </p:cNvGrpSpPr>
              <p:nvPr/>
            </p:nvGrpSpPr>
            <p:grpSpPr bwMode="auto">
              <a:xfrm>
                <a:off x="6949" y="1674"/>
                <a:ext cx="193" cy="267"/>
                <a:chOff x="6949" y="1674"/>
                <a:chExt cx="193" cy="267"/>
              </a:xfrm>
            </p:grpSpPr>
            <p:sp>
              <p:nvSpPr>
                <p:cNvPr id="289" name="Freeform 122">
                  <a:extLst>
                    <a:ext uri="{FF2B5EF4-FFF2-40B4-BE49-F238E27FC236}">
                      <a16:creationId xmlns:a16="http://schemas.microsoft.com/office/drawing/2014/main" id="{7B228B88-CF98-45A8-B8AB-D0CE0877BA45}"/>
                    </a:ext>
                  </a:extLst>
                </p:cNvPr>
                <p:cNvSpPr>
                  <a:spLocks/>
                </p:cNvSpPr>
                <p:nvPr/>
              </p:nvSpPr>
              <p:spPr bwMode="auto">
                <a:xfrm>
                  <a:off x="6954" y="1700"/>
                  <a:ext cx="180" cy="241"/>
                </a:xfrm>
                <a:custGeom>
                  <a:avLst/>
                  <a:gdLst>
                    <a:gd name="T0" fmla="*/ 155 w 360"/>
                    <a:gd name="T1" fmla="*/ 18 h 482"/>
                    <a:gd name="T2" fmla="*/ 74 w 360"/>
                    <a:gd name="T3" fmla="*/ 46 h 482"/>
                    <a:gd name="T4" fmla="*/ 2 w 360"/>
                    <a:gd name="T5" fmla="*/ 89 h 482"/>
                    <a:gd name="T6" fmla="*/ 2 w 360"/>
                    <a:gd name="T7" fmla="*/ 145 h 482"/>
                    <a:gd name="T8" fmla="*/ 0 w 360"/>
                    <a:gd name="T9" fmla="*/ 204 h 482"/>
                    <a:gd name="T10" fmla="*/ 5 w 360"/>
                    <a:gd name="T11" fmla="*/ 220 h 482"/>
                    <a:gd name="T12" fmla="*/ 18 w 360"/>
                    <a:gd name="T13" fmla="*/ 236 h 482"/>
                    <a:gd name="T14" fmla="*/ 26 w 360"/>
                    <a:gd name="T15" fmla="*/ 289 h 482"/>
                    <a:gd name="T16" fmla="*/ 39 w 360"/>
                    <a:gd name="T17" fmla="*/ 331 h 482"/>
                    <a:gd name="T18" fmla="*/ 55 w 360"/>
                    <a:gd name="T19" fmla="*/ 367 h 482"/>
                    <a:gd name="T20" fmla="*/ 65 w 360"/>
                    <a:gd name="T21" fmla="*/ 399 h 482"/>
                    <a:gd name="T22" fmla="*/ 74 w 360"/>
                    <a:gd name="T23" fmla="*/ 420 h 482"/>
                    <a:gd name="T24" fmla="*/ 91 w 360"/>
                    <a:gd name="T25" fmla="*/ 453 h 482"/>
                    <a:gd name="T26" fmla="*/ 122 w 360"/>
                    <a:gd name="T27" fmla="*/ 459 h 482"/>
                    <a:gd name="T28" fmla="*/ 142 w 360"/>
                    <a:gd name="T29" fmla="*/ 457 h 482"/>
                    <a:gd name="T30" fmla="*/ 168 w 360"/>
                    <a:gd name="T31" fmla="*/ 466 h 482"/>
                    <a:gd name="T32" fmla="*/ 198 w 360"/>
                    <a:gd name="T33" fmla="*/ 482 h 482"/>
                    <a:gd name="T34" fmla="*/ 265 w 360"/>
                    <a:gd name="T35" fmla="*/ 453 h 482"/>
                    <a:gd name="T36" fmla="*/ 325 w 360"/>
                    <a:gd name="T37" fmla="*/ 374 h 482"/>
                    <a:gd name="T38" fmla="*/ 350 w 360"/>
                    <a:gd name="T39" fmla="*/ 327 h 482"/>
                    <a:gd name="T40" fmla="*/ 355 w 360"/>
                    <a:gd name="T41" fmla="*/ 303 h 482"/>
                    <a:gd name="T42" fmla="*/ 341 w 360"/>
                    <a:gd name="T43" fmla="*/ 269 h 482"/>
                    <a:gd name="T44" fmla="*/ 357 w 360"/>
                    <a:gd name="T45" fmla="*/ 233 h 482"/>
                    <a:gd name="T46" fmla="*/ 360 w 360"/>
                    <a:gd name="T47" fmla="*/ 190 h 482"/>
                    <a:gd name="T48" fmla="*/ 348 w 360"/>
                    <a:gd name="T49" fmla="*/ 146 h 482"/>
                    <a:gd name="T50" fmla="*/ 325 w 360"/>
                    <a:gd name="T51" fmla="*/ 138 h 482"/>
                    <a:gd name="T52" fmla="*/ 305 w 360"/>
                    <a:gd name="T53" fmla="*/ 149 h 482"/>
                    <a:gd name="T54" fmla="*/ 295 w 360"/>
                    <a:gd name="T55" fmla="*/ 178 h 482"/>
                    <a:gd name="T56" fmla="*/ 293 w 360"/>
                    <a:gd name="T57" fmla="*/ 208 h 482"/>
                    <a:gd name="T58" fmla="*/ 282 w 360"/>
                    <a:gd name="T59" fmla="*/ 243 h 482"/>
                    <a:gd name="T60" fmla="*/ 253 w 360"/>
                    <a:gd name="T61" fmla="*/ 233 h 482"/>
                    <a:gd name="T62" fmla="*/ 249 w 360"/>
                    <a:gd name="T63" fmla="*/ 184 h 482"/>
                    <a:gd name="T64" fmla="*/ 221 w 360"/>
                    <a:gd name="T65" fmla="*/ 131 h 482"/>
                    <a:gd name="T66" fmla="*/ 192 w 360"/>
                    <a:gd name="T67" fmla="*/ 89 h 482"/>
                    <a:gd name="T68" fmla="*/ 182 w 360"/>
                    <a:gd name="T69" fmla="*/ 34 h 482"/>
                    <a:gd name="T70" fmla="*/ 166 w 360"/>
                    <a:gd name="T71" fmla="*/ 28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0" h="482">
                      <a:moveTo>
                        <a:pt x="192" y="0"/>
                      </a:moveTo>
                      <a:lnTo>
                        <a:pt x="155" y="18"/>
                      </a:lnTo>
                      <a:lnTo>
                        <a:pt x="113" y="34"/>
                      </a:lnTo>
                      <a:lnTo>
                        <a:pt x="74" y="46"/>
                      </a:lnTo>
                      <a:lnTo>
                        <a:pt x="32" y="69"/>
                      </a:lnTo>
                      <a:lnTo>
                        <a:pt x="2" y="89"/>
                      </a:lnTo>
                      <a:lnTo>
                        <a:pt x="0" y="112"/>
                      </a:lnTo>
                      <a:lnTo>
                        <a:pt x="2" y="145"/>
                      </a:lnTo>
                      <a:lnTo>
                        <a:pt x="0" y="172"/>
                      </a:lnTo>
                      <a:lnTo>
                        <a:pt x="0" y="204"/>
                      </a:lnTo>
                      <a:lnTo>
                        <a:pt x="2" y="213"/>
                      </a:lnTo>
                      <a:lnTo>
                        <a:pt x="5" y="220"/>
                      </a:lnTo>
                      <a:lnTo>
                        <a:pt x="15" y="226"/>
                      </a:lnTo>
                      <a:lnTo>
                        <a:pt x="18" y="236"/>
                      </a:lnTo>
                      <a:lnTo>
                        <a:pt x="19" y="269"/>
                      </a:lnTo>
                      <a:lnTo>
                        <a:pt x="26" y="289"/>
                      </a:lnTo>
                      <a:lnTo>
                        <a:pt x="34" y="302"/>
                      </a:lnTo>
                      <a:lnTo>
                        <a:pt x="39" y="331"/>
                      </a:lnTo>
                      <a:lnTo>
                        <a:pt x="44" y="345"/>
                      </a:lnTo>
                      <a:lnTo>
                        <a:pt x="55" y="367"/>
                      </a:lnTo>
                      <a:lnTo>
                        <a:pt x="58" y="384"/>
                      </a:lnTo>
                      <a:lnTo>
                        <a:pt x="65" y="399"/>
                      </a:lnTo>
                      <a:lnTo>
                        <a:pt x="71" y="407"/>
                      </a:lnTo>
                      <a:lnTo>
                        <a:pt x="74" y="420"/>
                      </a:lnTo>
                      <a:lnTo>
                        <a:pt x="80" y="440"/>
                      </a:lnTo>
                      <a:lnTo>
                        <a:pt x="91" y="453"/>
                      </a:lnTo>
                      <a:lnTo>
                        <a:pt x="104" y="459"/>
                      </a:lnTo>
                      <a:lnTo>
                        <a:pt x="122" y="459"/>
                      </a:lnTo>
                      <a:lnTo>
                        <a:pt x="136" y="459"/>
                      </a:lnTo>
                      <a:lnTo>
                        <a:pt x="142" y="457"/>
                      </a:lnTo>
                      <a:lnTo>
                        <a:pt x="158" y="456"/>
                      </a:lnTo>
                      <a:lnTo>
                        <a:pt x="168" y="466"/>
                      </a:lnTo>
                      <a:lnTo>
                        <a:pt x="181" y="477"/>
                      </a:lnTo>
                      <a:lnTo>
                        <a:pt x="198" y="482"/>
                      </a:lnTo>
                      <a:lnTo>
                        <a:pt x="234" y="471"/>
                      </a:lnTo>
                      <a:lnTo>
                        <a:pt x="265" y="453"/>
                      </a:lnTo>
                      <a:lnTo>
                        <a:pt x="293" y="422"/>
                      </a:lnTo>
                      <a:lnTo>
                        <a:pt x="325" y="374"/>
                      </a:lnTo>
                      <a:lnTo>
                        <a:pt x="337" y="353"/>
                      </a:lnTo>
                      <a:lnTo>
                        <a:pt x="350" y="327"/>
                      </a:lnTo>
                      <a:lnTo>
                        <a:pt x="355" y="312"/>
                      </a:lnTo>
                      <a:lnTo>
                        <a:pt x="355" y="303"/>
                      </a:lnTo>
                      <a:lnTo>
                        <a:pt x="355" y="289"/>
                      </a:lnTo>
                      <a:lnTo>
                        <a:pt x="341" y="269"/>
                      </a:lnTo>
                      <a:lnTo>
                        <a:pt x="348" y="256"/>
                      </a:lnTo>
                      <a:lnTo>
                        <a:pt x="357" y="233"/>
                      </a:lnTo>
                      <a:lnTo>
                        <a:pt x="360" y="210"/>
                      </a:lnTo>
                      <a:lnTo>
                        <a:pt x="360" y="190"/>
                      </a:lnTo>
                      <a:lnTo>
                        <a:pt x="355" y="164"/>
                      </a:lnTo>
                      <a:lnTo>
                        <a:pt x="348" y="146"/>
                      </a:lnTo>
                      <a:lnTo>
                        <a:pt x="337" y="138"/>
                      </a:lnTo>
                      <a:lnTo>
                        <a:pt x="325" y="138"/>
                      </a:lnTo>
                      <a:lnTo>
                        <a:pt x="315" y="141"/>
                      </a:lnTo>
                      <a:lnTo>
                        <a:pt x="305" y="149"/>
                      </a:lnTo>
                      <a:lnTo>
                        <a:pt x="299" y="168"/>
                      </a:lnTo>
                      <a:lnTo>
                        <a:pt x="295" y="178"/>
                      </a:lnTo>
                      <a:lnTo>
                        <a:pt x="295" y="190"/>
                      </a:lnTo>
                      <a:lnTo>
                        <a:pt x="293" y="208"/>
                      </a:lnTo>
                      <a:lnTo>
                        <a:pt x="293" y="220"/>
                      </a:lnTo>
                      <a:lnTo>
                        <a:pt x="282" y="243"/>
                      </a:lnTo>
                      <a:lnTo>
                        <a:pt x="263" y="247"/>
                      </a:lnTo>
                      <a:lnTo>
                        <a:pt x="253" y="233"/>
                      </a:lnTo>
                      <a:lnTo>
                        <a:pt x="256" y="204"/>
                      </a:lnTo>
                      <a:lnTo>
                        <a:pt x="249" y="184"/>
                      </a:lnTo>
                      <a:lnTo>
                        <a:pt x="230" y="154"/>
                      </a:lnTo>
                      <a:lnTo>
                        <a:pt x="221" y="131"/>
                      </a:lnTo>
                      <a:lnTo>
                        <a:pt x="201" y="103"/>
                      </a:lnTo>
                      <a:lnTo>
                        <a:pt x="192" y="89"/>
                      </a:lnTo>
                      <a:lnTo>
                        <a:pt x="182" y="50"/>
                      </a:lnTo>
                      <a:lnTo>
                        <a:pt x="182" y="34"/>
                      </a:lnTo>
                      <a:lnTo>
                        <a:pt x="184" y="18"/>
                      </a:lnTo>
                      <a:lnTo>
                        <a:pt x="166" y="28"/>
                      </a:lnTo>
                      <a:lnTo>
                        <a:pt x="192"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0" name="Freeform 123">
                  <a:extLst>
                    <a:ext uri="{FF2B5EF4-FFF2-40B4-BE49-F238E27FC236}">
                      <a16:creationId xmlns:a16="http://schemas.microsoft.com/office/drawing/2014/main" id="{6D18DB97-87AE-4EEB-9BCF-1A0D42E8785B}"/>
                    </a:ext>
                  </a:extLst>
                </p:cNvPr>
                <p:cNvSpPr>
                  <a:spLocks/>
                </p:cNvSpPr>
                <p:nvPr/>
              </p:nvSpPr>
              <p:spPr bwMode="auto">
                <a:xfrm>
                  <a:off x="6994" y="1904"/>
                  <a:ext cx="32" cy="21"/>
                </a:xfrm>
                <a:custGeom>
                  <a:avLst/>
                  <a:gdLst>
                    <a:gd name="T0" fmla="*/ 0 w 64"/>
                    <a:gd name="T1" fmla="*/ 11 h 41"/>
                    <a:gd name="T2" fmla="*/ 10 w 64"/>
                    <a:gd name="T3" fmla="*/ 1 h 41"/>
                    <a:gd name="T4" fmla="*/ 20 w 64"/>
                    <a:gd name="T5" fmla="*/ 0 h 41"/>
                    <a:gd name="T6" fmla="*/ 40 w 64"/>
                    <a:gd name="T7" fmla="*/ 1 h 41"/>
                    <a:gd name="T8" fmla="*/ 44 w 64"/>
                    <a:gd name="T9" fmla="*/ 2 h 41"/>
                    <a:gd name="T10" fmla="*/ 50 w 64"/>
                    <a:gd name="T11" fmla="*/ 2 h 41"/>
                    <a:gd name="T12" fmla="*/ 58 w 64"/>
                    <a:gd name="T13" fmla="*/ 11 h 41"/>
                    <a:gd name="T14" fmla="*/ 64 w 64"/>
                    <a:gd name="T15" fmla="*/ 24 h 41"/>
                    <a:gd name="T16" fmla="*/ 63 w 64"/>
                    <a:gd name="T17" fmla="*/ 28 h 41"/>
                    <a:gd name="T18" fmla="*/ 55 w 64"/>
                    <a:gd name="T19" fmla="*/ 34 h 41"/>
                    <a:gd name="T20" fmla="*/ 47 w 64"/>
                    <a:gd name="T21" fmla="*/ 29 h 41"/>
                    <a:gd name="T22" fmla="*/ 32 w 64"/>
                    <a:gd name="T23" fmla="*/ 33 h 41"/>
                    <a:gd name="T24" fmla="*/ 24 w 64"/>
                    <a:gd name="T25" fmla="*/ 41 h 41"/>
                    <a:gd name="T26" fmla="*/ 14 w 64"/>
                    <a:gd name="T27" fmla="*/ 40 h 41"/>
                    <a:gd name="T28" fmla="*/ 3 w 64"/>
                    <a:gd name="T29" fmla="*/ 28 h 41"/>
                    <a:gd name="T30" fmla="*/ 0 w 64"/>
                    <a:gd name="T31" fmla="*/ 1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41">
                      <a:moveTo>
                        <a:pt x="0" y="11"/>
                      </a:moveTo>
                      <a:lnTo>
                        <a:pt x="10" y="1"/>
                      </a:lnTo>
                      <a:lnTo>
                        <a:pt x="20" y="0"/>
                      </a:lnTo>
                      <a:lnTo>
                        <a:pt x="40" y="1"/>
                      </a:lnTo>
                      <a:lnTo>
                        <a:pt x="44" y="2"/>
                      </a:lnTo>
                      <a:lnTo>
                        <a:pt x="50" y="2"/>
                      </a:lnTo>
                      <a:lnTo>
                        <a:pt x="58" y="11"/>
                      </a:lnTo>
                      <a:lnTo>
                        <a:pt x="64" y="24"/>
                      </a:lnTo>
                      <a:lnTo>
                        <a:pt x="63" y="28"/>
                      </a:lnTo>
                      <a:lnTo>
                        <a:pt x="55" y="34"/>
                      </a:lnTo>
                      <a:lnTo>
                        <a:pt x="47" y="29"/>
                      </a:lnTo>
                      <a:lnTo>
                        <a:pt x="32" y="33"/>
                      </a:lnTo>
                      <a:lnTo>
                        <a:pt x="24" y="41"/>
                      </a:lnTo>
                      <a:lnTo>
                        <a:pt x="14" y="40"/>
                      </a:lnTo>
                      <a:lnTo>
                        <a:pt x="3" y="28"/>
                      </a:lnTo>
                      <a:lnTo>
                        <a:pt x="0" y="11"/>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1" name="Freeform 124">
                  <a:extLst>
                    <a:ext uri="{FF2B5EF4-FFF2-40B4-BE49-F238E27FC236}">
                      <a16:creationId xmlns:a16="http://schemas.microsoft.com/office/drawing/2014/main" id="{BCF314E0-31A9-419E-8DCC-B0F890687717}"/>
                    </a:ext>
                  </a:extLst>
                </p:cNvPr>
                <p:cNvSpPr>
                  <a:spLocks/>
                </p:cNvSpPr>
                <p:nvPr/>
              </p:nvSpPr>
              <p:spPr bwMode="auto">
                <a:xfrm>
                  <a:off x="6985" y="1884"/>
                  <a:ext cx="38" cy="19"/>
                </a:xfrm>
                <a:custGeom>
                  <a:avLst/>
                  <a:gdLst>
                    <a:gd name="T0" fmla="*/ 11 w 75"/>
                    <a:gd name="T1" fmla="*/ 37 h 37"/>
                    <a:gd name="T2" fmla="*/ 18 w 75"/>
                    <a:gd name="T3" fmla="*/ 35 h 37"/>
                    <a:gd name="T4" fmla="*/ 10 w 75"/>
                    <a:gd name="T5" fmla="*/ 21 h 37"/>
                    <a:gd name="T6" fmla="*/ 17 w 75"/>
                    <a:gd name="T7" fmla="*/ 19 h 37"/>
                    <a:gd name="T8" fmla="*/ 29 w 75"/>
                    <a:gd name="T9" fmla="*/ 20 h 37"/>
                    <a:gd name="T10" fmla="*/ 37 w 75"/>
                    <a:gd name="T11" fmla="*/ 18 h 37"/>
                    <a:gd name="T12" fmla="*/ 44 w 75"/>
                    <a:gd name="T13" fmla="*/ 14 h 37"/>
                    <a:gd name="T14" fmla="*/ 58 w 75"/>
                    <a:gd name="T15" fmla="*/ 10 h 37"/>
                    <a:gd name="T16" fmla="*/ 64 w 75"/>
                    <a:gd name="T17" fmla="*/ 4 h 37"/>
                    <a:gd name="T18" fmla="*/ 75 w 75"/>
                    <a:gd name="T19" fmla="*/ 0 h 37"/>
                    <a:gd name="T20" fmla="*/ 61 w 75"/>
                    <a:gd name="T21" fmla="*/ 0 h 37"/>
                    <a:gd name="T22" fmla="*/ 50 w 75"/>
                    <a:gd name="T23" fmla="*/ 0 h 37"/>
                    <a:gd name="T24" fmla="*/ 44 w 75"/>
                    <a:gd name="T25" fmla="*/ 3 h 37"/>
                    <a:gd name="T26" fmla="*/ 28 w 75"/>
                    <a:gd name="T27" fmla="*/ 4 h 37"/>
                    <a:gd name="T28" fmla="*/ 21 w 75"/>
                    <a:gd name="T29" fmla="*/ 12 h 37"/>
                    <a:gd name="T30" fmla="*/ 16 w 75"/>
                    <a:gd name="T31" fmla="*/ 4 h 37"/>
                    <a:gd name="T32" fmla="*/ 9 w 75"/>
                    <a:gd name="T33" fmla="*/ 0 h 37"/>
                    <a:gd name="T34" fmla="*/ 2 w 75"/>
                    <a:gd name="T35" fmla="*/ 4 h 37"/>
                    <a:gd name="T36" fmla="*/ 0 w 75"/>
                    <a:gd name="T37" fmla="*/ 10 h 37"/>
                    <a:gd name="T38" fmla="*/ 2 w 75"/>
                    <a:gd name="T39" fmla="*/ 19 h 37"/>
                    <a:gd name="T40" fmla="*/ 3 w 75"/>
                    <a:gd name="T41" fmla="*/ 26 h 37"/>
                    <a:gd name="T42" fmla="*/ 11 w 75"/>
                    <a:gd name="T43"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37">
                      <a:moveTo>
                        <a:pt x="11" y="37"/>
                      </a:moveTo>
                      <a:lnTo>
                        <a:pt x="18" y="35"/>
                      </a:lnTo>
                      <a:lnTo>
                        <a:pt x="10" y="21"/>
                      </a:lnTo>
                      <a:lnTo>
                        <a:pt x="17" y="19"/>
                      </a:lnTo>
                      <a:lnTo>
                        <a:pt x="29" y="20"/>
                      </a:lnTo>
                      <a:lnTo>
                        <a:pt x="37" y="18"/>
                      </a:lnTo>
                      <a:lnTo>
                        <a:pt x="44" y="14"/>
                      </a:lnTo>
                      <a:lnTo>
                        <a:pt x="58" y="10"/>
                      </a:lnTo>
                      <a:lnTo>
                        <a:pt x="64" y="4"/>
                      </a:lnTo>
                      <a:lnTo>
                        <a:pt x="75" y="0"/>
                      </a:lnTo>
                      <a:lnTo>
                        <a:pt x="61" y="0"/>
                      </a:lnTo>
                      <a:lnTo>
                        <a:pt x="50" y="0"/>
                      </a:lnTo>
                      <a:lnTo>
                        <a:pt x="44" y="3"/>
                      </a:lnTo>
                      <a:lnTo>
                        <a:pt x="28" y="4"/>
                      </a:lnTo>
                      <a:lnTo>
                        <a:pt x="21" y="12"/>
                      </a:lnTo>
                      <a:lnTo>
                        <a:pt x="16" y="4"/>
                      </a:lnTo>
                      <a:lnTo>
                        <a:pt x="9" y="0"/>
                      </a:lnTo>
                      <a:lnTo>
                        <a:pt x="2" y="4"/>
                      </a:lnTo>
                      <a:lnTo>
                        <a:pt x="0" y="10"/>
                      </a:lnTo>
                      <a:lnTo>
                        <a:pt x="2" y="19"/>
                      </a:lnTo>
                      <a:lnTo>
                        <a:pt x="3" y="26"/>
                      </a:lnTo>
                      <a:lnTo>
                        <a:pt x="11" y="37"/>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2" name="Freeform 125">
                  <a:extLst>
                    <a:ext uri="{FF2B5EF4-FFF2-40B4-BE49-F238E27FC236}">
                      <a16:creationId xmlns:a16="http://schemas.microsoft.com/office/drawing/2014/main" id="{84757280-676B-40C2-A8D9-9A1F5002D2A9}"/>
                    </a:ext>
                  </a:extLst>
                </p:cNvPr>
                <p:cNvSpPr>
                  <a:spLocks/>
                </p:cNvSpPr>
                <p:nvPr/>
              </p:nvSpPr>
              <p:spPr bwMode="auto">
                <a:xfrm>
                  <a:off x="6964" y="1808"/>
                  <a:ext cx="108" cy="76"/>
                </a:xfrm>
                <a:custGeom>
                  <a:avLst/>
                  <a:gdLst>
                    <a:gd name="T0" fmla="*/ 30 w 217"/>
                    <a:gd name="T1" fmla="*/ 88 h 151"/>
                    <a:gd name="T2" fmla="*/ 59 w 217"/>
                    <a:gd name="T3" fmla="*/ 81 h 151"/>
                    <a:gd name="T4" fmla="*/ 56 w 217"/>
                    <a:gd name="T5" fmla="*/ 61 h 151"/>
                    <a:gd name="T6" fmla="*/ 60 w 217"/>
                    <a:gd name="T7" fmla="*/ 39 h 151"/>
                    <a:gd name="T8" fmla="*/ 40 w 217"/>
                    <a:gd name="T9" fmla="*/ 0 h 151"/>
                    <a:gd name="T10" fmla="*/ 33 w 217"/>
                    <a:gd name="T11" fmla="*/ 31 h 151"/>
                    <a:gd name="T12" fmla="*/ 32 w 217"/>
                    <a:gd name="T13" fmla="*/ 52 h 151"/>
                    <a:gd name="T14" fmla="*/ 31 w 217"/>
                    <a:gd name="T15" fmla="*/ 45 h 151"/>
                    <a:gd name="T16" fmla="*/ 15 w 217"/>
                    <a:gd name="T17" fmla="*/ 34 h 151"/>
                    <a:gd name="T18" fmla="*/ 6 w 217"/>
                    <a:gd name="T19" fmla="*/ 15 h 151"/>
                    <a:gd name="T20" fmla="*/ 1 w 217"/>
                    <a:gd name="T21" fmla="*/ 42 h 151"/>
                    <a:gd name="T22" fmla="*/ 13 w 217"/>
                    <a:gd name="T23" fmla="*/ 77 h 151"/>
                    <a:gd name="T24" fmla="*/ 20 w 217"/>
                    <a:gd name="T25" fmla="*/ 108 h 151"/>
                    <a:gd name="T26" fmla="*/ 37 w 217"/>
                    <a:gd name="T27" fmla="*/ 148 h 151"/>
                    <a:gd name="T28" fmla="*/ 53 w 217"/>
                    <a:gd name="T29" fmla="*/ 147 h 151"/>
                    <a:gd name="T30" fmla="*/ 85 w 217"/>
                    <a:gd name="T31" fmla="*/ 147 h 151"/>
                    <a:gd name="T32" fmla="*/ 109 w 217"/>
                    <a:gd name="T33" fmla="*/ 148 h 151"/>
                    <a:gd name="T34" fmla="*/ 112 w 217"/>
                    <a:gd name="T35" fmla="*/ 124 h 151"/>
                    <a:gd name="T36" fmla="*/ 135 w 217"/>
                    <a:gd name="T37" fmla="*/ 111 h 151"/>
                    <a:gd name="T38" fmla="*/ 112 w 217"/>
                    <a:gd name="T39" fmla="*/ 100 h 151"/>
                    <a:gd name="T40" fmla="*/ 142 w 217"/>
                    <a:gd name="T41" fmla="*/ 104 h 151"/>
                    <a:gd name="T42" fmla="*/ 134 w 217"/>
                    <a:gd name="T43" fmla="*/ 89 h 151"/>
                    <a:gd name="T44" fmla="*/ 148 w 217"/>
                    <a:gd name="T45" fmla="*/ 74 h 151"/>
                    <a:gd name="T46" fmla="*/ 130 w 217"/>
                    <a:gd name="T47" fmla="*/ 64 h 151"/>
                    <a:gd name="T48" fmla="*/ 153 w 217"/>
                    <a:gd name="T49" fmla="*/ 58 h 151"/>
                    <a:gd name="T50" fmla="*/ 217 w 217"/>
                    <a:gd name="T51" fmla="*/ 3 h 151"/>
                    <a:gd name="T52" fmla="*/ 166 w 217"/>
                    <a:gd name="T53" fmla="*/ 0 h 151"/>
                    <a:gd name="T54" fmla="*/ 130 w 217"/>
                    <a:gd name="T55" fmla="*/ 35 h 151"/>
                    <a:gd name="T56" fmla="*/ 108 w 217"/>
                    <a:gd name="T57" fmla="*/ 38 h 151"/>
                    <a:gd name="T58" fmla="*/ 98 w 217"/>
                    <a:gd name="T59" fmla="*/ 18 h 151"/>
                    <a:gd name="T60" fmla="*/ 77 w 217"/>
                    <a:gd name="T61" fmla="*/ 17 h 151"/>
                    <a:gd name="T62" fmla="*/ 74 w 217"/>
                    <a:gd name="T63" fmla="*/ 34 h 151"/>
                    <a:gd name="T64" fmla="*/ 80 w 217"/>
                    <a:gd name="T65" fmla="*/ 52 h 151"/>
                    <a:gd name="T66" fmla="*/ 99 w 217"/>
                    <a:gd name="T67" fmla="*/ 70 h 151"/>
                    <a:gd name="T68" fmla="*/ 102 w 217"/>
                    <a:gd name="T69" fmla="*/ 94 h 151"/>
                    <a:gd name="T70" fmla="*/ 62 w 217"/>
                    <a:gd name="T71" fmla="*/ 103 h 151"/>
                    <a:gd name="T72" fmla="*/ 30 w 217"/>
                    <a:gd name="T73" fmla="*/ 9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7" h="151">
                      <a:moveTo>
                        <a:pt x="30" y="93"/>
                      </a:moveTo>
                      <a:lnTo>
                        <a:pt x="30" y="88"/>
                      </a:lnTo>
                      <a:lnTo>
                        <a:pt x="47" y="87"/>
                      </a:lnTo>
                      <a:lnTo>
                        <a:pt x="59" y="81"/>
                      </a:lnTo>
                      <a:lnTo>
                        <a:pt x="63" y="68"/>
                      </a:lnTo>
                      <a:lnTo>
                        <a:pt x="56" y="61"/>
                      </a:lnTo>
                      <a:lnTo>
                        <a:pt x="60" y="52"/>
                      </a:lnTo>
                      <a:lnTo>
                        <a:pt x="60" y="39"/>
                      </a:lnTo>
                      <a:lnTo>
                        <a:pt x="60" y="8"/>
                      </a:lnTo>
                      <a:lnTo>
                        <a:pt x="40" y="0"/>
                      </a:lnTo>
                      <a:lnTo>
                        <a:pt x="37" y="22"/>
                      </a:lnTo>
                      <a:lnTo>
                        <a:pt x="33" y="31"/>
                      </a:lnTo>
                      <a:lnTo>
                        <a:pt x="36" y="47"/>
                      </a:lnTo>
                      <a:lnTo>
                        <a:pt x="32" y="52"/>
                      </a:lnTo>
                      <a:lnTo>
                        <a:pt x="25" y="47"/>
                      </a:lnTo>
                      <a:lnTo>
                        <a:pt x="31" y="45"/>
                      </a:lnTo>
                      <a:lnTo>
                        <a:pt x="29" y="34"/>
                      </a:lnTo>
                      <a:lnTo>
                        <a:pt x="15" y="34"/>
                      </a:lnTo>
                      <a:lnTo>
                        <a:pt x="13" y="27"/>
                      </a:lnTo>
                      <a:lnTo>
                        <a:pt x="6" y="15"/>
                      </a:lnTo>
                      <a:lnTo>
                        <a:pt x="0" y="15"/>
                      </a:lnTo>
                      <a:lnTo>
                        <a:pt x="1" y="42"/>
                      </a:lnTo>
                      <a:lnTo>
                        <a:pt x="3" y="56"/>
                      </a:lnTo>
                      <a:lnTo>
                        <a:pt x="13" y="77"/>
                      </a:lnTo>
                      <a:lnTo>
                        <a:pt x="17" y="85"/>
                      </a:lnTo>
                      <a:lnTo>
                        <a:pt x="20" y="108"/>
                      </a:lnTo>
                      <a:lnTo>
                        <a:pt x="25" y="126"/>
                      </a:lnTo>
                      <a:lnTo>
                        <a:pt x="37" y="148"/>
                      </a:lnTo>
                      <a:lnTo>
                        <a:pt x="42" y="151"/>
                      </a:lnTo>
                      <a:lnTo>
                        <a:pt x="53" y="147"/>
                      </a:lnTo>
                      <a:lnTo>
                        <a:pt x="67" y="143"/>
                      </a:lnTo>
                      <a:lnTo>
                        <a:pt x="85" y="147"/>
                      </a:lnTo>
                      <a:lnTo>
                        <a:pt x="100" y="148"/>
                      </a:lnTo>
                      <a:lnTo>
                        <a:pt x="109" y="148"/>
                      </a:lnTo>
                      <a:lnTo>
                        <a:pt x="119" y="138"/>
                      </a:lnTo>
                      <a:lnTo>
                        <a:pt x="112" y="124"/>
                      </a:lnTo>
                      <a:lnTo>
                        <a:pt x="129" y="119"/>
                      </a:lnTo>
                      <a:lnTo>
                        <a:pt x="135" y="111"/>
                      </a:lnTo>
                      <a:lnTo>
                        <a:pt x="125" y="102"/>
                      </a:lnTo>
                      <a:lnTo>
                        <a:pt x="112" y="100"/>
                      </a:lnTo>
                      <a:lnTo>
                        <a:pt x="132" y="95"/>
                      </a:lnTo>
                      <a:lnTo>
                        <a:pt x="142" y="104"/>
                      </a:lnTo>
                      <a:lnTo>
                        <a:pt x="156" y="104"/>
                      </a:lnTo>
                      <a:lnTo>
                        <a:pt x="134" y="89"/>
                      </a:lnTo>
                      <a:lnTo>
                        <a:pt x="148" y="80"/>
                      </a:lnTo>
                      <a:lnTo>
                        <a:pt x="148" y="74"/>
                      </a:lnTo>
                      <a:lnTo>
                        <a:pt x="133" y="68"/>
                      </a:lnTo>
                      <a:lnTo>
                        <a:pt x="130" y="64"/>
                      </a:lnTo>
                      <a:lnTo>
                        <a:pt x="133" y="61"/>
                      </a:lnTo>
                      <a:lnTo>
                        <a:pt x="153" y="58"/>
                      </a:lnTo>
                      <a:lnTo>
                        <a:pt x="198" y="45"/>
                      </a:lnTo>
                      <a:lnTo>
                        <a:pt x="217" y="3"/>
                      </a:lnTo>
                      <a:lnTo>
                        <a:pt x="196" y="1"/>
                      </a:lnTo>
                      <a:lnTo>
                        <a:pt x="166" y="0"/>
                      </a:lnTo>
                      <a:lnTo>
                        <a:pt x="151" y="18"/>
                      </a:lnTo>
                      <a:lnTo>
                        <a:pt x="130" y="35"/>
                      </a:lnTo>
                      <a:lnTo>
                        <a:pt x="115" y="41"/>
                      </a:lnTo>
                      <a:lnTo>
                        <a:pt x="108" y="38"/>
                      </a:lnTo>
                      <a:lnTo>
                        <a:pt x="98" y="27"/>
                      </a:lnTo>
                      <a:lnTo>
                        <a:pt x="98" y="18"/>
                      </a:lnTo>
                      <a:lnTo>
                        <a:pt x="91" y="3"/>
                      </a:lnTo>
                      <a:lnTo>
                        <a:pt x="77" y="17"/>
                      </a:lnTo>
                      <a:lnTo>
                        <a:pt x="79" y="23"/>
                      </a:lnTo>
                      <a:lnTo>
                        <a:pt x="74" y="34"/>
                      </a:lnTo>
                      <a:lnTo>
                        <a:pt x="76" y="41"/>
                      </a:lnTo>
                      <a:lnTo>
                        <a:pt x="80" y="52"/>
                      </a:lnTo>
                      <a:lnTo>
                        <a:pt x="94" y="62"/>
                      </a:lnTo>
                      <a:lnTo>
                        <a:pt x="99" y="70"/>
                      </a:lnTo>
                      <a:lnTo>
                        <a:pt x="104" y="86"/>
                      </a:lnTo>
                      <a:lnTo>
                        <a:pt x="102" y="94"/>
                      </a:lnTo>
                      <a:lnTo>
                        <a:pt x="83" y="100"/>
                      </a:lnTo>
                      <a:lnTo>
                        <a:pt x="62" y="103"/>
                      </a:lnTo>
                      <a:lnTo>
                        <a:pt x="42" y="100"/>
                      </a:lnTo>
                      <a:lnTo>
                        <a:pt x="30" y="93"/>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3" name="Freeform 126">
                  <a:extLst>
                    <a:ext uri="{FF2B5EF4-FFF2-40B4-BE49-F238E27FC236}">
                      <a16:creationId xmlns:a16="http://schemas.microsoft.com/office/drawing/2014/main" id="{54935849-9875-409A-BF70-AFA0675BBACA}"/>
                    </a:ext>
                  </a:extLst>
                </p:cNvPr>
                <p:cNvSpPr>
                  <a:spLocks/>
                </p:cNvSpPr>
                <p:nvPr/>
              </p:nvSpPr>
              <p:spPr bwMode="auto">
                <a:xfrm>
                  <a:off x="7013" y="1812"/>
                  <a:ext cx="31" cy="18"/>
                </a:xfrm>
                <a:custGeom>
                  <a:avLst/>
                  <a:gdLst>
                    <a:gd name="T0" fmla="*/ 0 w 60"/>
                    <a:gd name="T1" fmla="*/ 19 h 36"/>
                    <a:gd name="T2" fmla="*/ 3 w 60"/>
                    <a:gd name="T3" fmla="*/ 24 h 36"/>
                    <a:gd name="T4" fmla="*/ 10 w 60"/>
                    <a:gd name="T5" fmla="*/ 29 h 36"/>
                    <a:gd name="T6" fmla="*/ 17 w 60"/>
                    <a:gd name="T7" fmla="*/ 30 h 36"/>
                    <a:gd name="T8" fmla="*/ 26 w 60"/>
                    <a:gd name="T9" fmla="*/ 27 h 36"/>
                    <a:gd name="T10" fmla="*/ 36 w 60"/>
                    <a:gd name="T11" fmla="*/ 19 h 36"/>
                    <a:gd name="T12" fmla="*/ 47 w 60"/>
                    <a:gd name="T13" fmla="*/ 10 h 36"/>
                    <a:gd name="T14" fmla="*/ 55 w 60"/>
                    <a:gd name="T15" fmla="*/ 0 h 36"/>
                    <a:gd name="T16" fmla="*/ 60 w 60"/>
                    <a:gd name="T17" fmla="*/ 6 h 36"/>
                    <a:gd name="T18" fmla="*/ 47 w 60"/>
                    <a:gd name="T19" fmla="*/ 16 h 36"/>
                    <a:gd name="T20" fmla="*/ 38 w 60"/>
                    <a:gd name="T21" fmla="*/ 27 h 36"/>
                    <a:gd name="T22" fmla="*/ 31 w 60"/>
                    <a:gd name="T23" fmla="*/ 34 h 36"/>
                    <a:gd name="T24" fmla="*/ 23 w 60"/>
                    <a:gd name="T25" fmla="*/ 36 h 36"/>
                    <a:gd name="T26" fmla="*/ 16 w 60"/>
                    <a:gd name="T27" fmla="*/ 36 h 36"/>
                    <a:gd name="T28" fmla="*/ 3 w 60"/>
                    <a:gd name="T29" fmla="*/ 31 h 36"/>
                    <a:gd name="T30" fmla="*/ 0 w 60"/>
                    <a:gd name="T31"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36">
                      <a:moveTo>
                        <a:pt x="0" y="19"/>
                      </a:moveTo>
                      <a:lnTo>
                        <a:pt x="3" y="24"/>
                      </a:lnTo>
                      <a:lnTo>
                        <a:pt x="10" y="29"/>
                      </a:lnTo>
                      <a:lnTo>
                        <a:pt x="17" y="30"/>
                      </a:lnTo>
                      <a:lnTo>
                        <a:pt x="26" y="27"/>
                      </a:lnTo>
                      <a:lnTo>
                        <a:pt x="36" y="19"/>
                      </a:lnTo>
                      <a:lnTo>
                        <a:pt x="47" y="10"/>
                      </a:lnTo>
                      <a:lnTo>
                        <a:pt x="55" y="0"/>
                      </a:lnTo>
                      <a:lnTo>
                        <a:pt x="60" y="6"/>
                      </a:lnTo>
                      <a:lnTo>
                        <a:pt x="47" y="16"/>
                      </a:lnTo>
                      <a:lnTo>
                        <a:pt x="38" y="27"/>
                      </a:lnTo>
                      <a:lnTo>
                        <a:pt x="31" y="34"/>
                      </a:lnTo>
                      <a:lnTo>
                        <a:pt x="23" y="36"/>
                      </a:lnTo>
                      <a:lnTo>
                        <a:pt x="16" y="36"/>
                      </a:lnTo>
                      <a:lnTo>
                        <a:pt x="3" y="31"/>
                      </a:lnTo>
                      <a:lnTo>
                        <a:pt x="0" y="1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4" name="Freeform 127">
                  <a:extLst>
                    <a:ext uri="{FF2B5EF4-FFF2-40B4-BE49-F238E27FC236}">
                      <a16:creationId xmlns:a16="http://schemas.microsoft.com/office/drawing/2014/main" id="{A2EB4574-BD9F-4A49-B9DD-BF39D19EFB88}"/>
                    </a:ext>
                  </a:extLst>
                </p:cNvPr>
                <p:cNvSpPr>
                  <a:spLocks/>
                </p:cNvSpPr>
                <p:nvPr/>
              </p:nvSpPr>
              <p:spPr bwMode="auto">
                <a:xfrm>
                  <a:off x="6954" y="1724"/>
                  <a:ext cx="59" cy="80"/>
                </a:xfrm>
                <a:custGeom>
                  <a:avLst/>
                  <a:gdLst>
                    <a:gd name="T0" fmla="*/ 4 w 117"/>
                    <a:gd name="T1" fmla="*/ 160 h 160"/>
                    <a:gd name="T2" fmla="*/ 17 w 117"/>
                    <a:gd name="T3" fmla="*/ 156 h 160"/>
                    <a:gd name="T4" fmla="*/ 27 w 117"/>
                    <a:gd name="T5" fmla="*/ 156 h 160"/>
                    <a:gd name="T6" fmla="*/ 41 w 117"/>
                    <a:gd name="T7" fmla="*/ 154 h 160"/>
                    <a:gd name="T8" fmla="*/ 48 w 117"/>
                    <a:gd name="T9" fmla="*/ 144 h 160"/>
                    <a:gd name="T10" fmla="*/ 56 w 117"/>
                    <a:gd name="T11" fmla="*/ 148 h 160"/>
                    <a:gd name="T12" fmla="*/ 63 w 117"/>
                    <a:gd name="T13" fmla="*/ 131 h 160"/>
                    <a:gd name="T14" fmla="*/ 64 w 117"/>
                    <a:gd name="T15" fmla="*/ 124 h 160"/>
                    <a:gd name="T16" fmla="*/ 74 w 117"/>
                    <a:gd name="T17" fmla="*/ 125 h 160"/>
                    <a:gd name="T18" fmla="*/ 75 w 117"/>
                    <a:gd name="T19" fmla="*/ 138 h 160"/>
                    <a:gd name="T20" fmla="*/ 88 w 117"/>
                    <a:gd name="T21" fmla="*/ 138 h 160"/>
                    <a:gd name="T22" fmla="*/ 89 w 117"/>
                    <a:gd name="T23" fmla="*/ 145 h 160"/>
                    <a:gd name="T24" fmla="*/ 104 w 117"/>
                    <a:gd name="T25" fmla="*/ 142 h 160"/>
                    <a:gd name="T26" fmla="*/ 106 w 117"/>
                    <a:gd name="T27" fmla="*/ 136 h 160"/>
                    <a:gd name="T28" fmla="*/ 117 w 117"/>
                    <a:gd name="T29" fmla="*/ 142 h 160"/>
                    <a:gd name="T30" fmla="*/ 113 w 117"/>
                    <a:gd name="T31" fmla="*/ 128 h 160"/>
                    <a:gd name="T32" fmla="*/ 107 w 117"/>
                    <a:gd name="T33" fmla="*/ 116 h 160"/>
                    <a:gd name="T34" fmla="*/ 107 w 117"/>
                    <a:gd name="T35" fmla="*/ 101 h 160"/>
                    <a:gd name="T36" fmla="*/ 112 w 117"/>
                    <a:gd name="T37" fmla="*/ 82 h 160"/>
                    <a:gd name="T38" fmla="*/ 115 w 117"/>
                    <a:gd name="T39" fmla="*/ 70 h 160"/>
                    <a:gd name="T40" fmla="*/ 115 w 117"/>
                    <a:gd name="T41" fmla="*/ 50 h 160"/>
                    <a:gd name="T42" fmla="*/ 110 w 117"/>
                    <a:gd name="T43" fmla="*/ 36 h 160"/>
                    <a:gd name="T44" fmla="*/ 96 w 117"/>
                    <a:gd name="T45" fmla="*/ 32 h 160"/>
                    <a:gd name="T46" fmla="*/ 80 w 117"/>
                    <a:gd name="T47" fmla="*/ 22 h 160"/>
                    <a:gd name="T48" fmla="*/ 74 w 117"/>
                    <a:gd name="T49" fmla="*/ 16 h 160"/>
                    <a:gd name="T50" fmla="*/ 77 w 117"/>
                    <a:gd name="T51" fmla="*/ 0 h 160"/>
                    <a:gd name="T52" fmla="*/ 54 w 117"/>
                    <a:gd name="T53" fmla="*/ 8 h 160"/>
                    <a:gd name="T54" fmla="*/ 23 w 117"/>
                    <a:gd name="T55" fmla="*/ 25 h 160"/>
                    <a:gd name="T56" fmla="*/ 8 w 117"/>
                    <a:gd name="T57" fmla="*/ 38 h 160"/>
                    <a:gd name="T58" fmla="*/ 0 w 117"/>
                    <a:gd name="T59" fmla="*/ 40 h 160"/>
                    <a:gd name="T60" fmla="*/ 3 w 117"/>
                    <a:gd name="T61" fmla="*/ 59 h 160"/>
                    <a:gd name="T62" fmla="*/ 3 w 117"/>
                    <a:gd name="T63" fmla="*/ 76 h 160"/>
                    <a:gd name="T64" fmla="*/ 4 w 117"/>
                    <a:gd name="T65" fmla="*/ 93 h 160"/>
                    <a:gd name="T66" fmla="*/ 4 w 117"/>
                    <a:gd name="T67" fmla="*/ 108 h 160"/>
                    <a:gd name="T68" fmla="*/ 3 w 117"/>
                    <a:gd name="T69" fmla="*/ 124 h 160"/>
                    <a:gd name="T70" fmla="*/ 3 w 117"/>
                    <a:gd name="T71" fmla="*/ 142 h 160"/>
                    <a:gd name="T72" fmla="*/ 4 w 117"/>
                    <a:gd name="T73"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 h="160">
                      <a:moveTo>
                        <a:pt x="4" y="160"/>
                      </a:moveTo>
                      <a:lnTo>
                        <a:pt x="17" y="156"/>
                      </a:lnTo>
                      <a:lnTo>
                        <a:pt x="27" y="156"/>
                      </a:lnTo>
                      <a:lnTo>
                        <a:pt x="41" y="154"/>
                      </a:lnTo>
                      <a:lnTo>
                        <a:pt x="48" y="144"/>
                      </a:lnTo>
                      <a:lnTo>
                        <a:pt x="56" y="148"/>
                      </a:lnTo>
                      <a:lnTo>
                        <a:pt x="63" y="131"/>
                      </a:lnTo>
                      <a:lnTo>
                        <a:pt x="64" y="124"/>
                      </a:lnTo>
                      <a:lnTo>
                        <a:pt x="74" y="125"/>
                      </a:lnTo>
                      <a:lnTo>
                        <a:pt x="75" y="138"/>
                      </a:lnTo>
                      <a:lnTo>
                        <a:pt x="88" y="138"/>
                      </a:lnTo>
                      <a:lnTo>
                        <a:pt x="89" y="145"/>
                      </a:lnTo>
                      <a:lnTo>
                        <a:pt x="104" y="142"/>
                      </a:lnTo>
                      <a:lnTo>
                        <a:pt x="106" y="136"/>
                      </a:lnTo>
                      <a:lnTo>
                        <a:pt x="117" y="142"/>
                      </a:lnTo>
                      <a:lnTo>
                        <a:pt x="113" y="128"/>
                      </a:lnTo>
                      <a:lnTo>
                        <a:pt x="107" y="116"/>
                      </a:lnTo>
                      <a:lnTo>
                        <a:pt x="107" y="101"/>
                      </a:lnTo>
                      <a:lnTo>
                        <a:pt x="112" y="82"/>
                      </a:lnTo>
                      <a:lnTo>
                        <a:pt x="115" y="70"/>
                      </a:lnTo>
                      <a:lnTo>
                        <a:pt x="115" y="50"/>
                      </a:lnTo>
                      <a:lnTo>
                        <a:pt x="110" y="36"/>
                      </a:lnTo>
                      <a:lnTo>
                        <a:pt x="96" y="32"/>
                      </a:lnTo>
                      <a:lnTo>
                        <a:pt x="80" y="22"/>
                      </a:lnTo>
                      <a:lnTo>
                        <a:pt x="74" y="16"/>
                      </a:lnTo>
                      <a:lnTo>
                        <a:pt x="77" y="0"/>
                      </a:lnTo>
                      <a:lnTo>
                        <a:pt x="54" y="8"/>
                      </a:lnTo>
                      <a:lnTo>
                        <a:pt x="23" y="25"/>
                      </a:lnTo>
                      <a:lnTo>
                        <a:pt x="8" y="38"/>
                      </a:lnTo>
                      <a:lnTo>
                        <a:pt x="0" y="40"/>
                      </a:lnTo>
                      <a:lnTo>
                        <a:pt x="3" y="59"/>
                      </a:lnTo>
                      <a:lnTo>
                        <a:pt x="3" y="76"/>
                      </a:lnTo>
                      <a:lnTo>
                        <a:pt x="4" y="93"/>
                      </a:lnTo>
                      <a:lnTo>
                        <a:pt x="4" y="108"/>
                      </a:lnTo>
                      <a:lnTo>
                        <a:pt x="3" y="124"/>
                      </a:lnTo>
                      <a:lnTo>
                        <a:pt x="3" y="142"/>
                      </a:lnTo>
                      <a:lnTo>
                        <a:pt x="4" y="160"/>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5" name="Freeform 128">
                  <a:extLst>
                    <a:ext uri="{FF2B5EF4-FFF2-40B4-BE49-F238E27FC236}">
                      <a16:creationId xmlns:a16="http://schemas.microsoft.com/office/drawing/2014/main" id="{6275C081-4098-4FFF-AA7F-BD3C28F73D84}"/>
                    </a:ext>
                  </a:extLst>
                </p:cNvPr>
                <p:cNvSpPr>
                  <a:spLocks/>
                </p:cNvSpPr>
                <p:nvPr/>
              </p:nvSpPr>
              <p:spPr bwMode="auto">
                <a:xfrm>
                  <a:off x="6992" y="1800"/>
                  <a:ext cx="59" cy="17"/>
                </a:xfrm>
                <a:custGeom>
                  <a:avLst/>
                  <a:gdLst>
                    <a:gd name="T0" fmla="*/ 58 w 118"/>
                    <a:gd name="T1" fmla="*/ 17 h 34"/>
                    <a:gd name="T2" fmla="*/ 62 w 118"/>
                    <a:gd name="T3" fmla="*/ 33 h 34"/>
                    <a:gd name="T4" fmla="*/ 51 w 118"/>
                    <a:gd name="T5" fmla="*/ 31 h 34"/>
                    <a:gd name="T6" fmla="*/ 43 w 118"/>
                    <a:gd name="T7" fmla="*/ 20 h 34"/>
                    <a:gd name="T8" fmla="*/ 34 w 118"/>
                    <a:gd name="T9" fmla="*/ 26 h 34"/>
                    <a:gd name="T10" fmla="*/ 27 w 118"/>
                    <a:gd name="T11" fmla="*/ 26 h 34"/>
                    <a:gd name="T12" fmla="*/ 28 w 118"/>
                    <a:gd name="T13" fmla="*/ 34 h 34"/>
                    <a:gd name="T14" fmla="*/ 15 w 118"/>
                    <a:gd name="T15" fmla="*/ 31 h 34"/>
                    <a:gd name="T16" fmla="*/ 11 w 118"/>
                    <a:gd name="T17" fmla="*/ 24 h 34"/>
                    <a:gd name="T18" fmla="*/ 0 w 118"/>
                    <a:gd name="T19" fmla="*/ 23 h 34"/>
                    <a:gd name="T20" fmla="*/ 7 w 118"/>
                    <a:gd name="T21" fmla="*/ 13 h 34"/>
                    <a:gd name="T22" fmla="*/ 5 w 118"/>
                    <a:gd name="T23" fmla="*/ 10 h 34"/>
                    <a:gd name="T24" fmla="*/ 34 w 118"/>
                    <a:gd name="T25" fmla="*/ 10 h 34"/>
                    <a:gd name="T26" fmla="*/ 43 w 118"/>
                    <a:gd name="T27" fmla="*/ 1 h 34"/>
                    <a:gd name="T28" fmla="*/ 54 w 118"/>
                    <a:gd name="T29" fmla="*/ 0 h 34"/>
                    <a:gd name="T30" fmla="*/ 82 w 118"/>
                    <a:gd name="T31" fmla="*/ 0 h 34"/>
                    <a:gd name="T32" fmla="*/ 99 w 118"/>
                    <a:gd name="T33" fmla="*/ 7 h 34"/>
                    <a:gd name="T34" fmla="*/ 108 w 118"/>
                    <a:gd name="T35" fmla="*/ 13 h 34"/>
                    <a:gd name="T36" fmla="*/ 118 w 118"/>
                    <a:gd name="T37" fmla="*/ 15 h 34"/>
                    <a:gd name="T38" fmla="*/ 102 w 118"/>
                    <a:gd name="T39" fmla="*/ 19 h 34"/>
                    <a:gd name="T40" fmla="*/ 85 w 118"/>
                    <a:gd name="T41" fmla="*/ 17 h 34"/>
                    <a:gd name="T42" fmla="*/ 99 w 118"/>
                    <a:gd name="T43" fmla="*/ 13 h 34"/>
                    <a:gd name="T44" fmla="*/ 92 w 118"/>
                    <a:gd name="T45" fmla="*/ 8 h 34"/>
                    <a:gd name="T46" fmla="*/ 77 w 118"/>
                    <a:gd name="T47" fmla="*/ 3 h 34"/>
                    <a:gd name="T48" fmla="*/ 43 w 118"/>
                    <a:gd name="T49" fmla="*/ 8 h 34"/>
                    <a:gd name="T50" fmla="*/ 58 w 118"/>
                    <a:gd name="T51"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34">
                      <a:moveTo>
                        <a:pt x="58" y="17"/>
                      </a:moveTo>
                      <a:lnTo>
                        <a:pt x="62" y="33"/>
                      </a:lnTo>
                      <a:lnTo>
                        <a:pt x="51" y="31"/>
                      </a:lnTo>
                      <a:lnTo>
                        <a:pt x="43" y="20"/>
                      </a:lnTo>
                      <a:lnTo>
                        <a:pt x="34" y="26"/>
                      </a:lnTo>
                      <a:lnTo>
                        <a:pt x="27" y="26"/>
                      </a:lnTo>
                      <a:lnTo>
                        <a:pt x="28" y="34"/>
                      </a:lnTo>
                      <a:lnTo>
                        <a:pt x="15" y="31"/>
                      </a:lnTo>
                      <a:lnTo>
                        <a:pt x="11" y="24"/>
                      </a:lnTo>
                      <a:lnTo>
                        <a:pt x="0" y="23"/>
                      </a:lnTo>
                      <a:lnTo>
                        <a:pt x="7" y="13"/>
                      </a:lnTo>
                      <a:lnTo>
                        <a:pt x="5" y="10"/>
                      </a:lnTo>
                      <a:lnTo>
                        <a:pt x="34" y="10"/>
                      </a:lnTo>
                      <a:lnTo>
                        <a:pt x="43" y="1"/>
                      </a:lnTo>
                      <a:lnTo>
                        <a:pt x="54" y="0"/>
                      </a:lnTo>
                      <a:lnTo>
                        <a:pt x="82" y="0"/>
                      </a:lnTo>
                      <a:lnTo>
                        <a:pt x="99" y="7"/>
                      </a:lnTo>
                      <a:lnTo>
                        <a:pt x="108" y="13"/>
                      </a:lnTo>
                      <a:lnTo>
                        <a:pt x="118" y="15"/>
                      </a:lnTo>
                      <a:lnTo>
                        <a:pt x="102" y="19"/>
                      </a:lnTo>
                      <a:lnTo>
                        <a:pt x="85" y="17"/>
                      </a:lnTo>
                      <a:lnTo>
                        <a:pt x="99" y="13"/>
                      </a:lnTo>
                      <a:lnTo>
                        <a:pt x="92" y="8"/>
                      </a:lnTo>
                      <a:lnTo>
                        <a:pt x="77" y="3"/>
                      </a:lnTo>
                      <a:lnTo>
                        <a:pt x="43" y="8"/>
                      </a:lnTo>
                      <a:lnTo>
                        <a:pt x="58" y="17"/>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6" name="Freeform 129">
                  <a:extLst>
                    <a:ext uri="{FF2B5EF4-FFF2-40B4-BE49-F238E27FC236}">
                      <a16:creationId xmlns:a16="http://schemas.microsoft.com/office/drawing/2014/main" id="{2BE4D58B-B2F5-4BBC-BC88-D0FBF50B73EE}"/>
                    </a:ext>
                  </a:extLst>
                </p:cNvPr>
                <p:cNvSpPr>
                  <a:spLocks/>
                </p:cNvSpPr>
                <p:nvPr/>
              </p:nvSpPr>
              <p:spPr bwMode="auto">
                <a:xfrm>
                  <a:off x="6962" y="1805"/>
                  <a:ext cx="22" cy="13"/>
                </a:xfrm>
                <a:custGeom>
                  <a:avLst/>
                  <a:gdLst>
                    <a:gd name="T0" fmla="*/ 3 w 44"/>
                    <a:gd name="T1" fmla="*/ 16 h 26"/>
                    <a:gd name="T2" fmla="*/ 10 w 44"/>
                    <a:gd name="T3" fmla="*/ 26 h 26"/>
                    <a:gd name="T4" fmla="*/ 19 w 44"/>
                    <a:gd name="T5" fmla="*/ 26 h 26"/>
                    <a:gd name="T6" fmla="*/ 25 w 44"/>
                    <a:gd name="T7" fmla="*/ 21 h 26"/>
                    <a:gd name="T8" fmla="*/ 33 w 44"/>
                    <a:gd name="T9" fmla="*/ 20 h 26"/>
                    <a:gd name="T10" fmla="*/ 39 w 44"/>
                    <a:gd name="T11" fmla="*/ 26 h 26"/>
                    <a:gd name="T12" fmla="*/ 44 w 44"/>
                    <a:gd name="T13" fmla="*/ 26 h 26"/>
                    <a:gd name="T14" fmla="*/ 44 w 44"/>
                    <a:gd name="T15" fmla="*/ 16 h 26"/>
                    <a:gd name="T16" fmla="*/ 41 w 44"/>
                    <a:gd name="T17" fmla="*/ 5 h 26"/>
                    <a:gd name="T18" fmla="*/ 25 w 44"/>
                    <a:gd name="T19" fmla="*/ 0 h 26"/>
                    <a:gd name="T20" fmla="*/ 0 w 44"/>
                    <a:gd name="T21" fmla="*/ 0 h 26"/>
                    <a:gd name="T22" fmla="*/ 19 w 44"/>
                    <a:gd name="T23" fmla="*/ 9 h 26"/>
                    <a:gd name="T24" fmla="*/ 3 w 44"/>
                    <a:gd name="T25"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26">
                      <a:moveTo>
                        <a:pt x="3" y="16"/>
                      </a:moveTo>
                      <a:lnTo>
                        <a:pt x="10" y="26"/>
                      </a:lnTo>
                      <a:lnTo>
                        <a:pt x="19" y="26"/>
                      </a:lnTo>
                      <a:lnTo>
                        <a:pt x="25" y="21"/>
                      </a:lnTo>
                      <a:lnTo>
                        <a:pt x="33" y="20"/>
                      </a:lnTo>
                      <a:lnTo>
                        <a:pt x="39" y="26"/>
                      </a:lnTo>
                      <a:lnTo>
                        <a:pt x="44" y="26"/>
                      </a:lnTo>
                      <a:lnTo>
                        <a:pt x="44" y="16"/>
                      </a:lnTo>
                      <a:lnTo>
                        <a:pt x="41" y="5"/>
                      </a:lnTo>
                      <a:lnTo>
                        <a:pt x="25" y="0"/>
                      </a:lnTo>
                      <a:lnTo>
                        <a:pt x="0" y="0"/>
                      </a:lnTo>
                      <a:lnTo>
                        <a:pt x="19" y="9"/>
                      </a:lnTo>
                      <a:lnTo>
                        <a:pt x="3" y="16"/>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7" name="Freeform 130">
                  <a:extLst>
                    <a:ext uri="{FF2B5EF4-FFF2-40B4-BE49-F238E27FC236}">
                      <a16:creationId xmlns:a16="http://schemas.microsoft.com/office/drawing/2014/main" id="{465A338D-8BC8-4355-8E1D-E7F4EB94DAF5}"/>
                    </a:ext>
                  </a:extLst>
                </p:cNvPr>
                <p:cNvSpPr>
                  <a:spLocks/>
                </p:cNvSpPr>
                <p:nvPr/>
              </p:nvSpPr>
              <p:spPr bwMode="auto">
                <a:xfrm>
                  <a:off x="6980" y="1841"/>
                  <a:ext cx="42" cy="24"/>
                </a:xfrm>
                <a:custGeom>
                  <a:avLst/>
                  <a:gdLst>
                    <a:gd name="T0" fmla="*/ 0 w 85"/>
                    <a:gd name="T1" fmla="*/ 29 h 47"/>
                    <a:gd name="T2" fmla="*/ 9 w 85"/>
                    <a:gd name="T3" fmla="*/ 34 h 47"/>
                    <a:gd name="T4" fmla="*/ 29 w 85"/>
                    <a:gd name="T5" fmla="*/ 32 h 47"/>
                    <a:gd name="T6" fmla="*/ 33 w 85"/>
                    <a:gd name="T7" fmla="*/ 27 h 47"/>
                    <a:gd name="T8" fmla="*/ 46 w 85"/>
                    <a:gd name="T9" fmla="*/ 24 h 47"/>
                    <a:gd name="T10" fmla="*/ 55 w 85"/>
                    <a:gd name="T11" fmla="*/ 27 h 47"/>
                    <a:gd name="T12" fmla="*/ 56 w 85"/>
                    <a:gd name="T13" fmla="*/ 29 h 47"/>
                    <a:gd name="T14" fmla="*/ 67 w 85"/>
                    <a:gd name="T15" fmla="*/ 28 h 47"/>
                    <a:gd name="T16" fmla="*/ 71 w 85"/>
                    <a:gd name="T17" fmla="*/ 23 h 47"/>
                    <a:gd name="T18" fmla="*/ 70 w 85"/>
                    <a:gd name="T19" fmla="*/ 13 h 47"/>
                    <a:gd name="T20" fmla="*/ 67 w 85"/>
                    <a:gd name="T21" fmla="*/ 3 h 47"/>
                    <a:gd name="T22" fmla="*/ 65 w 85"/>
                    <a:gd name="T23" fmla="*/ 0 h 47"/>
                    <a:gd name="T24" fmla="*/ 73 w 85"/>
                    <a:gd name="T25" fmla="*/ 7 h 47"/>
                    <a:gd name="T26" fmla="*/ 76 w 85"/>
                    <a:gd name="T27" fmla="*/ 13 h 47"/>
                    <a:gd name="T28" fmla="*/ 77 w 85"/>
                    <a:gd name="T29" fmla="*/ 21 h 47"/>
                    <a:gd name="T30" fmla="*/ 85 w 85"/>
                    <a:gd name="T31" fmla="*/ 29 h 47"/>
                    <a:gd name="T32" fmla="*/ 77 w 85"/>
                    <a:gd name="T33" fmla="*/ 29 h 47"/>
                    <a:gd name="T34" fmla="*/ 63 w 85"/>
                    <a:gd name="T35" fmla="*/ 35 h 47"/>
                    <a:gd name="T36" fmla="*/ 51 w 85"/>
                    <a:gd name="T37" fmla="*/ 44 h 47"/>
                    <a:gd name="T38" fmla="*/ 36 w 85"/>
                    <a:gd name="T39" fmla="*/ 45 h 47"/>
                    <a:gd name="T40" fmla="*/ 31 w 85"/>
                    <a:gd name="T41" fmla="*/ 47 h 47"/>
                    <a:gd name="T42" fmla="*/ 23 w 85"/>
                    <a:gd name="T43" fmla="*/ 40 h 47"/>
                    <a:gd name="T44" fmla="*/ 14 w 85"/>
                    <a:gd name="T45" fmla="*/ 39 h 47"/>
                    <a:gd name="T46" fmla="*/ 0 w 85"/>
                    <a:gd name="T47" fmla="*/ 2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5" h="47">
                      <a:moveTo>
                        <a:pt x="0" y="29"/>
                      </a:moveTo>
                      <a:lnTo>
                        <a:pt x="9" y="34"/>
                      </a:lnTo>
                      <a:lnTo>
                        <a:pt x="29" y="32"/>
                      </a:lnTo>
                      <a:lnTo>
                        <a:pt x="33" y="27"/>
                      </a:lnTo>
                      <a:lnTo>
                        <a:pt x="46" y="24"/>
                      </a:lnTo>
                      <a:lnTo>
                        <a:pt x="55" y="27"/>
                      </a:lnTo>
                      <a:lnTo>
                        <a:pt x="56" y="29"/>
                      </a:lnTo>
                      <a:lnTo>
                        <a:pt x="67" y="28"/>
                      </a:lnTo>
                      <a:lnTo>
                        <a:pt x="71" y="23"/>
                      </a:lnTo>
                      <a:lnTo>
                        <a:pt x="70" y="13"/>
                      </a:lnTo>
                      <a:lnTo>
                        <a:pt x="67" y="3"/>
                      </a:lnTo>
                      <a:lnTo>
                        <a:pt x="65" y="0"/>
                      </a:lnTo>
                      <a:lnTo>
                        <a:pt x="73" y="7"/>
                      </a:lnTo>
                      <a:lnTo>
                        <a:pt x="76" y="13"/>
                      </a:lnTo>
                      <a:lnTo>
                        <a:pt x="77" y="21"/>
                      </a:lnTo>
                      <a:lnTo>
                        <a:pt x="85" y="29"/>
                      </a:lnTo>
                      <a:lnTo>
                        <a:pt x="77" y="29"/>
                      </a:lnTo>
                      <a:lnTo>
                        <a:pt x="63" y="35"/>
                      </a:lnTo>
                      <a:lnTo>
                        <a:pt x="51" y="44"/>
                      </a:lnTo>
                      <a:lnTo>
                        <a:pt x="36" y="45"/>
                      </a:lnTo>
                      <a:lnTo>
                        <a:pt x="31" y="47"/>
                      </a:lnTo>
                      <a:lnTo>
                        <a:pt x="23" y="40"/>
                      </a:lnTo>
                      <a:lnTo>
                        <a:pt x="14" y="39"/>
                      </a:lnTo>
                      <a:lnTo>
                        <a:pt x="0" y="29"/>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8" name="Freeform 131">
                  <a:extLst>
                    <a:ext uri="{FF2B5EF4-FFF2-40B4-BE49-F238E27FC236}">
                      <a16:creationId xmlns:a16="http://schemas.microsoft.com/office/drawing/2014/main" id="{FB2350F9-9C1C-448D-9E2F-4FDD6E8EC0D0}"/>
                    </a:ext>
                  </a:extLst>
                </p:cNvPr>
                <p:cNvSpPr>
                  <a:spLocks/>
                </p:cNvSpPr>
                <p:nvPr/>
              </p:nvSpPr>
              <p:spPr bwMode="auto">
                <a:xfrm>
                  <a:off x="6983" y="1878"/>
                  <a:ext cx="43" cy="12"/>
                </a:xfrm>
                <a:custGeom>
                  <a:avLst/>
                  <a:gdLst>
                    <a:gd name="T0" fmla="*/ 0 w 86"/>
                    <a:gd name="T1" fmla="*/ 3 h 23"/>
                    <a:gd name="T2" fmla="*/ 5 w 86"/>
                    <a:gd name="T3" fmla="*/ 10 h 23"/>
                    <a:gd name="T4" fmla="*/ 15 w 86"/>
                    <a:gd name="T5" fmla="*/ 1 h 23"/>
                    <a:gd name="T6" fmla="*/ 22 w 86"/>
                    <a:gd name="T7" fmla="*/ 3 h 23"/>
                    <a:gd name="T8" fmla="*/ 30 w 86"/>
                    <a:gd name="T9" fmla="*/ 0 h 23"/>
                    <a:gd name="T10" fmla="*/ 36 w 86"/>
                    <a:gd name="T11" fmla="*/ 1 h 23"/>
                    <a:gd name="T12" fmla="*/ 40 w 86"/>
                    <a:gd name="T13" fmla="*/ 5 h 23"/>
                    <a:gd name="T14" fmla="*/ 56 w 86"/>
                    <a:gd name="T15" fmla="*/ 7 h 23"/>
                    <a:gd name="T16" fmla="*/ 70 w 86"/>
                    <a:gd name="T17" fmla="*/ 9 h 23"/>
                    <a:gd name="T18" fmla="*/ 83 w 86"/>
                    <a:gd name="T19" fmla="*/ 7 h 23"/>
                    <a:gd name="T20" fmla="*/ 84 w 86"/>
                    <a:gd name="T21" fmla="*/ 6 h 23"/>
                    <a:gd name="T22" fmla="*/ 86 w 86"/>
                    <a:gd name="T23" fmla="*/ 9 h 23"/>
                    <a:gd name="T24" fmla="*/ 73 w 86"/>
                    <a:gd name="T25" fmla="*/ 10 h 23"/>
                    <a:gd name="T26" fmla="*/ 58 w 86"/>
                    <a:gd name="T27" fmla="*/ 10 h 23"/>
                    <a:gd name="T28" fmla="*/ 46 w 86"/>
                    <a:gd name="T29" fmla="*/ 14 h 23"/>
                    <a:gd name="T30" fmla="*/ 37 w 86"/>
                    <a:gd name="T31" fmla="*/ 17 h 23"/>
                    <a:gd name="T32" fmla="*/ 29 w 86"/>
                    <a:gd name="T33" fmla="*/ 23 h 23"/>
                    <a:gd name="T34" fmla="*/ 21 w 86"/>
                    <a:gd name="T35" fmla="*/ 17 h 23"/>
                    <a:gd name="T36" fmla="*/ 15 w 86"/>
                    <a:gd name="T37" fmla="*/ 13 h 23"/>
                    <a:gd name="T38" fmla="*/ 0 w 86"/>
                    <a:gd name="T39"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23">
                      <a:moveTo>
                        <a:pt x="0" y="3"/>
                      </a:moveTo>
                      <a:lnTo>
                        <a:pt x="5" y="10"/>
                      </a:lnTo>
                      <a:lnTo>
                        <a:pt x="15" y="1"/>
                      </a:lnTo>
                      <a:lnTo>
                        <a:pt x="22" y="3"/>
                      </a:lnTo>
                      <a:lnTo>
                        <a:pt x="30" y="0"/>
                      </a:lnTo>
                      <a:lnTo>
                        <a:pt x="36" y="1"/>
                      </a:lnTo>
                      <a:lnTo>
                        <a:pt x="40" y="5"/>
                      </a:lnTo>
                      <a:lnTo>
                        <a:pt x="56" y="7"/>
                      </a:lnTo>
                      <a:lnTo>
                        <a:pt x="70" y="9"/>
                      </a:lnTo>
                      <a:lnTo>
                        <a:pt x="83" y="7"/>
                      </a:lnTo>
                      <a:lnTo>
                        <a:pt x="84" y="6"/>
                      </a:lnTo>
                      <a:lnTo>
                        <a:pt x="86" y="9"/>
                      </a:lnTo>
                      <a:lnTo>
                        <a:pt x="73" y="10"/>
                      </a:lnTo>
                      <a:lnTo>
                        <a:pt x="58" y="10"/>
                      </a:lnTo>
                      <a:lnTo>
                        <a:pt x="46" y="14"/>
                      </a:lnTo>
                      <a:lnTo>
                        <a:pt x="37" y="17"/>
                      </a:lnTo>
                      <a:lnTo>
                        <a:pt x="29" y="23"/>
                      </a:lnTo>
                      <a:lnTo>
                        <a:pt x="21" y="17"/>
                      </a:lnTo>
                      <a:lnTo>
                        <a:pt x="15" y="13"/>
                      </a:lnTo>
                      <a:lnTo>
                        <a:pt x="0" y="3"/>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9" name="Freeform 132">
                  <a:extLst>
                    <a:ext uri="{FF2B5EF4-FFF2-40B4-BE49-F238E27FC236}">
                      <a16:creationId xmlns:a16="http://schemas.microsoft.com/office/drawing/2014/main" id="{82DF9ACE-5FCC-44C0-8F7E-444888059D13}"/>
                    </a:ext>
                  </a:extLst>
                </p:cNvPr>
                <p:cNvSpPr>
                  <a:spLocks/>
                </p:cNvSpPr>
                <p:nvPr/>
              </p:nvSpPr>
              <p:spPr bwMode="auto">
                <a:xfrm>
                  <a:off x="7012" y="1713"/>
                  <a:ext cx="123" cy="210"/>
                </a:xfrm>
                <a:custGeom>
                  <a:avLst/>
                  <a:gdLst>
                    <a:gd name="T0" fmla="*/ 21 w 246"/>
                    <a:gd name="T1" fmla="*/ 209 h 420"/>
                    <a:gd name="T2" fmla="*/ 30 w 246"/>
                    <a:gd name="T3" fmla="*/ 192 h 420"/>
                    <a:gd name="T4" fmla="*/ 16 w 246"/>
                    <a:gd name="T5" fmla="*/ 179 h 420"/>
                    <a:gd name="T6" fmla="*/ 51 w 246"/>
                    <a:gd name="T7" fmla="*/ 171 h 420"/>
                    <a:gd name="T8" fmla="*/ 51 w 246"/>
                    <a:gd name="T9" fmla="*/ 157 h 420"/>
                    <a:gd name="T10" fmla="*/ 83 w 246"/>
                    <a:gd name="T11" fmla="*/ 155 h 420"/>
                    <a:gd name="T12" fmla="*/ 53 w 246"/>
                    <a:gd name="T13" fmla="*/ 149 h 420"/>
                    <a:gd name="T14" fmla="*/ 68 w 246"/>
                    <a:gd name="T15" fmla="*/ 137 h 420"/>
                    <a:gd name="T16" fmla="*/ 45 w 246"/>
                    <a:gd name="T17" fmla="*/ 122 h 420"/>
                    <a:gd name="T18" fmla="*/ 45 w 246"/>
                    <a:gd name="T19" fmla="*/ 90 h 420"/>
                    <a:gd name="T20" fmla="*/ 47 w 246"/>
                    <a:gd name="T21" fmla="*/ 42 h 420"/>
                    <a:gd name="T22" fmla="*/ 68 w 246"/>
                    <a:gd name="T23" fmla="*/ 30 h 420"/>
                    <a:gd name="T24" fmla="*/ 109 w 246"/>
                    <a:gd name="T25" fmla="*/ 117 h 420"/>
                    <a:gd name="T26" fmla="*/ 139 w 246"/>
                    <a:gd name="T27" fmla="*/ 199 h 420"/>
                    <a:gd name="T28" fmla="*/ 164 w 246"/>
                    <a:gd name="T29" fmla="*/ 217 h 420"/>
                    <a:gd name="T30" fmla="*/ 179 w 246"/>
                    <a:gd name="T31" fmla="*/ 149 h 420"/>
                    <a:gd name="T32" fmla="*/ 219 w 246"/>
                    <a:gd name="T33" fmla="*/ 110 h 420"/>
                    <a:gd name="T34" fmla="*/ 246 w 246"/>
                    <a:gd name="T35" fmla="*/ 168 h 420"/>
                    <a:gd name="T36" fmla="*/ 229 w 246"/>
                    <a:gd name="T37" fmla="*/ 239 h 420"/>
                    <a:gd name="T38" fmla="*/ 209 w 246"/>
                    <a:gd name="T39" fmla="*/ 269 h 420"/>
                    <a:gd name="T40" fmla="*/ 186 w 246"/>
                    <a:gd name="T41" fmla="*/ 270 h 420"/>
                    <a:gd name="T42" fmla="*/ 178 w 246"/>
                    <a:gd name="T43" fmla="*/ 288 h 420"/>
                    <a:gd name="T44" fmla="*/ 192 w 246"/>
                    <a:gd name="T45" fmla="*/ 306 h 420"/>
                    <a:gd name="T46" fmla="*/ 192 w 246"/>
                    <a:gd name="T47" fmla="*/ 322 h 420"/>
                    <a:gd name="T48" fmla="*/ 206 w 246"/>
                    <a:gd name="T49" fmla="*/ 326 h 420"/>
                    <a:gd name="T50" fmla="*/ 150 w 246"/>
                    <a:gd name="T51" fmla="*/ 420 h 420"/>
                    <a:gd name="T52" fmla="*/ 173 w 246"/>
                    <a:gd name="T53" fmla="*/ 351 h 420"/>
                    <a:gd name="T54" fmla="*/ 158 w 246"/>
                    <a:gd name="T55" fmla="*/ 306 h 420"/>
                    <a:gd name="T56" fmla="*/ 122 w 246"/>
                    <a:gd name="T57" fmla="*/ 343 h 420"/>
                    <a:gd name="T58" fmla="*/ 98 w 246"/>
                    <a:gd name="T59" fmla="*/ 381 h 420"/>
                    <a:gd name="T60" fmla="*/ 58 w 246"/>
                    <a:gd name="T61" fmla="*/ 364 h 420"/>
                    <a:gd name="T62" fmla="*/ 74 w 246"/>
                    <a:gd name="T63" fmla="*/ 347 h 420"/>
                    <a:gd name="T64" fmla="*/ 64 w 246"/>
                    <a:gd name="T65" fmla="*/ 320 h 420"/>
                    <a:gd name="T66" fmla="*/ 90 w 246"/>
                    <a:gd name="T67" fmla="*/ 312 h 420"/>
                    <a:gd name="T68" fmla="*/ 86 w 246"/>
                    <a:gd name="T69" fmla="*/ 283 h 420"/>
                    <a:gd name="T70" fmla="*/ 78 w 246"/>
                    <a:gd name="T71" fmla="*/ 260 h 420"/>
                    <a:gd name="T72" fmla="*/ 46 w 246"/>
                    <a:gd name="T73" fmla="*/ 252 h 420"/>
                    <a:gd name="T74" fmla="*/ 86 w 246"/>
                    <a:gd name="T75" fmla="*/ 232 h 420"/>
                    <a:gd name="T76" fmla="*/ 103 w 246"/>
                    <a:gd name="T77" fmla="*/ 214 h 420"/>
                    <a:gd name="T78" fmla="*/ 108 w 246"/>
                    <a:gd name="T79" fmla="*/ 171 h 420"/>
                    <a:gd name="T80" fmla="*/ 85 w 246"/>
                    <a:gd name="T81" fmla="*/ 184 h 420"/>
                    <a:gd name="T82" fmla="*/ 51 w 246"/>
                    <a:gd name="T83" fmla="*/ 199 h 420"/>
                    <a:gd name="T84" fmla="*/ 34 w 246"/>
                    <a:gd name="T85" fmla="*/ 218 h 420"/>
                    <a:gd name="T86" fmla="*/ 0 w 246"/>
                    <a:gd name="T87" fmla="*/ 205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6" h="420">
                      <a:moveTo>
                        <a:pt x="0" y="205"/>
                      </a:moveTo>
                      <a:lnTo>
                        <a:pt x="9" y="209"/>
                      </a:lnTo>
                      <a:lnTo>
                        <a:pt x="21" y="209"/>
                      </a:lnTo>
                      <a:lnTo>
                        <a:pt x="34" y="203"/>
                      </a:lnTo>
                      <a:lnTo>
                        <a:pt x="37" y="196"/>
                      </a:lnTo>
                      <a:lnTo>
                        <a:pt x="30" y="192"/>
                      </a:lnTo>
                      <a:lnTo>
                        <a:pt x="16" y="190"/>
                      </a:lnTo>
                      <a:lnTo>
                        <a:pt x="16" y="184"/>
                      </a:lnTo>
                      <a:lnTo>
                        <a:pt x="16" y="179"/>
                      </a:lnTo>
                      <a:lnTo>
                        <a:pt x="37" y="175"/>
                      </a:lnTo>
                      <a:lnTo>
                        <a:pt x="37" y="172"/>
                      </a:lnTo>
                      <a:lnTo>
                        <a:pt x="51" y="171"/>
                      </a:lnTo>
                      <a:lnTo>
                        <a:pt x="46" y="167"/>
                      </a:lnTo>
                      <a:lnTo>
                        <a:pt x="44" y="161"/>
                      </a:lnTo>
                      <a:lnTo>
                        <a:pt x="51" y="157"/>
                      </a:lnTo>
                      <a:lnTo>
                        <a:pt x="66" y="160"/>
                      </a:lnTo>
                      <a:lnTo>
                        <a:pt x="68" y="156"/>
                      </a:lnTo>
                      <a:lnTo>
                        <a:pt x="83" y="155"/>
                      </a:lnTo>
                      <a:lnTo>
                        <a:pt x="71" y="151"/>
                      </a:lnTo>
                      <a:lnTo>
                        <a:pt x="58" y="151"/>
                      </a:lnTo>
                      <a:lnTo>
                        <a:pt x="53" y="149"/>
                      </a:lnTo>
                      <a:lnTo>
                        <a:pt x="59" y="143"/>
                      </a:lnTo>
                      <a:lnTo>
                        <a:pt x="67" y="139"/>
                      </a:lnTo>
                      <a:lnTo>
                        <a:pt x="68" y="137"/>
                      </a:lnTo>
                      <a:lnTo>
                        <a:pt x="54" y="124"/>
                      </a:lnTo>
                      <a:lnTo>
                        <a:pt x="44" y="124"/>
                      </a:lnTo>
                      <a:lnTo>
                        <a:pt x="45" y="122"/>
                      </a:lnTo>
                      <a:lnTo>
                        <a:pt x="54" y="117"/>
                      </a:lnTo>
                      <a:lnTo>
                        <a:pt x="43" y="106"/>
                      </a:lnTo>
                      <a:lnTo>
                        <a:pt x="45" y="90"/>
                      </a:lnTo>
                      <a:lnTo>
                        <a:pt x="66" y="85"/>
                      </a:lnTo>
                      <a:lnTo>
                        <a:pt x="48" y="70"/>
                      </a:lnTo>
                      <a:lnTo>
                        <a:pt x="47" y="42"/>
                      </a:lnTo>
                      <a:lnTo>
                        <a:pt x="48" y="6"/>
                      </a:lnTo>
                      <a:lnTo>
                        <a:pt x="66" y="0"/>
                      </a:lnTo>
                      <a:lnTo>
                        <a:pt x="68" y="30"/>
                      </a:lnTo>
                      <a:lnTo>
                        <a:pt x="78" y="64"/>
                      </a:lnTo>
                      <a:lnTo>
                        <a:pt x="102" y="97"/>
                      </a:lnTo>
                      <a:lnTo>
                        <a:pt x="109" y="117"/>
                      </a:lnTo>
                      <a:lnTo>
                        <a:pt x="133" y="155"/>
                      </a:lnTo>
                      <a:lnTo>
                        <a:pt x="140" y="175"/>
                      </a:lnTo>
                      <a:lnTo>
                        <a:pt x="139" y="199"/>
                      </a:lnTo>
                      <a:lnTo>
                        <a:pt x="137" y="207"/>
                      </a:lnTo>
                      <a:lnTo>
                        <a:pt x="147" y="221"/>
                      </a:lnTo>
                      <a:lnTo>
                        <a:pt x="164" y="217"/>
                      </a:lnTo>
                      <a:lnTo>
                        <a:pt x="178" y="193"/>
                      </a:lnTo>
                      <a:lnTo>
                        <a:pt x="179" y="167"/>
                      </a:lnTo>
                      <a:lnTo>
                        <a:pt x="179" y="149"/>
                      </a:lnTo>
                      <a:lnTo>
                        <a:pt x="189" y="123"/>
                      </a:lnTo>
                      <a:lnTo>
                        <a:pt x="205" y="113"/>
                      </a:lnTo>
                      <a:lnTo>
                        <a:pt x="219" y="110"/>
                      </a:lnTo>
                      <a:lnTo>
                        <a:pt x="234" y="120"/>
                      </a:lnTo>
                      <a:lnTo>
                        <a:pt x="238" y="137"/>
                      </a:lnTo>
                      <a:lnTo>
                        <a:pt x="246" y="168"/>
                      </a:lnTo>
                      <a:lnTo>
                        <a:pt x="244" y="196"/>
                      </a:lnTo>
                      <a:lnTo>
                        <a:pt x="236" y="229"/>
                      </a:lnTo>
                      <a:lnTo>
                        <a:pt x="229" y="239"/>
                      </a:lnTo>
                      <a:lnTo>
                        <a:pt x="226" y="248"/>
                      </a:lnTo>
                      <a:lnTo>
                        <a:pt x="220" y="254"/>
                      </a:lnTo>
                      <a:lnTo>
                        <a:pt x="209" y="269"/>
                      </a:lnTo>
                      <a:lnTo>
                        <a:pt x="203" y="275"/>
                      </a:lnTo>
                      <a:lnTo>
                        <a:pt x="190" y="275"/>
                      </a:lnTo>
                      <a:lnTo>
                        <a:pt x="186" y="270"/>
                      </a:lnTo>
                      <a:lnTo>
                        <a:pt x="180" y="268"/>
                      </a:lnTo>
                      <a:lnTo>
                        <a:pt x="180" y="281"/>
                      </a:lnTo>
                      <a:lnTo>
                        <a:pt x="178" y="288"/>
                      </a:lnTo>
                      <a:lnTo>
                        <a:pt x="181" y="295"/>
                      </a:lnTo>
                      <a:lnTo>
                        <a:pt x="192" y="293"/>
                      </a:lnTo>
                      <a:lnTo>
                        <a:pt x="192" y="306"/>
                      </a:lnTo>
                      <a:lnTo>
                        <a:pt x="193" y="306"/>
                      </a:lnTo>
                      <a:lnTo>
                        <a:pt x="192" y="315"/>
                      </a:lnTo>
                      <a:lnTo>
                        <a:pt x="192" y="322"/>
                      </a:lnTo>
                      <a:lnTo>
                        <a:pt x="202" y="323"/>
                      </a:lnTo>
                      <a:lnTo>
                        <a:pt x="206" y="311"/>
                      </a:lnTo>
                      <a:lnTo>
                        <a:pt x="206" y="326"/>
                      </a:lnTo>
                      <a:lnTo>
                        <a:pt x="209" y="339"/>
                      </a:lnTo>
                      <a:lnTo>
                        <a:pt x="173" y="394"/>
                      </a:lnTo>
                      <a:lnTo>
                        <a:pt x="150" y="420"/>
                      </a:lnTo>
                      <a:lnTo>
                        <a:pt x="126" y="418"/>
                      </a:lnTo>
                      <a:lnTo>
                        <a:pt x="159" y="378"/>
                      </a:lnTo>
                      <a:lnTo>
                        <a:pt x="173" y="351"/>
                      </a:lnTo>
                      <a:lnTo>
                        <a:pt x="174" y="331"/>
                      </a:lnTo>
                      <a:lnTo>
                        <a:pt x="171" y="309"/>
                      </a:lnTo>
                      <a:lnTo>
                        <a:pt x="158" y="306"/>
                      </a:lnTo>
                      <a:lnTo>
                        <a:pt x="141" y="310"/>
                      </a:lnTo>
                      <a:lnTo>
                        <a:pt x="130" y="322"/>
                      </a:lnTo>
                      <a:lnTo>
                        <a:pt x="122" y="343"/>
                      </a:lnTo>
                      <a:lnTo>
                        <a:pt x="109" y="367"/>
                      </a:lnTo>
                      <a:lnTo>
                        <a:pt x="106" y="377"/>
                      </a:lnTo>
                      <a:lnTo>
                        <a:pt x="98" y="381"/>
                      </a:lnTo>
                      <a:lnTo>
                        <a:pt x="71" y="385"/>
                      </a:lnTo>
                      <a:lnTo>
                        <a:pt x="67" y="373"/>
                      </a:lnTo>
                      <a:lnTo>
                        <a:pt x="58" y="364"/>
                      </a:lnTo>
                      <a:lnTo>
                        <a:pt x="58" y="351"/>
                      </a:lnTo>
                      <a:lnTo>
                        <a:pt x="60" y="348"/>
                      </a:lnTo>
                      <a:lnTo>
                        <a:pt x="74" y="347"/>
                      </a:lnTo>
                      <a:lnTo>
                        <a:pt x="64" y="340"/>
                      </a:lnTo>
                      <a:lnTo>
                        <a:pt x="68" y="330"/>
                      </a:lnTo>
                      <a:lnTo>
                        <a:pt x="64" y="320"/>
                      </a:lnTo>
                      <a:lnTo>
                        <a:pt x="74" y="311"/>
                      </a:lnTo>
                      <a:lnTo>
                        <a:pt x="82" y="310"/>
                      </a:lnTo>
                      <a:lnTo>
                        <a:pt x="90" y="312"/>
                      </a:lnTo>
                      <a:lnTo>
                        <a:pt x="85" y="302"/>
                      </a:lnTo>
                      <a:lnTo>
                        <a:pt x="86" y="293"/>
                      </a:lnTo>
                      <a:lnTo>
                        <a:pt x="86" y="283"/>
                      </a:lnTo>
                      <a:lnTo>
                        <a:pt x="99" y="278"/>
                      </a:lnTo>
                      <a:lnTo>
                        <a:pt x="82" y="271"/>
                      </a:lnTo>
                      <a:lnTo>
                        <a:pt x="78" y="260"/>
                      </a:lnTo>
                      <a:lnTo>
                        <a:pt x="71" y="250"/>
                      </a:lnTo>
                      <a:lnTo>
                        <a:pt x="60" y="254"/>
                      </a:lnTo>
                      <a:lnTo>
                        <a:pt x="46" y="252"/>
                      </a:lnTo>
                      <a:lnTo>
                        <a:pt x="61" y="247"/>
                      </a:lnTo>
                      <a:lnTo>
                        <a:pt x="74" y="236"/>
                      </a:lnTo>
                      <a:lnTo>
                        <a:pt x="86" y="232"/>
                      </a:lnTo>
                      <a:lnTo>
                        <a:pt x="99" y="232"/>
                      </a:lnTo>
                      <a:lnTo>
                        <a:pt x="92" y="219"/>
                      </a:lnTo>
                      <a:lnTo>
                        <a:pt x="103" y="214"/>
                      </a:lnTo>
                      <a:lnTo>
                        <a:pt x="100" y="201"/>
                      </a:lnTo>
                      <a:lnTo>
                        <a:pt x="111" y="193"/>
                      </a:lnTo>
                      <a:lnTo>
                        <a:pt x="108" y="171"/>
                      </a:lnTo>
                      <a:lnTo>
                        <a:pt x="103" y="156"/>
                      </a:lnTo>
                      <a:lnTo>
                        <a:pt x="93" y="167"/>
                      </a:lnTo>
                      <a:lnTo>
                        <a:pt x="85" y="184"/>
                      </a:lnTo>
                      <a:lnTo>
                        <a:pt x="75" y="195"/>
                      </a:lnTo>
                      <a:lnTo>
                        <a:pt x="64" y="206"/>
                      </a:lnTo>
                      <a:lnTo>
                        <a:pt x="51" y="199"/>
                      </a:lnTo>
                      <a:lnTo>
                        <a:pt x="47" y="195"/>
                      </a:lnTo>
                      <a:lnTo>
                        <a:pt x="42" y="208"/>
                      </a:lnTo>
                      <a:lnTo>
                        <a:pt x="34" y="218"/>
                      </a:lnTo>
                      <a:lnTo>
                        <a:pt x="14" y="221"/>
                      </a:lnTo>
                      <a:lnTo>
                        <a:pt x="0" y="219"/>
                      </a:lnTo>
                      <a:lnTo>
                        <a:pt x="0" y="205"/>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0" name="Freeform 133">
                  <a:extLst>
                    <a:ext uri="{FF2B5EF4-FFF2-40B4-BE49-F238E27FC236}">
                      <a16:creationId xmlns:a16="http://schemas.microsoft.com/office/drawing/2014/main" id="{5A50D59D-7A04-43B7-A0BE-4B5235DA3DCE}"/>
                    </a:ext>
                  </a:extLst>
                </p:cNvPr>
                <p:cNvSpPr>
                  <a:spLocks/>
                </p:cNvSpPr>
                <p:nvPr/>
              </p:nvSpPr>
              <p:spPr bwMode="auto">
                <a:xfrm>
                  <a:off x="6969" y="1817"/>
                  <a:ext cx="15" cy="18"/>
                </a:xfrm>
                <a:custGeom>
                  <a:avLst/>
                  <a:gdLst>
                    <a:gd name="T0" fmla="*/ 0 w 31"/>
                    <a:gd name="T1" fmla="*/ 9 h 37"/>
                    <a:gd name="T2" fmla="*/ 7 w 31"/>
                    <a:gd name="T3" fmla="*/ 10 h 37"/>
                    <a:gd name="T4" fmla="*/ 16 w 31"/>
                    <a:gd name="T5" fmla="*/ 9 h 37"/>
                    <a:gd name="T6" fmla="*/ 21 w 31"/>
                    <a:gd name="T7" fmla="*/ 6 h 37"/>
                    <a:gd name="T8" fmla="*/ 23 w 31"/>
                    <a:gd name="T9" fmla="*/ 0 h 37"/>
                    <a:gd name="T10" fmla="*/ 31 w 31"/>
                    <a:gd name="T11" fmla="*/ 1 h 37"/>
                    <a:gd name="T12" fmla="*/ 27 w 31"/>
                    <a:gd name="T13" fmla="*/ 14 h 37"/>
                    <a:gd name="T14" fmla="*/ 27 w 31"/>
                    <a:gd name="T15" fmla="*/ 20 h 37"/>
                    <a:gd name="T16" fmla="*/ 27 w 31"/>
                    <a:gd name="T17" fmla="*/ 31 h 37"/>
                    <a:gd name="T18" fmla="*/ 23 w 31"/>
                    <a:gd name="T19" fmla="*/ 37 h 37"/>
                    <a:gd name="T20" fmla="*/ 20 w 31"/>
                    <a:gd name="T21" fmla="*/ 37 h 37"/>
                    <a:gd name="T22" fmla="*/ 16 w 31"/>
                    <a:gd name="T23" fmla="*/ 32 h 37"/>
                    <a:gd name="T24" fmla="*/ 12 w 31"/>
                    <a:gd name="T25" fmla="*/ 29 h 37"/>
                    <a:gd name="T26" fmla="*/ 20 w 31"/>
                    <a:gd name="T27" fmla="*/ 25 h 37"/>
                    <a:gd name="T28" fmla="*/ 18 w 31"/>
                    <a:gd name="T29" fmla="*/ 20 h 37"/>
                    <a:gd name="T30" fmla="*/ 5 w 31"/>
                    <a:gd name="T31" fmla="*/ 20 h 37"/>
                    <a:gd name="T32" fmla="*/ 0 w 31"/>
                    <a:gd name="T33" fmla="*/ 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37">
                      <a:moveTo>
                        <a:pt x="0" y="9"/>
                      </a:moveTo>
                      <a:lnTo>
                        <a:pt x="7" y="10"/>
                      </a:lnTo>
                      <a:lnTo>
                        <a:pt x="16" y="9"/>
                      </a:lnTo>
                      <a:lnTo>
                        <a:pt x="21" y="6"/>
                      </a:lnTo>
                      <a:lnTo>
                        <a:pt x="23" y="0"/>
                      </a:lnTo>
                      <a:lnTo>
                        <a:pt x="31" y="1"/>
                      </a:lnTo>
                      <a:lnTo>
                        <a:pt x="27" y="14"/>
                      </a:lnTo>
                      <a:lnTo>
                        <a:pt x="27" y="20"/>
                      </a:lnTo>
                      <a:lnTo>
                        <a:pt x="27" y="31"/>
                      </a:lnTo>
                      <a:lnTo>
                        <a:pt x="23" y="37"/>
                      </a:lnTo>
                      <a:lnTo>
                        <a:pt x="20" y="37"/>
                      </a:lnTo>
                      <a:lnTo>
                        <a:pt x="16" y="32"/>
                      </a:lnTo>
                      <a:lnTo>
                        <a:pt x="12" y="29"/>
                      </a:lnTo>
                      <a:lnTo>
                        <a:pt x="20" y="25"/>
                      </a:lnTo>
                      <a:lnTo>
                        <a:pt x="18" y="20"/>
                      </a:lnTo>
                      <a:lnTo>
                        <a:pt x="5" y="20"/>
                      </a:lnTo>
                      <a:lnTo>
                        <a:pt x="0" y="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1" name="Freeform 134">
                  <a:extLst>
                    <a:ext uri="{FF2B5EF4-FFF2-40B4-BE49-F238E27FC236}">
                      <a16:creationId xmlns:a16="http://schemas.microsoft.com/office/drawing/2014/main" id="{FD0DC9FC-2792-432E-AFCB-42696AD5A908}"/>
                    </a:ext>
                  </a:extLst>
                </p:cNvPr>
                <p:cNvSpPr>
                  <a:spLocks/>
                </p:cNvSpPr>
                <p:nvPr/>
              </p:nvSpPr>
              <p:spPr bwMode="auto">
                <a:xfrm>
                  <a:off x="6991" y="1884"/>
                  <a:ext cx="37" cy="19"/>
                </a:xfrm>
                <a:custGeom>
                  <a:avLst/>
                  <a:gdLst>
                    <a:gd name="T0" fmla="*/ 0 w 73"/>
                    <a:gd name="T1" fmla="*/ 20 h 38"/>
                    <a:gd name="T2" fmla="*/ 13 w 73"/>
                    <a:gd name="T3" fmla="*/ 18 h 38"/>
                    <a:gd name="T4" fmla="*/ 23 w 73"/>
                    <a:gd name="T5" fmla="*/ 19 h 38"/>
                    <a:gd name="T6" fmla="*/ 32 w 73"/>
                    <a:gd name="T7" fmla="*/ 14 h 38"/>
                    <a:gd name="T8" fmla="*/ 47 w 73"/>
                    <a:gd name="T9" fmla="*/ 7 h 38"/>
                    <a:gd name="T10" fmla="*/ 52 w 73"/>
                    <a:gd name="T11" fmla="*/ 2 h 38"/>
                    <a:gd name="T12" fmla="*/ 64 w 73"/>
                    <a:gd name="T13" fmla="*/ 0 h 38"/>
                    <a:gd name="T14" fmla="*/ 72 w 73"/>
                    <a:gd name="T15" fmla="*/ 0 h 38"/>
                    <a:gd name="T16" fmla="*/ 73 w 73"/>
                    <a:gd name="T17" fmla="*/ 7 h 38"/>
                    <a:gd name="T18" fmla="*/ 64 w 73"/>
                    <a:gd name="T19" fmla="*/ 8 h 38"/>
                    <a:gd name="T20" fmla="*/ 54 w 73"/>
                    <a:gd name="T21" fmla="*/ 20 h 38"/>
                    <a:gd name="T22" fmla="*/ 45 w 73"/>
                    <a:gd name="T23" fmla="*/ 27 h 38"/>
                    <a:gd name="T24" fmla="*/ 41 w 73"/>
                    <a:gd name="T25" fmla="*/ 34 h 38"/>
                    <a:gd name="T26" fmla="*/ 37 w 73"/>
                    <a:gd name="T27" fmla="*/ 37 h 38"/>
                    <a:gd name="T28" fmla="*/ 20 w 73"/>
                    <a:gd name="T29" fmla="*/ 38 h 38"/>
                    <a:gd name="T30" fmla="*/ 9 w 73"/>
                    <a:gd name="T31" fmla="*/ 38 h 38"/>
                    <a:gd name="T32" fmla="*/ 6 w 73"/>
                    <a:gd name="T33" fmla="*/ 31 h 38"/>
                    <a:gd name="T34" fmla="*/ 0 w 73"/>
                    <a:gd name="T35"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38">
                      <a:moveTo>
                        <a:pt x="0" y="20"/>
                      </a:moveTo>
                      <a:lnTo>
                        <a:pt x="13" y="18"/>
                      </a:lnTo>
                      <a:lnTo>
                        <a:pt x="23" y="19"/>
                      </a:lnTo>
                      <a:lnTo>
                        <a:pt x="32" y="14"/>
                      </a:lnTo>
                      <a:lnTo>
                        <a:pt x="47" y="7"/>
                      </a:lnTo>
                      <a:lnTo>
                        <a:pt x="52" y="2"/>
                      </a:lnTo>
                      <a:lnTo>
                        <a:pt x="64" y="0"/>
                      </a:lnTo>
                      <a:lnTo>
                        <a:pt x="72" y="0"/>
                      </a:lnTo>
                      <a:lnTo>
                        <a:pt x="73" y="7"/>
                      </a:lnTo>
                      <a:lnTo>
                        <a:pt x="64" y="8"/>
                      </a:lnTo>
                      <a:lnTo>
                        <a:pt x="54" y="20"/>
                      </a:lnTo>
                      <a:lnTo>
                        <a:pt x="45" y="27"/>
                      </a:lnTo>
                      <a:lnTo>
                        <a:pt x="41" y="34"/>
                      </a:lnTo>
                      <a:lnTo>
                        <a:pt x="37" y="37"/>
                      </a:lnTo>
                      <a:lnTo>
                        <a:pt x="20" y="38"/>
                      </a:lnTo>
                      <a:lnTo>
                        <a:pt x="9" y="38"/>
                      </a:lnTo>
                      <a:lnTo>
                        <a:pt x="6" y="31"/>
                      </a:lnTo>
                      <a:lnTo>
                        <a:pt x="0" y="20"/>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2" name="Freeform 135">
                  <a:extLst>
                    <a:ext uri="{FF2B5EF4-FFF2-40B4-BE49-F238E27FC236}">
                      <a16:creationId xmlns:a16="http://schemas.microsoft.com/office/drawing/2014/main" id="{9A1D3F38-066E-41BD-BF48-9E4B26A604A8}"/>
                    </a:ext>
                  </a:extLst>
                </p:cNvPr>
                <p:cNvSpPr>
                  <a:spLocks/>
                </p:cNvSpPr>
                <p:nvPr/>
              </p:nvSpPr>
              <p:spPr bwMode="auto">
                <a:xfrm>
                  <a:off x="7108" y="1792"/>
                  <a:ext cx="14" cy="30"/>
                </a:xfrm>
                <a:custGeom>
                  <a:avLst/>
                  <a:gdLst>
                    <a:gd name="T0" fmla="*/ 3 w 27"/>
                    <a:gd name="T1" fmla="*/ 0 h 59"/>
                    <a:gd name="T2" fmla="*/ 0 w 27"/>
                    <a:gd name="T3" fmla="*/ 12 h 59"/>
                    <a:gd name="T4" fmla="*/ 1 w 27"/>
                    <a:gd name="T5" fmla="*/ 25 h 59"/>
                    <a:gd name="T6" fmla="*/ 9 w 27"/>
                    <a:gd name="T7" fmla="*/ 34 h 59"/>
                    <a:gd name="T8" fmla="*/ 16 w 27"/>
                    <a:gd name="T9" fmla="*/ 34 h 59"/>
                    <a:gd name="T10" fmla="*/ 18 w 27"/>
                    <a:gd name="T11" fmla="*/ 44 h 59"/>
                    <a:gd name="T12" fmla="*/ 15 w 27"/>
                    <a:gd name="T13" fmla="*/ 59 h 59"/>
                    <a:gd name="T14" fmla="*/ 25 w 27"/>
                    <a:gd name="T15" fmla="*/ 58 h 59"/>
                    <a:gd name="T16" fmla="*/ 27 w 27"/>
                    <a:gd name="T17" fmla="*/ 46 h 59"/>
                    <a:gd name="T18" fmla="*/ 26 w 27"/>
                    <a:gd name="T19" fmla="*/ 31 h 59"/>
                    <a:gd name="T20" fmla="*/ 18 w 27"/>
                    <a:gd name="T21" fmla="*/ 23 h 59"/>
                    <a:gd name="T22" fmla="*/ 12 w 27"/>
                    <a:gd name="T23" fmla="*/ 23 h 59"/>
                    <a:gd name="T24" fmla="*/ 7 w 27"/>
                    <a:gd name="T25" fmla="*/ 18 h 59"/>
                    <a:gd name="T26" fmla="*/ 3 w 27"/>
                    <a:gd name="T2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59">
                      <a:moveTo>
                        <a:pt x="3" y="0"/>
                      </a:moveTo>
                      <a:lnTo>
                        <a:pt x="0" y="12"/>
                      </a:lnTo>
                      <a:lnTo>
                        <a:pt x="1" y="25"/>
                      </a:lnTo>
                      <a:lnTo>
                        <a:pt x="9" y="34"/>
                      </a:lnTo>
                      <a:lnTo>
                        <a:pt x="16" y="34"/>
                      </a:lnTo>
                      <a:lnTo>
                        <a:pt x="18" y="44"/>
                      </a:lnTo>
                      <a:lnTo>
                        <a:pt x="15" y="59"/>
                      </a:lnTo>
                      <a:lnTo>
                        <a:pt x="25" y="58"/>
                      </a:lnTo>
                      <a:lnTo>
                        <a:pt x="27" y="46"/>
                      </a:lnTo>
                      <a:lnTo>
                        <a:pt x="26" y="31"/>
                      </a:lnTo>
                      <a:lnTo>
                        <a:pt x="18" y="23"/>
                      </a:lnTo>
                      <a:lnTo>
                        <a:pt x="12" y="23"/>
                      </a:lnTo>
                      <a:lnTo>
                        <a:pt x="7" y="18"/>
                      </a:lnTo>
                      <a:lnTo>
                        <a:pt x="3" y="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3" name="Freeform 136">
                  <a:extLst>
                    <a:ext uri="{FF2B5EF4-FFF2-40B4-BE49-F238E27FC236}">
                      <a16:creationId xmlns:a16="http://schemas.microsoft.com/office/drawing/2014/main" id="{7C4948A5-3BE8-4748-9DBD-02B6507503B1}"/>
                    </a:ext>
                  </a:extLst>
                </p:cNvPr>
                <p:cNvSpPr>
                  <a:spLocks/>
                </p:cNvSpPr>
                <p:nvPr/>
              </p:nvSpPr>
              <p:spPr bwMode="auto">
                <a:xfrm>
                  <a:off x="7115" y="1779"/>
                  <a:ext cx="15" cy="47"/>
                </a:xfrm>
                <a:custGeom>
                  <a:avLst/>
                  <a:gdLst>
                    <a:gd name="T0" fmla="*/ 0 w 31"/>
                    <a:gd name="T1" fmla="*/ 10 h 93"/>
                    <a:gd name="T2" fmla="*/ 7 w 31"/>
                    <a:gd name="T3" fmla="*/ 0 h 93"/>
                    <a:gd name="T4" fmla="*/ 14 w 31"/>
                    <a:gd name="T5" fmla="*/ 2 h 93"/>
                    <a:gd name="T6" fmla="*/ 19 w 31"/>
                    <a:gd name="T7" fmla="*/ 6 h 93"/>
                    <a:gd name="T8" fmla="*/ 28 w 31"/>
                    <a:gd name="T9" fmla="*/ 22 h 93"/>
                    <a:gd name="T10" fmla="*/ 31 w 31"/>
                    <a:gd name="T11" fmla="*/ 47 h 93"/>
                    <a:gd name="T12" fmla="*/ 30 w 31"/>
                    <a:gd name="T13" fmla="*/ 65 h 93"/>
                    <a:gd name="T14" fmla="*/ 26 w 31"/>
                    <a:gd name="T15" fmla="*/ 83 h 93"/>
                    <a:gd name="T16" fmla="*/ 8 w 31"/>
                    <a:gd name="T17" fmla="*/ 93 h 93"/>
                    <a:gd name="T18" fmla="*/ 20 w 31"/>
                    <a:gd name="T19" fmla="*/ 83 h 93"/>
                    <a:gd name="T20" fmla="*/ 26 w 31"/>
                    <a:gd name="T21" fmla="*/ 63 h 93"/>
                    <a:gd name="T22" fmla="*/ 23 w 31"/>
                    <a:gd name="T23" fmla="*/ 43 h 93"/>
                    <a:gd name="T24" fmla="*/ 21 w 31"/>
                    <a:gd name="T25" fmla="*/ 22 h 93"/>
                    <a:gd name="T26" fmla="*/ 15 w 31"/>
                    <a:gd name="T27" fmla="*/ 15 h 93"/>
                    <a:gd name="T28" fmla="*/ 0 w 31"/>
                    <a:gd name="T29" fmla="*/ 1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93">
                      <a:moveTo>
                        <a:pt x="0" y="10"/>
                      </a:moveTo>
                      <a:lnTo>
                        <a:pt x="7" y="0"/>
                      </a:lnTo>
                      <a:lnTo>
                        <a:pt x="14" y="2"/>
                      </a:lnTo>
                      <a:lnTo>
                        <a:pt x="19" y="6"/>
                      </a:lnTo>
                      <a:lnTo>
                        <a:pt x="28" y="22"/>
                      </a:lnTo>
                      <a:lnTo>
                        <a:pt x="31" y="47"/>
                      </a:lnTo>
                      <a:lnTo>
                        <a:pt x="30" y="65"/>
                      </a:lnTo>
                      <a:lnTo>
                        <a:pt x="26" y="83"/>
                      </a:lnTo>
                      <a:lnTo>
                        <a:pt x="8" y="93"/>
                      </a:lnTo>
                      <a:lnTo>
                        <a:pt x="20" y="83"/>
                      </a:lnTo>
                      <a:lnTo>
                        <a:pt x="26" y="63"/>
                      </a:lnTo>
                      <a:lnTo>
                        <a:pt x="23" y="43"/>
                      </a:lnTo>
                      <a:lnTo>
                        <a:pt x="21" y="22"/>
                      </a:lnTo>
                      <a:lnTo>
                        <a:pt x="15" y="15"/>
                      </a:lnTo>
                      <a:lnTo>
                        <a:pt x="0" y="1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4" name="Freeform 137">
                  <a:extLst>
                    <a:ext uri="{FF2B5EF4-FFF2-40B4-BE49-F238E27FC236}">
                      <a16:creationId xmlns:a16="http://schemas.microsoft.com/office/drawing/2014/main" id="{1F113244-C347-49F8-9390-3AAD8750C0AA}"/>
                    </a:ext>
                  </a:extLst>
                </p:cNvPr>
                <p:cNvSpPr>
                  <a:spLocks/>
                </p:cNvSpPr>
                <p:nvPr/>
              </p:nvSpPr>
              <p:spPr bwMode="auto">
                <a:xfrm>
                  <a:off x="6949" y="1674"/>
                  <a:ext cx="193" cy="176"/>
                </a:xfrm>
                <a:custGeom>
                  <a:avLst/>
                  <a:gdLst>
                    <a:gd name="T0" fmla="*/ 8 w 385"/>
                    <a:gd name="T1" fmla="*/ 152 h 354"/>
                    <a:gd name="T2" fmla="*/ 30 w 385"/>
                    <a:gd name="T3" fmla="*/ 131 h 354"/>
                    <a:gd name="T4" fmla="*/ 76 w 385"/>
                    <a:gd name="T5" fmla="*/ 109 h 354"/>
                    <a:gd name="T6" fmla="*/ 100 w 385"/>
                    <a:gd name="T7" fmla="*/ 97 h 354"/>
                    <a:gd name="T8" fmla="*/ 144 w 385"/>
                    <a:gd name="T9" fmla="*/ 83 h 354"/>
                    <a:gd name="T10" fmla="*/ 178 w 385"/>
                    <a:gd name="T11" fmla="*/ 68 h 354"/>
                    <a:gd name="T12" fmla="*/ 200 w 385"/>
                    <a:gd name="T13" fmla="*/ 54 h 354"/>
                    <a:gd name="T14" fmla="*/ 169 w 385"/>
                    <a:gd name="T15" fmla="*/ 82 h 354"/>
                    <a:gd name="T16" fmla="*/ 188 w 385"/>
                    <a:gd name="T17" fmla="*/ 82 h 354"/>
                    <a:gd name="T18" fmla="*/ 186 w 385"/>
                    <a:gd name="T19" fmla="*/ 106 h 354"/>
                    <a:gd name="T20" fmla="*/ 196 w 385"/>
                    <a:gd name="T21" fmla="*/ 134 h 354"/>
                    <a:gd name="T22" fmla="*/ 208 w 385"/>
                    <a:gd name="T23" fmla="*/ 159 h 354"/>
                    <a:gd name="T24" fmla="*/ 225 w 385"/>
                    <a:gd name="T25" fmla="*/ 178 h 354"/>
                    <a:gd name="T26" fmla="*/ 227 w 385"/>
                    <a:gd name="T27" fmla="*/ 193 h 354"/>
                    <a:gd name="T28" fmla="*/ 237 w 385"/>
                    <a:gd name="T29" fmla="*/ 207 h 354"/>
                    <a:gd name="T30" fmla="*/ 251 w 385"/>
                    <a:gd name="T31" fmla="*/ 229 h 354"/>
                    <a:gd name="T32" fmla="*/ 258 w 385"/>
                    <a:gd name="T33" fmla="*/ 246 h 354"/>
                    <a:gd name="T34" fmla="*/ 261 w 385"/>
                    <a:gd name="T35" fmla="*/ 263 h 354"/>
                    <a:gd name="T36" fmla="*/ 261 w 385"/>
                    <a:gd name="T37" fmla="*/ 281 h 354"/>
                    <a:gd name="T38" fmla="*/ 258 w 385"/>
                    <a:gd name="T39" fmla="*/ 287 h 354"/>
                    <a:gd name="T40" fmla="*/ 272 w 385"/>
                    <a:gd name="T41" fmla="*/ 301 h 354"/>
                    <a:gd name="T42" fmla="*/ 291 w 385"/>
                    <a:gd name="T43" fmla="*/ 296 h 354"/>
                    <a:gd name="T44" fmla="*/ 302 w 385"/>
                    <a:gd name="T45" fmla="*/ 273 h 354"/>
                    <a:gd name="T46" fmla="*/ 304 w 385"/>
                    <a:gd name="T47" fmla="*/ 246 h 354"/>
                    <a:gd name="T48" fmla="*/ 308 w 385"/>
                    <a:gd name="T49" fmla="*/ 221 h 354"/>
                    <a:gd name="T50" fmla="*/ 320 w 385"/>
                    <a:gd name="T51" fmla="*/ 200 h 354"/>
                    <a:gd name="T52" fmla="*/ 338 w 385"/>
                    <a:gd name="T53" fmla="*/ 192 h 354"/>
                    <a:gd name="T54" fmla="*/ 356 w 385"/>
                    <a:gd name="T55" fmla="*/ 199 h 354"/>
                    <a:gd name="T56" fmla="*/ 361 w 385"/>
                    <a:gd name="T57" fmla="*/ 215 h 354"/>
                    <a:gd name="T58" fmla="*/ 365 w 385"/>
                    <a:gd name="T59" fmla="*/ 233 h 354"/>
                    <a:gd name="T60" fmla="*/ 368 w 385"/>
                    <a:gd name="T61" fmla="*/ 248 h 354"/>
                    <a:gd name="T62" fmla="*/ 368 w 385"/>
                    <a:gd name="T63" fmla="*/ 269 h 354"/>
                    <a:gd name="T64" fmla="*/ 365 w 385"/>
                    <a:gd name="T65" fmla="*/ 288 h 354"/>
                    <a:gd name="T66" fmla="*/ 359 w 385"/>
                    <a:gd name="T67" fmla="*/ 307 h 354"/>
                    <a:gd name="T68" fmla="*/ 350 w 385"/>
                    <a:gd name="T69" fmla="*/ 324 h 354"/>
                    <a:gd name="T70" fmla="*/ 361 w 385"/>
                    <a:gd name="T71" fmla="*/ 354 h 354"/>
                    <a:gd name="T72" fmla="*/ 379 w 385"/>
                    <a:gd name="T73" fmla="*/ 323 h 354"/>
                    <a:gd name="T74" fmla="*/ 381 w 385"/>
                    <a:gd name="T75" fmla="*/ 295 h 354"/>
                    <a:gd name="T76" fmla="*/ 379 w 385"/>
                    <a:gd name="T77" fmla="*/ 247 h 354"/>
                    <a:gd name="T78" fmla="*/ 385 w 385"/>
                    <a:gd name="T79" fmla="*/ 217 h 354"/>
                    <a:gd name="T80" fmla="*/ 385 w 385"/>
                    <a:gd name="T81" fmla="*/ 168 h 354"/>
                    <a:gd name="T82" fmla="*/ 379 w 385"/>
                    <a:gd name="T83" fmla="*/ 120 h 354"/>
                    <a:gd name="T84" fmla="*/ 372 w 385"/>
                    <a:gd name="T85" fmla="*/ 82 h 354"/>
                    <a:gd name="T86" fmla="*/ 353 w 385"/>
                    <a:gd name="T87" fmla="*/ 54 h 354"/>
                    <a:gd name="T88" fmla="*/ 330 w 385"/>
                    <a:gd name="T89" fmla="*/ 33 h 354"/>
                    <a:gd name="T90" fmla="*/ 295 w 385"/>
                    <a:gd name="T91" fmla="*/ 17 h 354"/>
                    <a:gd name="T92" fmla="*/ 269 w 385"/>
                    <a:gd name="T93" fmla="*/ 13 h 354"/>
                    <a:gd name="T94" fmla="*/ 250 w 385"/>
                    <a:gd name="T95" fmla="*/ 14 h 354"/>
                    <a:gd name="T96" fmla="*/ 226 w 385"/>
                    <a:gd name="T97" fmla="*/ 2 h 354"/>
                    <a:gd name="T98" fmla="*/ 192 w 385"/>
                    <a:gd name="T99" fmla="*/ 0 h 354"/>
                    <a:gd name="T100" fmla="*/ 131 w 385"/>
                    <a:gd name="T101" fmla="*/ 14 h 354"/>
                    <a:gd name="T102" fmla="*/ 89 w 385"/>
                    <a:gd name="T103" fmla="*/ 27 h 354"/>
                    <a:gd name="T104" fmla="*/ 54 w 385"/>
                    <a:gd name="T105" fmla="*/ 40 h 354"/>
                    <a:gd name="T106" fmla="*/ 30 w 385"/>
                    <a:gd name="T107" fmla="*/ 62 h 354"/>
                    <a:gd name="T108" fmla="*/ 10 w 385"/>
                    <a:gd name="T109" fmla="*/ 89 h 354"/>
                    <a:gd name="T110" fmla="*/ 0 w 385"/>
                    <a:gd name="T111" fmla="*/ 124 h 354"/>
                    <a:gd name="T112" fmla="*/ 8 w 385"/>
                    <a:gd name="T113" fmla="*/ 1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5" h="354">
                      <a:moveTo>
                        <a:pt x="8" y="152"/>
                      </a:moveTo>
                      <a:lnTo>
                        <a:pt x="30" y="131"/>
                      </a:lnTo>
                      <a:lnTo>
                        <a:pt x="76" y="109"/>
                      </a:lnTo>
                      <a:lnTo>
                        <a:pt x="100" y="97"/>
                      </a:lnTo>
                      <a:lnTo>
                        <a:pt x="144" y="83"/>
                      </a:lnTo>
                      <a:lnTo>
                        <a:pt x="178" y="68"/>
                      </a:lnTo>
                      <a:lnTo>
                        <a:pt x="200" y="54"/>
                      </a:lnTo>
                      <a:lnTo>
                        <a:pt x="169" y="82"/>
                      </a:lnTo>
                      <a:lnTo>
                        <a:pt x="188" y="82"/>
                      </a:lnTo>
                      <a:lnTo>
                        <a:pt x="186" y="106"/>
                      </a:lnTo>
                      <a:lnTo>
                        <a:pt x="196" y="134"/>
                      </a:lnTo>
                      <a:lnTo>
                        <a:pt x="208" y="159"/>
                      </a:lnTo>
                      <a:lnTo>
                        <a:pt x="225" y="178"/>
                      </a:lnTo>
                      <a:lnTo>
                        <a:pt x="227" y="193"/>
                      </a:lnTo>
                      <a:lnTo>
                        <a:pt x="237" y="207"/>
                      </a:lnTo>
                      <a:lnTo>
                        <a:pt x="251" y="229"/>
                      </a:lnTo>
                      <a:lnTo>
                        <a:pt x="258" y="246"/>
                      </a:lnTo>
                      <a:lnTo>
                        <a:pt x="261" y="263"/>
                      </a:lnTo>
                      <a:lnTo>
                        <a:pt x="261" y="281"/>
                      </a:lnTo>
                      <a:lnTo>
                        <a:pt x="258" y="287"/>
                      </a:lnTo>
                      <a:lnTo>
                        <a:pt x="272" y="301"/>
                      </a:lnTo>
                      <a:lnTo>
                        <a:pt x="291" y="296"/>
                      </a:lnTo>
                      <a:lnTo>
                        <a:pt x="302" y="273"/>
                      </a:lnTo>
                      <a:lnTo>
                        <a:pt x="304" y="246"/>
                      </a:lnTo>
                      <a:lnTo>
                        <a:pt x="308" y="221"/>
                      </a:lnTo>
                      <a:lnTo>
                        <a:pt x="320" y="200"/>
                      </a:lnTo>
                      <a:lnTo>
                        <a:pt x="338" y="192"/>
                      </a:lnTo>
                      <a:lnTo>
                        <a:pt x="356" y="199"/>
                      </a:lnTo>
                      <a:lnTo>
                        <a:pt x="361" y="215"/>
                      </a:lnTo>
                      <a:lnTo>
                        <a:pt x="365" y="233"/>
                      </a:lnTo>
                      <a:lnTo>
                        <a:pt x="368" y="248"/>
                      </a:lnTo>
                      <a:lnTo>
                        <a:pt x="368" y="269"/>
                      </a:lnTo>
                      <a:lnTo>
                        <a:pt x="365" y="288"/>
                      </a:lnTo>
                      <a:lnTo>
                        <a:pt x="359" y="307"/>
                      </a:lnTo>
                      <a:lnTo>
                        <a:pt x="350" y="324"/>
                      </a:lnTo>
                      <a:lnTo>
                        <a:pt x="361" y="354"/>
                      </a:lnTo>
                      <a:lnTo>
                        <a:pt x="379" y="323"/>
                      </a:lnTo>
                      <a:lnTo>
                        <a:pt x="381" y="295"/>
                      </a:lnTo>
                      <a:lnTo>
                        <a:pt x="379" y="247"/>
                      </a:lnTo>
                      <a:lnTo>
                        <a:pt x="385" y="217"/>
                      </a:lnTo>
                      <a:lnTo>
                        <a:pt x="385" y="168"/>
                      </a:lnTo>
                      <a:lnTo>
                        <a:pt x="379" y="120"/>
                      </a:lnTo>
                      <a:lnTo>
                        <a:pt x="372" y="82"/>
                      </a:lnTo>
                      <a:lnTo>
                        <a:pt x="353" y="54"/>
                      </a:lnTo>
                      <a:lnTo>
                        <a:pt x="330" y="33"/>
                      </a:lnTo>
                      <a:lnTo>
                        <a:pt x="295" y="17"/>
                      </a:lnTo>
                      <a:lnTo>
                        <a:pt x="269" y="13"/>
                      </a:lnTo>
                      <a:lnTo>
                        <a:pt x="250" y="14"/>
                      </a:lnTo>
                      <a:lnTo>
                        <a:pt x="226" y="2"/>
                      </a:lnTo>
                      <a:lnTo>
                        <a:pt x="192" y="0"/>
                      </a:lnTo>
                      <a:lnTo>
                        <a:pt x="131" y="14"/>
                      </a:lnTo>
                      <a:lnTo>
                        <a:pt x="89" y="27"/>
                      </a:lnTo>
                      <a:lnTo>
                        <a:pt x="54" y="40"/>
                      </a:lnTo>
                      <a:lnTo>
                        <a:pt x="30" y="62"/>
                      </a:lnTo>
                      <a:lnTo>
                        <a:pt x="10" y="89"/>
                      </a:lnTo>
                      <a:lnTo>
                        <a:pt x="0" y="124"/>
                      </a:lnTo>
                      <a:lnTo>
                        <a:pt x="8" y="152"/>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05" name="Freeform 138">
                  <a:extLst>
                    <a:ext uri="{FF2B5EF4-FFF2-40B4-BE49-F238E27FC236}">
                      <a16:creationId xmlns:a16="http://schemas.microsoft.com/office/drawing/2014/main" id="{7FD6CD0D-44EF-489B-ADC6-E0CD7301B1A3}"/>
                    </a:ext>
                  </a:extLst>
                </p:cNvPr>
                <p:cNvSpPr>
                  <a:spLocks/>
                </p:cNvSpPr>
                <p:nvPr/>
              </p:nvSpPr>
              <p:spPr bwMode="auto">
                <a:xfrm>
                  <a:off x="6956" y="1676"/>
                  <a:ext cx="105" cy="51"/>
                </a:xfrm>
                <a:custGeom>
                  <a:avLst/>
                  <a:gdLst>
                    <a:gd name="T0" fmla="*/ 210 w 210"/>
                    <a:gd name="T1" fmla="*/ 8 h 101"/>
                    <a:gd name="T2" fmla="*/ 186 w 210"/>
                    <a:gd name="T3" fmla="*/ 31 h 101"/>
                    <a:gd name="T4" fmla="*/ 159 w 210"/>
                    <a:gd name="T5" fmla="*/ 53 h 101"/>
                    <a:gd name="T6" fmla="*/ 107 w 210"/>
                    <a:gd name="T7" fmla="*/ 70 h 101"/>
                    <a:gd name="T8" fmla="*/ 52 w 210"/>
                    <a:gd name="T9" fmla="*/ 76 h 101"/>
                    <a:gd name="T10" fmla="*/ 14 w 210"/>
                    <a:gd name="T11" fmla="*/ 89 h 101"/>
                    <a:gd name="T12" fmla="*/ 0 w 210"/>
                    <a:gd name="T13" fmla="*/ 101 h 101"/>
                    <a:gd name="T14" fmla="*/ 24 w 210"/>
                    <a:gd name="T15" fmla="*/ 77 h 101"/>
                    <a:gd name="T16" fmla="*/ 52 w 210"/>
                    <a:gd name="T17" fmla="*/ 62 h 101"/>
                    <a:gd name="T18" fmla="*/ 84 w 210"/>
                    <a:gd name="T19" fmla="*/ 48 h 101"/>
                    <a:gd name="T20" fmla="*/ 70 w 210"/>
                    <a:gd name="T21" fmla="*/ 48 h 101"/>
                    <a:gd name="T22" fmla="*/ 39 w 210"/>
                    <a:gd name="T23" fmla="*/ 55 h 101"/>
                    <a:gd name="T24" fmla="*/ 22 w 210"/>
                    <a:gd name="T25" fmla="*/ 63 h 101"/>
                    <a:gd name="T26" fmla="*/ 56 w 210"/>
                    <a:gd name="T27" fmla="*/ 42 h 101"/>
                    <a:gd name="T28" fmla="*/ 84 w 210"/>
                    <a:gd name="T29" fmla="*/ 31 h 101"/>
                    <a:gd name="T30" fmla="*/ 122 w 210"/>
                    <a:gd name="T31" fmla="*/ 21 h 101"/>
                    <a:gd name="T32" fmla="*/ 120 w 210"/>
                    <a:gd name="T33" fmla="*/ 15 h 101"/>
                    <a:gd name="T34" fmla="*/ 153 w 210"/>
                    <a:gd name="T35" fmla="*/ 11 h 101"/>
                    <a:gd name="T36" fmla="*/ 149 w 210"/>
                    <a:gd name="T37" fmla="*/ 7 h 101"/>
                    <a:gd name="T38" fmla="*/ 169 w 210"/>
                    <a:gd name="T39" fmla="*/ 1 h 101"/>
                    <a:gd name="T40" fmla="*/ 186 w 210"/>
                    <a:gd name="T41" fmla="*/ 0 h 101"/>
                    <a:gd name="T42" fmla="*/ 210 w 210"/>
                    <a:gd name="T43" fmla="*/ 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0" h="101">
                      <a:moveTo>
                        <a:pt x="210" y="8"/>
                      </a:moveTo>
                      <a:lnTo>
                        <a:pt x="186" y="31"/>
                      </a:lnTo>
                      <a:lnTo>
                        <a:pt x="159" y="53"/>
                      </a:lnTo>
                      <a:lnTo>
                        <a:pt x="107" y="70"/>
                      </a:lnTo>
                      <a:lnTo>
                        <a:pt x="52" y="76"/>
                      </a:lnTo>
                      <a:lnTo>
                        <a:pt x="14" y="89"/>
                      </a:lnTo>
                      <a:lnTo>
                        <a:pt x="0" y="101"/>
                      </a:lnTo>
                      <a:lnTo>
                        <a:pt x="24" y="77"/>
                      </a:lnTo>
                      <a:lnTo>
                        <a:pt x="52" y="62"/>
                      </a:lnTo>
                      <a:lnTo>
                        <a:pt x="84" y="48"/>
                      </a:lnTo>
                      <a:lnTo>
                        <a:pt x="70" y="48"/>
                      </a:lnTo>
                      <a:lnTo>
                        <a:pt x="39" y="55"/>
                      </a:lnTo>
                      <a:lnTo>
                        <a:pt x="22" y="63"/>
                      </a:lnTo>
                      <a:lnTo>
                        <a:pt x="56" y="42"/>
                      </a:lnTo>
                      <a:lnTo>
                        <a:pt x="84" y="31"/>
                      </a:lnTo>
                      <a:lnTo>
                        <a:pt x="122" y="21"/>
                      </a:lnTo>
                      <a:lnTo>
                        <a:pt x="120" y="15"/>
                      </a:lnTo>
                      <a:lnTo>
                        <a:pt x="153" y="11"/>
                      </a:lnTo>
                      <a:lnTo>
                        <a:pt x="149" y="7"/>
                      </a:lnTo>
                      <a:lnTo>
                        <a:pt x="169" y="1"/>
                      </a:lnTo>
                      <a:lnTo>
                        <a:pt x="186" y="0"/>
                      </a:lnTo>
                      <a:lnTo>
                        <a:pt x="210" y="8"/>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6" name="Freeform 139">
                  <a:extLst>
                    <a:ext uri="{FF2B5EF4-FFF2-40B4-BE49-F238E27FC236}">
                      <a16:creationId xmlns:a16="http://schemas.microsoft.com/office/drawing/2014/main" id="{12C2A189-DA07-4657-A8B9-68993A94322D}"/>
                    </a:ext>
                  </a:extLst>
                </p:cNvPr>
                <p:cNvSpPr>
                  <a:spLocks/>
                </p:cNvSpPr>
                <p:nvPr/>
              </p:nvSpPr>
              <p:spPr bwMode="auto">
                <a:xfrm>
                  <a:off x="7046" y="1683"/>
                  <a:ext cx="85" cy="97"/>
                </a:xfrm>
                <a:custGeom>
                  <a:avLst/>
                  <a:gdLst>
                    <a:gd name="T0" fmla="*/ 57 w 171"/>
                    <a:gd name="T1" fmla="*/ 0 h 193"/>
                    <a:gd name="T2" fmla="*/ 24 w 171"/>
                    <a:gd name="T3" fmla="*/ 27 h 193"/>
                    <a:gd name="T4" fmla="*/ 0 w 171"/>
                    <a:gd name="T5" fmla="*/ 49 h 193"/>
                    <a:gd name="T6" fmla="*/ 10 w 171"/>
                    <a:gd name="T7" fmla="*/ 46 h 193"/>
                    <a:gd name="T8" fmla="*/ 3 w 171"/>
                    <a:gd name="T9" fmla="*/ 58 h 193"/>
                    <a:gd name="T10" fmla="*/ 2 w 171"/>
                    <a:gd name="T11" fmla="*/ 72 h 193"/>
                    <a:gd name="T12" fmla="*/ 7 w 171"/>
                    <a:gd name="T13" fmla="*/ 93 h 193"/>
                    <a:gd name="T14" fmla="*/ 14 w 171"/>
                    <a:gd name="T15" fmla="*/ 118 h 193"/>
                    <a:gd name="T16" fmla="*/ 33 w 171"/>
                    <a:gd name="T17" fmla="*/ 132 h 193"/>
                    <a:gd name="T18" fmla="*/ 54 w 171"/>
                    <a:gd name="T19" fmla="*/ 159 h 193"/>
                    <a:gd name="T20" fmla="*/ 44 w 171"/>
                    <a:gd name="T21" fmla="*/ 124 h 193"/>
                    <a:gd name="T22" fmla="*/ 71 w 171"/>
                    <a:gd name="T23" fmla="*/ 132 h 193"/>
                    <a:gd name="T24" fmla="*/ 78 w 171"/>
                    <a:gd name="T25" fmla="*/ 151 h 193"/>
                    <a:gd name="T26" fmla="*/ 82 w 171"/>
                    <a:gd name="T27" fmla="*/ 193 h 193"/>
                    <a:gd name="T28" fmla="*/ 88 w 171"/>
                    <a:gd name="T29" fmla="*/ 159 h 193"/>
                    <a:gd name="T30" fmla="*/ 88 w 171"/>
                    <a:gd name="T31" fmla="*/ 135 h 193"/>
                    <a:gd name="T32" fmla="*/ 105 w 171"/>
                    <a:gd name="T33" fmla="*/ 158 h 193"/>
                    <a:gd name="T34" fmla="*/ 105 w 171"/>
                    <a:gd name="T35" fmla="*/ 189 h 193"/>
                    <a:gd name="T36" fmla="*/ 120 w 171"/>
                    <a:gd name="T37" fmla="*/ 155 h 193"/>
                    <a:gd name="T38" fmla="*/ 120 w 171"/>
                    <a:gd name="T39" fmla="*/ 118 h 193"/>
                    <a:gd name="T40" fmla="*/ 133 w 171"/>
                    <a:gd name="T41" fmla="*/ 132 h 193"/>
                    <a:gd name="T42" fmla="*/ 133 w 171"/>
                    <a:gd name="T43" fmla="*/ 158 h 193"/>
                    <a:gd name="T44" fmla="*/ 141 w 171"/>
                    <a:gd name="T45" fmla="*/ 104 h 193"/>
                    <a:gd name="T46" fmla="*/ 136 w 171"/>
                    <a:gd name="T47" fmla="*/ 79 h 193"/>
                    <a:gd name="T48" fmla="*/ 153 w 171"/>
                    <a:gd name="T49" fmla="*/ 86 h 193"/>
                    <a:gd name="T50" fmla="*/ 157 w 171"/>
                    <a:gd name="T51" fmla="*/ 103 h 193"/>
                    <a:gd name="T52" fmla="*/ 160 w 171"/>
                    <a:gd name="T53" fmla="*/ 80 h 193"/>
                    <a:gd name="T54" fmla="*/ 158 w 171"/>
                    <a:gd name="T55" fmla="*/ 65 h 193"/>
                    <a:gd name="T56" fmla="*/ 171 w 171"/>
                    <a:gd name="T57" fmla="*/ 66 h 193"/>
                    <a:gd name="T58" fmla="*/ 164 w 171"/>
                    <a:gd name="T59" fmla="*/ 51 h 193"/>
                    <a:gd name="T60" fmla="*/ 148 w 171"/>
                    <a:gd name="T61" fmla="*/ 35 h 193"/>
                    <a:gd name="T62" fmla="*/ 129 w 171"/>
                    <a:gd name="T63" fmla="*/ 20 h 193"/>
                    <a:gd name="T64" fmla="*/ 102 w 171"/>
                    <a:gd name="T65" fmla="*/ 8 h 193"/>
                    <a:gd name="T66" fmla="*/ 79 w 171"/>
                    <a:gd name="T67" fmla="*/ 1 h 193"/>
                    <a:gd name="T68" fmla="*/ 57 w 171"/>
                    <a:gd name="T6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193">
                      <a:moveTo>
                        <a:pt x="57" y="0"/>
                      </a:moveTo>
                      <a:lnTo>
                        <a:pt x="24" y="27"/>
                      </a:lnTo>
                      <a:lnTo>
                        <a:pt x="0" y="49"/>
                      </a:lnTo>
                      <a:lnTo>
                        <a:pt x="10" y="46"/>
                      </a:lnTo>
                      <a:lnTo>
                        <a:pt x="3" y="58"/>
                      </a:lnTo>
                      <a:lnTo>
                        <a:pt x="2" y="72"/>
                      </a:lnTo>
                      <a:lnTo>
                        <a:pt x="7" y="93"/>
                      </a:lnTo>
                      <a:lnTo>
                        <a:pt x="14" y="118"/>
                      </a:lnTo>
                      <a:lnTo>
                        <a:pt x="33" y="132"/>
                      </a:lnTo>
                      <a:lnTo>
                        <a:pt x="54" y="159"/>
                      </a:lnTo>
                      <a:lnTo>
                        <a:pt x="44" y="124"/>
                      </a:lnTo>
                      <a:lnTo>
                        <a:pt x="71" y="132"/>
                      </a:lnTo>
                      <a:lnTo>
                        <a:pt x="78" y="151"/>
                      </a:lnTo>
                      <a:lnTo>
                        <a:pt x="82" y="193"/>
                      </a:lnTo>
                      <a:lnTo>
                        <a:pt x="88" y="159"/>
                      </a:lnTo>
                      <a:lnTo>
                        <a:pt x="88" y="135"/>
                      </a:lnTo>
                      <a:lnTo>
                        <a:pt x="105" y="158"/>
                      </a:lnTo>
                      <a:lnTo>
                        <a:pt x="105" y="189"/>
                      </a:lnTo>
                      <a:lnTo>
                        <a:pt x="120" y="155"/>
                      </a:lnTo>
                      <a:lnTo>
                        <a:pt x="120" y="118"/>
                      </a:lnTo>
                      <a:lnTo>
                        <a:pt x="133" y="132"/>
                      </a:lnTo>
                      <a:lnTo>
                        <a:pt x="133" y="158"/>
                      </a:lnTo>
                      <a:lnTo>
                        <a:pt x="141" y="104"/>
                      </a:lnTo>
                      <a:lnTo>
                        <a:pt x="136" y="79"/>
                      </a:lnTo>
                      <a:lnTo>
                        <a:pt x="153" y="86"/>
                      </a:lnTo>
                      <a:lnTo>
                        <a:pt x="157" y="103"/>
                      </a:lnTo>
                      <a:lnTo>
                        <a:pt x="160" y="80"/>
                      </a:lnTo>
                      <a:lnTo>
                        <a:pt x="158" y="65"/>
                      </a:lnTo>
                      <a:lnTo>
                        <a:pt x="171" y="66"/>
                      </a:lnTo>
                      <a:lnTo>
                        <a:pt x="164" y="51"/>
                      </a:lnTo>
                      <a:lnTo>
                        <a:pt x="148" y="35"/>
                      </a:lnTo>
                      <a:lnTo>
                        <a:pt x="129" y="20"/>
                      </a:lnTo>
                      <a:lnTo>
                        <a:pt x="102" y="8"/>
                      </a:lnTo>
                      <a:lnTo>
                        <a:pt x="79" y="1"/>
                      </a:lnTo>
                      <a:lnTo>
                        <a:pt x="5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7" name="Freeform 140">
                  <a:extLst>
                    <a:ext uri="{FF2B5EF4-FFF2-40B4-BE49-F238E27FC236}">
                      <a16:creationId xmlns:a16="http://schemas.microsoft.com/office/drawing/2014/main" id="{E613DCFE-5ABD-45A2-9E14-5842D2ECDDC2}"/>
                    </a:ext>
                  </a:extLst>
                </p:cNvPr>
                <p:cNvSpPr>
                  <a:spLocks/>
                </p:cNvSpPr>
                <p:nvPr/>
              </p:nvSpPr>
              <p:spPr bwMode="auto">
                <a:xfrm>
                  <a:off x="7106" y="1827"/>
                  <a:ext cx="16" cy="16"/>
                </a:xfrm>
                <a:custGeom>
                  <a:avLst/>
                  <a:gdLst>
                    <a:gd name="T0" fmla="*/ 5 w 32"/>
                    <a:gd name="T1" fmla="*/ 12 h 31"/>
                    <a:gd name="T2" fmla="*/ 17 w 32"/>
                    <a:gd name="T3" fmla="*/ 10 h 31"/>
                    <a:gd name="T4" fmla="*/ 32 w 32"/>
                    <a:gd name="T5" fmla="*/ 0 h 31"/>
                    <a:gd name="T6" fmla="*/ 27 w 32"/>
                    <a:gd name="T7" fmla="*/ 20 h 31"/>
                    <a:gd name="T8" fmla="*/ 14 w 32"/>
                    <a:gd name="T9" fmla="*/ 31 h 31"/>
                    <a:gd name="T10" fmla="*/ 0 w 32"/>
                    <a:gd name="T11" fmla="*/ 28 h 31"/>
                    <a:gd name="T12" fmla="*/ 0 w 32"/>
                    <a:gd name="T13" fmla="*/ 18 h 31"/>
                    <a:gd name="T14" fmla="*/ 5 w 32"/>
                    <a:gd name="T15" fmla="*/ 12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1">
                      <a:moveTo>
                        <a:pt x="5" y="12"/>
                      </a:moveTo>
                      <a:lnTo>
                        <a:pt x="17" y="10"/>
                      </a:lnTo>
                      <a:lnTo>
                        <a:pt x="32" y="0"/>
                      </a:lnTo>
                      <a:lnTo>
                        <a:pt x="27" y="20"/>
                      </a:lnTo>
                      <a:lnTo>
                        <a:pt x="14" y="31"/>
                      </a:lnTo>
                      <a:lnTo>
                        <a:pt x="0" y="28"/>
                      </a:lnTo>
                      <a:lnTo>
                        <a:pt x="0" y="18"/>
                      </a:lnTo>
                      <a:lnTo>
                        <a:pt x="5" y="12"/>
                      </a:lnTo>
                      <a:close/>
                    </a:path>
                  </a:pathLst>
                </a:custGeom>
                <a:solidFill>
                  <a:srgbClr val="FFA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79" name="Group 151">
                <a:extLst>
                  <a:ext uri="{FF2B5EF4-FFF2-40B4-BE49-F238E27FC236}">
                    <a16:creationId xmlns:a16="http://schemas.microsoft.com/office/drawing/2014/main" id="{49F02A1D-CF51-426A-885C-4B1E3506FACE}"/>
                  </a:ext>
                </a:extLst>
              </p:cNvPr>
              <p:cNvGrpSpPr>
                <a:grpSpLocks/>
              </p:cNvGrpSpPr>
              <p:nvPr/>
            </p:nvGrpSpPr>
            <p:grpSpPr bwMode="auto">
              <a:xfrm>
                <a:off x="7183" y="2468"/>
                <a:ext cx="107" cy="181"/>
                <a:chOff x="7183" y="2468"/>
                <a:chExt cx="107" cy="181"/>
              </a:xfrm>
            </p:grpSpPr>
            <p:grpSp>
              <p:nvGrpSpPr>
                <p:cNvPr id="280" name="Group 149">
                  <a:extLst>
                    <a:ext uri="{FF2B5EF4-FFF2-40B4-BE49-F238E27FC236}">
                      <a16:creationId xmlns:a16="http://schemas.microsoft.com/office/drawing/2014/main" id="{97308794-F32D-4626-92E3-7E8B6CF265A9}"/>
                    </a:ext>
                  </a:extLst>
                </p:cNvPr>
                <p:cNvGrpSpPr>
                  <a:grpSpLocks/>
                </p:cNvGrpSpPr>
                <p:nvPr/>
              </p:nvGrpSpPr>
              <p:grpSpPr bwMode="auto">
                <a:xfrm>
                  <a:off x="7183" y="2484"/>
                  <a:ext cx="96" cy="165"/>
                  <a:chOff x="7183" y="2484"/>
                  <a:chExt cx="96" cy="165"/>
                </a:xfrm>
              </p:grpSpPr>
              <p:sp>
                <p:nvSpPr>
                  <p:cNvPr id="282" name="Freeform 142">
                    <a:extLst>
                      <a:ext uri="{FF2B5EF4-FFF2-40B4-BE49-F238E27FC236}">
                        <a16:creationId xmlns:a16="http://schemas.microsoft.com/office/drawing/2014/main" id="{E8F0BFF0-B3BE-4C1B-A8F7-69EF8559A9B3}"/>
                      </a:ext>
                    </a:extLst>
                  </p:cNvPr>
                  <p:cNvSpPr>
                    <a:spLocks/>
                  </p:cNvSpPr>
                  <p:nvPr/>
                </p:nvSpPr>
                <p:spPr bwMode="auto">
                  <a:xfrm>
                    <a:off x="7183" y="2484"/>
                    <a:ext cx="96" cy="165"/>
                  </a:xfrm>
                  <a:custGeom>
                    <a:avLst/>
                    <a:gdLst>
                      <a:gd name="T0" fmla="*/ 104 w 191"/>
                      <a:gd name="T1" fmla="*/ 0 h 329"/>
                      <a:gd name="T2" fmla="*/ 74 w 191"/>
                      <a:gd name="T3" fmla="*/ 54 h 329"/>
                      <a:gd name="T4" fmla="*/ 50 w 191"/>
                      <a:gd name="T5" fmla="*/ 81 h 329"/>
                      <a:gd name="T6" fmla="*/ 38 w 191"/>
                      <a:gd name="T7" fmla="*/ 103 h 329"/>
                      <a:gd name="T8" fmla="*/ 24 w 191"/>
                      <a:gd name="T9" fmla="*/ 120 h 329"/>
                      <a:gd name="T10" fmla="*/ 15 w 191"/>
                      <a:gd name="T11" fmla="*/ 143 h 329"/>
                      <a:gd name="T12" fmla="*/ 10 w 191"/>
                      <a:gd name="T13" fmla="*/ 165 h 329"/>
                      <a:gd name="T14" fmla="*/ 0 w 191"/>
                      <a:gd name="T15" fmla="*/ 194 h 329"/>
                      <a:gd name="T16" fmla="*/ 8 w 191"/>
                      <a:gd name="T17" fmla="*/ 219 h 329"/>
                      <a:gd name="T18" fmla="*/ 8 w 191"/>
                      <a:gd name="T19" fmla="*/ 253 h 329"/>
                      <a:gd name="T20" fmla="*/ 19 w 191"/>
                      <a:gd name="T21" fmla="*/ 255 h 329"/>
                      <a:gd name="T22" fmla="*/ 33 w 191"/>
                      <a:gd name="T23" fmla="*/ 245 h 329"/>
                      <a:gd name="T24" fmla="*/ 42 w 191"/>
                      <a:gd name="T25" fmla="*/ 228 h 329"/>
                      <a:gd name="T26" fmla="*/ 42 w 191"/>
                      <a:gd name="T27" fmla="*/ 206 h 329"/>
                      <a:gd name="T28" fmla="*/ 49 w 191"/>
                      <a:gd name="T29" fmla="*/ 183 h 329"/>
                      <a:gd name="T30" fmla="*/ 59 w 191"/>
                      <a:gd name="T31" fmla="*/ 202 h 329"/>
                      <a:gd name="T32" fmla="*/ 62 w 191"/>
                      <a:gd name="T33" fmla="*/ 229 h 329"/>
                      <a:gd name="T34" fmla="*/ 50 w 191"/>
                      <a:gd name="T35" fmla="*/ 255 h 329"/>
                      <a:gd name="T36" fmla="*/ 38 w 191"/>
                      <a:gd name="T37" fmla="*/ 274 h 329"/>
                      <a:gd name="T38" fmla="*/ 26 w 191"/>
                      <a:gd name="T39" fmla="*/ 288 h 329"/>
                      <a:gd name="T40" fmla="*/ 23 w 191"/>
                      <a:gd name="T41" fmla="*/ 303 h 329"/>
                      <a:gd name="T42" fmla="*/ 30 w 191"/>
                      <a:gd name="T43" fmla="*/ 312 h 329"/>
                      <a:gd name="T44" fmla="*/ 36 w 191"/>
                      <a:gd name="T45" fmla="*/ 311 h 329"/>
                      <a:gd name="T46" fmla="*/ 33 w 191"/>
                      <a:gd name="T47" fmla="*/ 321 h 329"/>
                      <a:gd name="T48" fmla="*/ 39 w 191"/>
                      <a:gd name="T49" fmla="*/ 329 h 329"/>
                      <a:gd name="T50" fmla="*/ 50 w 191"/>
                      <a:gd name="T51" fmla="*/ 329 h 329"/>
                      <a:gd name="T52" fmla="*/ 66 w 191"/>
                      <a:gd name="T53" fmla="*/ 322 h 329"/>
                      <a:gd name="T54" fmla="*/ 81 w 191"/>
                      <a:gd name="T55" fmla="*/ 321 h 329"/>
                      <a:gd name="T56" fmla="*/ 101 w 191"/>
                      <a:gd name="T57" fmla="*/ 311 h 329"/>
                      <a:gd name="T58" fmla="*/ 119 w 191"/>
                      <a:gd name="T59" fmla="*/ 305 h 329"/>
                      <a:gd name="T60" fmla="*/ 129 w 191"/>
                      <a:gd name="T61" fmla="*/ 294 h 329"/>
                      <a:gd name="T62" fmla="*/ 149 w 191"/>
                      <a:gd name="T63" fmla="*/ 268 h 329"/>
                      <a:gd name="T64" fmla="*/ 180 w 191"/>
                      <a:gd name="T65" fmla="*/ 233 h 329"/>
                      <a:gd name="T66" fmla="*/ 183 w 191"/>
                      <a:gd name="T67" fmla="*/ 188 h 329"/>
                      <a:gd name="T68" fmla="*/ 190 w 191"/>
                      <a:gd name="T69" fmla="*/ 147 h 329"/>
                      <a:gd name="T70" fmla="*/ 186 w 191"/>
                      <a:gd name="T71" fmla="*/ 110 h 329"/>
                      <a:gd name="T72" fmla="*/ 184 w 191"/>
                      <a:gd name="T73" fmla="*/ 82 h 329"/>
                      <a:gd name="T74" fmla="*/ 191 w 191"/>
                      <a:gd name="T75" fmla="*/ 17 h 329"/>
                      <a:gd name="T76" fmla="*/ 162 w 191"/>
                      <a:gd name="T77" fmla="*/ 2 h 329"/>
                      <a:gd name="T78" fmla="*/ 104 w 191"/>
                      <a:gd name="T79"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 h="329">
                        <a:moveTo>
                          <a:pt x="104" y="0"/>
                        </a:moveTo>
                        <a:lnTo>
                          <a:pt x="74" y="54"/>
                        </a:lnTo>
                        <a:lnTo>
                          <a:pt x="50" y="81"/>
                        </a:lnTo>
                        <a:lnTo>
                          <a:pt x="38" y="103"/>
                        </a:lnTo>
                        <a:lnTo>
                          <a:pt x="24" y="120"/>
                        </a:lnTo>
                        <a:lnTo>
                          <a:pt x="15" y="143"/>
                        </a:lnTo>
                        <a:lnTo>
                          <a:pt x="10" y="165"/>
                        </a:lnTo>
                        <a:lnTo>
                          <a:pt x="0" y="194"/>
                        </a:lnTo>
                        <a:lnTo>
                          <a:pt x="8" y="219"/>
                        </a:lnTo>
                        <a:lnTo>
                          <a:pt x="8" y="253"/>
                        </a:lnTo>
                        <a:lnTo>
                          <a:pt x="19" y="255"/>
                        </a:lnTo>
                        <a:lnTo>
                          <a:pt x="33" y="245"/>
                        </a:lnTo>
                        <a:lnTo>
                          <a:pt x="42" y="228"/>
                        </a:lnTo>
                        <a:lnTo>
                          <a:pt x="42" y="206"/>
                        </a:lnTo>
                        <a:lnTo>
                          <a:pt x="49" y="183"/>
                        </a:lnTo>
                        <a:lnTo>
                          <a:pt x="59" y="202"/>
                        </a:lnTo>
                        <a:lnTo>
                          <a:pt x="62" y="229"/>
                        </a:lnTo>
                        <a:lnTo>
                          <a:pt x="50" y="255"/>
                        </a:lnTo>
                        <a:lnTo>
                          <a:pt x="38" y="274"/>
                        </a:lnTo>
                        <a:lnTo>
                          <a:pt x="26" y="288"/>
                        </a:lnTo>
                        <a:lnTo>
                          <a:pt x="23" y="303"/>
                        </a:lnTo>
                        <a:lnTo>
                          <a:pt x="30" y="312"/>
                        </a:lnTo>
                        <a:lnTo>
                          <a:pt x="36" y="311"/>
                        </a:lnTo>
                        <a:lnTo>
                          <a:pt x="33" y="321"/>
                        </a:lnTo>
                        <a:lnTo>
                          <a:pt x="39" y="329"/>
                        </a:lnTo>
                        <a:lnTo>
                          <a:pt x="50" y="329"/>
                        </a:lnTo>
                        <a:lnTo>
                          <a:pt x="66" y="322"/>
                        </a:lnTo>
                        <a:lnTo>
                          <a:pt x="81" y="321"/>
                        </a:lnTo>
                        <a:lnTo>
                          <a:pt x="101" y="311"/>
                        </a:lnTo>
                        <a:lnTo>
                          <a:pt x="119" y="305"/>
                        </a:lnTo>
                        <a:lnTo>
                          <a:pt x="129" y="294"/>
                        </a:lnTo>
                        <a:lnTo>
                          <a:pt x="149" y="268"/>
                        </a:lnTo>
                        <a:lnTo>
                          <a:pt x="180" y="233"/>
                        </a:lnTo>
                        <a:lnTo>
                          <a:pt x="183" y="188"/>
                        </a:lnTo>
                        <a:lnTo>
                          <a:pt x="190" y="147"/>
                        </a:lnTo>
                        <a:lnTo>
                          <a:pt x="186" y="110"/>
                        </a:lnTo>
                        <a:lnTo>
                          <a:pt x="184" y="82"/>
                        </a:lnTo>
                        <a:lnTo>
                          <a:pt x="191" y="17"/>
                        </a:lnTo>
                        <a:lnTo>
                          <a:pt x="162" y="2"/>
                        </a:lnTo>
                        <a:lnTo>
                          <a:pt x="104"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3" name="Freeform 143">
                    <a:extLst>
                      <a:ext uri="{FF2B5EF4-FFF2-40B4-BE49-F238E27FC236}">
                        <a16:creationId xmlns:a16="http://schemas.microsoft.com/office/drawing/2014/main" id="{2E617318-32AC-4C1C-9FA6-7D4790D6FE00}"/>
                      </a:ext>
                    </a:extLst>
                  </p:cNvPr>
                  <p:cNvSpPr>
                    <a:spLocks/>
                  </p:cNvSpPr>
                  <p:nvPr/>
                </p:nvSpPr>
                <p:spPr bwMode="auto">
                  <a:xfrm>
                    <a:off x="7210" y="2597"/>
                    <a:ext cx="28" cy="37"/>
                  </a:xfrm>
                  <a:custGeom>
                    <a:avLst/>
                    <a:gdLst>
                      <a:gd name="T0" fmla="*/ 55 w 55"/>
                      <a:gd name="T1" fmla="*/ 0 h 73"/>
                      <a:gd name="T2" fmla="*/ 43 w 55"/>
                      <a:gd name="T3" fmla="*/ 30 h 73"/>
                      <a:gd name="T4" fmla="*/ 33 w 55"/>
                      <a:gd name="T5" fmla="*/ 43 h 73"/>
                      <a:gd name="T6" fmla="*/ 23 w 55"/>
                      <a:gd name="T7" fmla="*/ 57 h 73"/>
                      <a:gd name="T8" fmla="*/ 0 w 55"/>
                      <a:gd name="T9" fmla="*/ 73 h 73"/>
                      <a:gd name="T10" fmla="*/ 29 w 55"/>
                      <a:gd name="T11" fmla="*/ 58 h 73"/>
                      <a:gd name="T12" fmla="*/ 47 w 55"/>
                      <a:gd name="T13" fmla="*/ 33 h 73"/>
                      <a:gd name="T14" fmla="*/ 55 w 55"/>
                      <a:gd name="T15" fmla="*/ 0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73">
                        <a:moveTo>
                          <a:pt x="55" y="0"/>
                        </a:moveTo>
                        <a:lnTo>
                          <a:pt x="43" y="30"/>
                        </a:lnTo>
                        <a:lnTo>
                          <a:pt x="33" y="43"/>
                        </a:lnTo>
                        <a:lnTo>
                          <a:pt x="23" y="57"/>
                        </a:lnTo>
                        <a:lnTo>
                          <a:pt x="0" y="73"/>
                        </a:lnTo>
                        <a:lnTo>
                          <a:pt x="29" y="58"/>
                        </a:lnTo>
                        <a:lnTo>
                          <a:pt x="47" y="33"/>
                        </a:lnTo>
                        <a:lnTo>
                          <a:pt x="55"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84" name="Freeform 144">
                    <a:extLst>
                      <a:ext uri="{FF2B5EF4-FFF2-40B4-BE49-F238E27FC236}">
                        <a16:creationId xmlns:a16="http://schemas.microsoft.com/office/drawing/2014/main" id="{B55E1332-4C22-4912-B0B3-6D69967EDB8A}"/>
                      </a:ext>
                    </a:extLst>
                  </p:cNvPr>
                  <p:cNvSpPr>
                    <a:spLocks/>
                  </p:cNvSpPr>
                  <p:nvPr/>
                </p:nvSpPr>
                <p:spPr bwMode="auto">
                  <a:xfrm>
                    <a:off x="7241" y="2598"/>
                    <a:ext cx="17" cy="33"/>
                  </a:xfrm>
                  <a:custGeom>
                    <a:avLst/>
                    <a:gdLst>
                      <a:gd name="T0" fmla="*/ 36 w 36"/>
                      <a:gd name="T1" fmla="*/ 0 h 67"/>
                      <a:gd name="T2" fmla="*/ 22 w 36"/>
                      <a:gd name="T3" fmla="*/ 26 h 67"/>
                      <a:gd name="T4" fmla="*/ 12 w 36"/>
                      <a:gd name="T5" fmla="*/ 42 h 67"/>
                      <a:gd name="T6" fmla="*/ 0 w 36"/>
                      <a:gd name="T7" fmla="*/ 67 h 67"/>
                      <a:gd name="T8" fmla="*/ 27 w 36"/>
                      <a:gd name="T9" fmla="*/ 29 h 67"/>
                      <a:gd name="T10" fmla="*/ 36 w 36"/>
                      <a:gd name="T11" fmla="*/ 0 h 67"/>
                    </a:gdLst>
                    <a:ahLst/>
                    <a:cxnLst>
                      <a:cxn ang="0">
                        <a:pos x="T0" y="T1"/>
                      </a:cxn>
                      <a:cxn ang="0">
                        <a:pos x="T2" y="T3"/>
                      </a:cxn>
                      <a:cxn ang="0">
                        <a:pos x="T4" y="T5"/>
                      </a:cxn>
                      <a:cxn ang="0">
                        <a:pos x="T6" y="T7"/>
                      </a:cxn>
                      <a:cxn ang="0">
                        <a:pos x="T8" y="T9"/>
                      </a:cxn>
                      <a:cxn ang="0">
                        <a:pos x="T10" y="T11"/>
                      </a:cxn>
                    </a:cxnLst>
                    <a:rect l="0" t="0" r="r" b="b"/>
                    <a:pathLst>
                      <a:path w="36" h="67">
                        <a:moveTo>
                          <a:pt x="36" y="0"/>
                        </a:moveTo>
                        <a:lnTo>
                          <a:pt x="22" y="26"/>
                        </a:lnTo>
                        <a:lnTo>
                          <a:pt x="12" y="42"/>
                        </a:lnTo>
                        <a:lnTo>
                          <a:pt x="0" y="67"/>
                        </a:lnTo>
                        <a:lnTo>
                          <a:pt x="27" y="29"/>
                        </a:lnTo>
                        <a:lnTo>
                          <a:pt x="36"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85" name="Freeform 145">
                    <a:extLst>
                      <a:ext uri="{FF2B5EF4-FFF2-40B4-BE49-F238E27FC236}">
                        <a16:creationId xmlns:a16="http://schemas.microsoft.com/office/drawing/2014/main" id="{9A72663A-7C7B-42E1-ADF2-1756A8DD2439}"/>
                      </a:ext>
                    </a:extLst>
                  </p:cNvPr>
                  <p:cNvSpPr>
                    <a:spLocks/>
                  </p:cNvSpPr>
                  <p:nvPr/>
                </p:nvSpPr>
                <p:spPr bwMode="auto">
                  <a:xfrm>
                    <a:off x="7205" y="2556"/>
                    <a:ext cx="5" cy="20"/>
                  </a:xfrm>
                  <a:custGeom>
                    <a:avLst/>
                    <a:gdLst>
                      <a:gd name="T0" fmla="*/ 0 w 9"/>
                      <a:gd name="T1" fmla="*/ 0 h 42"/>
                      <a:gd name="T2" fmla="*/ 1 w 9"/>
                      <a:gd name="T3" fmla="*/ 20 h 42"/>
                      <a:gd name="T4" fmla="*/ 0 w 9"/>
                      <a:gd name="T5" fmla="*/ 42 h 42"/>
                      <a:gd name="T6" fmla="*/ 9 w 9"/>
                      <a:gd name="T7" fmla="*/ 40 h 42"/>
                      <a:gd name="T8" fmla="*/ 4 w 9"/>
                      <a:gd name="T9" fmla="*/ 24 h 42"/>
                      <a:gd name="T10" fmla="*/ 0 w 9"/>
                      <a:gd name="T11" fmla="*/ 0 h 42"/>
                    </a:gdLst>
                    <a:ahLst/>
                    <a:cxnLst>
                      <a:cxn ang="0">
                        <a:pos x="T0" y="T1"/>
                      </a:cxn>
                      <a:cxn ang="0">
                        <a:pos x="T2" y="T3"/>
                      </a:cxn>
                      <a:cxn ang="0">
                        <a:pos x="T4" y="T5"/>
                      </a:cxn>
                      <a:cxn ang="0">
                        <a:pos x="T6" y="T7"/>
                      </a:cxn>
                      <a:cxn ang="0">
                        <a:pos x="T8" y="T9"/>
                      </a:cxn>
                      <a:cxn ang="0">
                        <a:pos x="T10" y="T11"/>
                      </a:cxn>
                    </a:cxnLst>
                    <a:rect l="0" t="0" r="r" b="b"/>
                    <a:pathLst>
                      <a:path w="9" h="42">
                        <a:moveTo>
                          <a:pt x="0" y="0"/>
                        </a:moveTo>
                        <a:lnTo>
                          <a:pt x="1" y="20"/>
                        </a:lnTo>
                        <a:lnTo>
                          <a:pt x="0" y="42"/>
                        </a:lnTo>
                        <a:lnTo>
                          <a:pt x="9" y="40"/>
                        </a:lnTo>
                        <a:lnTo>
                          <a:pt x="4" y="24"/>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86" name="Freeform 146">
                    <a:extLst>
                      <a:ext uri="{FF2B5EF4-FFF2-40B4-BE49-F238E27FC236}">
                        <a16:creationId xmlns:a16="http://schemas.microsoft.com/office/drawing/2014/main" id="{CB5E697E-F098-4B1C-A4BE-19D84A592A20}"/>
                      </a:ext>
                    </a:extLst>
                  </p:cNvPr>
                  <p:cNvSpPr>
                    <a:spLocks/>
                  </p:cNvSpPr>
                  <p:nvPr/>
                </p:nvSpPr>
                <p:spPr bwMode="auto">
                  <a:xfrm>
                    <a:off x="7238" y="2576"/>
                    <a:ext cx="7" cy="23"/>
                  </a:xfrm>
                  <a:custGeom>
                    <a:avLst/>
                    <a:gdLst>
                      <a:gd name="T0" fmla="*/ 3 w 13"/>
                      <a:gd name="T1" fmla="*/ 2 h 45"/>
                      <a:gd name="T2" fmla="*/ 0 w 13"/>
                      <a:gd name="T3" fmla="*/ 16 h 45"/>
                      <a:gd name="T4" fmla="*/ 0 w 13"/>
                      <a:gd name="T5" fmla="*/ 45 h 45"/>
                      <a:gd name="T6" fmla="*/ 4 w 13"/>
                      <a:gd name="T7" fmla="*/ 33 h 45"/>
                      <a:gd name="T8" fmla="*/ 13 w 13"/>
                      <a:gd name="T9" fmla="*/ 0 h 45"/>
                      <a:gd name="T10" fmla="*/ 3 w 13"/>
                      <a:gd name="T11" fmla="*/ 2 h 45"/>
                    </a:gdLst>
                    <a:ahLst/>
                    <a:cxnLst>
                      <a:cxn ang="0">
                        <a:pos x="T0" y="T1"/>
                      </a:cxn>
                      <a:cxn ang="0">
                        <a:pos x="T2" y="T3"/>
                      </a:cxn>
                      <a:cxn ang="0">
                        <a:pos x="T4" y="T5"/>
                      </a:cxn>
                      <a:cxn ang="0">
                        <a:pos x="T6" y="T7"/>
                      </a:cxn>
                      <a:cxn ang="0">
                        <a:pos x="T8" y="T9"/>
                      </a:cxn>
                      <a:cxn ang="0">
                        <a:pos x="T10" y="T11"/>
                      </a:cxn>
                    </a:cxnLst>
                    <a:rect l="0" t="0" r="r" b="b"/>
                    <a:pathLst>
                      <a:path w="13" h="45">
                        <a:moveTo>
                          <a:pt x="3" y="2"/>
                        </a:moveTo>
                        <a:lnTo>
                          <a:pt x="0" y="16"/>
                        </a:lnTo>
                        <a:lnTo>
                          <a:pt x="0" y="45"/>
                        </a:lnTo>
                        <a:lnTo>
                          <a:pt x="4" y="33"/>
                        </a:lnTo>
                        <a:lnTo>
                          <a:pt x="13" y="0"/>
                        </a:lnTo>
                        <a:lnTo>
                          <a:pt x="3" y="2"/>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87" name="Freeform 147">
                    <a:extLst>
                      <a:ext uri="{FF2B5EF4-FFF2-40B4-BE49-F238E27FC236}">
                        <a16:creationId xmlns:a16="http://schemas.microsoft.com/office/drawing/2014/main" id="{98F313E7-2807-4702-8EB5-527F2B371A51}"/>
                      </a:ext>
                    </a:extLst>
                  </p:cNvPr>
                  <p:cNvSpPr>
                    <a:spLocks/>
                  </p:cNvSpPr>
                  <p:nvPr/>
                </p:nvSpPr>
                <p:spPr bwMode="auto">
                  <a:xfrm>
                    <a:off x="7258" y="2579"/>
                    <a:ext cx="4" cy="20"/>
                  </a:xfrm>
                  <a:custGeom>
                    <a:avLst/>
                    <a:gdLst>
                      <a:gd name="T0" fmla="*/ 9 w 9"/>
                      <a:gd name="T1" fmla="*/ 0 h 40"/>
                      <a:gd name="T2" fmla="*/ 1 w 9"/>
                      <a:gd name="T3" fmla="*/ 8 h 40"/>
                      <a:gd name="T4" fmla="*/ 0 w 9"/>
                      <a:gd name="T5" fmla="*/ 40 h 40"/>
                      <a:gd name="T6" fmla="*/ 9 w 9"/>
                      <a:gd name="T7" fmla="*/ 0 h 40"/>
                    </a:gdLst>
                    <a:ahLst/>
                    <a:cxnLst>
                      <a:cxn ang="0">
                        <a:pos x="T0" y="T1"/>
                      </a:cxn>
                      <a:cxn ang="0">
                        <a:pos x="T2" y="T3"/>
                      </a:cxn>
                      <a:cxn ang="0">
                        <a:pos x="T4" y="T5"/>
                      </a:cxn>
                      <a:cxn ang="0">
                        <a:pos x="T6" y="T7"/>
                      </a:cxn>
                    </a:cxnLst>
                    <a:rect l="0" t="0" r="r" b="b"/>
                    <a:pathLst>
                      <a:path w="9" h="40">
                        <a:moveTo>
                          <a:pt x="9" y="0"/>
                        </a:moveTo>
                        <a:lnTo>
                          <a:pt x="1" y="8"/>
                        </a:lnTo>
                        <a:lnTo>
                          <a:pt x="0" y="40"/>
                        </a:lnTo>
                        <a:lnTo>
                          <a:pt x="9"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88" name="Freeform 148">
                    <a:extLst>
                      <a:ext uri="{FF2B5EF4-FFF2-40B4-BE49-F238E27FC236}">
                        <a16:creationId xmlns:a16="http://schemas.microsoft.com/office/drawing/2014/main" id="{0477E74E-6854-4FA5-96E6-D026929CBB20}"/>
                      </a:ext>
                    </a:extLst>
                  </p:cNvPr>
                  <p:cNvSpPr>
                    <a:spLocks/>
                  </p:cNvSpPr>
                  <p:nvPr/>
                </p:nvSpPr>
                <p:spPr bwMode="auto">
                  <a:xfrm>
                    <a:off x="7192" y="2593"/>
                    <a:ext cx="6" cy="9"/>
                  </a:xfrm>
                  <a:custGeom>
                    <a:avLst/>
                    <a:gdLst>
                      <a:gd name="T0" fmla="*/ 0 w 11"/>
                      <a:gd name="T1" fmla="*/ 1 h 17"/>
                      <a:gd name="T2" fmla="*/ 6 w 11"/>
                      <a:gd name="T3" fmla="*/ 5 h 17"/>
                      <a:gd name="T4" fmla="*/ 7 w 11"/>
                      <a:gd name="T5" fmla="*/ 17 h 17"/>
                      <a:gd name="T6" fmla="*/ 11 w 11"/>
                      <a:gd name="T7" fmla="*/ 0 h 17"/>
                      <a:gd name="T8" fmla="*/ 0 w 11"/>
                      <a:gd name="T9" fmla="*/ 1 h 17"/>
                    </a:gdLst>
                    <a:ahLst/>
                    <a:cxnLst>
                      <a:cxn ang="0">
                        <a:pos x="T0" y="T1"/>
                      </a:cxn>
                      <a:cxn ang="0">
                        <a:pos x="T2" y="T3"/>
                      </a:cxn>
                      <a:cxn ang="0">
                        <a:pos x="T4" y="T5"/>
                      </a:cxn>
                      <a:cxn ang="0">
                        <a:pos x="T6" y="T7"/>
                      </a:cxn>
                      <a:cxn ang="0">
                        <a:pos x="T8" y="T9"/>
                      </a:cxn>
                    </a:cxnLst>
                    <a:rect l="0" t="0" r="r" b="b"/>
                    <a:pathLst>
                      <a:path w="11" h="17">
                        <a:moveTo>
                          <a:pt x="0" y="1"/>
                        </a:moveTo>
                        <a:lnTo>
                          <a:pt x="6" y="5"/>
                        </a:lnTo>
                        <a:lnTo>
                          <a:pt x="7" y="17"/>
                        </a:lnTo>
                        <a:lnTo>
                          <a:pt x="11" y="0"/>
                        </a:lnTo>
                        <a:lnTo>
                          <a:pt x="0" y="1"/>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281" name="Freeform 150">
                  <a:extLst>
                    <a:ext uri="{FF2B5EF4-FFF2-40B4-BE49-F238E27FC236}">
                      <a16:creationId xmlns:a16="http://schemas.microsoft.com/office/drawing/2014/main" id="{4C5843DB-5761-4748-9276-44CAA0FCC327}"/>
                    </a:ext>
                  </a:extLst>
                </p:cNvPr>
                <p:cNvSpPr>
                  <a:spLocks/>
                </p:cNvSpPr>
                <p:nvPr/>
              </p:nvSpPr>
              <p:spPr bwMode="auto">
                <a:xfrm>
                  <a:off x="7221" y="2468"/>
                  <a:ext cx="69" cy="46"/>
                </a:xfrm>
                <a:custGeom>
                  <a:avLst/>
                  <a:gdLst>
                    <a:gd name="T0" fmla="*/ 0 w 140"/>
                    <a:gd name="T1" fmla="*/ 63 h 92"/>
                    <a:gd name="T2" fmla="*/ 19 w 140"/>
                    <a:gd name="T3" fmla="*/ 59 h 92"/>
                    <a:gd name="T4" fmla="*/ 44 w 140"/>
                    <a:gd name="T5" fmla="*/ 61 h 92"/>
                    <a:gd name="T6" fmla="*/ 64 w 140"/>
                    <a:gd name="T7" fmla="*/ 64 h 92"/>
                    <a:gd name="T8" fmla="*/ 99 w 140"/>
                    <a:gd name="T9" fmla="*/ 74 h 92"/>
                    <a:gd name="T10" fmla="*/ 122 w 140"/>
                    <a:gd name="T11" fmla="*/ 87 h 92"/>
                    <a:gd name="T12" fmla="*/ 128 w 140"/>
                    <a:gd name="T13" fmla="*/ 92 h 92"/>
                    <a:gd name="T14" fmla="*/ 140 w 140"/>
                    <a:gd name="T15" fmla="*/ 41 h 92"/>
                    <a:gd name="T16" fmla="*/ 119 w 140"/>
                    <a:gd name="T17" fmla="*/ 22 h 92"/>
                    <a:gd name="T18" fmla="*/ 92 w 140"/>
                    <a:gd name="T19" fmla="*/ 8 h 92"/>
                    <a:gd name="T20" fmla="*/ 64 w 140"/>
                    <a:gd name="T21" fmla="*/ 0 h 92"/>
                    <a:gd name="T22" fmla="*/ 40 w 140"/>
                    <a:gd name="T23" fmla="*/ 0 h 92"/>
                    <a:gd name="T24" fmla="*/ 16 w 140"/>
                    <a:gd name="T25" fmla="*/ 2 h 92"/>
                    <a:gd name="T26" fmla="*/ 0 w 140"/>
                    <a:gd name="T27" fmla="*/ 6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 h="92">
                      <a:moveTo>
                        <a:pt x="0" y="63"/>
                      </a:moveTo>
                      <a:lnTo>
                        <a:pt x="19" y="59"/>
                      </a:lnTo>
                      <a:lnTo>
                        <a:pt x="44" y="61"/>
                      </a:lnTo>
                      <a:lnTo>
                        <a:pt x="64" y="64"/>
                      </a:lnTo>
                      <a:lnTo>
                        <a:pt x="99" y="74"/>
                      </a:lnTo>
                      <a:lnTo>
                        <a:pt x="122" y="87"/>
                      </a:lnTo>
                      <a:lnTo>
                        <a:pt x="128" y="92"/>
                      </a:lnTo>
                      <a:lnTo>
                        <a:pt x="140" y="41"/>
                      </a:lnTo>
                      <a:lnTo>
                        <a:pt x="119" y="22"/>
                      </a:lnTo>
                      <a:lnTo>
                        <a:pt x="92" y="8"/>
                      </a:lnTo>
                      <a:lnTo>
                        <a:pt x="64" y="0"/>
                      </a:lnTo>
                      <a:lnTo>
                        <a:pt x="40" y="0"/>
                      </a:lnTo>
                      <a:lnTo>
                        <a:pt x="16" y="2"/>
                      </a:lnTo>
                      <a:lnTo>
                        <a:pt x="0" y="63"/>
                      </a:lnTo>
                      <a:close/>
                    </a:path>
                  </a:pathLst>
                </a:custGeom>
                <a:solidFill>
                  <a:srgbClr val="FFFFFF"/>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grpSp>
      <p:sp>
        <p:nvSpPr>
          <p:cNvPr id="344" name="スライド番号プレースホルダー 3">
            <a:extLst>
              <a:ext uri="{FF2B5EF4-FFF2-40B4-BE49-F238E27FC236}">
                <a16:creationId xmlns:a16="http://schemas.microsoft.com/office/drawing/2014/main" id="{CDAB908A-B46B-4615-A79B-259F2BD8906A}"/>
              </a:ext>
            </a:extLst>
          </p:cNvPr>
          <p:cNvSpPr>
            <a:spLocks noGrp="1"/>
          </p:cNvSpPr>
          <p:nvPr>
            <p:ph type="sldNum" sz="quarter" idx="12"/>
          </p:nvPr>
        </p:nvSpPr>
        <p:spPr>
          <a:xfrm>
            <a:off x="8610600" y="6356350"/>
            <a:ext cx="3425890" cy="365125"/>
          </a:xfrm>
        </p:spPr>
        <p:txBody>
          <a:bodyPr/>
          <a:lstStyle/>
          <a:p>
            <a:fld id="{63DCA85F-F225-44A4-AEA8-9083CAE61796}" type="slidenum">
              <a:rPr kumimoji="1" lang="ja-JP" altLang="en-US" smtClean="0"/>
              <a:t>18</a:t>
            </a:fld>
            <a:endParaRPr kumimoji="1" lang="ja-JP" altLang="en-US" dirty="0"/>
          </a:p>
        </p:txBody>
      </p:sp>
      <p:sp>
        <p:nvSpPr>
          <p:cNvPr id="346" name="テキスト ボックス 345">
            <a:extLst>
              <a:ext uri="{FF2B5EF4-FFF2-40B4-BE49-F238E27FC236}">
                <a16:creationId xmlns:a16="http://schemas.microsoft.com/office/drawing/2014/main" id="{4229B171-4A3E-40F2-B580-50065541CD03}"/>
              </a:ext>
            </a:extLst>
          </p:cNvPr>
          <p:cNvSpPr txBox="1"/>
          <p:nvPr/>
        </p:nvSpPr>
        <p:spPr>
          <a:xfrm>
            <a:off x="810422" y="5919645"/>
            <a:ext cx="4329207" cy="769441"/>
          </a:xfrm>
          <a:prstGeom prst="rect">
            <a:avLst/>
          </a:prstGeom>
          <a:solidFill>
            <a:srgbClr val="FFFFCC"/>
          </a:solidFill>
          <a:ln w="28575">
            <a:solidFill>
              <a:srgbClr val="00B050"/>
            </a:solidFill>
          </a:ln>
        </p:spPr>
        <p:txBody>
          <a:bodyPr wrap="square" rtlCol="0">
            <a:spAutoFit/>
          </a:bodyPr>
          <a:lstStyle/>
          <a:p>
            <a:r>
              <a:rPr kumimoji="1" lang="ja-JP" altLang="en-US" sz="4400" b="1" dirty="0">
                <a:solidFill>
                  <a:schemeClr val="accent5">
                    <a:lumMod val="75000"/>
                  </a:schemeClr>
                </a:solidFill>
              </a:rPr>
              <a:t>「自由なシステム」</a:t>
            </a:r>
            <a:endParaRPr kumimoji="1" lang="en-US" altLang="ja-JP" sz="4400" b="1" dirty="0">
              <a:solidFill>
                <a:schemeClr val="accent5">
                  <a:lumMod val="75000"/>
                </a:schemeClr>
              </a:solidFill>
            </a:endParaRPr>
          </a:p>
        </p:txBody>
      </p:sp>
      <p:sp>
        <p:nvSpPr>
          <p:cNvPr id="347" name="テキスト ボックス 346">
            <a:extLst>
              <a:ext uri="{FF2B5EF4-FFF2-40B4-BE49-F238E27FC236}">
                <a16:creationId xmlns:a16="http://schemas.microsoft.com/office/drawing/2014/main" id="{ACBA5A5B-012E-44D6-B6D5-C3F948836299}"/>
              </a:ext>
            </a:extLst>
          </p:cNvPr>
          <p:cNvSpPr txBox="1"/>
          <p:nvPr/>
        </p:nvSpPr>
        <p:spPr>
          <a:xfrm>
            <a:off x="7027667" y="5947846"/>
            <a:ext cx="4352986" cy="769441"/>
          </a:xfrm>
          <a:prstGeom prst="rect">
            <a:avLst/>
          </a:prstGeom>
          <a:solidFill>
            <a:srgbClr val="FFFFCC"/>
          </a:solidFill>
          <a:ln w="28575">
            <a:solidFill>
              <a:srgbClr val="FF0000"/>
            </a:solidFill>
          </a:ln>
        </p:spPr>
        <p:txBody>
          <a:bodyPr wrap="square" rtlCol="0">
            <a:spAutoFit/>
          </a:bodyPr>
          <a:lstStyle/>
          <a:p>
            <a:r>
              <a:rPr kumimoji="1" lang="ja-JP" altLang="en-US" sz="4400" b="1" dirty="0">
                <a:solidFill>
                  <a:schemeClr val="accent5">
                    <a:lumMod val="75000"/>
                  </a:schemeClr>
                </a:solidFill>
              </a:rPr>
              <a:t>「厳格なシステム」</a:t>
            </a:r>
            <a:endParaRPr kumimoji="1" lang="en-US" altLang="ja-JP" sz="4400" b="1" dirty="0">
              <a:solidFill>
                <a:schemeClr val="accent5">
                  <a:lumMod val="75000"/>
                </a:schemeClr>
              </a:solidFill>
            </a:endParaRPr>
          </a:p>
        </p:txBody>
      </p:sp>
      <p:sp>
        <p:nvSpPr>
          <p:cNvPr id="349" name="矢印: 上カーブ 348">
            <a:extLst>
              <a:ext uri="{FF2B5EF4-FFF2-40B4-BE49-F238E27FC236}">
                <a16:creationId xmlns:a16="http://schemas.microsoft.com/office/drawing/2014/main" id="{189FB8E9-4B65-4C66-AF5B-58644A433B8B}"/>
              </a:ext>
            </a:extLst>
          </p:cNvPr>
          <p:cNvSpPr/>
          <p:nvPr/>
        </p:nvSpPr>
        <p:spPr>
          <a:xfrm flipH="1">
            <a:off x="5292220" y="6248688"/>
            <a:ext cx="1482161" cy="392269"/>
          </a:xfrm>
          <a:prstGeom prst="curvedUpArrow">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DN_TB_Shinbun_Mincho_Std_L" panose="02000503000000000000" pitchFamily="2" charset="-128"/>
              <a:ea typeface="DN_TB_Shinbun_Mincho_Std_L" panose="02000503000000000000" pitchFamily="2" charset="-128"/>
            </a:endParaRPr>
          </a:p>
        </p:txBody>
      </p:sp>
      <p:sp>
        <p:nvSpPr>
          <p:cNvPr id="350" name="矢印: 上カーブ 349">
            <a:extLst>
              <a:ext uri="{FF2B5EF4-FFF2-40B4-BE49-F238E27FC236}">
                <a16:creationId xmlns:a16="http://schemas.microsoft.com/office/drawing/2014/main" id="{4CF78FD9-B9C5-4EEF-8724-77250EF66ECF}"/>
              </a:ext>
            </a:extLst>
          </p:cNvPr>
          <p:cNvSpPr/>
          <p:nvPr/>
        </p:nvSpPr>
        <p:spPr>
          <a:xfrm rot="10800000" flipH="1">
            <a:off x="5350682" y="5756884"/>
            <a:ext cx="1423700" cy="378906"/>
          </a:xfrm>
          <a:prstGeom prst="curvedUp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DN_TB_Shinbun_Mincho_Std_L" panose="02000503000000000000" pitchFamily="2" charset="-128"/>
              <a:ea typeface="DN_TB_Shinbun_Mincho_Std_L" panose="02000503000000000000" pitchFamily="2" charset="-128"/>
            </a:endParaRPr>
          </a:p>
        </p:txBody>
      </p:sp>
      <p:sp>
        <p:nvSpPr>
          <p:cNvPr id="351" name="矢印: 左右 350">
            <a:extLst>
              <a:ext uri="{FF2B5EF4-FFF2-40B4-BE49-F238E27FC236}">
                <a16:creationId xmlns:a16="http://schemas.microsoft.com/office/drawing/2014/main" id="{C26697DB-CF39-42FE-B0A7-5CD0C174EB5A}"/>
              </a:ext>
            </a:extLst>
          </p:cNvPr>
          <p:cNvSpPr/>
          <p:nvPr/>
        </p:nvSpPr>
        <p:spPr>
          <a:xfrm>
            <a:off x="5571630" y="5949792"/>
            <a:ext cx="1027358" cy="471433"/>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8" name="テキスト ボックス 347">
            <a:extLst>
              <a:ext uri="{FF2B5EF4-FFF2-40B4-BE49-F238E27FC236}">
                <a16:creationId xmlns:a16="http://schemas.microsoft.com/office/drawing/2014/main" id="{3B440B28-F70C-4CF0-A8EF-D9ABD867A1D6}"/>
              </a:ext>
            </a:extLst>
          </p:cNvPr>
          <p:cNvSpPr txBox="1"/>
          <p:nvPr/>
        </p:nvSpPr>
        <p:spPr>
          <a:xfrm>
            <a:off x="5426062" y="322858"/>
            <a:ext cx="4088478" cy="400110"/>
          </a:xfrm>
          <a:prstGeom prst="rect">
            <a:avLst/>
          </a:prstGeom>
          <a:noFill/>
        </p:spPr>
        <p:txBody>
          <a:bodyPr wrap="square" rtlCol="0">
            <a:spAutoFit/>
          </a:bodyPr>
          <a:lstStyle/>
          <a:p>
            <a:r>
              <a:rPr kumimoji="1" lang="ja-JP" altLang="en-US" sz="2000" dirty="0">
                <a:latin typeface="DN_TB_Shinbun_Gothic_Std_M" panose="02000503000000000000" pitchFamily="2" charset="-128"/>
                <a:ea typeface="DN_TB_Shinbun_Gothic_Std_M" panose="02000503000000000000" pitchFamily="2" charset="-128"/>
              </a:rPr>
              <a:t>組織 </a:t>
            </a:r>
            <a:r>
              <a:rPr kumimoji="1" lang="en-US" altLang="ja-JP" sz="2000" dirty="0">
                <a:latin typeface="DN_TB_Shinbun_Gothic_Std_M" panose="02000503000000000000" pitchFamily="2" charset="-128"/>
                <a:ea typeface="DN_TB_Shinbun_Gothic_Std_M" panose="02000503000000000000" pitchFamily="2" charset="-128"/>
              </a:rPr>
              <a:t>(</a:t>
            </a:r>
            <a:r>
              <a:rPr kumimoji="1" lang="ja-JP" altLang="en-US" sz="2000" dirty="0">
                <a:latin typeface="DN_TB_Shinbun_Gothic_Std_M" panose="02000503000000000000" pitchFamily="2" charset="-128"/>
                <a:ea typeface="DN_TB_Shinbun_Gothic_Std_M" panose="02000503000000000000" pitchFamily="2" charset="-128"/>
              </a:rPr>
              <a:t>企業・行政庁・独法 </a:t>
            </a:r>
            <a:r>
              <a:rPr kumimoji="1" lang="en-US" altLang="ja-JP" sz="2000" dirty="0" err="1">
                <a:latin typeface="DN_TB_Shinbun_Gothic_Std_M" panose="02000503000000000000" pitchFamily="2" charset="-128"/>
                <a:ea typeface="DN_TB_Shinbun_Gothic_Std_M" panose="02000503000000000000" pitchFamily="2" charset="-128"/>
              </a:rPr>
              <a:t>etc</a:t>
            </a:r>
            <a:r>
              <a:rPr kumimoji="1" lang="en-US" altLang="ja-JP" sz="2000" dirty="0">
                <a:latin typeface="DN_TB_Shinbun_Gothic_Std_M" panose="02000503000000000000" pitchFamily="2" charset="-128"/>
                <a:ea typeface="DN_TB_Shinbun_Gothic_Std_M" panose="02000503000000000000" pitchFamily="2" charset="-128"/>
              </a:rPr>
              <a:t>)</a:t>
            </a:r>
            <a:endParaRPr kumimoji="1" lang="ja-JP" altLang="en-US" sz="2000" dirty="0">
              <a:latin typeface="DN_TB_Shinbun_Gothic_Std_M" panose="02000503000000000000" pitchFamily="2" charset="-128"/>
              <a:ea typeface="DN_TB_Shinbun_Gothic_Std_M" panose="02000503000000000000" pitchFamily="2" charset="-128"/>
            </a:endParaRPr>
          </a:p>
        </p:txBody>
      </p:sp>
      <p:sp>
        <p:nvSpPr>
          <p:cNvPr id="354" name="テキスト ボックス 353">
            <a:extLst>
              <a:ext uri="{FF2B5EF4-FFF2-40B4-BE49-F238E27FC236}">
                <a16:creationId xmlns:a16="http://schemas.microsoft.com/office/drawing/2014/main" id="{E92F569E-14D8-47CE-A598-2E8F20B1F343}"/>
              </a:ext>
            </a:extLst>
          </p:cNvPr>
          <p:cNvSpPr txBox="1"/>
          <p:nvPr/>
        </p:nvSpPr>
        <p:spPr>
          <a:xfrm>
            <a:off x="983874" y="4772320"/>
            <a:ext cx="2382063" cy="1015663"/>
          </a:xfrm>
          <a:prstGeom prst="rect">
            <a:avLst/>
          </a:prstGeom>
          <a:solidFill>
            <a:schemeClr val="accent6">
              <a:lumMod val="20000"/>
              <a:lumOff val="80000"/>
            </a:schemeClr>
          </a:solidFill>
        </p:spPr>
        <p:txBody>
          <a:bodyPr wrap="square" rtlCol="0">
            <a:spAutoFit/>
          </a:bodyPr>
          <a:lstStyle/>
          <a:p>
            <a:r>
              <a:rPr kumimoji="1" lang="en-US" altLang="ja-JP" sz="1200" dirty="0">
                <a:latin typeface="DN_TB_Shinbun_Gothic_Std_M" panose="02000503000000000000" pitchFamily="2" charset="-128"/>
                <a:ea typeface="DN_TB_Shinbun_Gothic_Std_M" panose="02000503000000000000" pitchFamily="2" charset="-128"/>
              </a:rPr>
              <a:t>[</a:t>
            </a:r>
            <a:r>
              <a:rPr kumimoji="1" lang="ja-JP" altLang="en-US" sz="1200" dirty="0">
                <a:latin typeface="DN_TB_Shinbun_Gothic_Std_M" panose="02000503000000000000" pitchFamily="2" charset="-128"/>
                <a:ea typeface="DN_TB_Shinbun_Gothic_Std_M" panose="02000503000000000000" pitchFamily="2" charset="-128"/>
              </a:rPr>
              <a:t>行動規範</a:t>
            </a:r>
            <a:r>
              <a:rPr kumimoji="1" lang="en-US" altLang="ja-JP" sz="1200" dirty="0">
                <a:latin typeface="DN_TB_Shinbun_Gothic_Std_M" panose="02000503000000000000" pitchFamily="2" charset="-128"/>
                <a:ea typeface="DN_TB_Shinbun_Gothic_Std_M" panose="02000503000000000000" pitchFamily="2" charset="-128"/>
              </a:rPr>
              <a:t>(A)]</a:t>
            </a:r>
            <a:r>
              <a:rPr kumimoji="1" lang="en-US" altLang="ja-JP" sz="1200" dirty="0">
                <a:latin typeface="DN_TB_Shinbun_Mincho_Std_L" panose="02000503000000000000" pitchFamily="2" charset="-128"/>
                <a:ea typeface="DN_TB_Shinbun_Mincho_Std_L" panose="02000503000000000000" pitchFamily="2" charset="-128"/>
              </a:rPr>
              <a:t> </a:t>
            </a:r>
            <a:r>
              <a:rPr kumimoji="1" lang="ja-JP" altLang="en-US" sz="1200" b="1" dirty="0">
                <a:latin typeface="DN_TB_Shinbun_Mincho_Std_L" panose="02000503000000000000" pitchFamily="2" charset="-128"/>
                <a:ea typeface="DN_TB_Shinbun_Mincho_Std_L" panose="02000503000000000000" pitchFamily="2" charset="-128"/>
              </a:rPr>
              <a:t>大学的・研究者的</a:t>
            </a:r>
          </a:p>
          <a:p>
            <a:r>
              <a:rPr kumimoji="1" lang="ja-JP" altLang="en-US" sz="1200" b="1" dirty="0">
                <a:latin typeface="DN_TB_Shinbun_Mincho_Std_L" panose="02000503000000000000" pitchFamily="2" charset="-128"/>
                <a:ea typeface="DN_TB_Shinbun_Mincho_Std_L" panose="02000503000000000000" pitchFamily="2" charset="-128"/>
              </a:rPr>
              <a:t>試行錯誤主義・同僚主義・独立</a:t>
            </a:r>
          </a:p>
          <a:p>
            <a:r>
              <a:rPr kumimoji="1" lang="ja-JP" altLang="en-US" sz="1200" b="1" dirty="0">
                <a:latin typeface="DN_TB_Shinbun_Mincho_Std_L" panose="02000503000000000000" pitchFamily="2" charset="-128"/>
                <a:ea typeface="DN_TB_Shinbun_Mincho_Std_L" panose="02000503000000000000" pitchFamily="2" charset="-128"/>
              </a:rPr>
              <a:t>組織的指揮命令体系に属さない</a:t>
            </a:r>
          </a:p>
          <a:p>
            <a:r>
              <a:rPr kumimoji="1" lang="ja-JP" altLang="en-US" sz="1200" b="1" dirty="0">
                <a:latin typeface="DN_TB_Shinbun_Mincho_Std_L" panose="02000503000000000000" pitchFamily="2" charset="-128"/>
                <a:ea typeface="DN_TB_Shinbun_Mincho_Std_L" panose="02000503000000000000" pitchFamily="2" charset="-128"/>
              </a:rPr>
              <a:t>原則的自由／例外的規制</a:t>
            </a:r>
          </a:p>
          <a:p>
            <a:r>
              <a:rPr kumimoji="1" lang="ja-JP" altLang="en-US" sz="1200" b="1" dirty="0">
                <a:latin typeface="DN_TB_Shinbun_Mincho_Std_L" panose="02000503000000000000" pitchFamily="2" charset="-128"/>
                <a:ea typeface="DN_TB_Shinbun_Mincho_Std_L" panose="02000503000000000000" pitchFamily="2" charset="-128"/>
              </a:rPr>
              <a:t>専門家としての意思決定</a:t>
            </a:r>
            <a:endParaRPr kumimoji="1" lang="en-US" altLang="ja-JP" sz="1200" b="1" dirty="0">
              <a:latin typeface="DN_TB_Shinbun_Mincho_Std_L" panose="02000503000000000000" pitchFamily="2" charset="-128"/>
              <a:ea typeface="DN_TB_Shinbun_Mincho_Std_L" panose="02000503000000000000" pitchFamily="2" charset="-128"/>
            </a:endParaRPr>
          </a:p>
        </p:txBody>
      </p:sp>
      <p:sp>
        <p:nvSpPr>
          <p:cNvPr id="355" name="テキスト ボックス 354">
            <a:extLst>
              <a:ext uri="{FF2B5EF4-FFF2-40B4-BE49-F238E27FC236}">
                <a16:creationId xmlns:a16="http://schemas.microsoft.com/office/drawing/2014/main" id="{39ED4F13-050A-4B9B-B327-74FDCBBD5AE3}"/>
              </a:ext>
            </a:extLst>
          </p:cNvPr>
          <p:cNvSpPr txBox="1"/>
          <p:nvPr/>
        </p:nvSpPr>
        <p:spPr>
          <a:xfrm>
            <a:off x="7848110" y="5233128"/>
            <a:ext cx="4012885" cy="646331"/>
          </a:xfrm>
          <a:prstGeom prst="rect">
            <a:avLst/>
          </a:prstGeom>
          <a:solidFill>
            <a:schemeClr val="accent4">
              <a:lumMod val="20000"/>
              <a:lumOff val="80000"/>
            </a:schemeClr>
          </a:solidFill>
        </p:spPr>
        <p:txBody>
          <a:bodyPr wrap="square" rtlCol="0">
            <a:spAutoFit/>
          </a:bodyPr>
          <a:lstStyle/>
          <a:p>
            <a:pPr algn="r"/>
            <a:r>
              <a:rPr kumimoji="1" lang="en-US" altLang="ja-JP" sz="1200" dirty="0">
                <a:latin typeface="DN_TB_Shinbun_Gothic_Std_M" panose="02000503000000000000" pitchFamily="2" charset="-128"/>
                <a:ea typeface="DN_TB_Shinbun_Gothic_Std_M" panose="02000503000000000000" pitchFamily="2" charset="-128"/>
              </a:rPr>
              <a:t>[</a:t>
            </a:r>
            <a:r>
              <a:rPr kumimoji="1" lang="ja-JP" altLang="en-US" sz="1200" dirty="0">
                <a:latin typeface="DN_TB_Shinbun_Gothic_Std_M" panose="02000503000000000000" pitchFamily="2" charset="-128"/>
                <a:ea typeface="DN_TB_Shinbun_Gothic_Std_M" panose="02000503000000000000" pitchFamily="2" charset="-128"/>
              </a:rPr>
              <a:t>行動規範</a:t>
            </a:r>
            <a:r>
              <a:rPr lang="en-US" altLang="ja-JP" sz="1200" dirty="0">
                <a:latin typeface="DN_TB_Shinbun_Gothic_Std_M" panose="02000503000000000000" pitchFamily="2" charset="-128"/>
                <a:ea typeface="DN_TB_Shinbun_Gothic_Std_M" panose="02000503000000000000" pitchFamily="2" charset="-128"/>
              </a:rPr>
              <a:t>(B)</a:t>
            </a:r>
            <a:r>
              <a:rPr kumimoji="1" lang="en-US" altLang="ja-JP" sz="1200" dirty="0">
                <a:latin typeface="DN_TB_Shinbun_Gothic_Std_M" panose="02000503000000000000" pitchFamily="2" charset="-128"/>
                <a:ea typeface="DN_TB_Shinbun_Gothic_Std_M" panose="02000503000000000000" pitchFamily="2" charset="-128"/>
              </a:rPr>
              <a:t>] </a:t>
            </a:r>
            <a:r>
              <a:rPr kumimoji="1" lang="ja-JP" altLang="en-US" sz="1200" b="1" dirty="0">
                <a:latin typeface="DN_TB_Shinbun_Mincho_Std_L" panose="02000503000000000000" pitchFamily="2" charset="-128"/>
                <a:ea typeface="DN_TB_Shinbun_Mincho_Std_L" panose="02000503000000000000" pitchFamily="2" charset="-128"/>
              </a:rPr>
              <a:t>企業的・従業員的・計画主義</a:t>
            </a:r>
            <a:endParaRPr kumimoji="1" lang="en-US" altLang="ja-JP" sz="1200" b="1" dirty="0">
              <a:latin typeface="DN_TB_Shinbun_Mincho_Std_L" panose="02000503000000000000" pitchFamily="2" charset="-128"/>
              <a:ea typeface="DN_TB_Shinbun_Mincho_Std_L" panose="02000503000000000000" pitchFamily="2" charset="-128"/>
            </a:endParaRPr>
          </a:p>
          <a:p>
            <a:pPr algn="r"/>
            <a:r>
              <a:rPr kumimoji="1" lang="ja-JP" altLang="en-US" sz="1200" b="1" dirty="0">
                <a:latin typeface="DN_TB_Shinbun_Mincho_Std_L" panose="02000503000000000000" pitchFamily="2" charset="-128"/>
                <a:ea typeface="DN_TB_Shinbun_Mincho_Std_L" panose="02000503000000000000" pitchFamily="2" charset="-128"/>
              </a:rPr>
              <a:t>官僚主義・従属・組織的指揮命令体系に服する</a:t>
            </a:r>
            <a:endParaRPr kumimoji="1" lang="en-US" altLang="ja-JP" sz="1200" b="1" dirty="0">
              <a:latin typeface="DN_TB_Shinbun_Mincho_Std_L" panose="02000503000000000000" pitchFamily="2" charset="-128"/>
              <a:ea typeface="DN_TB_Shinbun_Mincho_Std_L" panose="02000503000000000000" pitchFamily="2" charset="-128"/>
            </a:endParaRPr>
          </a:p>
          <a:p>
            <a:pPr algn="r"/>
            <a:r>
              <a:rPr kumimoji="1" lang="ja-JP" altLang="en-US" sz="1200" b="1" dirty="0">
                <a:latin typeface="DN_TB_Shinbun_Mincho_Std_L" panose="02000503000000000000" pitchFamily="2" charset="-128"/>
                <a:ea typeface="DN_TB_Shinbun_Mincho_Std_L" panose="02000503000000000000" pitchFamily="2" charset="-128"/>
              </a:rPr>
              <a:t>原則的規制／例外的自由・組織的な意思決定</a:t>
            </a:r>
            <a:endParaRPr kumimoji="1" lang="en-US" altLang="ja-JP" sz="1200" b="1" dirty="0">
              <a:latin typeface="DN_TB_Shinbun_Mincho_Std_L" panose="02000503000000000000" pitchFamily="2" charset="-128"/>
              <a:ea typeface="DN_TB_Shinbun_Mincho_Std_L" panose="02000503000000000000" pitchFamily="2" charset="-128"/>
            </a:endParaRPr>
          </a:p>
        </p:txBody>
      </p:sp>
    </p:spTree>
    <p:extLst>
      <p:ext uri="{BB962C8B-B14F-4D97-AF65-F5344CB8AC3E}">
        <p14:creationId xmlns:p14="http://schemas.microsoft.com/office/powerpoint/2010/main" val="2868777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19</a:t>
            </a:fld>
            <a:endParaRPr kumimoji="1" lang="ja-JP" altLang="en-US" dirty="0"/>
          </a:p>
        </p:txBody>
      </p:sp>
      <p:pic>
        <p:nvPicPr>
          <p:cNvPr id="5" name="図 4"/>
          <p:cNvPicPr>
            <a:picLocks noChangeAspect="1"/>
          </p:cNvPicPr>
          <p:nvPr/>
        </p:nvPicPr>
        <p:blipFill>
          <a:blip r:embed="rId2"/>
          <a:stretch>
            <a:fillRect/>
          </a:stretch>
        </p:blipFill>
        <p:spPr>
          <a:xfrm>
            <a:off x="137063" y="33457"/>
            <a:ext cx="4669017" cy="6354334"/>
          </a:xfrm>
          <a:prstGeom prst="rect">
            <a:avLst/>
          </a:prstGeom>
        </p:spPr>
      </p:pic>
      <p:sp>
        <p:nvSpPr>
          <p:cNvPr id="6" name="テキスト ボックス 5"/>
          <p:cNvSpPr txBox="1"/>
          <p:nvPr/>
        </p:nvSpPr>
        <p:spPr>
          <a:xfrm>
            <a:off x="472318" y="6350706"/>
            <a:ext cx="4815748" cy="553998"/>
          </a:xfrm>
          <a:prstGeom prst="rect">
            <a:avLst/>
          </a:prstGeom>
          <a:noFill/>
        </p:spPr>
        <p:txBody>
          <a:bodyPr wrap="square" rtlCol="0">
            <a:spAutoFit/>
          </a:bodyPr>
          <a:lstStyle/>
          <a:p>
            <a:r>
              <a:rPr kumimoji="1" lang="ja-JP" altLang="en-US" b="1" dirty="0"/>
              <a:t>造船</a:t>
            </a:r>
            <a:r>
              <a:rPr kumimoji="1" lang="ja-JP" altLang="en-US" dirty="0"/>
              <a:t> </a:t>
            </a:r>
            <a:r>
              <a:rPr lang="en-US" altLang="ja-JP" sz="1100" dirty="0"/>
              <a:t>(</a:t>
            </a:r>
            <a:r>
              <a:rPr lang="ja-JP" altLang="en-US" sz="1100" dirty="0"/>
              <a:t>日本船舶海洋工学会</a:t>
            </a:r>
            <a:r>
              <a:rPr lang="en-US" altLang="ja-JP" sz="1100" dirty="0"/>
              <a:t>)</a:t>
            </a:r>
            <a:endParaRPr kumimoji="1" lang="en-US" altLang="ja-JP" sz="1100" dirty="0"/>
          </a:p>
          <a:p>
            <a:r>
              <a:rPr lang="en-US" altLang="ja-JP" sz="1100" dirty="0"/>
              <a:t>https://www.jasnaoe.or.jp/old_sites/jasnaoe02/enlightenment/engineer.html</a:t>
            </a:r>
            <a:endParaRPr kumimoji="1" lang="ja-JP" altLang="en-US" sz="1100" dirty="0"/>
          </a:p>
        </p:txBody>
      </p:sp>
      <p:sp>
        <p:nvSpPr>
          <p:cNvPr id="8" name="テキスト ボックス 7"/>
          <p:cNvSpPr txBox="1"/>
          <p:nvPr/>
        </p:nvSpPr>
        <p:spPr>
          <a:xfrm>
            <a:off x="5221894" y="2172890"/>
            <a:ext cx="765786" cy="369332"/>
          </a:xfrm>
          <a:prstGeom prst="rect">
            <a:avLst/>
          </a:prstGeom>
          <a:solidFill>
            <a:srgbClr val="FFFF00"/>
          </a:solidFill>
        </p:spPr>
        <p:txBody>
          <a:bodyPr wrap="square" rtlCol="0">
            <a:spAutoFit/>
          </a:bodyPr>
          <a:lstStyle/>
          <a:p>
            <a:r>
              <a:rPr kumimoji="1" lang="ja-JP" altLang="en-US" b="1" dirty="0"/>
              <a:t>鉄鋼</a:t>
            </a:r>
            <a:endParaRPr kumimoji="1" lang="ja-JP" altLang="en-US" sz="1200" dirty="0"/>
          </a:p>
        </p:txBody>
      </p:sp>
      <p:pic>
        <p:nvPicPr>
          <p:cNvPr id="9" name="図 8"/>
          <p:cNvPicPr>
            <a:picLocks noChangeAspect="1"/>
          </p:cNvPicPr>
          <p:nvPr/>
        </p:nvPicPr>
        <p:blipFill>
          <a:blip r:embed="rId3"/>
          <a:stretch>
            <a:fillRect/>
          </a:stretch>
        </p:blipFill>
        <p:spPr>
          <a:xfrm>
            <a:off x="5221894" y="124771"/>
            <a:ext cx="2333625" cy="1962150"/>
          </a:xfrm>
          <a:prstGeom prst="rect">
            <a:avLst/>
          </a:prstGeom>
        </p:spPr>
      </p:pic>
      <p:pic>
        <p:nvPicPr>
          <p:cNvPr id="10" name="図 9"/>
          <p:cNvPicPr>
            <a:picLocks noChangeAspect="1"/>
          </p:cNvPicPr>
          <p:nvPr/>
        </p:nvPicPr>
        <p:blipFill>
          <a:blip r:embed="rId4"/>
          <a:stretch>
            <a:fillRect/>
          </a:stretch>
        </p:blipFill>
        <p:spPr>
          <a:xfrm>
            <a:off x="8194671" y="47785"/>
            <a:ext cx="1656251" cy="2116121"/>
          </a:xfrm>
          <a:prstGeom prst="rect">
            <a:avLst/>
          </a:prstGeom>
        </p:spPr>
      </p:pic>
      <p:sp>
        <p:nvSpPr>
          <p:cNvPr id="11" name="テキスト ボックス 10"/>
          <p:cNvSpPr txBox="1"/>
          <p:nvPr/>
        </p:nvSpPr>
        <p:spPr>
          <a:xfrm>
            <a:off x="8194670" y="2181735"/>
            <a:ext cx="1445237" cy="369332"/>
          </a:xfrm>
          <a:prstGeom prst="rect">
            <a:avLst/>
          </a:prstGeom>
          <a:solidFill>
            <a:srgbClr val="FFFF00"/>
          </a:solidFill>
        </p:spPr>
        <p:txBody>
          <a:bodyPr wrap="square" rtlCol="0">
            <a:spAutoFit/>
          </a:bodyPr>
          <a:lstStyle/>
          <a:p>
            <a:r>
              <a:rPr kumimoji="1" lang="ja-JP" altLang="en-US" b="1" dirty="0"/>
              <a:t>自動車</a:t>
            </a:r>
            <a:endParaRPr kumimoji="1" lang="ja-JP" altLang="en-US" sz="1200" dirty="0"/>
          </a:p>
        </p:txBody>
      </p:sp>
      <p:pic>
        <p:nvPicPr>
          <p:cNvPr id="12" name="図 11"/>
          <p:cNvPicPr>
            <a:picLocks noChangeAspect="1"/>
          </p:cNvPicPr>
          <p:nvPr/>
        </p:nvPicPr>
        <p:blipFill>
          <a:blip r:embed="rId5"/>
          <a:stretch>
            <a:fillRect/>
          </a:stretch>
        </p:blipFill>
        <p:spPr>
          <a:xfrm>
            <a:off x="5221894" y="2558591"/>
            <a:ext cx="2333625" cy="1731740"/>
          </a:xfrm>
          <a:prstGeom prst="rect">
            <a:avLst/>
          </a:prstGeom>
        </p:spPr>
      </p:pic>
      <p:sp>
        <p:nvSpPr>
          <p:cNvPr id="13" name="テキスト ボックス 12"/>
          <p:cNvSpPr txBox="1"/>
          <p:nvPr/>
        </p:nvSpPr>
        <p:spPr>
          <a:xfrm>
            <a:off x="5292231" y="4376301"/>
            <a:ext cx="1096475" cy="369332"/>
          </a:xfrm>
          <a:prstGeom prst="rect">
            <a:avLst/>
          </a:prstGeom>
          <a:solidFill>
            <a:srgbClr val="FFFF00"/>
          </a:solidFill>
        </p:spPr>
        <p:txBody>
          <a:bodyPr wrap="square" rtlCol="0">
            <a:spAutoFit/>
          </a:bodyPr>
          <a:lstStyle/>
          <a:p>
            <a:r>
              <a:rPr kumimoji="1" lang="ja-JP" altLang="en-US" b="1" dirty="0"/>
              <a:t>半導体</a:t>
            </a:r>
            <a:endParaRPr kumimoji="1" lang="ja-JP" altLang="en-US" sz="1200" dirty="0"/>
          </a:p>
        </p:txBody>
      </p:sp>
      <p:pic>
        <p:nvPicPr>
          <p:cNvPr id="14" name="図 13"/>
          <p:cNvPicPr>
            <a:picLocks noChangeAspect="1"/>
          </p:cNvPicPr>
          <p:nvPr/>
        </p:nvPicPr>
        <p:blipFill>
          <a:blip r:embed="rId6"/>
          <a:stretch>
            <a:fillRect/>
          </a:stretch>
        </p:blipFill>
        <p:spPr>
          <a:xfrm>
            <a:off x="6255844" y="3702173"/>
            <a:ext cx="1428262" cy="674128"/>
          </a:xfrm>
          <a:prstGeom prst="rect">
            <a:avLst/>
          </a:prstGeom>
          <a:ln w="28575">
            <a:solidFill>
              <a:schemeClr val="tx1"/>
            </a:solidFill>
          </a:ln>
        </p:spPr>
      </p:pic>
      <p:sp>
        <p:nvSpPr>
          <p:cNvPr id="15" name="テキスト ボックス 14"/>
          <p:cNvSpPr txBox="1"/>
          <p:nvPr/>
        </p:nvSpPr>
        <p:spPr>
          <a:xfrm>
            <a:off x="6388706" y="4392297"/>
            <a:ext cx="2063264" cy="369332"/>
          </a:xfrm>
          <a:prstGeom prst="rect">
            <a:avLst/>
          </a:prstGeom>
          <a:noFill/>
        </p:spPr>
        <p:txBody>
          <a:bodyPr wrap="square" rtlCol="0">
            <a:spAutoFit/>
          </a:bodyPr>
          <a:lstStyle/>
          <a:p>
            <a:r>
              <a:rPr lang="zh-TW" altLang="en-US" sz="900" dirty="0"/>
              <a:t>日本半導体歴史館　志村資料室 第</a:t>
            </a:r>
            <a:r>
              <a:rPr lang="en-US" altLang="zh-TW" sz="900" dirty="0"/>
              <a:t>Ⅰ</a:t>
            </a:r>
            <a:r>
              <a:rPr lang="zh-TW" altLang="en-US" sz="900" dirty="0"/>
              <a:t>部</a:t>
            </a:r>
            <a:r>
              <a:rPr lang="ja-JP" altLang="en-US" sz="900" dirty="0"/>
              <a:t> より</a:t>
            </a:r>
            <a:endParaRPr kumimoji="1" lang="ja-JP" altLang="en-US" sz="900" dirty="0"/>
          </a:p>
        </p:txBody>
      </p:sp>
      <p:sp>
        <p:nvSpPr>
          <p:cNvPr id="16" name="テキスト ボックス 15"/>
          <p:cNvSpPr txBox="1"/>
          <p:nvPr/>
        </p:nvSpPr>
        <p:spPr>
          <a:xfrm>
            <a:off x="9022796" y="2257528"/>
            <a:ext cx="2063264" cy="230832"/>
          </a:xfrm>
          <a:prstGeom prst="rect">
            <a:avLst/>
          </a:prstGeom>
          <a:noFill/>
        </p:spPr>
        <p:txBody>
          <a:bodyPr wrap="square" rtlCol="0">
            <a:spAutoFit/>
          </a:bodyPr>
          <a:lstStyle/>
          <a:p>
            <a:r>
              <a:rPr lang="ja-JP" altLang="en-US" sz="900" dirty="0"/>
              <a:t>トヨタ挙母工場 世界銀行</a:t>
            </a:r>
            <a:r>
              <a:rPr lang="en-US" altLang="ja-JP" sz="900" dirty="0"/>
              <a:t> Web </a:t>
            </a:r>
            <a:r>
              <a:rPr lang="ja-JP" altLang="en-US" sz="900" dirty="0"/>
              <a:t>サイトより</a:t>
            </a:r>
            <a:endParaRPr kumimoji="1" lang="ja-JP" altLang="en-US" sz="900" dirty="0"/>
          </a:p>
        </p:txBody>
      </p:sp>
      <p:sp>
        <p:nvSpPr>
          <p:cNvPr id="17" name="テキスト ボックス 16"/>
          <p:cNvSpPr txBox="1"/>
          <p:nvPr/>
        </p:nvSpPr>
        <p:spPr>
          <a:xfrm>
            <a:off x="5938343" y="2179698"/>
            <a:ext cx="2063264" cy="230832"/>
          </a:xfrm>
          <a:prstGeom prst="rect">
            <a:avLst/>
          </a:prstGeom>
          <a:noFill/>
        </p:spPr>
        <p:txBody>
          <a:bodyPr wrap="square" rtlCol="0">
            <a:spAutoFit/>
          </a:bodyPr>
          <a:lstStyle/>
          <a:p>
            <a:r>
              <a:rPr lang="ja-JP" altLang="en-US" sz="900" dirty="0"/>
              <a:t>八幡製鉄所</a:t>
            </a:r>
            <a:endParaRPr kumimoji="1" lang="ja-JP" altLang="en-US" sz="900" dirty="0"/>
          </a:p>
        </p:txBody>
      </p:sp>
      <p:pic>
        <p:nvPicPr>
          <p:cNvPr id="18" name="図 17"/>
          <p:cNvPicPr>
            <a:picLocks noChangeAspect="1"/>
          </p:cNvPicPr>
          <p:nvPr/>
        </p:nvPicPr>
        <p:blipFill>
          <a:blip r:embed="rId7"/>
          <a:stretch>
            <a:fillRect/>
          </a:stretch>
        </p:blipFill>
        <p:spPr>
          <a:xfrm>
            <a:off x="8194670" y="2529675"/>
            <a:ext cx="2850516" cy="1603416"/>
          </a:xfrm>
          <a:prstGeom prst="rect">
            <a:avLst/>
          </a:prstGeom>
        </p:spPr>
      </p:pic>
      <p:sp>
        <p:nvSpPr>
          <p:cNvPr id="19" name="テキスト ボックス 18"/>
          <p:cNvSpPr txBox="1"/>
          <p:nvPr/>
        </p:nvSpPr>
        <p:spPr>
          <a:xfrm>
            <a:off x="8194670" y="4376300"/>
            <a:ext cx="706313" cy="369332"/>
          </a:xfrm>
          <a:prstGeom prst="rect">
            <a:avLst/>
          </a:prstGeom>
          <a:solidFill>
            <a:srgbClr val="FFFF00"/>
          </a:solidFill>
        </p:spPr>
        <p:txBody>
          <a:bodyPr wrap="square" rtlCol="0">
            <a:spAutoFit/>
          </a:bodyPr>
          <a:lstStyle/>
          <a:p>
            <a:r>
              <a:rPr kumimoji="1" lang="ja-JP" altLang="en-US" b="1" dirty="0"/>
              <a:t>繊維</a:t>
            </a:r>
            <a:endParaRPr kumimoji="1" lang="ja-JP" altLang="en-US" sz="1200" dirty="0"/>
          </a:p>
        </p:txBody>
      </p:sp>
      <p:sp>
        <p:nvSpPr>
          <p:cNvPr id="20" name="テキスト ボックス 19"/>
          <p:cNvSpPr txBox="1"/>
          <p:nvPr/>
        </p:nvSpPr>
        <p:spPr>
          <a:xfrm>
            <a:off x="8900983" y="4477528"/>
            <a:ext cx="2063264" cy="230832"/>
          </a:xfrm>
          <a:prstGeom prst="rect">
            <a:avLst/>
          </a:prstGeom>
          <a:noFill/>
        </p:spPr>
        <p:txBody>
          <a:bodyPr wrap="square" rtlCol="0">
            <a:spAutoFit/>
          </a:bodyPr>
          <a:lstStyle/>
          <a:p>
            <a:r>
              <a:rPr lang="zh-TW" altLang="en-US" sz="900" dirty="0"/>
              <a:t>大和紡績高田工場 </a:t>
            </a:r>
            <a:r>
              <a:rPr lang="en-US" altLang="zh-TW" sz="900" dirty="0"/>
              <a:t>(1896 </a:t>
            </a:r>
            <a:r>
              <a:rPr lang="ja-JP" altLang="en-US" sz="900" dirty="0"/>
              <a:t>年</a:t>
            </a:r>
            <a:r>
              <a:rPr lang="en-US" altLang="ja-JP" sz="900" dirty="0"/>
              <a:t>)</a:t>
            </a:r>
            <a:endParaRPr kumimoji="1" lang="ja-JP" altLang="en-US" sz="900" dirty="0"/>
          </a:p>
        </p:txBody>
      </p:sp>
      <p:pic>
        <p:nvPicPr>
          <p:cNvPr id="21" name="図 20"/>
          <p:cNvPicPr>
            <a:picLocks noChangeAspect="1"/>
          </p:cNvPicPr>
          <p:nvPr/>
        </p:nvPicPr>
        <p:blipFill>
          <a:blip r:embed="rId8"/>
          <a:stretch>
            <a:fillRect/>
          </a:stretch>
        </p:blipFill>
        <p:spPr>
          <a:xfrm>
            <a:off x="5358910" y="4747095"/>
            <a:ext cx="1515946" cy="1780814"/>
          </a:xfrm>
          <a:prstGeom prst="rect">
            <a:avLst/>
          </a:prstGeom>
        </p:spPr>
      </p:pic>
      <p:sp>
        <p:nvSpPr>
          <p:cNvPr id="22" name="テキスト ボックス 21"/>
          <p:cNvSpPr txBox="1"/>
          <p:nvPr/>
        </p:nvSpPr>
        <p:spPr>
          <a:xfrm>
            <a:off x="5259805" y="6488668"/>
            <a:ext cx="1145844" cy="369332"/>
          </a:xfrm>
          <a:prstGeom prst="rect">
            <a:avLst/>
          </a:prstGeom>
          <a:solidFill>
            <a:srgbClr val="FFFF00"/>
          </a:solidFill>
        </p:spPr>
        <p:txBody>
          <a:bodyPr wrap="square" rtlCol="0">
            <a:spAutoFit/>
          </a:bodyPr>
          <a:lstStyle/>
          <a:p>
            <a:r>
              <a:rPr kumimoji="1" lang="ja-JP" altLang="en-US" b="1" dirty="0"/>
              <a:t>工作機械</a:t>
            </a:r>
            <a:endParaRPr kumimoji="1" lang="ja-JP" altLang="en-US" sz="1200" dirty="0"/>
          </a:p>
        </p:txBody>
      </p:sp>
      <p:sp>
        <p:nvSpPr>
          <p:cNvPr id="23" name="テキスト ボックス 22"/>
          <p:cNvSpPr txBox="1"/>
          <p:nvPr/>
        </p:nvSpPr>
        <p:spPr>
          <a:xfrm>
            <a:off x="6405648" y="6536703"/>
            <a:ext cx="2063264" cy="369332"/>
          </a:xfrm>
          <a:prstGeom prst="rect">
            <a:avLst/>
          </a:prstGeom>
          <a:noFill/>
        </p:spPr>
        <p:txBody>
          <a:bodyPr wrap="square" rtlCol="0">
            <a:spAutoFit/>
          </a:bodyPr>
          <a:lstStyle/>
          <a:p>
            <a:r>
              <a:rPr lang="en-US" altLang="zh-TW" sz="900" dirty="0"/>
              <a:t>NC (</a:t>
            </a:r>
            <a:r>
              <a:rPr lang="ja-JP" altLang="en-US" sz="900" dirty="0"/>
              <a:t>数値制御</a:t>
            </a:r>
            <a:r>
              <a:rPr lang="en-US" altLang="ja-JP" sz="900" dirty="0"/>
              <a:t>) </a:t>
            </a:r>
            <a:r>
              <a:rPr lang="ja-JP" altLang="en-US" sz="900" dirty="0"/>
              <a:t>工作機械</a:t>
            </a:r>
            <a:endParaRPr lang="en-US" altLang="ja-JP" sz="900" dirty="0"/>
          </a:p>
          <a:p>
            <a:r>
              <a:rPr lang="zh-TW" altLang="en-US" sz="900" dirty="0"/>
              <a:t>機械試験所 </a:t>
            </a:r>
            <a:r>
              <a:rPr lang="en-US" altLang="zh-TW" sz="900" dirty="0"/>
              <a:t>25 </a:t>
            </a:r>
            <a:r>
              <a:rPr lang="zh-TW" altLang="en-US" sz="900" dirty="0"/>
              <a:t>年史、機械試験所</a:t>
            </a:r>
            <a:endParaRPr kumimoji="1" lang="ja-JP" altLang="en-US" sz="900" dirty="0"/>
          </a:p>
        </p:txBody>
      </p:sp>
      <p:pic>
        <p:nvPicPr>
          <p:cNvPr id="24" name="図 23"/>
          <p:cNvPicPr>
            <a:picLocks noChangeAspect="1"/>
          </p:cNvPicPr>
          <p:nvPr/>
        </p:nvPicPr>
        <p:blipFill>
          <a:blip r:embed="rId9"/>
          <a:stretch>
            <a:fillRect/>
          </a:stretch>
        </p:blipFill>
        <p:spPr>
          <a:xfrm>
            <a:off x="7529003" y="4865972"/>
            <a:ext cx="1879817" cy="1083042"/>
          </a:xfrm>
          <a:prstGeom prst="rect">
            <a:avLst/>
          </a:prstGeom>
        </p:spPr>
      </p:pic>
      <p:sp>
        <p:nvSpPr>
          <p:cNvPr id="25" name="テキスト ボックス 24"/>
          <p:cNvSpPr txBox="1"/>
          <p:nvPr/>
        </p:nvSpPr>
        <p:spPr>
          <a:xfrm>
            <a:off x="7544683" y="5981374"/>
            <a:ext cx="698987" cy="369332"/>
          </a:xfrm>
          <a:prstGeom prst="rect">
            <a:avLst/>
          </a:prstGeom>
          <a:solidFill>
            <a:srgbClr val="FFFF00"/>
          </a:solidFill>
        </p:spPr>
        <p:txBody>
          <a:bodyPr wrap="square" rtlCol="0">
            <a:spAutoFit/>
          </a:bodyPr>
          <a:lstStyle/>
          <a:p>
            <a:r>
              <a:rPr kumimoji="1" lang="ja-JP" altLang="en-US" b="1" dirty="0"/>
              <a:t>化学</a:t>
            </a:r>
            <a:endParaRPr kumimoji="1" lang="ja-JP" altLang="en-US" sz="1200" dirty="0"/>
          </a:p>
        </p:txBody>
      </p:sp>
      <p:sp>
        <p:nvSpPr>
          <p:cNvPr id="26" name="テキスト ボックス 25"/>
          <p:cNvSpPr txBox="1"/>
          <p:nvPr/>
        </p:nvSpPr>
        <p:spPr>
          <a:xfrm>
            <a:off x="8243670" y="6068923"/>
            <a:ext cx="1190969" cy="369332"/>
          </a:xfrm>
          <a:prstGeom prst="rect">
            <a:avLst/>
          </a:prstGeom>
          <a:noFill/>
        </p:spPr>
        <p:txBody>
          <a:bodyPr wrap="square" rtlCol="0">
            <a:spAutoFit/>
          </a:bodyPr>
          <a:lstStyle/>
          <a:p>
            <a:r>
              <a:rPr lang="ja-JP" altLang="en-US" sz="900" dirty="0"/>
              <a:t>三井石油化学工業 </a:t>
            </a:r>
            <a:endParaRPr lang="en-US" altLang="ja-JP" sz="900" dirty="0"/>
          </a:p>
          <a:p>
            <a:r>
              <a:rPr lang="ja-JP" altLang="en-US" sz="900" dirty="0"/>
              <a:t>岩国工場 </a:t>
            </a:r>
            <a:r>
              <a:rPr lang="en-US" altLang="ja-JP" sz="900" dirty="0"/>
              <a:t>1956</a:t>
            </a:r>
            <a:endParaRPr kumimoji="1" lang="ja-JP" altLang="en-US" sz="900" dirty="0"/>
          </a:p>
        </p:txBody>
      </p:sp>
      <p:pic>
        <p:nvPicPr>
          <p:cNvPr id="28" name="図 27"/>
          <p:cNvPicPr>
            <a:picLocks noChangeAspect="1"/>
          </p:cNvPicPr>
          <p:nvPr/>
        </p:nvPicPr>
        <p:blipFill>
          <a:blip r:embed="rId10"/>
          <a:stretch>
            <a:fillRect/>
          </a:stretch>
        </p:blipFill>
        <p:spPr>
          <a:xfrm>
            <a:off x="9576327" y="4865972"/>
            <a:ext cx="2233512" cy="1614061"/>
          </a:xfrm>
          <a:prstGeom prst="rect">
            <a:avLst/>
          </a:prstGeom>
        </p:spPr>
      </p:pic>
      <p:sp>
        <p:nvSpPr>
          <p:cNvPr id="29" name="テキスト ボックス 28"/>
          <p:cNvSpPr txBox="1"/>
          <p:nvPr/>
        </p:nvSpPr>
        <p:spPr>
          <a:xfrm>
            <a:off x="9716869" y="6480033"/>
            <a:ext cx="1129808" cy="369332"/>
          </a:xfrm>
          <a:prstGeom prst="rect">
            <a:avLst/>
          </a:prstGeom>
          <a:solidFill>
            <a:srgbClr val="FFFF00"/>
          </a:solidFill>
        </p:spPr>
        <p:txBody>
          <a:bodyPr wrap="square" rtlCol="0">
            <a:spAutoFit/>
          </a:bodyPr>
          <a:lstStyle/>
          <a:p>
            <a:r>
              <a:rPr kumimoji="1" lang="ja-JP" altLang="en-US" b="1" dirty="0"/>
              <a:t>家電製品</a:t>
            </a:r>
            <a:endParaRPr kumimoji="1" lang="ja-JP" altLang="en-US" sz="1200" dirty="0"/>
          </a:p>
        </p:txBody>
      </p:sp>
      <p:sp>
        <p:nvSpPr>
          <p:cNvPr id="30" name="テキスト ボックス 29"/>
          <p:cNvSpPr txBox="1"/>
          <p:nvPr/>
        </p:nvSpPr>
        <p:spPr>
          <a:xfrm>
            <a:off x="10780386" y="6546780"/>
            <a:ext cx="1411614" cy="230832"/>
          </a:xfrm>
          <a:prstGeom prst="rect">
            <a:avLst/>
          </a:prstGeom>
          <a:noFill/>
        </p:spPr>
        <p:txBody>
          <a:bodyPr wrap="square" rtlCol="0">
            <a:spAutoFit/>
          </a:bodyPr>
          <a:lstStyle/>
          <a:p>
            <a:r>
              <a:rPr lang="ja-JP" altLang="en-US" sz="900" dirty="0"/>
              <a:t>ソニー</a:t>
            </a:r>
            <a:r>
              <a:rPr lang="en-US" altLang="ja-JP" sz="900" dirty="0"/>
              <a:t>, </a:t>
            </a:r>
            <a:r>
              <a:rPr lang="en-US" altLang="zh-TW" sz="900" dirty="0"/>
              <a:t>1955</a:t>
            </a:r>
            <a:endParaRPr kumimoji="1" lang="ja-JP" altLang="en-US" sz="900" dirty="0"/>
          </a:p>
        </p:txBody>
      </p:sp>
      <p:sp>
        <p:nvSpPr>
          <p:cNvPr id="31" name="正方形/長方形 30"/>
          <p:cNvSpPr/>
          <p:nvPr/>
        </p:nvSpPr>
        <p:spPr>
          <a:xfrm>
            <a:off x="275897" y="2086921"/>
            <a:ext cx="4530183" cy="47167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タイトル 1"/>
          <p:cNvSpPr>
            <a:spLocks noGrp="1"/>
          </p:cNvSpPr>
          <p:nvPr>
            <p:ph type="title"/>
          </p:nvPr>
        </p:nvSpPr>
        <p:spPr>
          <a:xfrm>
            <a:off x="9993231" y="458293"/>
            <a:ext cx="2103910" cy="1637797"/>
          </a:xfrm>
          <a:solidFill>
            <a:srgbClr val="FFFF00"/>
          </a:solidFill>
        </p:spPr>
        <p:txBody>
          <a:bodyPr>
            <a:noAutofit/>
          </a:bodyPr>
          <a:lstStyle/>
          <a:p>
            <a:r>
              <a:rPr lang="ja-JP" altLang="en-US" sz="2800" b="1" dirty="0"/>
              <a:t>日本は多数の産業技術で世界</a:t>
            </a:r>
            <a:r>
              <a:rPr kumimoji="1" lang="ja-JP" altLang="en-US" sz="2800" b="1" dirty="0"/>
              <a:t>トップになった。</a:t>
            </a:r>
          </a:p>
        </p:txBody>
      </p:sp>
    </p:spTree>
    <p:extLst>
      <p:ext uri="{BB962C8B-B14F-4D97-AF65-F5344CB8AC3E}">
        <p14:creationId xmlns:p14="http://schemas.microsoft.com/office/powerpoint/2010/main" val="1857837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227527" y="1088344"/>
            <a:ext cx="8429938" cy="1569660"/>
          </a:xfrm>
          <a:prstGeom prst="rect">
            <a:avLst/>
          </a:prstGeom>
          <a:solidFill>
            <a:schemeClr val="bg1">
              <a:lumMod val="95000"/>
            </a:schemeClr>
          </a:solidFill>
          <a:ln w="28575">
            <a:solidFill>
              <a:schemeClr val="tx1"/>
            </a:solidFill>
          </a:ln>
        </p:spPr>
        <p:txBody>
          <a:bodyPr wrap="square" rtlCol="0">
            <a:spAutoFit/>
          </a:bodyPr>
          <a:lstStyle/>
          <a:p>
            <a:r>
              <a:rPr kumimoji="1" lang="en-US" altLang="ja-JP" sz="3200" dirty="0">
                <a:solidFill>
                  <a:schemeClr val="tx1">
                    <a:lumMod val="75000"/>
                    <a:lumOff val="25000"/>
                  </a:schemeClr>
                </a:solidFill>
              </a:rPr>
              <a:t>× </a:t>
            </a:r>
            <a:r>
              <a:rPr lang="ja-JP" altLang="en-US" sz="3200" dirty="0">
                <a:solidFill>
                  <a:schemeClr val="tx1">
                    <a:lumMod val="75000"/>
                    <a:lumOff val="25000"/>
                  </a:schemeClr>
                </a:solidFill>
              </a:rPr>
              <a:t>人の作った</a:t>
            </a:r>
            <a:r>
              <a:rPr kumimoji="1" lang="ja-JP" altLang="en-US" sz="3200" dirty="0">
                <a:solidFill>
                  <a:schemeClr val="tx1">
                    <a:lumMod val="75000"/>
                    <a:lumOff val="25000"/>
                  </a:schemeClr>
                </a:solidFill>
              </a:rPr>
              <a:t>クラウドを使う人・組織 </a:t>
            </a:r>
            <a:endParaRPr kumimoji="1" lang="en-US" altLang="ja-JP" sz="3200" dirty="0">
              <a:solidFill>
                <a:schemeClr val="tx1">
                  <a:lumMod val="75000"/>
                  <a:lumOff val="25000"/>
                </a:schemeClr>
              </a:solidFill>
            </a:endParaRPr>
          </a:p>
          <a:p>
            <a:r>
              <a:rPr kumimoji="1" lang="en-US" altLang="ja-JP" sz="3200" dirty="0">
                <a:solidFill>
                  <a:schemeClr val="tx1">
                    <a:lumMod val="75000"/>
                    <a:lumOff val="25000"/>
                  </a:schemeClr>
                </a:solidFill>
              </a:rPr>
              <a:t>× </a:t>
            </a:r>
            <a:r>
              <a:rPr lang="ja-JP" altLang="en-US" sz="3200" dirty="0">
                <a:solidFill>
                  <a:schemeClr val="tx1">
                    <a:lumMod val="75000"/>
                    <a:lumOff val="25000"/>
                  </a:schemeClr>
                </a:solidFill>
              </a:rPr>
              <a:t>人の作った</a:t>
            </a:r>
            <a:r>
              <a:rPr kumimoji="1" lang="ja-JP" altLang="en-US" sz="3200" dirty="0">
                <a:solidFill>
                  <a:schemeClr val="tx1">
                    <a:lumMod val="75000"/>
                    <a:lumOff val="25000"/>
                  </a:schemeClr>
                </a:solidFill>
              </a:rPr>
              <a:t>セキュリティソリューションを</a:t>
            </a:r>
            <a:r>
              <a:rPr lang="ja-JP" altLang="en-US" sz="3200" dirty="0">
                <a:solidFill>
                  <a:schemeClr val="tx1">
                    <a:lumMod val="75000"/>
                    <a:lumOff val="25000"/>
                  </a:schemeClr>
                </a:solidFill>
              </a:rPr>
              <a:t>扱う人・組織</a:t>
            </a:r>
            <a:endParaRPr kumimoji="1" lang="en-US" altLang="ja-JP" sz="3200" dirty="0">
              <a:solidFill>
                <a:schemeClr val="tx1">
                  <a:lumMod val="75000"/>
                  <a:lumOff val="25000"/>
                </a:schemeClr>
              </a:solidFill>
            </a:endParaRPr>
          </a:p>
          <a:p>
            <a:r>
              <a:rPr kumimoji="1" lang="en-US" altLang="ja-JP" sz="3200" dirty="0">
                <a:solidFill>
                  <a:schemeClr val="tx1">
                    <a:lumMod val="75000"/>
                    <a:lumOff val="25000"/>
                  </a:schemeClr>
                </a:solidFill>
              </a:rPr>
              <a:t>× </a:t>
            </a:r>
            <a:r>
              <a:rPr lang="ja-JP" altLang="en-US" sz="3200" dirty="0">
                <a:solidFill>
                  <a:schemeClr val="tx1">
                    <a:lumMod val="75000"/>
                    <a:lumOff val="25000"/>
                  </a:schemeClr>
                </a:solidFill>
              </a:rPr>
              <a:t>人の作った</a:t>
            </a:r>
            <a:r>
              <a:rPr kumimoji="1" lang="ja-JP" altLang="en-US" sz="3200" dirty="0">
                <a:solidFill>
                  <a:schemeClr val="tx1">
                    <a:lumMod val="75000"/>
                    <a:lumOff val="25000"/>
                  </a:schemeClr>
                </a:solidFill>
              </a:rPr>
              <a:t>インターネットを</a:t>
            </a:r>
            <a:r>
              <a:rPr lang="ja-JP" altLang="en-US" sz="3200" dirty="0">
                <a:solidFill>
                  <a:schemeClr val="tx1">
                    <a:lumMod val="75000"/>
                    <a:lumOff val="25000"/>
                  </a:schemeClr>
                </a:solidFill>
              </a:rPr>
              <a:t>使う人・組織</a:t>
            </a:r>
            <a:endParaRPr kumimoji="1" lang="ja-JP" altLang="en-US" sz="3200" b="1" dirty="0"/>
          </a:p>
        </p:txBody>
      </p:sp>
      <p:sp>
        <p:nvSpPr>
          <p:cNvPr id="11" name="テキスト ボックス 10"/>
          <p:cNvSpPr txBox="1"/>
          <p:nvPr/>
        </p:nvSpPr>
        <p:spPr>
          <a:xfrm>
            <a:off x="227527" y="4991940"/>
            <a:ext cx="8649436" cy="1569660"/>
          </a:xfrm>
          <a:prstGeom prst="rect">
            <a:avLst/>
          </a:prstGeom>
          <a:solidFill>
            <a:schemeClr val="accent4">
              <a:lumMod val="20000"/>
              <a:lumOff val="80000"/>
            </a:schemeClr>
          </a:solidFill>
          <a:ln w="28575">
            <a:solidFill>
              <a:schemeClr val="tx1"/>
            </a:solidFill>
          </a:ln>
        </p:spPr>
        <p:txBody>
          <a:bodyPr wrap="square" rtlCol="0">
            <a:spAutoFit/>
          </a:bodyPr>
          <a:lstStyle/>
          <a:p>
            <a:r>
              <a:rPr kumimoji="1" lang="ja-JP" altLang="en-US" sz="3200" b="1" dirty="0"/>
              <a:t>○ </a:t>
            </a:r>
            <a:r>
              <a:rPr kumimoji="1" lang="ja-JP" altLang="en-US" sz="3200" b="1" u="sng" dirty="0">
                <a:highlight>
                  <a:srgbClr val="66FFFF"/>
                </a:highlight>
              </a:rPr>
              <a:t>新しい</a:t>
            </a:r>
            <a:r>
              <a:rPr kumimoji="1" lang="ja-JP" altLang="en-US" sz="3200" b="1" dirty="0"/>
              <a:t>クラウドサービス技術を開発</a:t>
            </a:r>
            <a:r>
              <a:rPr lang="ja-JP" altLang="en-US" sz="3200" b="1" dirty="0"/>
              <a:t>する人・組織</a:t>
            </a:r>
            <a:endParaRPr kumimoji="1" lang="en-US" altLang="ja-JP" sz="3200" b="1" dirty="0"/>
          </a:p>
          <a:p>
            <a:r>
              <a:rPr kumimoji="1" lang="ja-JP" altLang="en-US" sz="3200" b="1" dirty="0"/>
              <a:t>○ </a:t>
            </a:r>
            <a:r>
              <a:rPr kumimoji="1" lang="ja-JP" altLang="en-US" sz="3200" b="1" dirty="0">
                <a:highlight>
                  <a:srgbClr val="00FF00"/>
                </a:highlight>
              </a:rPr>
              <a:t>新しい</a:t>
            </a:r>
            <a:r>
              <a:rPr kumimoji="1" lang="ja-JP" altLang="en-US" sz="3200" b="1" dirty="0"/>
              <a:t>セキュリティ技術を開発する</a:t>
            </a:r>
            <a:r>
              <a:rPr lang="ja-JP" altLang="en-US" sz="3200" b="1" dirty="0"/>
              <a:t>人・組織</a:t>
            </a:r>
            <a:endParaRPr kumimoji="1" lang="en-US" altLang="ja-JP" sz="3200" b="1" dirty="0"/>
          </a:p>
          <a:p>
            <a:r>
              <a:rPr kumimoji="1" lang="ja-JP" altLang="en-US" sz="3200" b="1" dirty="0"/>
              <a:t>○ </a:t>
            </a:r>
            <a:r>
              <a:rPr kumimoji="1" lang="ja-JP" altLang="en-US" sz="3200" b="1" u="sng" dirty="0">
                <a:highlight>
                  <a:srgbClr val="FFCCFF"/>
                </a:highlight>
              </a:rPr>
              <a:t>新しい</a:t>
            </a:r>
            <a:r>
              <a:rPr kumimoji="1" lang="ja-JP" altLang="en-US" sz="3200" b="1" dirty="0"/>
              <a:t>インターネットシステムを開発する</a:t>
            </a:r>
            <a:r>
              <a:rPr lang="ja-JP" altLang="en-US" sz="3200" b="1" dirty="0"/>
              <a:t>人・組織</a:t>
            </a:r>
            <a:endParaRPr kumimoji="1" lang="ja-JP" altLang="en-US" sz="3200" b="1" dirty="0"/>
          </a:p>
        </p:txBody>
      </p:sp>
      <p:pic>
        <p:nvPicPr>
          <p:cNvPr id="17" name="図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0645" y="3932540"/>
            <a:ext cx="1130435" cy="937198"/>
          </a:xfrm>
          <a:prstGeom prst="rect">
            <a:avLst/>
          </a:prstGeom>
        </p:spPr>
      </p:pic>
      <p:pic>
        <p:nvPicPr>
          <p:cNvPr id="18" name="図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2541" y="3935277"/>
            <a:ext cx="1476776" cy="988303"/>
          </a:xfrm>
          <a:prstGeom prst="rect">
            <a:avLst/>
          </a:prstGeom>
        </p:spPr>
      </p:pic>
      <p:pic>
        <p:nvPicPr>
          <p:cNvPr id="19" name="図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169" y="3953551"/>
            <a:ext cx="896428" cy="901670"/>
          </a:xfrm>
          <a:prstGeom prst="rect">
            <a:avLst/>
          </a:prstGeom>
        </p:spPr>
      </p:pic>
      <p:pic>
        <p:nvPicPr>
          <p:cNvPr id="20" name="図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1485" y="64401"/>
            <a:ext cx="554285" cy="972967"/>
          </a:xfrm>
          <a:prstGeom prst="rect">
            <a:avLst/>
          </a:prstGeom>
        </p:spPr>
      </p:pic>
      <p:pic>
        <p:nvPicPr>
          <p:cNvPr id="21" name="図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70401" y="86683"/>
            <a:ext cx="658272" cy="920741"/>
          </a:xfrm>
          <a:prstGeom prst="rect">
            <a:avLst/>
          </a:prstGeom>
        </p:spPr>
      </p:pic>
      <p:pic>
        <p:nvPicPr>
          <p:cNvPr id="22" name="図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5767" y="70585"/>
            <a:ext cx="1046774" cy="949400"/>
          </a:xfrm>
          <a:prstGeom prst="rect">
            <a:avLst/>
          </a:prstGeom>
        </p:spPr>
      </p:pic>
      <p:pic>
        <p:nvPicPr>
          <p:cNvPr id="23" name="図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5999394" y="4171385"/>
            <a:ext cx="1267254" cy="693973"/>
          </a:xfrm>
          <a:prstGeom prst="rect">
            <a:avLst/>
          </a:prstGeom>
        </p:spPr>
      </p:pic>
      <p:pic>
        <p:nvPicPr>
          <p:cNvPr id="24" name="図 23"/>
          <p:cNvPicPr>
            <a:picLocks noChangeAspect="1"/>
          </p:cNvPicPr>
          <p:nvPr/>
        </p:nvPicPr>
        <p:blipFill>
          <a:blip r:embed="rId9"/>
          <a:stretch>
            <a:fillRect/>
          </a:stretch>
        </p:blipFill>
        <p:spPr>
          <a:xfrm>
            <a:off x="3582378" y="86683"/>
            <a:ext cx="908701" cy="918659"/>
          </a:xfrm>
          <a:prstGeom prst="rect">
            <a:avLst/>
          </a:prstGeom>
        </p:spPr>
      </p:pic>
      <p:pic>
        <p:nvPicPr>
          <p:cNvPr id="27" name="図 26"/>
          <p:cNvPicPr>
            <a:picLocks noChangeAspect="1"/>
          </p:cNvPicPr>
          <p:nvPr/>
        </p:nvPicPr>
        <p:blipFill>
          <a:blip r:embed="rId10"/>
          <a:stretch>
            <a:fillRect/>
          </a:stretch>
        </p:blipFill>
        <p:spPr>
          <a:xfrm>
            <a:off x="4784743" y="4134462"/>
            <a:ext cx="1141822" cy="720759"/>
          </a:xfrm>
          <a:prstGeom prst="rect">
            <a:avLst/>
          </a:prstGeom>
        </p:spPr>
      </p:pic>
      <p:pic>
        <p:nvPicPr>
          <p:cNvPr id="29" name="Picture 4" descr="箱罠のイラスト | かわいいフリー素材集 いらすとや"/>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30833" y="3692939"/>
            <a:ext cx="1252702" cy="1252702"/>
          </a:xfrm>
          <a:prstGeom prst="rect">
            <a:avLst/>
          </a:prstGeom>
          <a:noFill/>
          <a:extLst>
            <a:ext uri="{909E8E84-426E-40DD-AFC4-6F175D3DCCD1}">
              <a14:hiddenFill xmlns:a14="http://schemas.microsoft.com/office/drawing/2010/main">
                <a:solidFill>
                  <a:srgbClr val="FFFFFF"/>
                </a:solidFill>
              </a14:hiddenFill>
            </a:ext>
          </a:extLst>
        </p:spPr>
      </p:pic>
      <p:pic>
        <p:nvPicPr>
          <p:cNvPr id="30" name="図 2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36737" y="97204"/>
            <a:ext cx="938831" cy="991140"/>
          </a:xfrm>
          <a:prstGeom prst="rect">
            <a:avLst/>
          </a:prstGeom>
        </p:spPr>
      </p:pic>
      <p:pic>
        <p:nvPicPr>
          <p:cNvPr id="31" name="図 3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8949967" y="4827614"/>
            <a:ext cx="1243440" cy="1336730"/>
          </a:xfrm>
          <a:prstGeom prst="rect">
            <a:avLst/>
          </a:prstGeom>
        </p:spPr>
      </p:pic>
      <p:pic>
        <p:nvPicPr>
          <p:cNvPr id="32" name="図 3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65143" y="70594"/>
            <a:ext cx="1043788" cy="919823"/>
          </a:xfrm>
          <a:prstGeom prst="rect">
            <a:avLst/>
          </a:prstGeom>
        </p:spPr>
      </p:pic>
      <p:pic>
        <p:nvPicPr>
          <p:cNvPr id="33" name="図 3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525119">
            <a:off x="10227532" y="4720732"/>
            <a:ext cx="1592113" cy="1057698"/>
          </a:xfrm>
          <a:prstGeom prst="rect">
            <a:avLst/>
          </a:prstGeom>
        </p:spPr>
      </p:pic>
      <p:pic>
        <p:nvPicPr>
          <p:cNvPr id="34" name="図 3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70341" y="64401"/>
            <a:ext cx="625111" cy="962472"/>
          </a:xfrm>
          <a:prstGeom prst="rect">
            <a:avLst/>
          </a:prstGeom>
        </p:spPr>
      </p:pic>
      <p:sp>
        <p:nvSpPr>
          <p:cNvPr id="35" name="下矢印 34"/>
          <p:cNvSpPr/>
          <p:nvPr/>
        </p:nvSpPr>
        <p:spPr>
          <a:xfrm>
            <a:off x="2547920" y="2872483"/>
            <a:ext cx="2438898" cy="1060057"/>
          </a:xfrm>
          <a:prstGeom prst="downArrow">
            <a:avLst/>
          </a:prstGeom>
          <a:solidFill>
            <a:schemeClr val="accent6">
              <a:lumMod val="60000"/>
              <a:lumOff val="40000"/>
            </a:schemeClr>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8233243" y="131411"/>
            <a:ext cx="3831981" cy="1138773"/>
          </a:xfrm>
          <a:prstGeom prst="rect">
            <a:avLst/>
          </a:prstGeom>
          <a:solidFill>
            <a:schemeClr val="accent5">
              <a:lumMod val="20000"/>
              <a:lumOff val="80000"/>
            </a:schemeClr>
          </a:solidFill>
          <a:ln w="28575">
            <a:solidFill>
              <a:schemeClr val="tx1">
                <a:lumMod val="75000"/>
                <a:lumOff val="25000"/>
              </a:schemeClr>
            </a:solidFill>
          </a:ln>
        </p:spPr>
        <p:txBody>
          <a:bodyPr wrap="square" rtlCol="0">
            <a:spAutoFit/>
          </a:bodyPr>
          <a:lstStyle/>
          <a:p>
            <a:pPr algn="ctr"/>
            <a:r>
              <a:rPr kumimoji="1" lang="ja-JP" altLang="en-US" sz="2400" b="1" dirty="0"/>
              <a:t>これまでの日本</a:t>
            </a:r>
            <a:r>
              <a:rPr lang="en-US" altLang="ja-JP" sz="2400" b="1" dirty="0"/>
              <a:t>: </a:t>
            </a:r>
            <a:r>
              <a:rPr lang="ja-JP" altLang="en-US" sz="2400" b="1" dirty="0"/>
              <a:t>単なる </a:t>
            </a:r>
            <a:r>
              <a:rPr lang="en-US" altLang="ja-JP" sz="2400" b="1" dirty="0"/>
              <a:t>ICT</a:t>
            </a:r>
            <a:r>
              <a:rPr lang="ja-JP" altLang="en-US" sz="2400" b="1" dirty="0"/>
              <a:t>・セキュリティユーザー側</a:t>
            </a:r>
            <a:endParaRPr lang="en-US" altLang="ja-JP" sz="2400" b="1" dirty="0"/>
          </a:p>
          <a:p>
            <a:pPr algn="ctr"/>
            <a:r>
              <a:rPr kumimoji="1" lang="ja-JP" altLang="en-US" sz="2000" b="1" dirty="0"/>
              <a:t> </a:t>
            </a:r>
            <a:r>
              <a:rPr kumimoji="1" lang="en-US" altLang="ja-JP" sz="2000" b="1" dirty="0"/>
              <a:t>(2000 </a:t>
            </a:r>
            <a:r>
              <a:rPr kumimoji="1" lang="ja-JP" altLang="en-US" sz="2000" b="1" dirty="0"/>
              <a:t>～ </a:t>
            </a:r>
            <a:r>
              <a:rPr kumimoji="1" lang="en-US" altLang="ja-JP" sz="2000" b="1" dirty="0"/>
              <a:t>2021)</a:t>
            </a:r>
            <a:endParaRPr kumimoji="1" lang="ja-JP" altLang="en-US" sz="1400" b="1" dirty="0"/>
          </a:p>
        </p:txBody>
      </p:sp>
      <p:sp>
        <p:nvSpPr>
          <p:cNvPr id="38" name="テキスト ボックス 37"/>
          <p:cNvSpPr txBox="1"/>
          <p:nvPr/>
        </p:nvSpPr>
        <p:spPr>
          <a:xfrm>
            <a:off x="5006611" y="2743242"/>
            <a:ext cx="7153847" cy="523220"/>
          </a:xfrm>
          <a:prstGeom prst="rect">
            <a:avLst/>
          </a:prstGeom>
          <a:solidFill>
            <a:srgbClr val="FFC000"/>
          </a:solidFill>
          <a:ln w="28575">
            <a:solidFill>
              <a:schemeClr val="tx1">
                <a:lumMod val="75000"/>
                <a:lumOff val="25000"/>
              </a:schemeClr>
            </a:solidFill>
          </a:ln>
        </p:spPr>
        <p:txBody>
          <a:bodyPr wrap="square" rtlCol="0">
            <a:spAutoFit/>
          </a:bodyPr>
          <a:lstStyle/>
          <a:p>
            <a:pPr algn="ctr"/>
            <a:r>
              <a:rPr kumimoji="1" lang="ja-JP" altLang="en-US" sz="2400" b="1" dirty="0"/>
              <a:t>これからの日本</a:t>
            </a:r>
            <a:r>
              <a:rPr kumimoji="1" lang="en-US" altLang="ja-JP" sz="2400" b="1" dirty="0"/>
              <a:t>: ICT</a:t>
            </a:r>
            <a:r>
              <a:rPr kumimoji="1" lang="ja-JP" altLang="en-US" sz="2400" b="1" dirty="0"/>
              <a:t>・セキュリティ産業の誕生 </a:t>
            </a:r>
            <a:r>
              <a:rPr kumimoji="1" lang="en-US" altLang="ja-JP" sz="2800" b="1" dirty="0"/>
              <a:t>(2022 </a:t>
            </a:r>
            <a:r>
              <a:rPr kumimoji="1" lang="ja-JP" altLang="en-US" sz="2800" b="1" dirty="0"/>
              <a:t>～</a:t>
            </a:r>
            <a:r>
              <a:rPr kumimoji="1" lang="en-US" altLang="ja-JP" sz="2800" b="1" dirty="0"/>
              <a:t>)</a:t>
            </a:r>
            <a:endParaRPr kumimoji="1" lang="ja-JP" altLang="en-US" sz="2800" b="1" dirty="0"/>
          </a:p>
        </p:txBody>
      </p:sp>
      <p:pic>
        <p:nvPicPr>
          <p:cNvPr id="39" name="図 3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92670" y="2766339"/>
            <a:ext cx="1933695" cy="1209930"/>
          </a:xfrm>
          <a:prstGeom prst="rect">
            <a:avLst/>
          </a:prstGeom>
        </p:spPr>
      </p:pic>
      <p:pic>
        <p:nvPicPr>
          <p:cNvPr id="40" name="図 3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560952" y="4945641"/>
            <a:ext cx="540985" cy="1921255"/>
          </a:xfrm>
          <a:prstGeom prst="rect">
            <a:avLst/>
          </a:prstGeom>
        </p:spPr>
      </p:pic>
      <p:pic>
        <p:nvPicPr>
          <p:cNvPr id="41" name="図 4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79817" y="2757085"/>
            <a:ext cx="1101230" cy="813057"/>
          </a:xfrm>
          <a:prstGeom prst="rect">
            <a:avLst/>
          </a:prstGeom>
        </p:spPr>
      </p:pic>
      <p:pic>
        <p:nvPicPr>
          <p:cNvPr id="37" name="図 3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633257" y="5679952"/>
            <a:ext cx="1147047" cy="1178048"/>
          </a:xfrm>
          <a:prstGeom prst="rect">
            <a:avLst/>
          </a:prstGeom>
        </p:spPr>
      </p:pic>
      <p:sp>
        <p:nvSpPr>
          <p:cNvPr id="26" name="テキスト ボックス 25">
            <a:extLst>
              <a:ext uri="{FF2B5EF4-FFF2-40B4-BE49-F238E27FC236}">
                <a16:creationId xmlns:a16="http://schemas.microsoft.com/office/drawing/2014/main" id="{D00C6C80-9883-4571-8FD2-B75D42D6DD60}"/>
              </a:ext>
            </a:extLst>
          </p:cNvPr>
          <p:cNvSpPr txBox="1"/>
          <p:nvPr/>
        </p:nvSpPr>
        <p:spPr>
          <a:xfrm>
            <a:off x="8731736" y="1362021"/>
            <a:ext cx="2489242" cy="707886"/>
          </a:xfrm>
          <a:prstGeom prst="rect">
            <a:avLst/>
          </a:prstGeom>
          <a:noFill/>
        </p:spPr>
        <p:txBody>
          <a:bodyPr wrap="square" rtlCol="0">
            <a:spAutoFit/>
          </a:bodyPr>
          <a:lstStyle/>
          <a:p>
            <a:r>
              <a:rPr kumimoji="1" lang="ja-JP" altLang="en-US" sz="4000" b="1" dirty="0">
                <a:highlight>
                  <a:srgbClr val="00FF00"/>
                </a:highlight>
              </a:rPr>
              <a:t>正統派</a:t>
            </a:r>
          </a:p>
        </p:txBody>
      </p:sp>
      <p:sp>
        <p:nvSpPr>
          <p:cNvPr id="2" name="テキスト ボックス 1">
            <a:extLst>
              <a:ext uri="{FF2B5EF4-FFF2-40B4-BE49-F238E27FC236}">
                <a16:creationId xmlns:a16="http://schemas.microsoft.com/office/drawing/2014/main" id="{AD5A629B-E2BE-49F0-9DA0-3ACEFA6B0084}"/>
              </a:ext>
            </a:extLst>
          </p:cNvPr>
          <p:cNvSpPr txBox="1"/>
          <p:nvPr/>
        </p:nvSpPr>
        <p:spPr>
          <a:xfrm>
            <a:off x="9101878" y="2069907"/>
            <a:ext cx="2811780" cy="369332"/>
          </a:xfrm>
          <a:prstGeom prst="rect">
            <a:avLst/>
          </a:prstGeom>
          <a:noFill/>
        </p:spPr>
        <p:txBody>
          <a:bodyPr wrap="square" rtlCol="0">
            <a:spAutoFit/>
          </a:bodyPr>
          <a:lstStyle/>
          <a:p>
            <a:r>
              <a:rPr kumimoji="1" lang="ja-JP" altLang="en-US" b="1" dirty="0">
                <a:highlight>
                  <a:srgbClr val="FFFF00"/>
                </a:highlight>
              </a:rPr>
              <a:t>すでに十分育成に成功</a:t>
            </a:r>
          </a:p>
        </p:txBody>
      </p:sp>
      <p:sp>
        <p:nvSpPr>
          <p:cNvPr id="28" name="テキスト ボックス 27">
            <a:extLst>
              <a:ext uri="{FF2B5EF4-FFF2-40B4-BE49-F238E27FC236}">
                <a16:creationId xmlns:a16="http://schemas.microsoft.com/office/drawing/2014/main" id="{F050D54E-2629-4C82-8541-E45822E89D69}"/>
              </a:ext>
            </a:extLst>
          </p:cNvPr>
          <p:cNvSpPr txBox="1"/>
          <p:nvPr/>
        </p:nvSpPr>
        <p:spPr>
          <a:xfrm>
            <a:off x="8756330" y="3348521"/>
            <a:ext cx="2464648" cy="707886"/>
          </a:xfrm>
          <a:prstGeom prst="rect">
            <a:avLst/>
          </a:prstGeom>
          <a:noFill/>
        </p:spPr>
        <p:txBody>
          <a:bodyPr wrap="square" rtlCol="0">
            <a:spAutoFit/>
          </a:bodyPr>
          <a:lstStyle/>
          <a:p>
            <a:r>
              <a:rPr kumimoji="1" lang="ja-JP" altLang="en-US" sz="4000" b="1" dirty="0">
                <a:highlight>
                  <a:srgbClr val="66FFFF"/>
                </a:highlight>
              </a:rPr>
              <a:t>超正統派</a:t>
            </a:r>
          </a:p>
        </p:txBody>
      </p:sp>
      <p:sp>
        <p:nvSpPr>
          <p:cNvPr id="42" name="テキスト ボックス 41">
            <a:extLst>
              <a:ext uri="{FF2B5EF4-FFF2-40B4-BE49-F238E27FC236}">
                <a16:creationId xmlns:a16="http://schemas.microsoft.com/office/drawing/2014/main" id="{9521492E-A4C6-4743-8345-8AA729AEE33C}"/>
              </a:ext>
            </a:extLst>
          </p:cNvPr>
          <p:cNvSpPr txBox="1"/>
          <p:nvPr/>
        </p:nvSpPr>
        <p:spPr>
          <a:xfrm>
            <a:off x="8756330" y="4044792"/>
            <a:ext cx="3157328" cy="830997"/>
          </a:xfrm>
          <a:prstGeom prst="rect">
            <a:avLst/>
          </a:prstGeom>
          <a:noFill/>
        </p:spPr>
        <p:txBody>
          <a:bodyPr wrap="square" rtlCol="0">
            <a:spAutoFit/>
          </a:bodyPr>
          <a:lstStyle/>
          <a:p>
            <a:r>
              <a:rPr kumimoji="1" lang="ja-JP" altLang="en-US" sz="2400" b="1" dirty="0">
                <a:highlight>
                  <a:srgbClr val="FFFF00"/>
                </a:highlight>
              </a:rPr>
              <a:t>これからの日本が目指す </a:t>
            </a:r>
            <a:r>
              <a:rPr lang="en-US" altLang="ja-JP" sz="2400" b="1" dirty="0">
                <a:highlight>
                  <a:srgbClr val="FFFF00"/>
                </a:highlight>
              </a:rPr>
              <a:t>ICT </a:t>
            </a:r>
            <a:r>
              <a:rPr kumimoji="1" lang="ja-JP" altLang="en-US" sz="2400" b="1" dirty="0">
                <a:highlight>
                  <a:srgbClr val="FFFF00"/>
                </a:highlight>
              </a:rPr>
              <a:t>人材育成</a:t>
            </a:r>
          </a:p>
        </p:txBody>
      </p:sp>
    </p:spTree>
    <p:extLst>
      <p:ext uri="{BB962C8B-B14F-4D97-AF65-F5344CB8AC3E}">
        <p14:creationId xmlns:p14="http://schemas.microsoft.com/office/powerpoint/2010/main" val="335478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図 137"/>
          <p:cNvPicPr>
            <a:picLocks noChangeAspect="1"/>
          </p:cNvPicPr>
          <p:nvPr/>
        </p:nvPicPr>
        <p:blipFill>
          <a:blip r:embed="rId2"/>
          <a:stretch>
            <a:fillRect/>
          </a:stretch>
        </p:blipFill>
        <p:spPr>
          <a:xfrm>
            <a:off x="422545" y="5510997"/>
            <a:ext cx="1717586" cy="999855"/>
          </a:xfrm>
          <a:prstGeom prst="rect">
            <a:avLst/>
          </a:prstGeom>
        </p:spPr>
      </p:pic>
      <p:pic>
        <p:nvPicPr>
          <p:cNvPr id="125" name="図 1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5409" y="5433123"/>
            <a:ext cx="970505" cy="694372"/>
          </a:xfrm>
          <a:prstGeom prst="rect">
            <a:avLst/>
          </a:prstGeom>
        </p:spPr>
      </p:pic>
      <p:pic>
        <p:nvPicPr>
          <p:cNvPr id="118" name="図 1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3046" y="641555"/>
            <a:ext cx="730079" cy="522353"/>
          </a:xfrm>
          <a:prstGeom prst="rect">
            <a:avLst/>
          </a:prstGeom>
        </p:spPr>
      </p:pic>
      <p:pic>
        <p:nvPicPr>
          <p:cNvPr id="116" name="図 1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0849" y="3228522"/>
            <a:ext cx="983374" cy="703579"/>
          </a:xfrm>
          <a:prstGeom prst="rect">
            <a:avLst/>
          </a:prstGeom>
        </p:spPr>
      </p:pic>
      <p:pic>
        <p:nvPicPr>
          <p:cNvPr id="115" name="図 1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2180" y="1114503"/>
            <a:ext cx="983374" cy="703579"/>
          </a:xfrm>
          <a:prstGeom prst="rect">
            <a:avLst/>
          </a:prstGeom>
        </p:spPr>
      </p:pic>
      <p:sp>
        <p:nvSpPr>
          <p:cNvPr id="17" name="右矢印 16"/>
          <p:cNvSpPr/>
          <p:nvPr/>
        </p:nvSpPr>
        <p:spPr>
          <a:xfrm>
            <a:off x="2083390" y="1513431"/>
            <a:ext cx="8253249" cy="740980"/>
          </a:xfrm>
          <a:custGeom>
            <a:avLst/>
            <a:gdLst>
              <a:gd name="connsiteX0" fmla="*/ 0 w 8150773"/>
              <a:gd name="connsiteY0" fmla="*/ 74886 h 299545"/>
              <a:gd name="connsiteX1" fmla="*/ 8001001 w 8150773"/>
              <a:gd name="connsiteY1" fmla="*/ 74886 h 299545"/>
              <a:gd name="connsiteX2" fmla="*/ 8001001 w 8150773"/>
              <a:gd name="connsiteY2" fmla="*/ 0 h 299545"/>
              <a:gd name="connsiteX3" fmla="*/ 8150773 w 8150773"/>
              <a:gd name="connsiteY3" fmla="*/ 149773 h 299545"/>
              <a:gd name="connsiteX4" fmla="*/ 8001001 w 8150773"/>
              <a:gd name="connsiteY4" fmla="*/ 299545 h 299545"/>
              <a:gd name="connsiteX5" fmla="*/ 8001001 w 8150773"/>
              <a:gd name="connsiteY5" fmla="*/ 224659 h 299545"/>
              <a:gd name="connsiteX6" fmla="*/ 0 w 8150773"/>
              <a:gd name="connsiteY6" fmla="*/ 224659 h 299545"/>
              <a:gd name="connsiteX7" fmla="*/ 0 w 8150773"/>
              <a:gd name="connsiteY7" fmla="*/ 74886 h 299545"/>
              <a:gd name="connsiteX0" fmla="*/ 0 w 8150773"/>
              <a:gd name="connsiteY0" fmla="*/ 516321 h 740980"/>
              <a:gd name="connsiteX1" fmla="*/ 8001001 w 8150773"/>
              <a:gd name="connsiteY1" fmla="*/ 516321 h 740980"/>
              <a:gd name="connsiteX2" fmla="*/ 8001001 w 8150773"/>
              <a:gd name="connsiteY2" fmla="*/ 0 h 740980"/>
              <a:gd name="connsiteX3" fmla="*/ 8150773 w 8150773"/>
              <a:gd name="connsiteY3" fmla="*/ 591208 h 740980"/>
              <a:gd name="connsiteX4" fmla="*/ 8001001 w 8150773"/>
              <a:gd name="connsiteY4" fmla="*/ 740980 h 740980"/>
              <a:gd name="connsiteX5" fmla="*/ 8001001 w 8150773"/>
              <a:gd name="connsiteY5" fmla="*/ 666094 h 740980"/>
              <a:gd name="connsiteX6" fmla="*/ 0 w 8150773"/>
              <a:gd name="connsiteY6" fmla="*/ 666094 h 740980"/>
              <a:gd name="connsiteX7" fmla="*/ 0 w 8150773"/>
              <a:gd name="connsiteY7" fmla="*/ 516321 h 740980"/>
              <a:gd name="connsiteX0" fmla="*/ 0 w 8150773"/>
              <a:gd name="connsiteY0" fmla="*/ 516321 h 740980"/>
              <a:gd name="connsiteX1" fmla="*/ 7993118 w 8150773"/>
              <a:gd name="connsiteY1" fmla="*/ 130066 h 740980"/>
              <a:gd name="connsiteX2" fmla="*/ 8001001 w 8150773"/>
              <a:gd name="connsiteY2" fmla="*/ 0 h 740980"/>
              <a:gd name="connsiteX3" fmla="*/ 8150773 w 8150773"/>
              <a:gd name="connsiteY3" fmla="*/ 591208 h 740980"/>
              <a:gd name="connsiteX4" fmla="*/ 8001001 w 8150773"/>
              <a:gd name="connsiteY4" fmla="*/ 740980 h 740980"/>
              <a:gd name="connsiteX5" fmla="*/ 8001001 w 8150773"/>
              <a:gd name="connsiteY5" fmla="*/ 666094 h 740980"/>
              <a:gd name="connsiteX6" fmla="*/ 0 w 8150773"/>
              <a:gd name="connsiteY6" fmla="*/ 666094 h 740980"/>
              <a:gd name="connsiteX7" fmla="*/ 0 w 8150773"/>
              <a:gd name="connsiteY7" fmla="*/ 516321 h 740980"/>
              <a:gd name="connsiteX0" fmla="*/ 0 w 8142890"/>
              <a:gd name="connsiteY0" fmla="*/ 516321 h 740980"/>
              <a:gd name="connsiteX1" fmla="*/ 7993118 w 8142890"/>
              <a:gd name="connsiteY1" fmla="*/ 130066 h 740980"/>
              <a:gd name="connsiteX2" fmla="*/ 8001001 w 8142890"/>
              <a:gd name="connsiteY2" fmla="*/ 0 h 740980"/>
              <a:gd name="connsiteX3" fmla="*/ 8142890 w 8142890"/>
              <a:gd name="connsiteY3" fmla="*/ 228601 h 740980"/>
              <a:gd name="connsiteX4" fmla="*/ 8001001 w 8142890"/>
              <a:gd name="connsiteY4" fmla="*/ 740980 h 740980"/>
              <a:gd name="connsiteX5" fmla="*/ 8001001 w 8142890"/>
              <a:gd name="connsiteY5" fmla="*/ 666094 h 740980"/>
              <a:gd name="connsiteX6" fmla="*/ 0 w 8142890"/>
              <a:gd name="connsiteY6" fmla="*/ 666094 h 740980"/>
              <a:gd name="connsiteX7" fmla="*/ 0 w 8142890"/>
              <a:gd name="connsiteY7" fmla="*/ 516321 h 740980"/>
              <a:gd name="connsiteX0" fmla="*/ 0 w 8253249"/>
              <a:gd name="connsiteY0" fmla="*/ 516321 h 740980"/>
              <a:gd name="connsiteX1" fmla="*/ 7993118 w 8253249"/>
              <a:gd name="connsiteY1" fmla="*/ 130066 h 740980"/>
              <a:gd name="connsiteX2" fmla="*/ 8001001 w 8253249"/>
              <a:gd name="connsiteY2" fmla="*/ 0 h 740980"/>
              <a:gd name="connsiteX3" fmla="*/ 8253249 w 8253249"/>
              <a:gd name="connsiteY3" fmla="*/ 425670 h 740980"/>
              <a:gd name="connsiteX4" fmla="*/ 8001001 w 8253249"/>
              <a:gd name="connsiteY4" fmla="*/ 740980 h 740980"/>
              <a:gd name="connsiteX5" fmla="*/ 8001001 w 8253249"/>
              <a:gd name="connsiteY5" fmla="*/ 666094 h 740980"/>
              <a:gd name="connsiteX6" fmla="*/ 0 w 8253249"/>
              <a:gd name="connsiteY6" fmla="*/ 666094 h 740980"/>
              <a:gd name="connsiteX7" fmla="*/ 0 w 8253249"/>
              <a:gd name="connsiteY7" fmla="*/ 516321 h 74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53249" h="740980">
                <a:moveTo>
                  <a:pt x="0" y="516321"/>
                </a:moveTo>
                <a:lnTo>
                  <a:pt x="7993118" y="130066"/>
                </a:lnTo>
                <a:lnTo>
                  <a:pt x="8001001" y="0"/>
                </a:lnTo>
                <a:lnTo>
                  <a:pt x="8253249" y="425670"/>
                </a:lnTo>
                <a:lnTo>
                  <a:pt x="8001001" y="740980"/>
                </a:lnTo>
                <a:lnTo>
                  <a:pt x="8001001" y="666094"/>
                </a:lnTo>
                <a:lnTo>
                  <a:pt x="0" y="666094"/>
                </a:lnTo>
                <a:lnTo>
                  <a:pt x="0" y="516321"/>
                </a:lnTo>
                <a:close/>
              </a:path>
            </a:pathLst>
          </a:cu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20</a:t>
            </a:fld>
            <a:endParaRPr kumimoji="1" lang="ja-JP" altLang="en-US" dirty="0"/>
          </a:p>
        </p:txBody>
      </p:sp>
      <p:pic>
        <p:nvPicPr>
          <p:cNvPr id="5" name="図 4"/>
          <p:cNvPicPr>
            <a:picLocks noChangeAspect="1"/>
          </p:cNvPicPr>
          <p:nvPr/>
        </p:nvPicPr>
        <p:blipFill>
          <a:blip r:embed="rId4"/>
          <a:stretch>
            <a:fillRect/>
          </a:stretch>
        </p:blipFill>
        <p:spPr>
          <a:xfrm>
            <a:off x="285979" y="464050"/>
            <a:ext cx="1519100" cy="683818"/>
          </a:xfrm>
          <a:prstGeom prst="rect">
            <a:avLst/>
          </a:prstGeom>
        </p:spPr>
      </p:pic>
      <p:pic>
        <p:nvPicPr>
          <p:cNvPr id="6" name="図 5"/>
          <p:cNvPicPr>
            <a:picLocks noChangeAspect="1"/>
          </p:cNvPicPr>
          <p:nvPr/>
        </p:nvPicPr>
        <p:blipFill>
          <a:blip r:embed="rId5"/>
          <a:stretch>
            <a:fillRect/>
          </a:stretch>
        </p:blipFill>
        <p:spPr>
          <a:xfrm>
            <a:off x="286919" y="1385808"/>
            <a:ext cx="1519100" cy="519989"/>
          </a:xfrm>
          <a:prstGeom prst="rect">
            <a:avLst/>
          </a:prstGeom>
        </p:spPr>
      </p:pic>
      <p:pic>
        <p:nvPicPr>
          <p:cNvPr id="7" name="図 6"/>
          <p:cNvPicPr>
            <a:picLocks noChangeAspect="1"/>
          </p:cNvPicPr>
          <p:nvPr/>
        </p:nvPicPr>
        <p:blipFill>
          <a:blip r:embed="rId6"/>
          <a:stretch>
            <a:fillRect/>
          </a:stretch>
        </p:blipFill>
        <p:spPr>
          <a:xfrm>
            <a:off x="285979" y="2150876"/>
            <a:ext cx="1495038" cy="678085"/>
          </a:xfrm>
          <a:prstGeom prst="rect">
            <a:avLst/>
          </a:prstGeom>
        </p:spPr>
      </p:pic>
      <p:pic>
        <p:nvPicPr>
          <p:cNvPr id="11" name="図 10"/>
          <p:cNvPicPr>
            <a:picLocks noChangeAspect="1"/>
          </p:cNvPicPr>
          <p:nvPr/>
        </p:nvPicPr>
        <p:blipFill>
          <a:blip r:embed="rId7"/>
          <a:stretch>
            <a:fillRect/>
          </a:stretch>
        </p:blipFill>
        <p:spPr>
          <a:xfrm>
            <a:off x="270909" y="3951860"/>
            <a:ext cx="1495039" cy="718371"/>
          </a:xfrm>
          <a:prstGeom prst="rect">
            <a:avLst/>
          </a:prstGeom>
        </p:spPr>
      </p:pic>
      <p:pic>
        <p:nvPicPr>
          <p:cNvPr id="12" name="図 11"/>
          <p:cNvPicPr>
            <a:picLocks noChangeAspect="1"/>
          </p:cNvPicPr>
          <p:nvPr/>
        </p:nvPicPr>
        <p:blipFill>
          <a:blip r:embed="rId8"/>
          <a:stretch>
            <a:fillRect/>
          </a:stretch>
        </p:blipFill>
        <p:spPr>
          <a:xfrm>
            <a:off x="265077" y="3066901"/>
            <a:ext cx="1495039" cy="674390"/>
          </a:xfrm>
          <a:prstGeom prst="rect">
            <a:avLst/>
          </a:prstGeom>
        </p:spPr>
      </p:pic>
      <p:pic>
        <p:nvPicPr>
          <p:cNvPr id="40" name="図 39"/>
          <p:cNvPicPr>
            <a:picLocks noChangeAspect="1"/>
          </p:cNvPicPr>
          <p:nvPr/>
        </p:nvPicPr>
        <p:blipFill>
          <a:blip r:embed="rId9"/>
          <a:stretch>
            <a:fillRect/>
          </a:stretch>
        </p:blipFill>
        <p:spPr>
          <a:xfrm>
            <a:off x="2540819" y="1304996"/>
            <a:ext cx="840758" cy="372198"/>
          </a:xfrm>
          <a:prstGeom prst="rect">
            <a:avLst/>
          </a:prstGeom>
        </p:spPr>
      </p:pic>
      <p:pic>
        <p:nvPicPr>
          <p:cNvPr id="41" name="図 40"/>
          <p:cNvPicPr>
            <a:picLocks noChangeAspect="1"/>
          </p:cNvPicPr>
          <p:nvPr/>
        </p:nvPicPr>
        <p:blipFill>
          <a:blip r:embed="rId10"/>
          <a:stretch>
            <a:fillRect/>
          </a:stretch>
        </p:blipFill>
        <p:spPr>
          <a:xfrm>
            <a:off x="2098289" y="1604410"/>
            <a:ext cx="575448" cy="334423"/>
          </a:xfrm>
          <a:prstGeom prst="rect">
            <a:avLst/>
          </a:prstGeom>
        </p:spPr>
      </p:pic>
      <p:pic>
        <p:nvPicPr>
          <p:cNvPr id="42" name="図 41"/>
          <p:cNvPicPr>
            <a:picLocks noChangeAspect="1"/>
          </p:cNvPicPr>
          <p:nvPr/>
        </p:nvPicPr>
        <p:blipFill>
          <a:blip r:embed="rId9"/>
          <a:stretch>
            <a:fillRect/>
          </a:stretch>
        </p:blipFill>
        <p:spPr>
          <a:xfrm>
            <a:off x="4280769" y="806576"/>
            <a:ext cx="1573843" cy="696730"/>
          </a:xfrm>
          <a:prstGeom prst="rect">
            <a:avLst/>
          </a:prstGeom>
        </p:spPr>
      </p:pic>
      <p:pic>
        <p:nvPicPr>
          <p:cNvPr id="43" name="図 42"/>
          <p:cNvPicPr>
            <a:picLocks noChangeAspect="1"/>
          </p:cNvPicPr>
          <p:nvPr/>
        </p:nvPicPr>
        <p:blipFill>
          <a:blip r:embed="rId10"/>
          <a:stretch>
            <a:fillRect/>
          </a:stretch>
        </p:blipFill>
        <p:spPr>
          <a:xfrm>
            <a:off x="3769323" y="1405112"/>
            <a:ext cx="708827" cy="411937"/>
          </a:xfrm>
          <a:prstGeom prst="rect">
            <a:avLst/>
          </a:prstGeom>
        </p:spPr>
      </p:pic>
      <p:pic>
        <p:nvPicPr>
          <p:cNvPr id="44" name="図 43"/>
          <p:cNvPicPr>
            <a:picLocks noChangeAspect="1"/>
          </p:cNvPicPr>
          <p:nvPr/>
        </p:nvPicPr>
        <p:blipFill>
          <a:blip r:embed="rId9"/>
          <a:stretch>
            <a:fillRect/>
          </a:stretch>
        </p:blipFill>
        <p:spPr>
          <a:xfrm>
            <a:off x="6423283" y="647001"/>
            <a:ext cx="2156414" cy="954630"/>
          </a:xfrm>
          <a:prstGeom prst="rect">
            <a:avLst/>
          </a:prstGeom>
        </p:spPr>
      </p:pic>
      <p:pic>
        <p:nvPicPr>
          <p:cNvPr id="45" name="図 44"/>
          <p:cNvPicPr>
            <a:picLocks noChangeAspect="1"/>
          </p:cNvPicPr>
          <p:nvPr/>
        </p:nvPicPr>
        <p:blipFill>
          <a:blip r:embed="rId10"/>
          <a:stretch>
            <a:fillRect/>
          </a:stretch>
        </p:blipFill>
        <p:spPr>
          <a:xfrm>
            <a:off x="5491291" y="1167240"/>
            <a:ext cx="1103678" cy="641405"/>
          </a:xfrm>
          <a:prstGeom prst="rect">
            <a:avLst/>
          </a:prstGeom>
        </p:spPr>
      </p:pic>
      <p:pic>
        <p:nvPicPr>
          <p:cNvPr id="46" name="図 45"/>
          <p:cNvPicPr>
            <a:picLocks noChangeAspect="1"/>
          </p:cNvPicPr>
          <p:nvPr/>
        </p:nvPicPr>
        <p:blipFill>
          <a:blip r:embed="rId10"/>
          <a:stretch>
            <a:fillRect/>
          </a:stretch>
        </p:blipFill>
        <p:spPr>
          <a:xfrm>
            <a:off x="8037314" y="855130"/>
            <a:ext cx="1441765" cy="837885"/>
          </a:xfrm>
          <a:prstGeom prst="rect">
            <a:avLst/>
          </a:prstGeom>
        </p:spPr>
      </p:pic>
      <p:pic>
        <p:nvPicPr>
          <p:cNvPr id="47" name="図 46"/>
          <p:cNvPicPr>
            <a:picLocks noChangeAspect="1"/>
          </p:cNvPicPr>
          <p:nvPr/>
        </p:nvPicPr>
        <p:blipFill>
          <a:blip r:embed="rId9"/>
          <a:stretch>
            <a:fillRect/>
          </a:stretch>
        </p:blipFill>
        <p:spPr>
          <a:xfrm>
            <a:off x="9346340" y="650771"/>
            <a:ext cx="2289240" cy="1013431"/>
          </a:xfrm>
          <a:prstGeom prst="rect">
            <a:avLst/>
          </a:prstGeom>
        </p:spPr>
      </p:pic>
      <p:sp>
        <p:nvSpPr>
          <p:cNvPr id="48" name="右矢印 16"/>
          <p:cNvSpPr/>
          <p:nvPr/>
        </p:nvSpPr>
        <p:spPr>
          <a:xfrm>
            <a:off x="2124183" y="3485191"/>
            <a:ext cx="8253249" cy="740980"/>
          </a:xfrm>
          <a:custGeom>
            <a:avLst/>
            <a:gdLst>
              <a:gd name="connsiteX0" fmla="*/ 0 w 8150773"/>
              <a:gd name="connsiteY0" fmla="*/ 74886 h 299545"/>
              <a:gd name="connsiteX1" fmla="*/ 8001001 w 8150773"/>
              <a:gd name="connsiteY1" fmla="*/ 74886 h 299545"/>
              <a:gd name="connsiteX2" fmla="*/ 8001001 w 8150773"/>
              <a:gd name="connsiteY2" fmla="*/ 0 h 299545"/>
              <a:gd name="connsiteX3" fmla="*/ 8150773 w 8150773"/>
              <a:gd name="connsiteY3" fmla="*/ 149773 h 299545"/>
              <a:gd name="connsiteX4" fmla="*/ 8001001 w 8150773"/>
              <a:gd name="connsiteY4" fmla="*/ 299545 h 299545"/>
              <a:gd name="connsiteX5" fmla="*/ 8001001 w 8150773"/>
              <a:gd name="connsiteY5" fmla="*/ 224659 h 299545"/>
              <a:gd name="connsiteX6" fmla="*/ 0 w 8150773"/>
              <a:gd name="connsiteY6" fmla="*/ 224659 h 299545"/>
              <a:gd name="connsiteX7" fmla="*/ 0 w 8150773"/>
              <a:gd name="connsiteY7" fmla="*/ 74886 h 299545"/>
              <a:gd name="connsiteX0" fmla="*/ 0 w 8150773"/>
              <a:gd name="connsiteY0" fmla="*/ 516321 h 740980"/>
              <a:gd name="connsiteX1" fmla="*/ 8001001 w 8150773"/>
              <a:gd name="connsiteY1" fmla="*/ 516321 h 740980"/>
              <a:gd name="connsiteX2" fmla="*/ 8001001 w 8150773"/>
              <a:gd name="connsiteY2" fmla="*/ 0 h 740980"/>
              <a:gd name="connsiteX3" fmla="*/ 8150773 w 8150773"/>
              <a:gd name="connsiteY3" fmla="*/ 591208 h 740980"/>
              <a:gd name="connsiteX4" fmla="*/ 8001001 w 8150773"/>
              <a:gd name="connsiteY4" fmla="*/ 740980 h 740980"/>
              <a:gd name="connsiteX5" fmla="*/ 8001001 w 8150773"/>
              <a:gd name="connsiteY5" fmla="*/ 666094 h 740980"/>
              <a:gd name="connsiteX6" fmla="*/ 0 w 8150773"/>
              <a:gd name="connsiteY6" fmla="*/ 666094 h 740980"/>
              <a:gd name="connsiteX7" fmla="*/ 0 w 8150773"/>
              <a:gd name="connsiteY7" fmla="*/ 516321 h 740980"/>
              <a:gd name="connsiteX0" fmla="*/ 0 w 8150773"/>
              <a:gd name="connsiteY0" fmla="*/ 516321 h 740980"/>
              <a:gd name="connsiteX1" fmla="*/ 7993118 w 8150773"/>
              <a:gd name="connsiteY1" fmla="*/ 130066 h 740980"/>
              <a:gd name="connsiteX2" fmla="*/ 8001001 w 8150773"/>
              <a:gd name="connsiteY2" fmla="*/ 0 h 740980"/>
              <a:gd name="connsiteX3" fmla="*/ 8150773 w 8150773"/>
              <a:gd name="connsiteY3" fmla="*/ 591208 h 740980"/>
              <a:gd name="connsiteX4" fmla="*/ 8001001 w 8150773"/>
              <a:gd name="connsiteY4" fmla="*/ 740980 h 740980"/>
              <a:gd name="connsiteX5" fmla="*/ 8001001 w 8150773"/>
              <a:gd name="connsiteY5" fmla="*/ 666094 h 740980"/>
              <a:gd name="connsiteX6" fmla="*/ 0 w 8150773"/>
              <a:gd name="connsiteY6" fmla="*/ 666094 h 740980"/>
              <a:gd name="connsiteX7" fmla="*/ 0 w 8150773"/>
              <a:gd name="connsiteY7" fmla="*/ 516321 h 740980"/>
              <a:gd name="connsiteX0" fmla="*/ 0 w 8142890"/>
              <a:gd name="connsiteY0" fmla="*/ 516321 h 740980"/>
              <a:gd name="connsiteX1" fmla="*/ 7993118 w 8142890"/>
              <a:gd name="connsiteY1" fmla="*/ 130066 h 740980"/>
              <a:gd name="connsiteX2" fmla="*/ 8001001 w 8142890"/>
              <a:gd name="connsiteY2" fmla="*/ 0 h 740980"/>
              <a:gd name="connsiteX3" fmla="*/ 8142890 w 8142890"/>
              <a:gd name="connsiteY3" fmla="*/ 228601 h 740980"/>
              <a:gd name="connsiteX4" fmla="*/ 8001001 w 8142890"/>
              <a:gd name="connsiteY4" fmla="*/ 740980 h 740980"/>
              <a:gd name="connsiteX5" fmla="*/ 8001001 w 8142890"/>
              <a:gd name="connsiteY5" fmla="*/ 666094 h 740980"/>
              <a:gd name="connsiteX6" fmla="*/ 0 w 8142890"/>
              <a:gd name="connsiteY6" fmla="*/ 666094 h 740980"/>
              <a:gd name="connsiteX7" fmla="*/ 0 w 8142890"/>
              <a:gd name="connsiteY7" fmla="*/ 516321 h 740980"/>
              <a:gd name="connsiteX0" fmla="*/ 0 w 8253249"/>
              <a:gd name="connsiteY0" fmla="*/ 516321 h 740980"/>
              <a:gd name="connsiteX1" fmla="*/ 7993118 w 8253249"/>
              <a:gd name="connsiteY1" fmla="*/ 130066 h 740980"/>
              <a:gd name="connsiteX2" fmla="*/ 8001001 w 8253249"/>
              <a:gd name="connsiteY2" fmla="*/ 0 h 740980"/>
              <a:gd name="connsiteX3" fmla="*/ 8253249 w 8253249"/>
              <a:gd name="connsiteY3" fmla="*/ 425670 h 740980"/>
              <a:gd name="connsiteX4" fmla="*/ 8001001 w 8253249"/>
              <a:gd name="connsiteY4" fmla="*/ 740980 h 740980"/>
              <a:gd name="connsiteX5" fmla="*/ 8001001 w 8253249"/>
              <a:gd name="connsiteY5" fmla="*/ 666094 h 740980"/>
              <a:gd name="connsiteX6" fmla="*/ 0 w 8253249"/>
              <a:gd name="connsiteY6" fmla="*/ 666094 h 740980"/>
              <a:gd name="connsiteX7" fmla="*/ 0 w 8253249"/>
              <a:gd name="connsiteY7" fmla="*/ 516321 h 74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53249" h="740980">
                <a:moveTo>
                  <a:pt x="0" y="516321"/>
                </a:moveTo>
                <a:lnTo>
                  <a:pt x="7993118" y="130066"/>
                </a:lnTo>
                <a:lnTo>
                  <a:pt x="8001001" y="0"/>
                </a:lnTo>
                <a:lnTo>
                  <a:pt x="8253249" y="425670"/>
                </a:lnTo>
                <a:lnTo>
                  <a:pt x="8001001" y="740980"/>
                </a:lnTo>
                <a:lnTo>
                  <a:pt x="8001001" y="666094"/>
                </a:lnTo>
                <a:lnTo>
                  <a:pt x="0" y="666094"/>
                </a:lnTo>
                <a:lnTo>
                  <a:pt x="0" y="516321"/>
                </a:lnTo>
                <a:close/>
              </a:path>
            </a:pathLst>
          </a:custGeom>
          <a:solidFill>
            <a:srgbClr val="92D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9" name="図 48"/>
          <p:cNvPicPr>
            <a:picLocks noChangeAspect="1"/>
          </p:cNvPicPr>
          <p:nvPr/>
        </p:nvPicPr>
        <p:blipFill>
          <a:blip r:embed="rId9"/>
          <a:stretch>
            <a:fillRect/>
          </a:stretch>
        </p:blipFill>
        <p:spPr>
          <a:xfrm>
            <a:off x="2710007" y="3287218"/>
            <a:ext cx="840758" cy="372198"/>
          </a:xfrm>
          <a:prstGeom prst="rect">
            <a:avLst/>
          </a:prstGeom>
        </p:spPr>
      </p:pic>
      <p:pic>
        <p:nvPicPr>
          <p:cNvPr id="50" name="図 49"/>
          <p:cNvPicPr>
            <a:picLocks noChangeAspect="1"/>
          </p:cNvPicPr>
          <p:nvPr/>
        </p:nvPicPr>
        <p:blipFill>
          <a:blip r:embed="rId10"/>
          <a:stretch>
            <a:fillRect/>
          </a:stretch>
        </p:blipFill>
        <p:spPr>
          <a:xfrm>
            <a:off x="2124183" y="3545202"/>
            <a:ext cx="575448" cy="334423"/>
          </a:xfrm>
          <a:prstGeom prst="rect">
            <a:avLst/>
          </a:prstGeom>
        </p:spPr>
      </p:pic>
      <p:pic>
        <p:nvPicPr>
          <p:cNvPr id="51" name="図 50"/>
          <p:cNvPicPr>
            <a:picLocks noChangeAspect="1"/>
          </p:cNvPicPr>
          <p:nvPr/>
        </p:nvPicPr>
        <p:blipFill>
          <a:blip r:embed="rId9"/>
          <a:stretch>
            <a:fillRect/>
          </a:stretch>
        </p:blipFill>
        <p:spPr>
          <a:xfrm>
            <a:off x="4351316" y="2891166"/>
            <a:ext cx="1418928" cy="628150"/>
          </a:xfrm>
          <a:prstGeom prst="rect">
            <a:avLst/>
          </a:prstGeom>
        </p:spPr>
      </p:pic>
      <p:pic>
        <p:nvPicPr>
          <p:cNvPr id="52" name="図 51"/>
          <p:cNvPicPr>
            <a:picLocks noChangeAspect="1"/>
          </p:cNvPicPr>
          <p:nvPr/>
        </p:nvPicPr>
        <p:blipFill>
          <a:blip r:embed="rId10"/>
          <a:stretch>
            <a:fillRect/>
          </a:stretch>
        </p:blipFill>
        <p:spPr>
          <a:xfrm>
            <a:off x="3795217" y="3345904"/>
            <a:ext cx="708827" cy="411937"/>
          </a:xfrm>
          <a:prstGeom prst="rect">
            <a:avLst/>
          </a:prstGeom>
        </p:spPr>
      </p:pic>
      <p:pic>
        <p:nvPicPr>
          <p:cNvPr id="53" name="図 52"/>
          <p:cNvPicPr>
            <a:picLocks noChangeAspect="1"/>
          </p:cNvPicPr>
          <p:nvPr/>
        </p:nvPicPr>
        <p:blipFill>
          <a:blip r:embed="rId9"/>
          <a:stretch>
            <a:fillRect/>
          </a:stretch>
        </p:blipFill>
        <p:spPr>
          <a:xfrm>
            <a:off x="6509626" y="2567641"/>
            <a:ext cx="2287523" cy="1012671"/>
          </a:xfrm>
          <a:prstGeom prst="rect">
            <a:avLst/>
          </a:prstGeom>
        </p:spPr>
      </p:pic>
      <p:pic>
        <p:nvPicPr>
          <p:cNvPr id="54" name="図 53"/>
          <p:cNvPicPr>
            <a:picLocks noChangeAspect="1"/>
          </p:cNvPicPr>
          <p:nvPr/>
        </p:nvPicPr>
        <p:blipFill>
          <a:blip r:embed="rId10"/>
          <a:stretch>
            <a:fillRect/>
          </a:stretch>
        </p:blipFill>
        <p:spPr>
          <a:xfrm>
            <a:off x="5517185" y="3108032"/>
            <a:ext cx="1103678" cy="641405"/>
          </a:xfrm>
          <a:prstGeom prst="rect">
            <a:avLst/>
          </a:prstGeom>
        </p:spPr>
      </p:pic>
      <p:pic>
        <p:nvPicPr>
          <p:cNvPr id="55" name="図 54"/>
          <p:cNvPicPr>
            <a:picLocks noChangeAspect="1"/>
          </p:cNvPicPr>
          <p:nvPr/>
        </p:nvPicPr>
        <p:blipFill>
          <a:blip r:embed="rId10"/>
          <a:stretch>
            <a:fillRect/>
          </a:stretch>
        </p:blipFill>
        <p:spPr>
          <a:xfrm>
            <a:off x="8063208" y="2795922"/>
            <a:ext cx="1441765" cy="837885"/>
          </a:xfrm>
          <a:prstGeom prst="rect">
            <a:avLst/>
          </a:prstGeom>
        </p:spPr>
      </p:pic>
      <p:pic>
        <p:nvPicPr>
          <p:cNvPr id="56" name="図 55"/>
          <p:cNvPicPr>
            <a:picLocks noChangeAspect="1"/>
          </p:cNvPicPr>
          <p:nvPr/>
        </p:nvPicPr>
        <p:blipFill>
          <a:blip r:embed="rId9"/>
          <a:stretch>
            <a:fillRect/>
          </a:stretch>
        </p:blipFill>
        <p:spPr>
          <a:xfrm>
            <a:off x="9469148" y="2611895"/>
            <a:ext cx="1922467" cy="851063"/>
          </a:xfrm>
          <a:prstGeom prst="rect">
            <a:avLst/>
          </a:prstGeom>
        </p:spPr>
      </p:pic>
      <p:cxnSp>
        <p:nvCxnSpPr>
          <p:cNvPr id="68" name="直線コネクタ 67"/>
          <p:cNvCxnSpPr/>
          <p:nvPr/>
        </p:nvCxnSpPr>
        <p:spPr>
          <a:xfrm>
            <a:off x="204952" y="4934607"/>
            <a:ext cx="11831538"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70" name="テキスト ボックス 69"/>
          <p:cNvSpPr txBox="1"/>
          <p:nvPr/>
        </p:nvSpPr>
        <p:spPr>
          <a:xfrm>
            <a:off x="119436" y="23040"/>
            <a:ext cx="10417554" cy="461665"/>
          </a:xfrm>
          <a:prstGeom prst="rect">
            <a:avLst/>
          </a:prstGeom>
          <a:solidFill>
            <a:schemeClr val="accent6">
              <a:lumMod val="20000"/>
              <a:lumOff val="80000"/>
            </a:schemeClr>
          </a:solidFill>
        </p:spPr>
        <p:txBody>
          <a:bodyPr wrap="square" rtlCol="0">
            <a:spAutoFit/>
          </a:bodyPr>
          <a:lstStyle/>
          <a:p>
            <a:r>
              <a:rPr kumimoji="1" lang="ja-JP" altLang="en-US" sz="2400" b="1" dirty="0"/>
              <a:t>日本は、諸外国の産業技術を吸収し、それを超えて進化させ、世界トップとなった。</a:t>
            </a:r>
          </a:p>
        </p:txBody>
      </p:sp>
      <p:sp>
        <p:nvSpPr>
          <p:cNvPr id="71" name="テキスト ボックス 70"/>
          <p:cNvSpPr txBox="1"/>
          <p:nvPr/>
        </p:nvSpPr>
        <p:spPr>
          <a:xfrm>
            <a:off x="157584" y="4995313"/>
            <a:ext cx="2294898" cy="461665"/>
          </a:xfrm>
          <a:prstGeom prst="rect">
            <a:avLst/>
          </a:prstGeom>
          <a:solidFill>
            <a:srgbClr val="FFFF00"/>
          </a:solidFill>
        </p:spPr>
        <p:txBody>
          <a:bodyPr wrap="square" rtlCol="0">
            <a:spAutoFit/>
          </a:bodyPr>
          <a:lstStyle/>
          <a:p>
            <a:r>
              <a:rPr kumimoji="1" lang="ja-JP" altLang="en-US" sz="2400" b="1" dirty="0"/>
              <a:t>日本の </a:t>
            </a:r>
            <a:r>
              <a:rPr kumimoji="1" lang="en-US" altLang="ja-JP" sz="2400" b="1" dirty="0"/>
              <a:t>ICT </a:t>
            </a:r>
            <a:r>
              <a:rPr kumimoji="1" lang="ja-JP" altLang="en-US" sz="2400" b="1" dirty="0"/>
              <a:t>産業</a:t>
            </a:r>
          </a:p>
        </p:txBody>
      </p:sp>
      <p:pic>
        <p:nvPicPr>
          <p:cNvPr id="73" name="図 72"/>
          <p:cNvPicPr>
            <a:picLocks noChangeAspect="1"/>
          </p:cNvPicPr>
          <p:nvPr/>
        </p:nvPicPr>
        <p:blipFill>
          <a:blip r:embed="rId10"/>
          <a:stretch>
            <a:fillRect/>
          </a:stretch>
        </p:blipFill>
        <p:spPr>
          <a:xfrm>
            <a:off x="3631557" y="5451545"/>
            <a:ext cx="984059" cy="571888"/>
          </a:xfrm>
          <a:prstGeom prst="rect">
            <a:avLst/>
          </a:prstGeom>
        </p:spPr>
      </p:pic>
      <p:cxnSp>
        <p:nvCxnSpPr>
          <p:cNvPr id="75" name="直線コネクタ 74"/>
          <p:cNvCxnSpPr/>
          <p:nvPr/>
        </p:nvCxnSpPr>
        <p:spPr>
          <a:xfrm flipH="1" flipV="1">
            <a:off x="3652335" y="5390767"/>
            <a:ext cx="830356" cy="72138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flipH="1">
            <a:off x="3631557" y="5407827"/>
            <a:ext cx="830356" cy="72138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7" name="テキスト ボックス 76"/>
          <p:cNvSpPr txBox="1"/>
          <p:nvPr/>
        </p:nvSpPr>
        <p:spPr>
          <a:xfrm>
            <a:off x="3694406" y="6093869"/>
            <a:ext cx="1133990" cy="276999"/>
          </a:xfrm>
          <a:prstGeom prst="rect">
            <a:avLst/>
          </a:prstGeom>
          <a:noFill/>
        </p:spPr>
        <p:txBody>
          <a:bodyPr wrap="square" rtlCol="0">
            <a:spAutoFit/>
          </a:bodyPr>
          <a:lstStyle/>
          <a:p>
            <a:r>
              <a:rPr kumimoji="1" lang="ja-JP" altLang="en-US" sz="1200" b="1" dirty="0">
                <a:solidFill>
                  <a:srgbClr val="FF0000"/>
                </a:solidFill>
              </a:rPr>
              <a:t>勉強不可</a:t>
            </a:r>
          </a:p>
        </p:txBody>
      </p:sp>
      <p:cxnSp>
        <p:nvCxnSpPr>
          <p:cNvPr id="79" name="直線コネクタ 78"/>
          <p:cNvCxnSpPr/>
          <p:nvPr/>
        </p:nvCxnSpPr>
        <p:spPr>
          <a:xfrm flipH="1" flipV="1">
            <a:off x="4721479" y="5407333"/>
            <a:ext cx="830356" cy="72138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flipH="1">
            <a:off x="4700701" y="5424393"/>
            <a:ext cx="830356" cy="72138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1" name="テキスト ボックス 80"/>
          <p:cNvSpPr txBox="1"/>
          <p:nvPr/>
        </p:nvSpPr>
        <p:spPr>
          <a:xfrm>
            <a:off x="4632648" y="6167424"/>
            <a:ext cx="1387781" cy="276999"/>
          </a:xfrm>
          <a:prstGeom prst="rect">
            <a:avLst/>
          </a:prstGeom>
          <a:noFill/>
        </p:spPr>
        <p:txBody>
          <a:bodyPr wrap="square" rtlCol="0">
            <a:spAutoFit/>
          </a:bodyPr>
          <a:lstStyle/>
          <a:p>
            <a:r>
              <a:rPr kumimoji="1" lang="ja-JP" altLang="en-US" sz="1200" b="1" dirty="0">
                <a:solidFill>
                  <a:srgbClr val="FF0000"/>
                </a:solidFill>
              </a:rPr>
              <a:t>試行錯誤禁止</a:t>
            </a:r>
          </a:p>
        </p:txBody>
      </p:sp>
      <p:pic>
        <p:nvPicPr>
          <p:cNvPr id="83" name="図 8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53191" y="3210386"/>
            <a:ext cx="558989" cy="257178"/>
          </a:xfrm>
          <a:prstGeom prst="rect">
            <a:avLst/>
          </a:prstGeom>
        </p:spPr>
      </p:pic>
      <p:pic>
        <p:nvPicPr>
          <p:cNvPr id="96" name="図 9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66845" y="3390976"/>
            <a:ext cx="1264596" cy="846306"/>
          </a:xfrm>
          <a:prstGeom prst="rect">
            <a:avLst/>
          </a:prstGeom>
        </p:spPr>
      </p:pic>
      <p:pic>
        <p:nvPicPr>
          <p:cNvPr id="97" name="図 9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66845" y="1510301"/>
            <a:ext cx="1264596" cy="846306"/>
          </a:xfrm>
          <a:prstGeom prst="rect">
            <a:avLst/>
          </a:prstGeom>
        </p:spPr>
      </p:pic>
      <p:sp>
        <p:nvSpPr>
          <p:cNvPr id="98" name="テキスト ボックス 97"/>
          <p:cNvSpPr txBox="1"/>
          <p:nvPr/>
        </p:nvSpPr>
        <p:spPr>
          <a:xfrm>
            <a:off x="285979" y="1147868"/>
            <a:ext cx="897977" cy="307777"/>
          </a:xfrm>
          <a:prstGeom prst="rect">
            <a:avLst/>
          </a:prstGeom>
          <a:noFill/>
        </p:spPr>
        <p:txBody>
          <a:bodyPr wrap="square" rtlCol="0">
            <a:spAutoFit/>
          </a:bodyPr>
          <a:lstStyle/>
          <a:p>
            <a:r>
              <a:rPr kumimoji="1" lang="ja-JP" altLang="en-US" sz="1400" b="1" dirty="0"/>
              <a:t>造船</a:t>
            </a:r>
          </a:p>
        </p:txBody>
      </p:sp>
      <p:sp>
        <p:nvSpPr>
          <p:cNvPr id="99" name="テキスト ボックス 98"/>
          <p:cNvSpPr txBox="1"/>
          <p:nvPr/>
        </p:nvSpPr>
        <p:spPr>
          <a:xfrm>
            <a:off x="266619" y="1880207"/>
            <a:ext cx="897977" cy="307777"/>
          </a:xfrm>
          <a:prstGeom prst="rect">
            <a:avLst/>
          </a:prstGeom>
          <a:noFill/>
        </p:spPr>
        <p:txBody>
          <a:bodyPr wrap="square" rtlCol="0">
            <a:spAutoFit/>
          </a:bodyPr>
          <a:lstStyle/>
          <a:p>
            <a:r>
              <a:rPr kumimoji="1" lang="ja-JP" altLang="en-US" sz="1400" b="1" dirty="0"/>
              <a:t>製鉄</a:t>
            </a:r>
          </a:p>
        </p:txBody>
      </p:sp>
      <p:sp>
        <p:nvSpPr>
          <p:cNvPr id="100" name="テキスト ボックス 99"/>
          <p:cNvSpPr txBox="1"/>
          <p:nvPr/>
        </p:nvSpPr>
        <p:spPr>
          <a:xfrm>
            <a:off x="275603" y="2835305"/>
            <a:ext cx="897977" cy="307777"/>
          </a:xfrm>
          <a:prstGeom prst="rect">
            <a:avLst/>
          </a:prstGeom>
          <a:noFill/>
        </p:spPr>
        <p:txBody>
          <a:bodyPr wrap="square" rtlCol="0">
            <a:spAutoFit/>
          </a:bodyPr>
          <a:lstStyle/>
          <a:p>
            <a:r>
              <a:rPr kumimoji="1" lang="ja-JP" altLang="en-US" sz="1400" b="1" dirty="0"/>
              <a:t>自動車</a:t>
            </a:r>
          </a:p>
        </p:txBody>
      </p:sp>
      <p:sp>
        <p:nvSpPr>
          <p:cNvPr id="101" name="テキスト ボックス 100"/>
          <p:cNvSpPr txBox="1"/>
          <p:nvPr/>
        </p:nvSpPr>
        <p:spPr>
          <a:xfrm>
            <a:off x="258637" y="3741291"/>
            <a:ext cx="897977" cy="307777"/>
          </a:xfrm>
          <a:prstGeom prst="rect">
            <a:avLst/>
          </a:prstGeom>
          <a:noFill/>
        </p:spPr>
        <p:txBody>
          <a:bodyPr wrap="square" rtlCol="0">
            <a:spAutoFit/>
          </a:bodyPr>
          <a:lstStyle/>
          <a:p>
            <a:r>
              <a:rPr kumimoji="1" lang="ja-JP" altLang="en-US" sz="1400" b="1" dirty="0"/>
              <a:t>機械</a:t>
            </a:r>
          </a:p>
        </p:txBody>
      </p:sp>
      <p:sp>
        <p:nvSpPr>
          <p:cNvPr id="102" name="テキスト ボックス 101"/>
          <p:cNvSpPr txBox="1"/>
          <p:nvPr/>
        </p:nvSpPr>
        <p:spPr>
          <a:xfrm>
            <a:off x="258637" y="4647277"/>
            <a:ext cx="3070022" cy="307777"/>
          </a:xfrm>
          <a:prstGeom prst="rect">
            <a:avLst/>
          </a:prstGeom>
          <a:noFill/>
        </p:spPr>
        <p:txBody>
          <a:bodyPr wrap="square" rtlCol="0">
            <a:spAutoFit/>
          </a:bodyPr>
          <a:lstStyle/>
          <a:p>
            <a:r>
              <a:rPr kumimoji="1" lang="ja-JP" altLang="en-US" sz="1400" b="1" dirty="0"/>
              <a:t>繊維</a:t>
            </a:r>
            <a:r>
              <a:rPr kumimoji="1" lang="en-US" altLang="ja-JP" sz="1400" b="1" dirty="0"/>
              <a:t>, </a:t>
            </a:r>
            <a:r>
              <a:rPr kumimoji="1" lang="ja-JP" altLang="en-US" sz="1400" b="1" dirty="0"/>
              <a:t>化学</a:t>
            </a:r>
            <a:r>
              <a:rPr kumimoji="1" lang="en-US" altLang="ja-JP" sz="1400" b="1" dirty="0"/>
              <a:t>, </a:t>
            </a:r>
            <a:r>
              <a:rPr kumimoji="1" lang="ja-JP" altLang="en-US" sz="1400" b="1" dirty="0"/>
              <a:t>建設</a:t>
            </a:r>
            <a:r>
              <a:rPr kumimoji="1" lang="en-US" altLang="ja-JP" sz="1400" b="1" dirty="0"/>
              <a:t>, </a:t>
            </a:r>
            <a:r>
              <a:rPr kumimoji="1" lang="ja-JP" altLang="en-US" sz="1400" b="1" dirty="0"/>
              <a:t>電力</a:t>
            </a:r>
            <a:r>
              <a:rPr kumimoji="1" lang="en-US" altLang="ja-JP" sz="1400" b="1" dirty="0"/>
              <a:t>, etc…</a:t>
            </a:r>
            <a:endParaRPr kumimoji="1" lang="ja-JP" altLang="en-US" sz="1400" b="1" dirty="0"/>
          </a:p>
        </p:txBody>
      </p:sp>
      <p:sp>
        <p:nvSpPr>
          <p:cNvPr id="103" name="テキスト ボックス 102"/>
          <p:cNvSpPr txBox="1"/>
          <p:nvPr/>
        </p:nvSpPr>
        <p:spPr>
          <a:xfrm>
            <a:off x="4606520" y="1831248"/>
            <a:ext cx="5499805" cy="400110"/>
          </a:xfrm>
          <a:prstGeom prst="rect">
            <a:avLst/>
          </a:prstGeom>
          <a:noFill/>
        </p:spPr>
        <p:txBody>
          <a:bodyPr wrap="square" rtlCol="0">
            <a:spAutoFit/>
          </a:bodyPr>
          <a:lstStyle/>
          <a:p>
            <a:pPr algn="r"/>
            <a:r>
              <a:rPr kumimoji="1" lang="ja-JP" altLang="en-US" sz="2000" b="1" dirty="0"/>
              <a:t>発展し、世界トップクラスの技術と製品を実現。</a:t>
            </a:r>
          </a:p>
        </p:txBody>
      </p:sp>
      <p:sp>
        <p:nvSpPr>
          <p:cNvPr id="105" name="テキスト ボックス 104"/>
          <p:cNvSpPr txBox="1"/>
          <p:nvPr/>
        </p:nvSpPr>
        <p:spPr>
          <a:xfrm>
            <a:off x="4763365" y="3763209"/>
            <a:ext cx="5460244" cy="400110"/>
          </a:xfrm>
          <a:prstGeom prst="rect">
            <a:avLst/>
          </a:prstGeom>
          <a:noFill/>
        </p:spPr>
        <p:txBody>
          <a:bodyPr wrap="square" rtlCol="0">
            <a:spAutoFit/>
          </a:bodyPr>
          <a:lstStyle/>
          <a:p>
            <a:pPr algn="r"/>
            <a:r>
              <a:rPr lang="ja-JP" altLang="en-US" sz="2000" b="1" dirty="0"/>
              <a:t>発展し、世界トップクラスの技術と製品を実現。</a:t>
            </a:r>
          </a:p>
        </p:txBody>
      </p:sp>
      <p:pic>
        <p:nvPicPr>
          <p:cNvPr id="111" name="図 11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10780" y="3638037"/>
            <a:ext cx="1138136" cy="943583"/>
          </a:xfrm>
          <a:prstGeom prst="rect">
            <a:avLst/>
          </a:prstGeom>
        </p:spPr>
      </p:pic>
      <p:pic>
        <p:nvPicPr>
          <p:cNvPr id="113" name="図 1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85531" y="1642637"/>
            <a:ext cx="1138136" cy="943583"/>
          </a:xfrm>
          <a:prstGeom prst="rect">
            <a:avLst/>
          </a:prstGeom>
        </p:spPr>
      </p:pic>
      <p:pic>
        <p:nvPicPr>
          <p:cNvPr id="120" name="図 1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8425" y="2637003"/>
            <a:ext cx="730079" cy="522353"/>
          </a:xfrm>
          <a:prstGeom prst="rect">
            <a:avLst/>
          </a:prstGeom>
        </p:spPr>
      </p:pic>
      <p:pic>
        <p:nvPicPr>
          <p:cNvPr id="122" name="図 1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7612" y="572989"/>
            <a:ext cx="730079" cy="522353"/>
          </a:xfrm>
          <a:prstGeom prst="rect">
            <a:avLst/>
          </a:prstGeom>
        </p:spPr>
      </p:pic>
      <p:pic>
        <p:nvPicPr>
          <p:cNvPr id="123" name="図 1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4869" y="2637606"/>
            <a:ext cx="730079" cy="522353"/>
          </a:xfrm>
          <a:prstGeom prst="rect">
            <a:avLst/>
          </a:prstGeom>
        </p:spPr>
      </p:pic>
      <p:sp>
        <p:nvSpPr>
          <p:cNvPr id="134" name="テキスト ボックス 133"/>
          <p:cNvSpPr txBox="1"/>
          <p:nvPr/>
        </p:nvSpPr>
        <p:spPr>
          <a:xfrm>
            <a:off x="5491291" y="4991645"/>
            <a:ext cx="3012597" cy="400110"/>
          </a:xfrm>
          <a:prstGeom prst="rect">
            <a:avLst/>
          </a:prstGeom>
          <a:solidFill>
            <a:schemeClr val="accent4">
              <a:lumMod val="20000"/>
              <a:lumOff val="80000"/>
            </a:schemeClr>
          </a:solidFill>
        </p:spPr>
        <p:txBody>
          <a:bodyPr wrap="square" rtlCol="0">
            <a:spAutoFit/>
          </a:bodyPr>
          <a:lstStyle/>
          <a:p>
            <a:r>
              <a:rPr kumimoji="1" lang="ja-JP" altLang="en-US" sz="2000" b="1" dirty="0"/>
              <a:t>まだ訳のわからない状態</a:t>
            </a:r>
          </a:p>
        </p:txBody>
      </p:sp>
      <p:pic>
        <p:nvPicPr>
          <p:cNvPr id="139" name="図 13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57952" y="5676854"/>
            <a:ext cx="1208979" cy="1096516"/>
          </a:xfrm>
          <a:prstGeom prst="rect">
            <a:avLst/>
          </a:prstGeom>
        </p:spPr>
      </p:pic>
      <p:pic>
        <p:nvPicPr>
          <p:cNvPr id="140" name="図 13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269858" y="5581850"/>
            <a:ext cx="752778" cy="946138"/>
          </a:xfrm>
          <a:prstGeom prst="rect">
            <a:avLst/>
          </a:prstGeom>
        </p:spPr>
      </p:pic>
      <p:pic>
        <p:nvPicPr>
          <p:cNvPr id="141" name="図 14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515534" y="5849285"/>
            <a:ext cx="881456" cy="577536"/>
          </a:xfrm>
          <a:prstGeom prst="rect">
            <a:avLst/>
          </a:prstGeom>
        </p:spPr>
      </p:pic>
      <p:pic>
        <p:nvPicPr>
          <p:cNvPr id="142" name="図 14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602490" y="5447565"/>
            <a:ext cx="683165" cy="1048900"/>
          </a:xfrm>
          <a:prstGeom prst="rect">
            <a:avLst/>
          </a:prstGeom>
        </p:spPr>
      </p:pic>
      <p:pic>
        <p:nvPicPr>
          <p:cNvPr id="143" name="図 14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624559" y="5198984"/>
            <a:ext cx="309725" cy="1099958"/>
          </a:xfrm>
          <a:prstGeom prst="rect">
            <a:avLst/>
          </a:prstGeom>
        </p:spPr>
      </p:pic>
      <p:pic>
        <p:nvPicPr>
          <p:cNvPr id="144" name="図 14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916644" y="5488692"/>
            <a:ext cx="1168948" cy="863055"/>
          </a:xfrm>
          <a:prstGeom prst="rect">
            <a:avLst/>
          </a:prstGeom>
        </p:spPr>
      </p:pic>
      <p:pic>
        <p:nvPicPr>
          <p:cNvPr id="128" name="図 127"/>
          <p:cNvPicPr>
            <a:picLocks noChangeAspect="1"/>
          </p:cNvPicPr>
          <p:nvPr/>
        </p:nvPicPr>
        <p:blipFill>
          <a:blip r:embed="rId20"/>
          <a:stretch>
            <a:fillRect/>
          </a:stretch>
        </p:blipFill>
        <p:spPr>
          <a:xfrm>
            <a:off x="2489299" y="5042934"/>
            <a:ext cx="1331213" cy="1345801"/>
          </a:xfrm>
          <a:prstGeom prst="rect">
            <a:avLst/>
          </a:prstGeom>
        </p:spPr>
      </p:pic>
      <p:sp>
        <p:nvSpPr>
          <p:cNvPr id="146" name="テキスト ボックス 145"/>
          <p:cNvSpPr txBox="1"/>
          <p:nvPr/>
        </p:nvSpPr>
        <p:spPr>
          <a:xfrm>
            <a:off x="5936693" y="5427995"/>
            <a:ext cx="1756612" cy="338554"/>
          </a:xfrm>
          <a:prstGeom prst="rect">
            <a:avLst/>
          </a:prstGeom>
          <a:solidFill>
            <a:schemeClr val="accent4">
              <a:lumMod val="20000"/>
              <a:lumOff val="80000"/>
            </a:schemeClr>
          </a:solidFill>
        </p:spPr>
        <p:txBody>
          <a:bodyPr wrap="square" rtlCol="0">
            <a:spAutoFit/>
          </a:bodyPr>
          <a:lstStyle/>
          <a:p>
            <a:r>
              <a:rPr kumimoji="1" lang="en-US" altLang="ja-JP" sz="1600" b="1" dirty="0"/>
              <a:t>(</a:t>
            </a:r>
            <a:r>
              <a:rPr kumimoji="1" lang="ja-JP" altLang="en-US" sz="1600" b="1" dirty="0"/>
              <a:t>≓ 江戸時代末期</a:t>
            </a:r>
            <a:r>
              <a:rPr kumimoji="1" lang="en-US" altLang="ja-JP" sz="1600" b="1" dirty="0"/>
              <a:t>)</a:t>
            </a:r>
            <a:endParaRPr kumimoji="1" lang="ja-JP" altLang="en-US" sz="1600" b="1" dirty="0"/>
          </a:p>
        </p:txBody>
      </p:sp>
      <p:pic>
        <p:nvPicPr>
          <p:cNvPr id="147" name="図 146"/>
          <p:cNvPicPr>
            <a:picLocks noChangeAspect="1"/>
          </p:cNvPicPr>
          <p:nvPr/>
        </p:nvPicPr>
        <p:blipFill>
          <a:blip r:embed="rId21"/>
          <a:stretch>
            <a:fillRect/>
          </a:stretch>
        </p:blipFill>
        <p:spPr>
          <a:xfrm>
            <a:off x="8683514" y="5063447"/>
            <a:ext cx="1853476" cy="1277823"/>
          </a:xfrm>
          <a:prstGeom prst="rect">
            <a:avLst/>
          </a:prstGeom>
          <a:ln>
            <a:noFill/>
          </a:ln>
          <a:effectLst>
            <a:softEdge rad="112500"/>
          </a:effectLst>
        </p:spPr>
      </p:pic>
      <p:pic>
        <p:nvPicPr>
          <p:cNvPr id="148" name="図 147"/>
          <p:cNvPicPr>
            <a:picLocks noChangeAspect="1"/>
          </p:cNvPicPr>
          <p:nvPr/>
        </p:nvPicPr>
        <p:blipFill>
          <a:blip r:embed="rId20"/>
          <a:stretch>
            <a:fillRect/>
          </a:stretch>
        </p:blipFill>
        <p:spPr>
          <a:xfrm>
            <a:off x="5697384" y="5606424"/>
            <a:ext cx="777771" cy="786294"/>
          </a:xfrm>
          <a:prstGeom prst="rect">
            <a:avLst/>
          </a:prstGeom>
        </p:spPr>
      </p:pic>
      <p:sp>
        <p:nvSpPr>
          <p:cNvPr id="149" name="テキスト ボックス 148"/>
          <p:cNvSpPr txBox="1"/>
          <p:nvPr/>
        </p:nvSpPr>
        <p:spPr>
          <a:xfrm>
            <a:off x="6423283" y="6477371"/>
            <a:ext cx="5324976" cy="338554"/>
          </a:xfrm>
          <a:prstGeom prst="rect">
            <a:avLst/>
          </a:prstGeom>
          <a:solidFill>
            <a:srgbClr val="FFFF00"/>
          </a:solidFill>
        </p:spPr>
        <p:txBody>
          <a:bodyPr wrap="square" rtlCol="0">
            <a:spAutoFit/>
          </a:bodyPr>
          <a:lstStyle/>
          <a:p>
            <a:r>
              <a:rPr kumimoji="1" lang="ja-JP" altLang="en-US" sz="1600" b="1" dirty="0"/>
              <a:t>日本の </a:t>
            </a:r>
            <a:r>
              <a:rPr kumimoji="1" lang="en-US" altLang="ja-JP" sz="1600" b="1" dirty="0"/>
              <a:t>ICT </a:t>
            </a:r>
            <a:r>
              <a:rPr kumimoji="1" lang="ja-JP" altLang="en-US" sz="1600" b="1" dirty="0"/>
              <a:t>は、産業化以前。</a:t>
            </a:r>
            <a:r>
              <a:rPr lang="en-US" altLang="ja-JP" sz="1600" b="1" dirty="0"/>
              <a:t>(</a:t>
            </a:r>
            <a:r>
              <a:rPr lang="ja-JP" altLang="en-US" sz="1600" b="1" dirty="0"/>
              <a:t>生産手段が確立されていない</a:t>
            </a:r>
            <a:r>
              <a:rPr lang="en-US" altLang="ja-JP" sz="1600" b="1" dirty="0"/>
              <a:t>)</a:t>
            </a:r>
            <a:endParaRPr kumimoji="1" lang="ja-JP" altLang="en-US" sz="1600" b="1" dirty="0"/>
          </a:p>
        </p:txBody>
      </p:sp>
      <p:sp>
        <p:nvSpPr>
          <p:cNvPr id="2" name="テキスト ボックス 1">
            <a:extLst>
              <a:ext uri="{FF2B5EF4-FFF2-40B4-BE49-F238E27FC236}">
                <a16:creationId xmlns:a16="http://schemas.microsoft.com/office/drawing/2014/main" id="{82DFA16E-7F3E-431E-9EFF-32660F05B91E}"/>
              </a:ext>
            </a:extLst>
          </p:cNvPr>
          <p:cNvSpPr txBox="1"/>
          <p:nvPr/>
        </p:nvSpPr>
        <p:spPr>
          <a:xfrm>
            <a:off x="2279873" y="557456"/>
            <a:ext cx="2295536" cy="646331"/>
          </a:xfrm>
          <a:prstGeom prst="rect">
            <a:avLst/>
          </a:prstGeom>
          <a:noFill/>
        </p:spPr>
        <p:txBody>
          <a:bodyPr wrap="square" rtlCol="0">
            <a:spAutoFit/>
          </a:bodyPr>
          <a:lstStyle/>
          <a:p>
            <a:r>
              <a:rPr kumimoji="1" lang="ja-JP" altLang="en-US" b="1" dirty="0">
                <a:highlight>
                  <a:srgbClr val="99FFCC"/>
                </a:highlight>
              </a:rPr>
              <a:t>自由な創意工夫の</a:t>
            </a:r>
          </a:p>
          <a:p>
            <a:r>
              <a:rPr kumimoji="1" lang="ja-JP" altLang="en-US" b="1" dirty="0">
                <a:highlight>
                  <a:srgbClr val="99FFCC"/>
                </a:highlight>
              </a:rPr>
              <a:t>試行錯誤</a:t>
            </a:r>
          </a:p>
        </p:txBody>
      </p:sp>
      <p:sp>
        <p:nvSpPr>
          <p:cNvPr id="69" name="テキスト ボックス 68">
            <a:extLst>
              <a:ext uri="{FF2B5EF4-FFF2-40B4-BE49-F238E27FC236}">
                <a16:creationId xmlns:a16="http://schemas.microsoft.com/office/drawing/2014/main" id="{026657F4-3414-422D-8C6E-F44842CADB0F}"/>
              </a:ext>
            </a:extLst>
          </p:cNvPr>
          <p:cNvSpPr txBox="1"/>
          <p:nvPr/>
        </p:nvSpPr>
        <p:spPr>
          <a:xfrm>
            <a:off x="2272385" y="2525890"/>
            <a:ext cx="2295536" cy="646331"/>
          </a:xfrm>
          <a:prstGeom prst="rect">
            <a:avLst/>
          </a:prstGeom>
          <a:noFill/>
        </p:spPr>
        <p:txBody>
          <a:bodyPr wrap="square" rtlCol="0">
            <a:spAutoFit/>
          </a:bodyPr>
          <a:lstStyle/>
          <a:p>
            <a:r>
              <a:rPr kumimoji="1" lang="ja-JP" altLang="en-US" b="1" dirty="0">
                <a:highlight>
                  <a:srgbClr val="FFFFCC"/>
                </a:highlight>
              </a:rPr>
              <a:t>自由な創意工夫の</a:t>
            </a:r>
          </a:p>
          <a:p>
            <a:r>
              <a:rPr kumimoji="1" lang="ja-JP" altLang="en-US" b="1" dirty="0">
                <a:highlight>
                  <a:srgbClr val="FFFFCC"/>
                </a:highlight>
              </a:rPr>
              <a:t>試行錯誤</a:t>
            </a:r>
          </a:p>
        </p:txBody>
      </p:sp>
    </p:spTree>
    <p:extLst>
      <p:ext uri="{BB962C8B-B14F-4D97-AF65-F5344CB8AC3E}">
        <p14:creationId xmlns:p14="http://schemas.microsoft.com/office/powerpoint/2010/main" val="25723005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21</a:t>
            </a:fld>
            <a:endParaRPr kumimoji="1" lang="ja-JP" altLang="en-US" dirty="0"/>
          </a:p>
        </p:txBody>
      </p:sp>
      <p:pic>
        <p:nvPicPr>
          <p:cNvPr id="33" name="図 32">
            <a:extLst>
              <a:ext uri="{FF2B5EF4-FFF2-40B4-BE49-F238E27FC236}">
                <a16:creationId xmlns:a16="http://schemas.microsoft.com/office/drawing/2014/main" id="{1C1C8BFF-30AB-4066-AE6D-CD7B2C1E6F15}"/>
              </a:ext>
            </a:extLst>
          </p:cNvPr>
          <p:cNvPicPr>
            <a:picLocks noChangeAspect="1"/>
          </p:cNvPicPr>
          <p:nvPr/>
        </p:nvPicPr>
        <p:blipFill>
          <a:blip r:embed="rId2"/>
          <a:stretch>
            <a:fillRect/>
          </a:stretch>
        </p:blipFill>
        <p:spPr>
          <a:xfrm>
            <a:off x="7476313" y="1166779"/>
            <a:ext cx="2591223" cy="1457562"/>
          </a:xfrm>
          <a:prstGeom prst="rect">
            <a:avLst/>
          </a:prstGeom>
          <a:ln w="57150">
            <a:solidFill>
              <a:schemeClr val="bg1">
                <a:lumMod val="75000"/>
              </a:schemeClr>
            </a:solidFill>
          </a:ln>
        </p:spPr>
      </p:pic>
      <p:pic>
        <p:nvPicPr>
          <p:cNvPr id="34" name="図 33">
            <a:extLst>
              <a:ext uri="{FF2B5EF4-FFF2-40B4-BE49-F238E27FC236}">
                <a16:creationId xmlns:a16="http://schemas.microsoft.com/office/drawing/2014/main" id="{F40CE014-5067-4D10-A046-C6FAA2E8D004}"/>
              </a:ext>
            </a:extLst>
          </p:cNvPr>
          <p:cNvPicPr>
            <a:picLocks noChangeAspect="1"/>
          </p:cNvPicPr>
          <p:nvPr/>
        </p:nvPicPr>
        <p:blipFill>
          <a:blip r:embed="rId3"/>
          <a:stretch>
            <a:fillRect/>
          </a:stretch>
        </p:blipFill>
        <p:spPr>
          <a:xfrm>
            <a:off x="7344872" y="2521090"/>
            <a:ext cx="2560974" cy="1440548"/>
          </a:xfrm>
          <a:prstGeom prst="rect">
            <a:avLst/>
          </a:prstGeom>
          <a:ln w="57150">
            <a:solidFill>
              <a:schemeClr val="bg1">
                <a:lumMod val="75000"/>
              </a:schemeClr>
            </a:solidFill>
          </a:ln>
        </p:spPr>
      </p:pic>
      <p:pic>
        <p:nvPicPr>
          <p:cNvPr id="35" name="Picture 4" descr="https://telework.cyber.ipa.go.jp/news/20200514/img200.jpg">
            <a:extLst>
              <a:ext uri="{FF2B5EF4-FFF2-40B4-BE49-F238E27FC236}">
                <a16:creationId xmlns:a16="http://schemas.microsoft.com/office/drawing/2014/main" id="{DA05EB15-362B-407B-80F5-2511E411FD5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75109" y="3868656"/>
            <a:ext cx="2604603" cy="1294218"/>
          </a:xfrm>
          <a:prstGeom prst="rect">
            <a:avLst/>
          </a:prstGeom>
          <a:ln w="57150">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36" name="図 35">
            <a:extLst>
              <a:ext uri="{FF2B5EF4-FFF2-40B4-BE49-F238E27FC236}">
                <a16:creationId xmlns:a16="http://schemas.microsoft.com/office/drawing/2014/main" id="{AB5753FA-23E9-4D4E-9605-051E341C83B6}"/>
              </a:ext>
            </a:extLst>
          </p:cNvPr>
          <p:cNvPicPr>
            <a:picLocks noChangeAspect="1"/>
          </p:cNvPicPr>
          <p:nvPr/>
        </p:nvPicPr>
        <p:blipFill>
          <a:blip r:embed="rId5"/>
          <a:stretch>
            <a:fillRect/>
          </a:stretch>
        </p:blipFill>
        <p:spPr>
          <a:xfrm>
            <a:off x="10552660" y="876034"/>
            <a:ext cx="1515894" cy="2694923"/>
          </a:xfrm>
          <a:prstGeom prst="rect">
            <a:avLst/>
          </a:prstGeom>
          <a:ln w="57150">
            <a:solidFill>
              <a:schemeClr val="bg1">
                <a:lumMod val="75000"/>
              </a:schemeClr>
            </a:solidFill>
          </a:ln>
        </p:spPr>
      </p:pic>
      <p:pic>
        <p:nvPicPr>
          <p:cNvPr id="37" name="図 36">
            <a:extLst>
              <a:ext uri="{FF2B5EF4-FFF2-40B4-BE49-F238E27FC236}">
                <a16:creationId xmlns:a16="http://schemas.microsoft.com/office/drawing/2014/main" id="{ACBC24B1-C3BD-48B2-9562-C5FA02700283}"/>
              </a:ext>
            </a:extLst>
          </p:cNvPr>
          <p:cNvPicPr>
            <a:picLocks noChangeAspect="1"/>
          </p:cNvPicPr>
          <p:nvPr/>
        </p:nvPicPr>
        <p:blipFill>
          <a:blip r:embed="rId6"/>
          <a:stretch>
            <a:fillRect/>
          </a:stretch>
        </p:blipFill>
        <p:spPr>
          <a:xfrm>
            <a:off x="6910666" y="3975237"/>
            <a:ext cx="1815681" cy="1361761"/>
          </a:xfrm>
          <a:prstGeom prst="rect">
            <a:avLst/>
          </a:prstGeom>
          <a:ln w="57150">
            <a:solidFill>
              <a:schemeClr val="bg1">
                <a:lumMod val="75000"/>
              </a:schemeClr>
            </a:solidFill>
          </a:ln>
        </p:spPr>
      </p:pic>
      <p:pic>
        <p:nvPicPr>
          <p:cNvPr id="38" name="図 37">
            <a:extLst>
              <a:ext uri="{FF2B5EF4-FFF2-40B4-BE49-F238E27FC236}">
                <a16:creationId xmlns:a16="http://schemas.microsoft.com/office/drawing/2014/main" id="{89A74940-43BC-422C-94FE-844555D224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22518" y="4054584"/>
            <a:ext cx="1400598" cy="2301766"/>
          </a:xfrm>
          <a:prstGeom prst="rect">
            <a:avLst/>
          </a:prstGeom>
        </p:spPr>
      </p:pic>
      <p:pic>
        <p:nvPicPr>
          <p:cNvPr id="39" name="図 38">
            <a:extLst>
              <a:ext uri="{FF2B5EF4-FFF2-40B4-BE49-F238E27FC236}">
                <a16:creationId xmlns:a16="http://schemas.microsoft.com/office/drawing/2014/main" id="{FB3AE647-D69D-4B5C-89D5-94E746CEBE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06504" y="62293"/>
            <a:ext cx="1238642" cy="1238642"/>
          </a:xfrm>
          <a:prstGeom prst="rect">
            <a:avLst/>
          </a:prstGeom>
        </p:spPr>
      </p:pic>
      <p:pic>
        <p:nvPicPr>
          <p:cNvPr id="40" name="図 39">
            <a:extLst>
              <a:ext uri="{FF2B5EF4-FFF2-40B4-BE49-F238E27FC236}">
                <a16:creationId xmlns:a16="http://schemas.microsoft.com/office/drawing/2014/main" id="{FAC4F916-3F0E-4A9F-BA8D-C36CFD3A45F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19727" y="5182188"/>
            <a:ext cx="1211248" cy="1356724"/>
          </a:xfrm>
          <a:prstGeom prst="rect">
            <a:avLst/>
          </a:prstGeom>
        </p:spPr>
      </p:pic>
      <p:pic>
        <p:nvPicPr>
          <p:cNvPr id="7" name="図 6">
            <a:extLst>
              <a:ext uri="{FF2B5EF4-FFF2-40B4-BE49-F238E27FC236}">
                <a16:creationId xmlns:a16="http://schemas.microsoft.com/office/drawing/2014/main" id="{1AB978EB-91B8-4FA6-B295-84F7BCF12A6C}"/>
              </a:ext>
            </a:extLst>
          </p:cNvPr>
          <p:cNvPicPr>
            <a:picLocks noChangeAspect="1"/>
          </p:cNvPicPr>
          <p:nvPr/>
        </p:nvPicPr>
        <p:blipFill>
          <a:blip r:embed="rId10"/>
          <a:stretch>
            <a:fillRect/>
          </a:stretch>
        </p:blipFill>
        <p:spPr>
          <a:xfrm>
            <a:off x="471015" y="2059238"/>
            <a:ext cx="4842590" cy="4752153"/>
          </a:xfrm>
          <a:prstGeom prst="rect">
            <a:avLst/>
          </a:prstGeom>
        </p:spPr>
      </p:pic>
      <p:sp>
        <p:nvSpPr>
          <p:cNvPr id="45" name="テキスト ボックス 44">
            <a:extLst>
              <a:ext uri="{FF2B5EF4-FFF2-40B4-BE49-F238E27FC236}">
                <a16:creationId xmlns:a16="http://schemas.microsoft.com/office/drawing/2014/main" id="{69CC98A2-A171-48A1-9234-B223B91CFF9F}"/>
              </a:ext>
            </a:extLst>
          </p:cNvPr>
          <p:cNvSpPr txBox="1"/>
          <p:nvPr/>
        </p:nvSpPr>
        <p:spPr>
          <a:xfrm>
            <a:off x="120139" y="74507"/>
            <a:ext cx="7219014" cy="1908215"/>
          </a:xfrm>
          <a:prstGeom prst="rect">
            <a:avLst/>
          </a:prstGeom>
          <a:solidFill>
            <a:schemeClr val="bg1"/>
          </a:solidFill>
          <a:ln w="38100">
            <a:solidFill>
              <a:schemeClr val="accent1">
                <a:lumMod val="75000"/>
              </a:schemeClr>
            </a:solidFill>
          </a:ln>
        </p:spPr>
        <p:txBody>
          <a:bodyPr wrap="square" rtlCol="0">
            <a:spAutoFit/>
          </a:bodyPr>
          <a:lstStyle/>
          <a:p>
            <a:r>
              <a:rPr kumimoji="1" lang="ja-JP" altLang="en-US" b="1" dirty="0">
                <a:highlight>
                  <a:srgbClr val="FFFFCC"/>
                </a:highlight>
              </a:rPr>
              <a:t>超正統派コンピュータ・ネットワーク試行錯誤環境を各所で実現することで、</a:t>
            </a:r>
            <a:endParaRPr kumimoji="1" lang="en-US" altLang="ja-JP" b="1" dirty="0">
              <a:highlight>
                <a:srgbClr val="FFFFCC"/>
              </a:highlight>
            </a:endParaRPr>
          </a:p>
          <a:p>
            <a:r>
              <a:rPr kumimoji="1" lang="ja-JP" altLang="en-US" sz="2000" b="1" dirty="0">
                <a:highlight>
                  <a:srgbClr val="FFFFCC"/>
                </a:highlight>
              </a:rPr>
              <a:t>日本型の伝統的組織 </a:t>
            </a:r>
            <a:r>
              <a:rPr kumimoji="1" lang="en-US" altLang="ja-JP" sz="2000" b="1" dirty="0">
                <a:highlight>
                  <a:srgbClr val="00FF00"/>
                </a:highlight>
              </a:rPr>
              <a:t>(</a:t>
            </a:r>
            <a:r>
              <a:rPr kumimoji="1" lang="ja-JP" altLang="en-US" sz="2000" b="1" dirty="0">
                <a:highlight>
                  <a:srgbClr val="00FF00"/>
                </a:highlight>
              </a:rPr>
              <a:t>大企業・役所・自治体・研究所</a:t>
            </a:r>
            <a:r>
              <a:rPr kumimoji="1" lang="en-US" altLang="ja-JP" sz="2000" b="1" dirty="0">
                <a:highlight>
                  <a:srgbClr val="00FF00"/>
                </a:highlight>
              </a:rPr>
              <a:t>)</a:t>
            </a:r>
          </a:p>
          <a:p>
            <a:r>
              <a:rPr kumimoji="1" lang="ja-JP" altLang="en-US" sz="2000" b="1" dirty="0">
                <a:highlight>
                  <a:srgbClr val="FFFFCC"/>
                </a:highlight>
              </a:rPr>
              <a:t>を</a:t>
            </a:r>
            <a:r>
              <a:rPr kumimoji="1" lang="ja-JP" altLang="en-US" sz="2000" b="1" u="sng" dirty="0">
                <a:highlight>
                  <a:srgbClr val="FFFF00"/>
                </a:highlight>
              </a:rPr>
              <a:t>維持したまま、</a:t>
            </a:r>
            <a:r>
              <a:rPr kumimoji="1" lang="ja-JP" altLang="en-US" sz="2000" b="1" dirty="0">
                <a:highlight>
                  <a:srgbClr val="FFFFCC"/>
                </a:highlight>
              </a:rPr>
              <a:t>それらの組織の資源を活用し、</a:t>
            </a:r>
            <a:endParaRPr kumimoji="1" lang="en-US" altLang="ja-JP" sz="2000" b="1" dirty="0">
              <a:highlight>
                <a:srgbClr val="FFFFCC"/>
              </a:highlight>
            </a:endParaRPr>
          </a:p>
          <a:p>
            <a:r>
              <a:rPr kumimoji="1" lang="ja-JP" altLang="en-US" sz="2000" b="1" dirty="0">
                <a:highlight>
                  <a:srgbClr val="FFFFCC"/>
                </a:highlight>
              </a:rPr>
              <a:t>計 </a:t>
            </a:r>
            <a:r>
              <a:rPr kumimoji="1" lang="en-US" altLang="ja-JP" sz="2000" b="1" dirty="0">
                <a:highlight>
                  <a:srgbClr val="FFFFCC"/>
                </a:highlight>
              </a:rPr>
              <a:t>1 </a:t>
            </a:r>
            <a:r>
              <a:rPr kumimoji="1" lang="ja-JP" altLang="en-US" sz="2000" b="1" dirty="0">
                <a:highlight>
                  <a:srgbClr val="FFFFCC"/>
                </a:highlight>
              </a:rPr>
              <a:t>万人の超正統派 </a:t>
            </a:r>
            <a:r>
              <a:rPr kumimoji="1" lang="en-US" altLang="ja-JP" sz="2000" b="1" dirty="0">
                <a:highlight>
                  <a:srgbClr val="FFFFCC"/>
                </a:highlight>
              </a:rPr>
              <a:t>ICT </a:t>
            </a:r>
            <a:r>
              <a:rPr kumimoji="1" lang="ja-JP" altLang="en-US" sz="2000" b="1" dirty="0">
                <a:highlight>
                  <a:srgbClr val="FFFFCC"/>
                </a:highlight>
              </a:rPr>
              <a:t>人材を育成可能である。</a:t>
            </a:r>
            <a:endParaRPr kumimoji="1" lang="en-US" altLang="ja-JP" sz="2000" b="1" dirty="0">
              <a:highlight>
                <a:srgbClr val="FFFFCC"/>
              </a:highlight>
            </a:endParaRPr>
          </a:p>
          <a:p>
            <a:r>
              <a:rPr kumimoji="1" lang="ja-JP" altLang="en-US" sz="2000" b="1" dirty="0">
                <a:highlight>
                  <a:srgbClr val="FFFF00"/>
                </a:highlight>
              </a:rPr>
              <a:t>それらの方々が多種多様な新技術を並列して生み出すことで、</a:t>
            </a:r>
            <a:endParaRPr kumimoji="1" lang="en-US" altLang="ja-JP" sz="2000" b="1" dirty="0">
              <a:highlight>
                <a:srgbClr val="FFFF00"/>
              </a:highlight>
            </a:endParaRPr>
          </a:p>
          <a:p>
            <a:r>
              <a:rPr kumimoji="1" lang="ja-JP" altLang="en-US" sz="2000" b="1" dirty="0">
                <a:highlight>
                  <a:srgbClr val="FFFF00"/>
                </a:highlight>
              </a:rPr>
              <a:t>日本は、自然かつ正統な世界一位の </a:t>
            </a:r>
            <a:r>
              <a:rPr kumimoji="1" lang="en-US" altLang="ja-JP" sz="2000" b="1" dirty="0">
                <a:highlight>
                  <a:srgbClr val="FFFF00"/>
                </a:highlight>
              </a:rPr>
              <a:t>ICT </a:t>
            </a:r>
            <a:r>
              <a:rPr kumimoji="1" lang="ja-JP" altLang="en-US" sz="2000" b="1" dirty="0">
                <a:highlight>
                  <a:srgbClr val="FFFF00"/>
                </a:highlight>
              </a:rPr>
              <a:t>技術国になることができる。</a:t>
            </a:r>
          </a:p>
        </p:txBody>
      </p:sp>
      <p:pic>
        <p:nvPicPr>
          <p:cNvPr id="67" name="図 66">
            <a:extLst>
              <a:ext uri="{FF2B5EF4-FFF2-40B4-BE49-F238E27FC236}">
                <a16:creationId xmlns:a16="http://schemas.microsoft.com/office/drawing/2014/main" id="{CA5DB029-9A59-4A28-B558-5C4ACDAEB61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73287" y="5788496"/>
            <a:ext cx="983374" cy="703579"/>
          </a:xfrm>
          <a:prstGeom prst="rect">
            <a:avLst/>
          </a:prstGeom>
        </p:spPr>
      </p:pic>
      <p:sp>
        <p:nvSpPr>
          <p:cNvPr id="68" name="右矢印 16">
            <a:extLst>
              <a:ext uri="{FF2B5EF4-FFF2-40B4-BE49-F238E27FC236}">
                <a16:creationId xmlns:a16="http://schemas.microsoft.com/office/drawing/2014/main" id="{E6233E45-568B-4CAD-A1B9-B88850B643BC}"/>
              </a:ext>
            </a:extLst>
          </p:cNvPr>
          <p:cNvSpPr/>
          <p:nvPr/>
        </p:nvSpPr>
        <p:spPr>
          <a:xfrm>
            <a:off x="2892310" y="5948891"/>
            <a:ext cx="8253249" cy="882788"/>
          </a:xfrm>
          <a:custGeom>
            <a:avLst/>
            <a:gdLst>
              <a:gd name="connsiteX0" fmla="*/ 0 w 8150773"/>
              <a:gd name="connsiteY0" fmla="*/ 74886 h 299545"/>
              <a:gd name="connsiteX1" fmla="*/ 8001001 w 8150773"/>
              <a:gd name="connsiteY1" fmla="*/ 74886 h 299545"/>
              <a:gd name="connsiteX2" fmla="*/ 8001001 w 8150773"/>
              <a:gd name="connsiteY2" fmla="*/ 0 h 299545"/>
              <a:gd name="connsiteX3" fmla="*/ 8150773 w 8150773"/>
              <a:gd name="connsiteY3" fmla="*/ 149773 h 299545"/>
              <a:gd name="connsiteX4" fmla="*/ 8001001 w 8150773"/>
              <a:gd name="connsiteY4" fmla="*/ 299545 h 299545"/>
              <a:gd name="connsiteX5" fmla="*/ 8001001 w 8150773"/>
              <a:gd name="connsiteY5" fmla="*/ 224659 h 299545"/>
              <a:gd name="connsiteX6" fmla="*/ 0 w 8150773"/>
              <a:gd name="connsiteY6" fmla="*/ 224659 h 299545"/>
              <a:gd name="connsiteX7" fmla="*/ 0 w 8150773"/>
              <a:gd name="connsiteY7" fmla="*/ 74886 h 299545"/>
              <a:gd name="connsiteX0" fmla="*/ 0 w 8150773"/>
              <a:gd name="connsiteY0" fmla="*/ 516321 h 740980"/>
              <a:gd name="connsiteX1" fmla="*/ 8001001 w 8150773"/>
              <a:gd name="connsiteY1" fmla="*/ 516321 h 740980"/>
              <a:gd name="connsiteX2" fmla="*/ 8001001 w 8150773"/>
              <a:gd name="connsiteY2" fmla="*/ 0 h 740980"/>
              <a:gd name="connsiteX3" fmla="*/ 8150773 w 8150773"/>
              <a:gd name="connsiteY3" fmla="*/ 591208 h 740980"/>
              <a:gd name="connsiteX4" fmla="*/ 8001001 w 8150773"/>
              <a:gd name="connsiteY4" fmla="*/ 740980 h 740980"/>
              <a:gd name="connsiteX5" fmla="*/ 8001001 w 8150773"/>
              <a:gd name="connsiteY5" fmla="*/ 666094 h 740980"/>
              <a:gd name="connsiteX6" fmla="*/ 0 w 8150773"/>
              <a:gd name="connsiteY6" fmla="*/ 666094 h 740980"/>
              <a:gd name="connsiteX7" fmla="*/ 0 w 8150773"/>
              <a:gd name="connsiteY7" fmla="*/ 516321 h 740980"/>
              <a:gd name="connsiteX0" fmla="*/ 0 w 8150773"/>
              <a:gd name="connsiteY0" fmla="*/ 516321 h 740980"/>
              <a:gd name="connsiteX1" fmla="*/ 7993118 w 8150773"/>
              <a:gd name="connsiteY1" fmla="*/ 130066 h 740980"/>
              <a:gd name="connsiteX2" fmla="*/ 8001001 w 8150773"/>
              <a:gd name="connsiteY2" fmla="*/ 0 h 740980"/>
              <a:gd name="connsiteX3" fmla="*/ 8150773 w 8150773"/>
              <a:gd name="connsiteY3" fmla="*/ 591208 h 740980"/>
              <a:gd name="connsiteX4" fmla="*/ 8001001 w 8150773"/>
              <a:gd name="connsiteY4" fmla="*/ 740980 h 740980"/>
              <a:gd name="connsiteX5" fmla="*/ 8001001 w 8150773"/>
              <a:gd name="connsiteY5" fmla="*/ 666094 h 740980"/>
              <a:gd name="connsiteX6" fmla="*/ 0 w 8150773"/>
              <a:gd name="connsiteY6" fmla="*/ 666094 h 740980"/>
              <a:gd name="connsiteX7" fmla="*/ 0 w 8150773"/>
              <a:gd name="connsiteY7" fmla="*/ 516321 h 740980"/>
              <a:gd name="connsiteX0" fmla="*/ 0 w 8142890"/>
              <a:gd name="connsiteY0" fmla="*/ 516321 h 740980"/>
              <a:gd name="connsiteX1" fmla="*/ 7993118 w 8142890"/>
              <a:gd name="connsiteY1" fmla="*/ 130066 h 740980"/>
              <a:gd name="connsiteX2" fmla="*/ 8001001 w 8142890"/>
              <a:gd name="connsiteY2" fmla="*/ 0 h 740980"/>
              <a:gd name="connsiteX3" fmla="*/ 8142890 w 8142890"/>
              <a:gd name="connsiteY3" fmla="*/ 228601 h 740980"/>
              <a:gd name="connsiteX4" fmla="*/ 8001001 w 8142890"/>
              <a:gd name="connsiteY4" fmla="*/ 740980 h 740980"/>
              <a:gd name="connsiteX5" fmla="*/ 8001001 w 8142890"/>
              <a:gd name="connsiteY5" fmla="*/ 666094 h 740980"/>
              <a:gd name="connsiteX6" fmla="*/ 0 w 8142890"/>
              <a:gd name="connsiteY6" fmla="*/ 666094 h 740980"/>
              <a:gd name="connsiteX7" fmla="*/ 0 w 8142890"/>
              <a:gd name="connsiteY7" fmla="*/ 516321 h 740980"/>
              <a:gd name="connsiteX0" fmla="*/ 0 w 8253249"/>
              <a:gd name="connsiteY0" fmla="*/ 516321 h 740980"/>
              <a:gd name="connsiteX1" fmla="*/ 7993118 w 8253249"/>
              <a:gd name="connsiteY1" fmla="*/ 130066 h 740980"/>
              <a:gd name="connsiteX2" fmla="*/ 8001001 w 8253249"/>
              <a:gd name="connsiteY2" fmla="*/ 0 h 740980"/>
              <a:gd name="connsiteX3" fmla="*/ 8253249 w 8253249"/>
              <a:gd name="connsiteY3" fmla="*/ 425670 h 740980"/>
              <a:gd name="connsiteX4" fmla="*/ 8001001 w 8253249"/>
              <a:gd name="connsiteY4" fmla="*/ 740980 h 740980"/>
              <a:gd name="connsiteX5" fmla="*/ 8001001 w 8253249"/>
              <a:gd name="connsiteY5" fmla="*/ 666094 h 740980"/>
              <a:gd name="connsiteX6" fmla="*/ 0 w 8253249"/>
              <a:gd name="connsiteY6" fmla="*/ 666094 h 740980"/>
              <a:gd name="connsiteX7" fmla="*/ 0 w 8253249"/>
              <a:gd name="connsiteY7" fmla="*/ 516321 h 74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53249" h="740980">
                <a:moveTo>
                  <a:pt x="0" y="516321"/>
                </a:moveTo>
                <a:lnTo>
                  <a:pt x="7993118" y="130066"/>
                </a:lnTo>
                <a:lnTo>
                  <a:pt x="8001001" y="0"/>
                </a:lnTo>
                <a:lnTo>
                  <a:pt x="8253249" y="425670"/>
                </a:lnTo>
                <a:lnTo>
                  <a:pt x="8001001" y="740980"/>
                </a:lnTo>
                <a:lnTo>
                  <a:pt x="8001001" y="666094"/>
                </a:lnTo>
                <a:lnTo>
                  <a:pt x="0" y="666094"/>
                </a:lnTo>
                <a:lnTo>
                  <a:pt x="0" y="516321"/>
                </a:lnTo>
                <a:close/>
              </a:path>
            </a:pathLst>
          </a:custGeom>
          <a:solidFill>
            <a:srgbClr val="92D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9" name="図 68">
            <a:extLst>
              <a:ext uri="{FF2B5EF4-FFF2-40B4-BE49-F238E27FC236}">
                <a16:creationId xmlns:a16="http://schemas.microsoft.com/office/drawing/2014/main" id="{2C4202D2-792A-4529-8D15-176666CF5480}"/>
              </a:ext>
            </a:extLst>
          </p:cNvPr>
          <p:cNvPicPr>
            <a:picLocks noChangeAspect="1"/>
          </p:cNvPicPr>
          <p:nvPr/>
        </p:nvPicPr>
        <p:blipFill>
          <a:blip r:embed="rId12"/>
          <a:stretch>
            <a:fillRect/>
          </a:stretch>
        </p:blipFill>
        <p:spPr>
          <a:xfrm>
            <a:off x="3482445" y="5847192"/>
            <a:ext cx="840758" cy="372198"/>
          </a:xfrm>
          <a:prstGeom prst="rect">
            <a:avLst/>
          </a:prstGeom>
        </p:spPr>
      </p:pic>
      <p:pic>
        <p:nvPicPr>
          <p:cNvPr id="70" name="図 69">
            <a:extLst>
              <a:ext uri="{FF2B5EF4-FFF2-40B4-BE49-F238E27FC236}">
                <a16:creationId xmlns:a16="http://schemas.microsoft.com/office/drawing/2014/main" id="{C022CF1A-6AE1-4087-A42B-307E76A13AD1}"/>
              </a:ext>
            </a:extLst>
          </p:cNvPr>
          <p:cNvPicPr>
            <a:picLocks noChangeAspect="1"/>
          </p:cNvPicPr>
          <p:nvPr/>
        </p:nvPicPr>
        <p:blipFill>
          <a:blip r:embed="rId13"/>
          <a:stretch>
            <a:fillRect/>
          </a:stretch>
        </p:blipFill>
        <p:spPr>
          <a:xfrm>
            <a:off x="2896621" y="6105176"/>
            <a:ext cx="575448" cy="334423"/>
          </a:xfrm>
          <a:prstGeom prst="rect">
            <a:avLst/>
          </a:prstGeom>
        </p:spPr>
      </p:pic>
      <p:pic>
        <p:nvPicPr>
          <p:cNvPr id="71" name="図 70">
            <a:extLst>
              <a:ext uri="{FF2B5EF4-FFF2-40B4-BE49-F238E27FC236}">
                <a16:creationId xmlns:a16="http://schemas.microsoft.com/office/drawing/2014/main" id="{6962B082-AA53-4838-9431-1C7828160D51}"/>
              </a:ext>
            </a:extLst>
          </p:cNvPr>
          <p:cNvPicPr>
            <a:picLocks noChangeAspect="1"/>
          </p:cNvPicPr>
          <p:nvPr/>
        </p:nvPicPr>
        <p:blipFill>
          <a:blip r:embed="rId12"/>
          <a:stretch>
            <a:fillRect/>
          </a:stretch>
        </p:blipFill>
        <p:spPr>
          <a:xfrm>
            <a:off x="5123754" y="5451140"/>
            <a:ext cx="1418928" cy="628150"/>
          </a:xfrm>
          <a:prstGeom prst="rect">
            <a:avLst/>
          </a:prstGeom>
        </p:spPr>
      </p:pic>
      <p:pic>
        <p:nvPicPr>
          <p:cNvPr id="72" name="図 71">
            <a:extLst>
              <a:ext uri="{FF2B5EF4-FFF2-40B4-BE49-F238E27FC236}">
                <a16:creationId xmlns:a16="http://schemas.microsoft.com/office/drawing/2014/main" id="{BCD5EF69-C8D5-40FF-8D25-291DA1E6DD69}"/>
              </a:ext>
            </a:extLst>
          </p:cNvPr>
          <p:cNvPicPr>
            <a:picLocks noChangeAspect="1"/>
          </p:cNvPicPr>
          <p:nvPr/>
        </p:nvPicPr>
        <p:blipFill>
          <a:blip r:embed="rId13"/>
          <a:stretch>
            <a:fillRect/>
          </a:stretch>
        </p:blipFill>
        <p:spPr>
          <a:xfrm>
            <a:off x="4567655" y="5905878"/>
            <a:ext cx="708827" cy="411937"/>
          </a:xfrm>
          <a:prstGeom prst="rect">
            <a:avLst/>
          </a:prstGeom>
        </p:spPr>
      </p:pic>
      <p:pic>
        <p:nvPicPr>
          <p:cNvPr id="73" name="図 72">
            <a:extLst>
              <a:ext uri="{FF2B5EF4-FFF2-40B4-BE49-F238E27FC236}">
                <a16:creationId xmlns:a16="http://schemas.microsoft.com/office/drawing/2014/main" id="{2D535BEE-D6A2-4DC7-BE37-720021A292D7}"/>
              </a:ext>
            </a:extLst>
          </p:cNvPr>
          <p:cNvPicPr>
            <a:picLocks noChangeAspect="1"/>
          </p:cNvPicPr>
          <p:nvPr/>
        </p:nvPicPr>
        <p:blipFill>
          <a:blip r:embed="rId12"/>
          <a:stretch>
            <a:fillRect/>
          </a:stretch>
        </p:blipFill>
        <p:spPr>
          <a:xfrm>
            <a:off x="7282064" y="5127615"/>
            <a:ext cx="2287523" cy="1012671"/>
          </a:xfrm>
          <a:prstGeom prst="rect">
            <a:avLst/>
          </a:prstGeom>
        </p:spPr>
      </p:pic>
      <p:pic>
        <p:nvPicPr>
          <p:cNvPr id="74" name="図 73">
            <a:extLst>
              <a:ext uri="{FF2B5EF4-FFF2-40B4-BE49-F238E27FC236}">
                <a16:creationId xmlns:a16="http://schemas.microsoft.com/office/drawing/2014/main" id="{98D79FCF-1CD3-4238-9F2B-330D4186084D}"/>
              </a:ext>
            </a:extLst>
          </p:cNvPr>
          <p:cNvPicPr>
            <a:picLocks noChangeAspect="1"/>
          </p:cNvPicPr>
          <p:nvPr/>
        </p:nvPicPr>
        <p:blipFill>
          <a:blip r:embed="rId13"/>
          <a:stretch>
            <a:fillRect/>
          </a:stretch>
        </p:blipFill>
        <p:spPr>
          <a:xfrm>
            <a:off x="6289623" y="5668006"/>
            <a:ext cx="1103678" cy="641405"/>
          </a:xfrm>
          <a:prstGeom prst="rect">
            <a:avLst/>
          </a:prstGeom>
        </p:spPr>
      </p:pic>
      <p:pic>
        <p:nvPicPr>
          <p:cNvPr id="75" name="図 74">
            <a:extLst>
              <a:ext uri="{FF2B5EF4-FFF2-40B4-BE49-F238E27FC236}">
                <a16:creationId xmlns:a16="http://schemas.microsoft.com/office/drawing/2014/main" id="{1B4445CE-EF91-44C2-95FF-F57832F58219}"/>
              </a:ext>
            </a:extLst>
          </p:cNvPr>
          <p:cNvPicPr>
            <a:picLocks noChangeAspect="1"/>
          </p:cNvPicPr>
          <p:nvPr/>
        </p:nvPicPr>
        <p:blipFill>
          <a:blip r:embed="rId13"/>
          <a:stretch>
            <a:fillRect/>
          </a:stretch>
        </p:blipFill>
        <p:spPr>
          <a:xfrm>
            <a:off x="8835646" y="5355896"/>
            <a:ext cx="1441765" cy="837885"/>
          </a:xfrm>
          <a:prstGeom prst="rect">
            <a:avLst/>
          </a:prstGeom>
        </p:spPr>
      </p:pic>
      <p:pic>
        <p:nvPicPr>
          <p:cNvPr id="76" name="図 75">
            <a:extLst>
              <a:ext uri="{FF2B5EF4-FFF2-40B4-BE49-F238E27FC236}">
                <a16:creationId xmlns:a16="http://schemas.microsoft.com/office/drawing/2014/main" id="{700048D9-02D9-4F90-81B6-BCB2D40B21D0}"/>
              </a:ext>
            </a:extLst>
          </p:cNvPr>
          <p:cNvPicPr>
            <a:picLocks noChangeAspect="1"/>
          </p:cNvPicPr>
          <p:nvPr/>
        </p:nvPicPr>
        <p:blipFill>
          <a:blip r:embed="rId12"/>
          <a:stretch>
            <a:fillRect/>
          </a:stretch>
        </p:blipFill>
        <p:spPr>
          <a:xfrm>
            <a:off x="10241586" y="5171869"/>
            <a:ext cx="1922467" cy="851063"/>
          </a:xfrm>
          <a:prstGeom prst="rect">
            <a:avLst/>
          </a:prstGeom>
        </p:spPr>
      </p:pic>
      <p:pic>
        <p:nvPicPr>
          <p:cNvPr id="77" name="図 76">
            <a:extLst>
              <a:ext uri="{FF2B5EF4-FFF2-40B4-BE49-F238E27FC236}">
                <a16:creationId xmlns:a16="http://schemas.microsoft.com/office/drawing/2014/main" id="{E2A929E6-5642-4ACF-B390-444665F36FC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925629" y="5770360"/>
            <a:ext cx="558989" cy="257178"/>
          </a:xfrm>
          <a:prstGeom prst="rect">
            <a:avLst/>
          </a:prstGeom>
        </p:spPr>
      </p:pic>
      <p:pic>
        <p:nvPicPr>
          <p:cNvPr id="78" name="図 77">
            <a:extLst>
              <a:ext uri="{FF2B5EF4-FFF2-40B4-BE49-F238E27FC236}">
                <a16:creationId xmlns:a16="http://schemas.microsoft.com/office/drawing/2014/main" id="{0267CE8A-39B6-4FA7-B706-234F3260368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273548" y="295227"/>
            <a:ext cx="1264596" cy="846306"/>
          </a:xfrm>
          <a:prstGeom prst="rect">
            <a:avLst/>
          </a:prstGeom>
        </p:spPr>
      </p:pic>
      <p:sp>
        <p:nvSpPr>
          <p:cNvPr id="79" name="テキスト ボックス 78">
            <a:extLst>
              <a:ext uri="{FF2B5EF4-FFF2-40B4-BE49-F238E27FC236}">
                <a16:creationId xmlns:a16="http://schemas.microsoft.com/office/drawing/2014/main" id="{399AC7DF-1BBD-4F8D-AF8E-19527559B7DC}"/>
              </a:ext>
            </a:extLst>
          </p:cNvPr>
          <p:cNvSpPr txBox="1"/>
          <p:nvPr/>
        </p:nvSpPr>
        <p:spPr>
          <a:xfrm>
            <a:off x="3902824" y="6384614"/>
            <a:ext cx="7190453" cy="400110"/>
          </a:xfrm>
          <a:prstGeom prst="rect">
            <a:avLst/>
          </a:prstGeom>
          <a:noFill/>
        </p:spPr>
        <p:txBody>
          <a:bodyPr wrap="square" rtlCol="0">
            <a:spAutoFit/>
          </a:bodyPr>
          <a:lstStyle/>
          <a:p>
            <a:pPr algn="r"/>
            <a:r>
              <a:rPr lang="ja-JP" altLang="en-US" sz="2000" b="1" dirty="0"/>
              <a:t>さらに発展し、</a:t>
            </a:r>
            <a:r>
              <a:rPr lang="en-US" altLang="ja-JP" sz="2000" b="1" dirty="0"/>
              <a:t>ICT </a:t>
            </a:r>
            <a:r>
              <a:rPr lang="ja-JP" altLang="en-US" sz="2000" b="1" dirty="0"/>
              <a:t>においても世界トップクラスの技術と製品を実現。</a:t>
            </a:r>
          </a:p>
        </p:txBody>
      </p:sp>
      <p:pic>
        <p:nvPicPr>
          <p:cNvPr id="81" name="図 80">
            <a:extLst>
              <a:ext uri="{FF2B5EF4-FFF2-40B4-BE49-F238E27FC236}">
                <a16:creationId xmlns:a16="http://schemas.microsoft.com/office/drawing/2014/main" id="{717829C4-3A69-4A3E-B703-7BE008B8D08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92032" y="5406250"/>
            <a:ext cx="730079" cy="522353"/>
          </a:xfrm>
          <a:prstGeom prst="rect">
            <a:avLst/>
          </a:prstGeom>
        </p:spPr>
      </p:pic>
      <p:pic>
        <p:nvPicPr>
          <p:cNvPr id="82" name="図 81">
            <a:extLst>
              <a:ext uri="{FF2B5EF4-FFF2-40B4-BE49-F238E27FC236}">
                <a16:creationId xmlns:a16="http://schemas.microsoft.com/office/drawing/2014/main" id="{EF1D0CA0-BAD5-4F9D-BE63-B2B6BBCFF54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76433" y="5081866"/>
            <a:ext cx="730079" cy="522353"/>
          </a:xfrm>
          <a:prstGeom prst="rect">
            <a:avLst/>
          </a:prstGeom>
        </p:spPr>
      </p:pic>
      <p:sp>
        <p:nvSpPr>
          <p:cNvPr id="84" name="矢印: 右 83">
            <a:extLst>
              <a:ext uri="{FF2B5EF4-FFF2-40B4-BE49-F238E27FC236}">
                <a16:creationId xmlns:a16="http://schemas.microsoft.com/office/drawing/2014/main" id="{9CC3C609-E110-41D6-BB0F-ABD1E3DFB23B}"/>
              </a:ext>
            </a:extLst>
          </p:cNvPr>
          <p:cNvSpPr/>
          <p:nvPr/>
        </p:nvSpPr>
        <p:spPr>
          <a:xfrm>
            <a:off x="4847129" y="2422725"/>
            <a:ext cx="2121912" cy="916675"/>
          </a:xfrm>
          <a:prstGeom prst="rightArrow">
            <a:avLst/>
          </a:prstGeom>
          <a:solidFill>
            <a:srgbClr val="92D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85" name="テキスト ボックス 84">
            <a:extLst>
              <a:ext uri="{FF2B5EF4-FFF2-40B4-BE49-F238E27FC236}">
                <a16:creationId xmlns:a16="http://schemas.microsoft.com/office/drawing/2014/main" id="{B751A15F-95C0-4011-AA73-246F6A875DFA}"/>
              </a:ext>
            </a:extLst>
          </p:cNvPr>
          <p:cNvSpPr txBox="1"/>
          <p:nvPr/>
        </p:nvSpPr>
        <p:spPr>
          <a:xfrm>
            <a:off x="4616313" y="3307194"/>
            <a:ext cx="2632315" cy="2123658"/>
          </a:xfrm>
          <a:prstGeom prst="rect">
            <a:avLst/>
          </a:prstGeom>
          <a:noFill/>
        </p:spPr>
        <p:txBody>
          <a:bodyPr wrap="square" rtlCol="0">
            <a:spAutoFit/>
          </a:bodyPr>
          <a:lstStyle/>
          <a:p>
            <a:r>
              <a:rPr kumimoji="1" lang="ja-JP" altLang="en-US" sz="2000" b="1" dirty="0"/>
              <a:t>日本は、ほぼすべての産業領域で世界トップになることに成功した。</a:t>
            </a:r>
          </a:p>
          <a:p>
            <a:r>
              <a:rPr lang="en-US" altLang="ja-JP" sz="2400" b="1" dirty="0">
                <a:highlight>
                  <a:srgbClr val="00FFFF"/>
                </a:highlight>
              </a:rPr>
              <a:t>ICT </a:t>
            </a:r>
            <a:r>
              <a:rPr lang="ja-JP" altLang="en-US" sz="2400" b="1" dirty="0">
                <a:highlight>
                  <a:srgbClr val="00FFFF"/>
                </a:highlight>
              </a:rPr>
              <a:t>でも同様な能力は、これから</a:t>
            </a:r>
            <a:endParaRPr lang="en-US" altLang="ja-JP" sz="2400" b="1" dirty="0">
              <a:highlight>
                <a:srgbClr val="00FFFF"/>
              </a:highlight>
            </a:endParaRPr>
          </a:p>
          <a:p>
            <a:r>
              <a:rPr lang="ja-JP" altLang="en-US" sz="2400" b="1" dirty="0">
                <a:highlight>
                  <a:srgbClr val="00FFFF"/>
                </a:highlight>
              </a:rPr>
              <a:t>確実に発揮される。</a:t>
            </a:r>
            <a:endParaRPr kumimoji="1" lang="ja-JP" altLang="en-US" sz="2400" b="1" dirty="0">
              <a:highlight>
                <a:srgbClr val="00FFFF"/>
              </a:highlight>
            </a:endParaRPr>
          </a:p>
        </p:txBody>
      </p:sp>
      <p:pic>
        <p:nvPicPr>
          <p:cNvPr id="87" name="図 86">
            <a:extLst>
              <a:ext uri="{FF2B5EF4-FFF2-40B4-BE49-F238E27FC236}">
                <a16:creationId xmlns:a16="http://schemas.microsoft.com/office/drawing/2014/main" id="{FDCD6C36-D141-4BC8-85A2-8E9250C2638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661931" y="2115641"/>
            <a:ext cx="2079933" cy="1301432"/>
          </a:xfrm>
          <a:prstGeom prst="rect">
            <a:avLst/>
          </a:prstGeom>
        </p:spPr>
      </p:pic>
    </p:spTree>
    <p:extLst>
      <p:ext uri="{BB962C8B-B14F-4D97-AF65-F5344CB8AC3E}">
        <p14:creationId xmlns:p14="http://schemas.microsoft.com/office/powerpoint/2010/main" val="885295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9915426" y="1255570"/>
            <a:ext cx="2065354" cy="892737"/>
          </a:xfrm>
          <a:prstGeom prst="rect">
            <a:avLst/>
          </a:prstGeom>
        </p:spPr>
      </p:pic>
      <p:pic>
        <p:nvPicPr>
          <p:cNvPr id="7" name="図 6"/>
          <p:cNvPicPr>
            <a:picLocks noChangeAspect="1"/>
          </p:cNvPicPr>
          <p:nvPr/>
        </p:nvPicPr>
        <p:blipFill>
          <a:blip r:embed="rId3"/>
          <a:stretch>
            <a:fillRect/>
          </a:stretch>
        </p:blipFill>
        <p:spPr>
          <a:xfrm>
            <a:off x="8610600" y="1216689"/>
            <a:ext cx="1209662" cy="967730"/>
          </a:xfrm>
          <a:prstGeom prst="rect">
            <a:avLst/>
          </a:prstGeom>
        </p:spPr>
      </p:pic>
      <p:pic>
        <p:nvPicPr>
          <p:cNvPr id="113" name="図 112">
            <a:extLst>
              <a:ext uri="{FF2B5EF4-FFF2-40B4-BE49-F238E27FC236}">
                <a16:creationId xmlns:a16="http://schemas.microsoft.com/office/drawing/2014/main" id="{1A5B1087-C2A5-4A95-86A9-6D534273BA0F}"/>
              </a:ext>
            </a:extLst>
          </p:cNvPr>
          <p:cNvPicPr>
            <a:picLocks noChangeAspect="1"/>
          </p:cNvPicPr>
          <p:nvPr/>
        </p:nvPicPr>
        <p:blipFill>
          <a:blip r:embed="rId4"/>
          <a:stretch>
            <a:fillRect/>
          </a:stretch>
        </p:blipFill>
        <p:spPr>
          <a:xfrm>
            <a:off x="7849305" y="2211349"/>
            <a:ext cx="4237763" cy="1546137"/>
          </a:xfrm>
          <a:prstGeom prst="rect">
            <a:avLst/>
          </a:prstGeom>
        </p:spPr>
      </p:pic>
      <p:pic>
        <p:nvPicPr>
          <p:cNvPr id="107" name="図 106"/>
          <p:cNvPicPr>
            <a:picLocks noChangeAspect="1"/>
          </p:cNvPicPr>
          <p:nvPr/>
        </p:nvPicPr>
        <p:blipFill>
          <a:blip r:embed="rId5"/>
          <a:stretch>
            <a:fillRect/>
          </a:stretch>
        </p:blipFill>
        <p:spPr>
          <a:xfrm>
            <a:off x="6781361" y="1192860"/>
            <a:ext cx="1246399" cy="701099"/>
          </a:xfrm>
          <a:prstGeom prst="rect">
            <a:avLst/>
          </a:prstGeom>
          <a:ln w="28575">
            <a:solidFill>
              <a:schemeClr val="bg1">
                <a:lumMod val="75000"/>
              </a:schemeClr>
            </a:solidFill>
          </a:ln>
        </p:spPr>
      </p:pic>
      <p:pic>
        <p:nvPicPr>
          <p:cNvPr id="108" name="図 107"/>
          <p:cNvPicPr>
            <a:picLocks noChangeAspect="1"/>
          </p:cNvPicPr>
          <p:nvPr/>
        </p:nvPicPr>
        <p:blipFill>
          <a:blip r:embed="rId6"/>
          <a:stretch>
            <a:fillRect/>
          </a:stretch>
        </p:blipFill>
        <p:spPr>
          <a:xfrm>
            <a:off x="4251402" y="3184175"/>
            <a:ext cx="2097400" cy="1179788"/>
          </a:xfrm>
          <a:prstGeom prst="rect">
            <a:avLst/>
          </a:prstGeom>
          <a:ln w="28575">
            <a:solidFill>
              <a:schemeClr val="bg1">
                <a:lumMod val="75000"/>
              </a:schemeClr>
            </a:solidFill>
          </a:ln>
        </p:spPr>
      </p:pic>
      <p:pic>
        <p:nvPicPr>
          <p:cNvPr id="96" name="図 95"/>
          <p:cNvPicPr>
            <a:picLocks noChangeAspect="1"/>
          </p:cNvPicPr>
          <p:nvPr/>
        </p:nvPicPr>
        <p:blipFill>
          <a:blip r:embed="rId7"/>
          <a:stretch>
            <a:fillRect/>
          </a:stretch>
        </p:blipFill>
        <p:spPr>
          <a:xfrm>
            <a:off x="4421583" y="5100004"/>
            <a:ext cx="1375023" cy="1184802"/>
          </a:xfrm>
          <a:prstGeom prst="rect">
            <a:avLst/>
          </a:prstGeom>
        </p:spPr>
      </p:pic>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22</a:t>
            </a:fld>
            <a:endParaRPr kumimoji="1" lang="ja-JP" altLang="en-US" dirty="0"/>
          </a:p>
        </p:txBody>
      </p:sp>
      <p:sp>
        <p:nvSpPr>
          <p:cNvPr id="9" name="正方形/長方形 8">
            <a:extLst>
              <a:ext uri="{FF2B5EF4-FFF2-40B4-BE49-F238E27FC236}">
                <a16:creationId xmlns:a16="http://schemas.microsoft.com/office/drawing/2014/main" id="{1972D522-B0A5-4E15-A7B5-E02E250570A9}"/>
              </a:ext>
            </a:extLst>
          </p:cNvPr>
          <p:cNvSpPr/>
          <p:nvPr/>
        </p:nvSpPr>
        <p:spPr>
          <a:xfrm>
            <a:off x="342039" y="5669665"/>
            <a:ext cx="6909971" cy="646331"/>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85750" indent="-285750">
              <a:buFont typeface="Arial" panose="020B0604020202020204" pitchFamily="34" charset="0"/>
              <a:buChar char="•"/>
            </a:pPr>
            <a:r>
              <a:rPr lang="ja-JP" altLang="en-US" b="1" dirty="0">
                <a:latin typeface="+mn-ea"/>
              </a:rPr>
              <a:t>ソフトイーサ株式会社 代表取締役</a:t>
            </a:r>
          </a:p>
          <a:p>
            <a:pPr marL="285750" indent="-285750">
              <a:buFont typeface="Arial" panose="020B0604020202020204" pitchFamily="34" charset="0"/>
              <a:buChar char="•"/>
            </a:pPr>
            <a:r>
              <a:rPr lang="ja-JP" altLang="en-US" b="1" dirty="0">
                <a:latin typeface="+mn-ea"/>
              </a:rPr>
              <a:t>筑波大学 客員教授</a:t>
            </a:r>
          </a:p>
        </p:txBody>
      </p:sp>
      <p:sp>
        <p:nvSpPr>
          <p:cNvPr id="10" name="正方形/長方形 9">
            <a:extLst>
              <a:ext uri="{FF2B5EF4-FFF2-40B4-BE49-F238E27FC236}">
                <a16:creationId xmlns:a16="http://schemas.microsoft.com/office/drawing/2014/main" id="{1972D522-B0A5-4E15-A7B5-E02E250570A9}"/>
              </a:ext>
            </a:extLst>
          </p:cNvPr>
          <p:cNvSpPr/>
          <p:nvPr/>
        </p:nvSpPr>
        <p:spPr>
          <a:xfrm>
            <a:off x="158206" y="485650"/>
            <a:ext cx="6888694" cy="707886"/>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4000" b="1" dirty="0">
                <a:latin typeface="+mn-ea"/>
              </a:rPr>
              <a:t>登 大遊 </a:t>
            </a:r>
            <a:r>
              <a:rPr lang="en-US" altLang="ja-JP" sz="2400" b="1" dirty="0">
                <a:latin typeface="+mn-ea"/>
              </a:rPr>
              <a:t>Daiyuu Nobori, Ph.D.</a:t>
            </a:r>
            <a:endParaRPr lang="ja-JP" altLang="en-US" sz="2400" b="1" dirty="0">
              <a:latin typeface="+mn-ea"/>
            </a:endParaRPr>
          </a:p>
        </p:txBody>
      </p:sp>
      <p:pic>
        <p:nvPicPr>
          <p:cNvPr id="13" name="図 12"/>
          <p:cNvPicPr>
            <a:picLocks noChangeAspect="1"/>
          </p:cNvPicPr>
          <p:nvPr/>
        </p:nvPicPr>
        <p:blipFill>
          <a:blip r:embed="rId8"/>
          <a:stretch>
            <a:fillRect/>
          </a:stretch>
        </p:blipFill>
        <p:spPr>
          <a:xfrm>
            <a:off x="661000" y="4731886"/>
            <a:ext cx="2214832" cy="883498"/>
          </a:xfrm>
          <a:prstGeom prst="rect">
            <a:avLst/>
          </a:prstGeom>
        </p:spPr>
      </p:pic>
      <p:sp>
        <p:nvSpPr>
          <p:cNvPr id="12" name="テキスト ボックス 11"/>
          <p:cNvSpPr txBox="1"/>
          <p:nvPr/>
        </p:nvSpPr>
        <p:spPr>
          <a:xfrm>
            <a:off x="648934" y="3670733"/>
            <a:ext cx="4935447" cy="707886"/>
          </a:xfrm>
          <a:prstGeom prst="rect">
            <a:avLst/>
          </a:prstGeom>
          <a:noFill/>
        </p:spPr>
        <p:txBody>
          <a:bodyPr wrap="square" rtlCol="0">
            <a:spAutoFit/>
          </a:bodyPr>
          <a:lstStyle/>
          <a:p>
            <a:r>
              <a:rPr kumimoji="1" lang="ja-JP" altLang="en-US" sz="2000" b="1" dirty="0"/>
              <a:t>産業サイバーセキュリティセンター</a:t>
            </a:r>
          </a:p>
          <a:p>
            <a:r>
              <a:rPr kumimoji="1" lang="ja-JP" altLang="en-US" sz="2000" b="1" dirty="0"/>
              <a:t>サイバー技術研究室長</a:t>
            </a:r>
            <a:endParaRPr kumimoji="1" lang="en-US" altLang="ja-JP" sz="2000" b="1" dirty="0"/>
          </a:p>
        </p:txBody>
      </p:sp>
      <p:pic>
        <p:nvPicPr>
          <p:cNvPr id="14" name="図 13"/>
          <p:cNvPicPr>
            <a:picLocks noChangeAspect="1"/>
          </p:cNvPicPr>
          <p:nvPr/>
        </p:nvPicPr>
        <p:blipFill>
          <a:blip r:embed="rId9"/>
          <a:stretch>
            <a:fillRect/>
          </a:stretch>
        </p:blipFill>
        <p:spPr>
          <a:xfrm>
            <a:off x="734241" y="3207377"/>
            <a:ext cx="2590943" cy="488277"/>
          </a:xfrm>
          <a:prstGeom prst="rect">
            <a:avLst/>
          </a:prstGeom>
        </p:spPr>
      </p:pic>
      <p:sp>
        <p:nvSpPr>
          <p:cNvPr id="16" name="テキスト ボックス 15"/>
          <p:cNvSpPr txBox="1"/>
          <p:nvPr/>
        </p:nvSpPr>
        <p:spPr>
          <a:xfrm>
            <a:off x="3031875" y="4780738"/>
            <a:ext cx="2961231" cy="707886"/>
          </a:xfrm>
          <a:prstGeom prst="rect">
            <a:avLst/>
          </a:prstGeom>
          <a:noFill/>
        </p:spPr>
        <p:txBody>
          <a:bodyPr wrap="square" rtlCol="0">
            <a:spAutoFit/>
          </a:bodyPr>
          <a:lstStyle/>
          <a:p>
            <a:r>
              <a:rPr kumimoji="1" lang="ja-JP" altLang="en-US" sz="2000" b="1" dirty="0"/>
              <a:t>ビジネス開発本部</a:t>
            </a:r>
            <a:endParaRPr kumimoji="1" lang="en-US" altLang="ja-JP" sz="2000" b="1" dirty="0"/>
          </a:p>
          <a:p>
            <a:r>
              <a:rPr kumimoji="1" lang="ja-JP" altLang="en-US" sz="2000" b="1" dirty="0"/>
              <a:t>特殊局員</a:t>
            </a:r>
            <a:endParaRPr kumimoji="1" lang="en-US" altLang="ja-JP" sz="2000" b="1" dirty="0"/>
          </a:p>
        </p:txBody>
      </p:sp>
      <p:grpSp>
        <p:nvGrpSpPr>
          <p:cNvPr id="17" name="Group 82"/>
          <p:cNvGrpSpPr>
            <a:grpSpLocks noChangeAspect="1"/>
          </p:cNvGrpSpPr>
          <p:nvPr/>
        </p:nvGrpSpPr>
        <p:grpSpPr bwMode="auto">
          <a:xfrm flipH="1">
            <a:off x="7636563" y="4345113"/>
            <a:ext cx="1249519" cy="2542124"/>
            <a:chOff x="6422" y="1669"/>
            <a:chExt cx="928" cy="1888"/>
          </a:xfrm>
        </p:grpSpPr>
        <p:sp>
          <p:nvSpPr>
            <p:cNvPr id="18" name="AutoShape 81"/>
            <p:cNvSpPr>
              <a:spLocks noChangeAspect="1" noChangeArrowheads="1" noTextEdit="1"/>
            </p:cNvSpPr>
            <p:nvPr/>
          </p:nvSpPr>
          <p:spPr bwMode="auto">
            <a:xfrm>
              <a:off x="6422" y="1669"/>
              <a:ext cx="928" cy="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9" name="Group 152"/>
            <p:cNvGrpSpPr>
              <a:grpSpLocks/>
            </p:cNvGrpSpPr>
            <p:nvPr/>
          </p:nvGrpSpPr>
          <p:grpSpPr bwMode="auto">
            <a:xfrm>
              <a:off x="6427" y="1674"/>
              <a:ext cx="918" cy="1807"/>
              <a:chOff x="6427" y="1674"/>
              <a:chExt cx="918" cy="1807"/>
            </a:xfrm>
          </p:grpSpPr>
          <p:grpSp>
            <p:nvGrpSpPr>
              <p:cNvPr id="20" name="Group 89"/>
              <p:cNvGrpSpPr>
                <a:grpSpLocks/>
              </p:cNvGrpSpPr>
              <p:nvPr/>
            </p:nvGrpSpPr>
            <p:grpSpPr bwMode="auto">
              <a:xfrm>
                <a:off x="6852" y="3268"/>
                <a:ext cx="354" cy="213"/>
                <a:chOff x="6852" y="3268"/>
                <a:chExt cx="354" cy="213"/>
              </a:xfrm>
            </p:grpSpPr>
            <p:sp>
              <p:nvSpPr>
                <p:cNvPr id="83" name="Freeform 83"/>
                <p:cNvSpPr>
                  <a:spLocks/>
                </p:cNvSpPr>
                <p:nvPr/>
              </p:nvSpPr>
              <p:spPr bwMode="auto">
                <a:xfrm>
                  <a:off x="6852" y="3268"/>
                  <a:ext cx="354" cy="213"/>
                </a:xfrm>
                <a:custGeom>
                  <a:avLst/>
                  <a:gdLst>
                    <a:gd name="T0" fmla="*/ 247 w 707"/>
                    <a:gd name="T1" fmla="*/ 48 h 427"/>
                    <a:gd name="T2" fmla="*/ 151 w 707"/>
                    <a:gd name="T3" fmla="*/ 124 h 427"/>
                    <a:gd name="T4" fmla="*/ 0 w 707"/>
                    <a:gd name="T5" fmla="*/ 192 h 427"/>
                    <a:gd name="T6" fmla="*/ 0 w 707"/>
                    <a:gd name="T7" fmla="*/ 241 h 427"/>
                    <a:gd name="T8" fmla="*/ 82 w 707"/>
                    <a:gd name="T9" fmla="*/ 268 h 427"/>
                    <a:gd name="T10" fmla="*/ 220 w 707"/>
                    <a:gd name="T11" fmla="*/ 261 h 427"/>
                    <a:gd name="T12" fmla="*/ 364 w 707"/>
                    <a:gd name="T13" fmla="*/ 234 h 427"/>
                    <a:gd name="T14" fmla="*/ 460 w 707"/>
                    <a:gd name="T15" fmla="*/ 213 h 427"/>
                    <a:gd name="T16" fmla="*/ 440 w 707"/>
                    <a:gd name="T17" fmla="*/ 316 h 427"/>
                    <a:gd name="T18" fmla="*/ 419 w 707"/>
                    <a:gd name="T19" fmla="*/ 365 h 427"/>
                    <a:gd name="T20" fmla="*/ 426 w 707"/>
                    <a:gd name="T21" fmla="*/ 399 h 427"/>
                    <a:gd name="T22" fmla="*/ 536 w 707"/>
                    <a:gd name="T23" fmla="*/ 427 h 427"/>
                    <a:gd name="T24" fmla="*/ 653 w 707"/>
                    <a:gd name="T25" fmla="*/ 365 h 427"/>
                    <a:gd name="T26" fmla="*/ 680 w 707"/>
                    <a:gd name="T27" fmla="*/ 303 h 427"/>
                    <a:gd name="T28" fmla="*/ 680 w 707"/>
                    <a:gd name="T29" fmla="*/ 247 h 427"/>
                    <a:gd name="T30" fmla="*/ 707 w 707"/>
                    <a:gd name="T31" fmla="*/ 206 h 427"/>
                    <a:gd name="T32" fmla="*/ 694 w 707"/>
                    <a:gd name="T33" fmla="*/ 0 h 427"/>
                    <a:gd name="T34" fmla="*/ 247 w 707"/>
                    <a:gd name="T35" fmla="*/ 48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7" h="427">
                      <a:moveTo>
                        <a:pt x="247" y="48"/>
                      </a:moveTo>
                      <a:lnTo>
                        <a:pt x="151" y="124"/>
                      </a:lnTo>
                      <a:lnTo>
                        <a:pt x="0" y="192"/>
                      </a:lnTo>
                      <a:lnTo>
                        <a:pt x="0" y="241"/>
                      </a:lnTo>
                      <a:lnTo>
                        <a:pt x="82" y="268"/>
                      </a:lnTo>
                      <a:lnTo>
                        <a:pt x="220" y="261"/>
                      </a:lnTo>
                      <a:lnTo>
                        <a:pt x="364" y="234"/>
                      </a:lnTo>
                      <a:lnTo>
                        <a:pt x="460" y="213"/>
                      </a:lnTo>
                      <a:lnTo>
                        <a:pt x="440" y="316"/>
                      </a:lnTo>
                      <a:lnTo>
                        <a:pt x="419" y="365"/>
                      </a:lnTo>
                      <a:lnTo>
                        <a:pt x="426" y="399"/>
                      </a:lnTo>
                      <a:lnTo>
                        <a:pt x="536" y="427"/>
                      </a:lnTo>
                      <a:lnTo>
                        <a:pt x="653" y="365"/>
                      </a:lnTo>
                      <a:lnTo>
                        <a:pt x="680" y="303"/>
                      </a:lnTo>
                      <a:lnTo>
                        <a:pt x="680" y="247"/>
                      </a:lnTo>
                      <a:lnTo>
                        <a:pt x="707" y="206"/>
                      </a:lnTo>
                      <a:lnTo>
                        <a:pt x="694" y="0"/>
                      </a:lnTo>
                      <a:lnTo>
                        <a:pt x="247" y="48"/>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nvGrpSpPr>
                <p:cNvPr id="84" name="Group 88"/>
                <p:cNvGrpSpPr>
                  <a:grpSpLocks/>
                </p:cNvGrpSpPr>
                <p:nvPr/>
              </p:nvGrpSpPr>
              <p:grpSpPr bwMode="auto">
                <a:xfrm>
                  <a:off x="6861" y="3312"/>
                  <a:ext cx="316" cy="146"/>
                  <a:chOff x="6861" y="3312"/>
                  <a:chExt cx="316" cy="146"/>
                </a:xfrm>
              </p:grpSpPr>
              <p:sp>
                <p:nvSpPr>
                  <p:cNvPr id="85" name="Freeform 84"/>
                  <p:cNvSpPr>
                    <a:spLocks/>
                  </p:cNvSpPr>
                  <p:nvPr/>
                </p:nvSpPr>
                <p:spPr bwMode="auto">
                  <a:xfrm>
                    <a:off x="6861" y="3334"/>
                    <a:ext cx="111" cy="36"/>
                  </a:xfrm>
                  <a:custGeom>
                    <a:avLst/>
                    <a:gdLst>
                      <a:gd name="T0" fmla="*/ 0 w 222"/>
                      <a:gd name="T1" fmla="*/ 65 h 71"/>
                      <a:gd name="T2" fmla="*/ 116 w 222"/>
                      <a:gd name="T3" fmla="*/ 71 h 71"/>
                      <a:gd name="T4" fmla="*/ 222 w 222"/>
                      <a:gd name="T5" fmla="*/ 43 h 71"/>
                      <a:gd name="T6" fmla="*/ 138 w 222"/>
                      <a:gd name="T7" fmla="*/ 0 h 71"/>
                      <a:gd name="T8" fmla="*/ 0 w 222"/>
                      <a:gd name="T9" fmla="*/ 65 h 71"/>
                    </a:gdLst>
                    <a:ahLst/>
                    <a:cxnLst>
                      <a:cxn ang="0">
                        <a:pos x="T0" y="T1"/>
                      </a:cxn>
                      <a:cxn ang="0">
                        <a:pos x="T2" y="T3"/>
                      </a:cxn>
                      <a:cxn ang="0">
                        <a:pos x="T4" y="T5"/>
                      </a:cxn>
                      <a:cxn ang="0">
                        <a:pos x="T6" y="T7"/>
                      </a:cxn>
                      <a:cxn ang="0">
                        <a:pos x="T8" y="T9"/>
                      </a:cxn>
                    </a:cxnLst>
                    <a:rect l="0" t="0" r="r" b="b"/>
                    <a:pathLst>
                      <a:path w="222" h="71">
                        <a:moveTo>
                          <a:pt x="0" y="65"/>
                        </a:moveTo>
                        <a:lnTo>
                          <a:pt x="116" y="71"/>
                        </a:lnTo>
                        <a:lnTo>
                          <a:pt x="222" y="43"/>
                        </a:lnTo>
                        <a:lnTo>
                          <a:pt x="138" y="0"/>
                        </a:lnTo>
                        <a:lnTo>
                          <a:pt x="0" y="65"/>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6" name="Freeform 85"/>
                  <p:cNvSpPr>
                    <a:spLocks/>
                  </p:cNvSpPr>
                  <p:nvPr/>
                </p:nvSpPr>
                <p:spPr bwMode="auto">
                  <a:xfrm>
                    <a:off x="6935" y="3312"/>
                    <a:ext cx="121" cy="39"/>
                  </a:xfrm>
                  <a:custGeom>
                    <a:avLst/>
                    <a:gdLst>
                      <a:gd name="T0" fmla="*/ 50 w 243"/>
                      <a:gd name="T1" fmla="*/ 0 h 78"/>
                      <a:gd name="T2" fmla="*/ 0 w 243"/>
                      <a:gd name="T3" fmla="*/ 40 h 78"/>
                      <a:gd name="T4" fmla="*/ 72 w 243"/>
                      <a:gd name="T5" fmla="*/ 78 h 78"/>
                      <a:gd name="T6" fmla="*/ 129 w 243"/>
                      <a:gd name="T7" fmla="*/ 68 h 78"/>
                      <a:gd name="T8" fmla="*/ 192 w 243"/>
                      <a:gd name="T9" fmla="*/ 50 h 78"/>
                      <a:gd name="T10" fmla="*/ 243 w 243"/>
                      <a:gd name="T11" fmla="*/ 37 h 78"/>
                      <a:gd name="T12" fmla="*/ 130 w 243"/>
                      <a:gd name="T13" fmla="*/ 27 h 78"/>
                      <a:gd name="T14" fmla="*/ 50 w 243"/>
                      <a:gd name="T15" fmla="*/ 0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78">
                        <a:moveTo>
                          <a:pt x="50" y="0"/>
                        </a:moveTo>
                        <a:lnTo>
                          <a:pt x="0" y="40"/>
                        </a:lnTo>
                        <a:lnTo>
                          <a:pt x="72" y="78"/>
                        </a:lnTo>
                        <a:lnTo>
                          <a:pt x="129" y="68"/>
                        </a:lnTo>
                        <a:lnTo>
                          <a:pt x="192" y="50"/>
                        </a:lnTo>
                        <a:lnTo>
                          <a:pt x="243" y="37"/>
                        </a:lnTo>
                        <a:lnTo>
                          <a:pt x="130" y="27"/>
                        </a:lnTo>
                        <a:lnTo>
                          <a:pt x="5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7" name="Freeform 86"/>
                  <p:cNvSpPr>
                    <a:spLocks/>
                  </p:cNvSpPr>
                  <p:nvPr/>
                </p:nvSpPr>
                <p:spPr bwMode="auto">
                  <a:xfrm>
                    <a:off x="7071" y="3389"/>
                    <a:ext cx="106" cy="69"/>
                  </a:xfrm>
                  <a:custGeom>
                    <a:avLst/>
                    <a:gdLst>
                      <a:gd name="T0" fmla="*/ 31 w 212"/>
                      <a:gd name="T1" fmla="*/ 39 h 137"/>
                      <a:gd name="T2" fmla="*/ 24 w 212"/>
                      <a:gd name="T3" fmla="*/ 77 h 137"/>
                      <a:gd name="T4" fmla="*/ 0 w 212"/>
                      <a:gd name="T5" fmla="*/ 118 h 137"/>
                      <a:gd name="T6" fmla="*/ 62 w 212"/>
                      <a:gd name="T7" fmla="*/ 135 h 137"/>
                      <a:gd name="T8" fmla="*/ 120 w 212"/>
                      <a:gd name="T9" fmla="*/ 137 h 137"/>
                      <a:gd name="T10" fmla="*/ 174 w 212"/>
                      <a:gd name="T11" fmla="*/ 111 h 137"/>
                      <a:gd name="T12" fmla="*/ 199 w 212"/>
                      <a:gd name="T13" fmla="*/ 80 h 137"/>
                      <a:gd name="T14" fmla="*/ 212 w 212"/>
                      <a:gd name="T15" fmla="*/ 11 h 137"/>
                      <a:gd name="T16" fmla="*/ 151 w 212"/>
                      <a:gd name="T17" fmla="*/ 25 h 137"/>
                      <a:gd name="T18" fmla="*/ 88 w 212"/>
                      <a:gd name="T19" fmla="*/ 24 h 137"/>
                      <a:gd name="T20" fmla="*/ 37 w 212"/>
                      <a:gd name="T21" fmla="*/ 0 h 137"/>
                      <a:gd name="T22" fmla="*/ 31 w 212"/>
                      <a:gd name="T23" fmla="*/ 3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2" h="137">
                        <a:moveTo>
                          <a:pt x="31" y="39"/>
                        </a:moveTo>
                        <a:lnTo>
                          <a:pt x="24" y="77"/>
                        </a:lnTo>
                        <a:lnTo>
                          <a:pt x="0" y="118"/>
                        </a:lnTo>
                        <a:lnTo>
                          <a:pt x="62" y="135"/>
                        </a:lnTo>
                        <a:lnTo>
                          <a:pt x="120" y="137"/>
                        </a:lnTo>
                        <a:lnTo>
                          <a:pt x="174" y="111"/>
                        </a:lnTo>
                        <a:lnTo>
                          <a:pt x="199" y="80"/>
                        </a:lnTo>
                        <a:lnTo>
                          <a:pt x="212" y="11"/>
                        </a:lnTo>
                        <a:lnTo>
                          <a:pt x="151" y="25"/>
                        </a:lnTo>
                        <a:lnTo>
                          <a:pt x="88" y="24"/>
                        </a:lnTo>
                        <a:lnTo>
                          <a:pt x="37" y="0"/>
                        </a:lnTo>
                        <a:lnTo>
                          <a:pt x="31" y="39"/>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8" name="Freeform 87"/>
                  <p:cNvSpPr>
                    <a:spLocks/>
                  </p:cNvSpPr>
                  <p:nvPr/>
                </p:nvSpPr>
                <p:spPr bwMode="auto">
                  <a:xfrm>
                    <a:off x="7091" y="3348"/>
                    <a:ext cx="84" cy="50"/>
                  </a:xfrm>
                  <a:custGeom>
                    <a:avLst/>
                    <a:gdLst>
                      <a:gd name="T0" fmla="*/ 0 w 170"/>
                      <a:gd name="T1" fmla="*/ 76 h 101"/>
                      <a:gd name="T2" fmla="*/ 45 w 170"/>
                      <a:gd name="T3" fmla="*/ 98 h 101"/>
                      <a:gd name="T4" fmla="*/ 118 w 170"/>
                      <a:gd name="T5" fmla="*/ 101 h 101"/>
                      <a:gd name="T6" fmla="*/ 170 w 170"/>
                      <a:gd name="T7" fmla="*/ 90 h 101"/>
                      <a:gd name="T8" fmla="*/ 165 w 170"/>
                      <a:gd name="T9" fmla="*/ 39 h 101"/>
                      <a:gd name="T10" fmla="*/ 165 w 170"/>
                      <a:gd name="T11" fmla="*/ 0 h 101"/>
                      <a:gd name="T12" fmla="*/ 132 w 170"/>
                      <a:gd name="T13" fmla="*/ 17 h 101"/>
                      <a:gd name="T14" fmla="*/ 31 w 170"/>
                      <a:gd name="T15" fmla="*/ 32 h 101"/>
                      <a:gd name="T16" fmla="*/ 14 w 170"/>
                      <a:gd name="T17" fmla="*/ 22 h 101"/>
                      <a:gd name="T18" fmla="*/ 0 w 170"/>
                      <a:gd name="T19" fmla="*/ 7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01">
                        <a:moveTo>
                          <a:pt x="0" y="76"/>
                        </a:moveTo>
                        <a:lnTo>
                          <a:pt x="45" y="98"/>
                        </a:lnTo>
                        <a:lnTo>
                          <a:pt x="118" y="101"/>
                        </a:lnTo>
                        <a:lnTo>
                          <a:pt x="170" y="90"/>
                        </a:lnTo>
                        <a:lnTo>
                          <a:pt x="165" y="39"/>
                        </a:lnTo>
                        <a:lnTo>
                          <a:pt x="165" y="0"/>
                        </a:lnTo>
                        <a:lnTo>
                          <a:pt x="132" y="17"/>
                        </a:lnTo>
                        <a:lnTo>
                          <a:pt x="31" y="32"/>
                        </a:lnTo>
                        <a:lnTo>
                          <a:pt x="14" y="22"/>
                        </a:lnTo>
                        <a:lnTo>
                          <a:pt x="0" y="76"/>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21" name="Group 109"/>
              <p:cNvGrpSpPr>
                <a:grpSpLocks/>
              </p:cNvGrpSpPr>
              <p:nvPr/>
            </p:nvGrpSpPr>
            <p:grpSpPr bwMode="auto">
              <a:xfrm>
                <a:off x="6561" y="1862"/>
                <a:ext cx="784" cy="1497"/>
                <a:chOff x="6561" y="1862"/>
                <a:chExt cx="784" cy="1497"/>
              </a:xfrm>
            </p:grpSpPr>
            <p:sp>
              <p:nvSpPr>
                <p:cNvPr id="64" name="Freeform 90"/>
                <p:cNvSpPr>
                  <a:spLocks/>
                </p:cNvSpPr>
                <p:nvPr/>
              </p:nvSpPr>
              <p:spPr bwMode="auto">
                <a:xfrm>
                  <a:off x="6561" y="1887"/>
                  <a:ext cx="784" cy="1472"/>
                </a:xfrm>
                <a:custGeom>
                  <a:avLst/>
                  <a:gdLst>
                    <a:gd name="T0" fmla="*/ 0 w 1569"/>
                    <a:gd name="T1" fmla="*/ 332 h 2944"/>
                    <a:gd name="T2" fmla="*/ 76 w 1569"/>
                    <a:gd name="T3" fmla="*/ 300 h 2944"/>
                    <a:gd name="T4" fmla="*/ 102 w 1569"/>
                    <a:gd name="T5" fmla="*/ 225 h 2944"/>
                    <a:gd name="T6" fmla="*/ 116 w 1569"/>
                    <a:gd name="T7" fmla="*/ 206 h 2944"/>
                    <a:gd name="T8" fmla="*/ 384 w 1569"/>
                    <a:gd name="T9" fmla="*/ 389 h 2944"/>
                    <a:gd name="T10" fmla="*/ 418 w 1569"/>
                    <a:gd name="T11" fmla="*/ 382 h 2944"/>
                    <a:gd name="T12" fmla="*/ 452 w 1569"/>
                    <a:gd name="T13" fmla="*/ 369 h 2944"/>
                    <a:gd name="T14" fmla="*/ 573 w 1569"/>
                    <a:gd name="T15" fmla="*/ 227 h 2944"/>
                    <a:gd name="T16" fmla="*/ 623 w 1569"/>
                    <a:gd name="T17" fmla="*/ 152 h 2944"/>
                    <a:gd name="T18" fmla="*/ 678 w 1569"/>
                    <a:gd name="T19" fmla="*/ 97 h 2944"/>
                    <a:gd name="T20" fmla="*/ 788 w 1569"/>
                    <a:gd name="T21" fmla="*/ 69 h 2944"/>
                    <a:gd name="T22" fmla="*/ 1170 w 1569"/>
                    <a:gd name="T23" fmla="*/ 0 h 2944"/>
                    <a:gd name="T24" fmla="*/ 1281 w 1569"/>
                    <a:gd name="T25" fmla="*/ 86 h 2944"/>
                    <a:gd name="T26" fmla="*/ 1435 w 1569"/>
                    <a:gd name="T27" fmla="*/ 148 h 2944"/>
                    <a:gd name="T28" fmla="*/ 1466 w 1569"/>
                    <a:gd name="T29" fmla="*/ 293 h 2944"/>
                    <a:gd name="T30" fmla="*/ 1528 w 1569"/>
                    <a:gd name="T31" fmla="*/ 536 h 2944"/>
                    <a:gd name="T32" fmla="*/ 1569 w 1569"/>
                    <a:gd name="T33" fmla="*/ 777 h 2944"/>
                    <a:gd name="T34" fmla="*/ 1548 w 1569"/>
                    <a:gd name="T35" fmla="*/ 1053 h 2944"/>
                    <a:gd name="T36" fmla="*/ 1435 w 1569"/>
                    <a:gd name="T37" fmla="*/ 1226 h 2944"/>
                    <a:gd name="T38" fmla="*/ 1380 w 1569"/>
                    <a:gd name="T39" fmla="*/ 1509 h 2944"/>
                    <a:gd name="T40" fmla="*/ 1319 w 1569"/>
                    <a:gd name="T41" fmla="*/ 2465 h 2944"/>
                    <a:gd name="T42" fmla="*/ 1305 w 1569"/>
                    <a:gd name="T43" fmla="*/ 2768 h 2944"/>
                    <a:gd name="T44" fmla="*/ 1182 w 1569"/>
                    <a:gd name="T45" fmla="*/ 2930 h 2944"/>
                    <a:gd name="T46" fmla="*/ 1048 w 1569"/>
                    <a:gd name="T47" fmla="*/ 2872 h 2944"/>
                    <a:gd name="T48" fmla="*/ 876 w 1569"/>
                    <a:gd name="T49" fmla="*/ 2865 h 2944"/>
                    <a:gd name="T50" fmla="*/ 773 w 1569"/>
                    <a:gd name="T51" fmla="*/ 2741 h 2944"/>
                    <a:gd name="T52" fmla="*/ 699 w 1569"/>
                    <a:gd name="T53" fmla="*/ 2100 h 2944"/>
                    <a:gd name="T54" fmla="*/ 624 w 1569"/>
                    <a:gd name="T55" fmla="*/ 1406 h 2944"/>
                    <a:gd name="T56" fmla="*/ 683 w 1569"/>
                    <a:gd name="T57" fmla="*/ 785 h 2944"/>
                    <a:gd name="T58" fmla="*/ 514 w 1569"/>
                    <a:gd name="T59" fmla="*/ 665 h 2944"/>
                    <a:gd name="T60" fmla="*/ 396 w 1569"/>
                    <a:gd name="T61" fmla="*/ 678 h 2944"/>
                    <a:gd name="T62" fmla="*/ 202 w 1569"/>
                    <a:gd name="T63" fmla="*/ 541 h 2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69" h="2944">
                      <a:moveTo>
                        <a:pt x="4" y="348"/>
                      </a:moveTo>
                      <a:lnTo>
                        <a:pt x="0" y="332"/>
                      </a:lnTo>
                      <a:lnTo>
                        <a:pt x="35" y="331"/>
                      </a:lnTo>
                      <a:lnTo>
                        <a:pt x="76" y="300"/>
                      </a:lnTo>
                      <a:lnTo>
                        <a:pt x="102" y="255"/>
                      </a:lnTo>
                      <a:lnTo>
                        <a:pt x="102" y="225"/>
                      </a:lnTo>
                      <a:lnTo>
                        <a:pt x="98" y="212"/>
                      </a:lnTo>
                      <a:lnTo>
                        <a:pt x="116" y="206"/>
                      </a:lnTo>
                      <a:lnTo>
                        <a:pt x="370" y="393"/>
                      </a:lnTo>
                      <a:lnTo>
                        <a:pt x="384" y="389"/>
                      </a:lnTo>
                      <a:lnTo>
                        <a:pt x="418" y="400"/>
                      </a:lnTo>
                      <a:lnTo>
                        <a:pt x="418" y="382"/>
                      </a:lnTo>
                      <a:lnTo>
                        <a:pt x="449" y="382"/>
                      </a:lnTo>
                      <a:lnTo>
                        <a:pt x="452" y="369"/>
                      </a:lnTo>
                      <a:lnTo>
                        <a:pt x="497" y="317"/>
                      </a:lnTo>
                      <a:lnTo>
                        <a:pt x="573" y="227"/>
                      </a:lnTo>
                      <a:lnTo>
                        <a:pt x="592" y="207"/>
                      </a:lnTo>
                      <a:lnTo>
                        <a:pt x="623" y="152"/>
                      </a:lnTo>
                      <a:lnTo>
                        <a:pt x="647" y="117"/>
                      </a:lnTo>
                      <a:lnTo>
                        <a:pt x="678" y="97"/>
                      </a:lnTo>
                      <a:lnTo>
                        <a:pt x="736" y="76"/>
                      </a:lnTo>
                      <a:lnTo>
                        <a:pt x="788" y="69"/>
                      </a:lnTo>
                      <a:lnTo>
                        <a:pt x="843" y="35"/>
                      </a:lnTo>
                      <a:lnTo>
                        <a:pt x="1170" y="0"/>
                      </a:lnTo>
                      <a:lnTo>
                        <a:pt x="1185" y="38"/>
                      </a:lnTo>
                      <a:lnTo>
                        <a:pt x="1281" y="86"/>
                      </a:lnTo>
                      <a:lnTo>
                        <a:pt x="1388" y="117"/>
                      </a:lnTo>
                      <a:lnTo>
                        <a:pt x="1435" y="148"/>
                      </a:lnTo>
                      <a:lnTo>
                        <a:pt x="1453" y="179"/>
                      </a:lnTo>
                      <a:lnTo>
                        <a:pt x="1466" y="293"/>
                      </a:lnTo>
                      <a:lnTo>
                        <a:pt x="1491" y="409"/>
                      </a:lnTo>
                      <a:lnTo>
                        <a:pt x="1528" y="536"/>
                      </a:lnTo>
                      <a:lnTo>
                        <a:pt x="1562" y="667"/>
                      </a:lnTo>
                      <a:lnTo>
                        <a:pt x="1569" y="777"/>
                      </a:lnTo>
                      <a:lnTo>
                        <a:pt x="1555" y="922"/>
                      </a:lnTo>
                      <a:lnTo>
                        <a:pt x="1548" y="1053"/>
                      </a:lnTo>
                      <a:lnTo>
                        <a:pt x="1510" y="1240"/>
                      </a:lnTo>
                      <a:lnTo>
                        <a:pt x="1435" y="1226"/>
                      </a:lnTo>
                      <a:lnTo>
                        <a:pt x="1442" y="1460"/>
                      </a:lnTo>
                      <a:lnTo>
                        <a:pt x="1380" y="1509"/>
                      </a:lnTo>
                      <a:lnTo>
                        <a:pt x="1351" y="2114"/>
                      </a:lnTo>
                      <a:lnTo>
                        <a:pt x="1319" y="2465"/>
                      </a:lnTo>
                      <a:lnTo>
                        <a:pt x="1299" y="2679"/>
                      </a:lnTo>
                      <a:lnTo>
                        <a:pt x="1305" y="2768"/>
                      </a:lnTo>
                      <a:lnTo>
                        <a:pt x="1299" y="2868"/>
                      </a:lnTo>
                      <a:lnTo>
                        <a:pt x="1182" y="2930"/>
                      </a:lnTo>
                      <a:lnTo>
                        <a:pt x="1089" y="2944"/>
                      </a:lnTo>
                      <a:lnTo>
                        <a:pt x="1048" y="2872"/>
                      </a:lnTo>
                      <a:lnTo>
                        <a:pt x="993" y="2872"/>
                      </a:lnTo>
                      <a:lnTo>
                        <a:pt x="876" y="2865"/>
                      </a:lnTo>
                      <a:lnTo>
                        <a:pt x="790" y="2834"/>
                      </a:lnTo>
                      <a:lnTo>
                        <a:pt x="773" y="2741"/>
                      </a:lnTo>
                      <a:lnTo>
                        <a:pt x="777" y="2662"/>
                      </a:lnTo>
                      <a:lnTo>
                        <a:pt x="699" y="2100"/>
                      </a:lnTo>
                      <a:lnTo>
                        <a:pt x="700" y="1502"/>
                      </a:lnTo>
                      <a:lnTo>
                        <a:pt x="624" y="1406"/>
                      </a:lnTo>
                      <a:lnTo>
                        <a:pt x="693" y="901"/>
                      </a:lnTo>
                      <a:lnTo>
                        <a:pt x="683" y="785"/>
                      </a:lnTo>
                      <a:lnTo>
                        <a:pt x="686" y="551"/>
                      </a:lnTo>
                      <a:lnTo>
                        <a:pt x="514" y="665"/>
                      </a:lnTo>
                      <a:lnTo>
                        <a:pt x="458" y="682"/>
                      </a:lnTo>
                      <a:lnTo>
                        <a:pt x="396" y="678"/>
                      </a:lnTo>
                      <a:lnTo>
                        <a:pt x="290" y="630"/>
                      </a:lnTo>
                      <a:lnTo>
                        <a:pt x="202" y="541"/>
                      </a:lnTo>
                      <a:lnTo>
                        <a:pt x="4" y="348"/>
                      </a:lnTo>
                      <a:close/>
                    </a:path>
                  </a:pathLst>
                </a:custGeom>
                <a:solidFill>
                  <a:srgbClr val="60606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5" name="Freeform 91"/>
                <p:cNvSpPr>
                  <a:spLocks/>
                </p:cNvSpPr>
                <p:nvPr/>
              </p:nvSpPr>
              <p:spPr bwMode="auto">
                <a:xfrm>
                  <a:off x="7000" y="1862"/>
                  <a:ext cx="143" cy="373"/>
                </a:xfrm>
                <a:custGeom>
                  <a:avLst/>
                  <a:gdLst>
                    <a:gd name="T0" fmla="*/ 0 w 286"/>
                    <a:gd name="T1" fmla="*/ 149 h 745"/>
                    <a:gd name="T2" fmla="*/ 0 w 286"/>
                    <a:gd name="T3" fmla="*/ 283 h 745"/>
                    <a:gd name="T4" fmla="*/ 7 w 286"/>
                    <a:gd name="T5" fmla="*/ 497 h 745"/>
                    <a:gd name="T6" fmla="*/ 52 w 286"/>
                    <a:gd name="T7" fmla="*/ 683 h 745"/>
                    <a:gd name="T8" fmla="*/ 69 w 286"/>
                    <a:gd name="T9" fmla="*/ 745 h 745"/>
                    <a:gd name="T10" fmla="*/ 90 w 286"/>
                    <a:gd name="T11" fmla="*/ 572 h 745"/>
                    <a:gd name="T12" fmla="*/ 121 w 286"/>
                    <a:gd name="T13" fmla="*/ 397 h 745"/>
                    <a:gd name="T14" fmla="*/ 165 w 286"/>
                    <a:gd name="T15" fmla="*/ 283 h 745"/>
                    <a:gd name="T16" fmla="*/ 207 w 286"/>
                    <a:gd name="T17" fmla="*/ 194 h 745"/>
                    <a:gd name="T18" fmla="*/ 227 w 286"/>
                    <a:gd name="T19" fmla="*/ 163 h 745"/>
                    <a:gd name="T20" fmla="*/ 286 w 286"/>
                    <a:gd name="T21" fmla="*/ 63 h 745"/>
                    <a:gd name="T22" fmla="*/ 269 w 286"/>
                    <a:gd name="T23" fmla="*/ 0 h 745"/>
                    <a:gd name="T24" fmla="*/ 4 w 286"/>
                    <a:gd name="T25" fmla="*/ 56 h 745"/>
                    <a:gd name="T26" fmla="*/ 0 w 286"/>
                    <a:gd name="T27" fmla="*/ 149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6" h="745">
                      <a:moveTo>
                        <a:pt x="0" y="149"/>
                      </a:moveTo>
                      <a:lnTo>
                        <a:pt x="0" y="283"/>
                      </a:lnTo>
                      <a:lnTo>
                        <a:pt x="7" y="497"/>
                      </a:lnTo>
                      <a:lnTo>
                        <a:pt x="52" y="683"/>
                      </a:lnTo>
                      <a:lnTo>
                        <a:pt x="69" y="745"/>
                      </a:lnTo>
                      <a:lnTo>
                        <a:pt x="90" y="572"/>
                      </a:lnTo>
                      <a:lnTo>
                        <a:pt x="121" y="397"/>
                      </a:lnTo>
                      <a:lnTo>
                        <a:pt x="165" y="283"/>
                      </a:lnTo>
                      <a:lnTo>
                        <a:pt x="207" y="194"/>
                      </a:lnTo>
                      <a:lnTo>
                        <a:pt x="227" y="163"/>
                      </a:lnTo>
                      <a:lnTo>
                        <a:pt x="286" y="63"/>
                      </a:lnTo>
                      <a:lnTo>
                        <a:pt x="269" y="0"/>
                      </a:lnTo>
                      <a:lnTo>
                        <a:pt x="4" y="56"/>
                      </a:lnTo>
                      <a:lnTo>
                        <a:pt x="0" y="149"/>
                      </a:lnTo>
                      <a:close/>
                    </a:path>
                  </a:pathLst>
                </a:custGeom>
                <a:solidFill>
                  <a:srgbClr val="C0C0C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6" name="Freeform 92"/>
                <p:cNvSpPr>
                  <a:spLocks/>
                </p:cNvSpPr>
                <p:nvPr/>
              </p:nvSpPr>
              <p:spPr bwMode="auto">
                <a:xfrm>
                  <a:off x="7009" y="1956"/>
                  <a:ext cx="55" cy="258"/>
                </a:xfrm>
                <a:custGeom>
                  <a:avLst/>
                  <a:gdLst>
                    <a:gd name="T0" fmla="*/ 57 w 109"/>
                    <a:gd name="T1" fmla="*/ 7 h 516"/>
                    <a:gd name="T2" fmla="*/ 44 w 109"/>
                    <a:gd name="T3" fmla="*/ 43 h 516"/>
                    <a:gd name="T4" fmla="*/ 50 w 109"/>
                    <a:gd name="T5" fmla="*/ 82 h 516"/>
                    <a:gd name="T6" fmla="*/ 23 w 109"/>
                    <a:gd name="T7" fmla="*/ 162 h 516"/>
                    <a:gd name="T8" fmla="*/ 3 w 109"/>
                    <a:gd name="T9" fmla="*/ 229 h 516"/>
                    <a:gd name="T10" fmla="*/ 0 w 109"/>
                    <a:gd name="T11" fmla="*/ 291 h 516"/>
                    <a:gd name="T12" fmla="*/ 9 w 109"/>
                    <a:gd name="T13" fmla="*/ 344 h 516"/>
                    <a:gd name="T14" fmla="*/ 47 w 109"/>
                    <a:gd name="T15" fmla="*/ 516 h 516"/>
                    <a:gd name="T16" fmla="*/ 67 w 109"/>
                    <a:gd name="T17" fmla="*/ 351 h 516"/>
                    <a:gd name="T18" fmla="*/ 81 w 109"/>
                    <a:gd name="T19" fmla="*/ 268 h 516"/>
                    <a:gd name="T20" fmla="*/ 81 w 109"/>
                    <a:gd name="T21" fmla="*/ 169 h 516"/>
                    <a:gd name="T22" fmla="*/ 81 w 109"/>
                    <a:gd name="T23" fmla="*/ 79 h 516"/>
                    <a:gd name="T24" fmla="*/ 109 w 109"/>
                    <a:gd name="T25" fmla="*/ 64 h 516"/>
                    <a:gd name="T26" fmla="*/ 99 w 109"/>
                    <a:gd name="T27" fmla="*/ 12 h 516"/>
                    <a:gd name="T28" fmla="*/ 81 w 109"/>
                    <a:gd name="T29" fmla="*/ 0 h 516"/>
                    <a:gd name="T30" fmla="*/ 57 w 109"/>
                    <a:gd name="T31" fmla="*/ 7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516">
                      <a:moveTo>
                        <a:pt x="57" y="7"/>
                      </a:moveTo>
                      <a:lnTo>
                        <a:pt x="44" y="43"/>
                      </a:lnTo>
                      <a:lnTo>
                        <a:pt x="50" y="82"/>
                      </a:lnTo>
                      <a:lnTo>
                        <a:pt x="23" y="162"/>
                      </a:lnTo>
                      <a:lnTo>
                        <a:pt x="3" y="229"/>
                      </a:lnTo>
                      <a:lnTo>
                        <a:pt x="0" y="291"/>
                      </a:lnTo>
                      <a:lnTo>
                        <a:pt x="9" y="344"/>
                      </a:lnTo>
                      <a:lnTo>
                        <a:pt x="47" y="516"/>
                      </a:lnTo>
                      <a:lnTo>
                        <a:pt x="67" y="351"/>
                      </a:lnTo>
                      <a:lnTo>
                        <a:pt x="81" y="268"/>
                      </a:lnTo>
                      <a:lnTo>
                        <a:pt x="81" y="169"/>
                      </a:lnTo>
                      <a:lnTo>
                        <a:pt x="81" y="79"/>
                      </a:lnTo>
                      <a:lnTo>
                        <a:pt x="109" y="64"/>
                      </a:lnTo>
                      <a:lnTo>
                        <a:pt x="99" y="12"/>
                      </a:lnTo>
                      <a:lnTo>
                        <a:pt x="81" y="0"/>
                      </a:lnTo>
                      <a:lnTo>
                        <a:pt x="57" y="7"/>
                      </a:lnTo>
                      <a:close/>
                    </a:path>
                  </a:pathLst>
                </a:custGeom>
                <a:solidFill>
                  <a:srgbClr val="80000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7" name="Freeform 93"/>
                <p:cNvSpPr>
                  <a:spLocks/>
                </p:cNvSpPr>
                <p:nvPr/>
              </p:nvSpPr>
              <p:spPr bwMode="auto">
                <a:xfrm>
                  <a:off x="6930" y="1913"/>
                  <a:ext cx="108" cy="452"/>
                </a:xfrm>
                <a:custGeom>
                  <a:avLst/>
                  <a:gdLst>
                    <a:gd name="T0" fmla="*/ 99 w 216"/>
                    <a:gd name="T1" fmla="*/ 0 h 904"/>
                    <a:gd name="T2" fmla="*/ 40 w 216"/>
                    <a:gd name="T3" fmla="*/ 34 h 904"/>
                    <a:gd name="T4" fmla="*/ 22 w 216"/>
                    <a:gd name="T5" fmla="*/ 69 h 904"/>
                    <a:gd name="T6" fmla="*/ 0 w 216"/>
                    <a:gd name="T7" fmla="*/ 141 h 904"/>
                    <a:gd name="T8" fmla="*/ 48 w 216"/>
                    <a:gd name="T9" fmla="*/ 168 h 904"/>
                    <a:gd name="T10" fmla="*/ 13 w 216"/>
                    <a:gd name="T11" fmla="*/ 206 h 904"/>
                    <a:gd name="T12" fmla="*/ 27 w 216"/>
                    <a:gd name="T13" fmla="*/ 292 h 904"/>
                    <a:gd name="T14" fmla="*/ 44 w 216"/>
                    <a:gd name="T15" fmla="*/ 375 h 904"/>
                    <a:gd name="T16" fmla="*/ 65 w 216"/>
                    <a:gd name="T17" fmla="*/ 489 h 904"/>
                    <a:gd name="T18" fmla="*/ 82 w 216"/>
                    <a:gd name="T19" fmla="*/ 554 h 904"/>
                    <a:gd name="T20" fmla="*/ 96 w 216"/>
                    <a:gd name="T21" fmla="*/ 637 h 904"/>
                    <a:gd name="T22" fmla="*/ 175 w 216"/>
                    <a:gd name="T23" fmla="*/ 904 h 904"/>
                    <a:gd name="T24" fmla="*/ 216 w 216"/>
                    <a:gd name="T25" fmla="*/ 804 h 904"/>
                    <a:gd name="T26" fmla="*/ 164 w 216"/>
                    <a:gd name="T27" fmla="*/ 582 h 904"/>
                    <a:gd name="T28" fmla="*/ 137 w 216"/>
                    <a:gd name="T29" fmla="*/ 454 h 904"/>
                    <a:gd name="T30" fmla="*/ 127 w 216"/>
                    <a:gd name="T31" fmla="*/ 337 h 904"/>
                    <a:gd name="T32" fmla="*/ 123 w 216"/>
                    <a:gd name="T33" fmla="*/ 193 h 904"/>
                    <a:gd name="T34" fmla="*/ 120 w 216"/>
                    <a:gd name="T35" fmla="*/ 107 h 904"/>
                    <a:gd name="T36" fmla="*/ 130 w 216"/>
                    <a:gd name="T37" fmla="*/ 72 h 904"/>
                    <a:gd name="T38" fmla="*/ 113 w 216"/>
                    <a:gd name="T39" fmla="*/ 41 h 904"/>
                    <a:gd name="T40" fmla="*/ 106 w 216"/>
                    <a:gd name="T41" fmla="*/ 24 h 904"/>
                    <a:gd name="T42" fmla="*/ 99 w 216"/>
                    <a:gd name="T43"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 h="904">
                      <a:moveTo>
                        <a:pt x="99" y="0"/>
                      </a:moveTo>
                      <a:lnTo>
                        <a:pt x="40" y="34"/>
                      </a:lnTo>
                      <a:lnTo>
                        <a:pt x="22" y="69"/>
                      </a:lnTo>
                      <a:lnTo>
                        <a:pt x="0" y="141"/>
                      </a:lnTo>
                      <a:lnTo>
                        <a:pt x="48" y="168"/>
                      </a:lnTo>
                      <a:lnTo>
                        <a:pt x="13" y="206"/>
                      </a:lnTo>
                      <a:lnTo>
                        <a:pt x="27" y="292"/>
                      </a:lnTo>
                      <a:lnTo>
                        <a:pt x="44" y="375"/>
                      </a:lnTo>
                      <a:lnTo>
                        <a:pt x="65" y="489"/>
                      </a:lnTo>
                      <a:lnTo>
                        <a:pt x="82" y="554"/>
                      </a:lnTo>
                      <a:lnTo>
                        <a:pt x="96" y="637"/>
                      </a:lnTo>
                      <a:lnTo>
                        <a:pt x="175" y="904"/>
                      </a:lnTo>
                      <a:lnTo>
                        <a:pt x="216" y="804"/>
                      </a:lnTo>
                      <a:lnTo>
                        <a:pt x="164" y="582"/>
                      </a:lnTo>
                      <a:lnTo>
                        <a:pt x="137" y="454"/>
                      </a:lnTo>
                      <a:lnTo>
                        <a:pt x="127" y="337"/>
                      </a:lnTo>
                      <a:lnTo>
                        <a:pt x="123" y="193"/>
                      </a:lnTo>
                      <a:lnTo>
                        <a:pt x="120" y="107"/>
                      </a:lnTo>
                      <a:lnTo>
                        <a:pt x="130" y="72"/>
                      </a:lnTo>
                      <a:lnTo>
                        <a:pt x="113" y="41"/>
                      </a:lnTo>
                      <a:lnTo>
                        <a:pt x="106" y="24"/>
                      </a:lnTo>
                      <a:lnTo>
                        <a:pt x="99"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8" name="Freeform 94"/>
                <p:cNvSpPr>
                  <a:spLocks/>
                </p:cNvSpPr>
                <p:nvPr/>
              </p:nvSpPr>
              <p:spPr bwMode="auto">
                <a:xfrm>
                  <a:off x="7021" y="1901"/>
                  <a:ext cx="154" cy="449"/>
                </a:xfrm>
                <a:custGeom>
                  <a:avLst/>
                  <a:gdLst>
                    <a:gd name="T0" fmla="*/ 254 w 309"/>
                    <a:gd name="T1" fmla="*/ 0 h 897"/>
                    <a:gd name="T2" fmla="*/ 257 w 309"/>
                    <a:gd name="T3" fmla="*/ 17 h 897"/>
                    <a:gd name="T4" fmla="*/ 309 w 309"/>
                    <a:gd name="T5" fmla="*/ 44 h 897"/>
                    <a:gd name="T6" fmla="*/ 288 w 309"/>
                    <a:gd name="T7" fmla="*/ 100 h 897"/>
                    <a:gd name="T8" fmla="*/ 278 w 309"/>
                    <a:gd name="T9" fmla="*/ 165 h 897"/>
                    <a:gd name="T10" fmla="*/ 223 w 309"/>
                    <a:gd name="T11" fmla="*/ 162 h 897"/>
                    <a:gd name="T12" fmla="*/ 271 w 309"/>
                    <a:gd name="T13" fmla="*/ 217 h 897"/>
                    <a:gd name="T14" fmla="*/ 230 w 309"/>
                    <a:gd name="T15" fmla="*/ 251 h 897"/>
                    <a:gd name="T16" fmla="*/ 182 w 309"/>
                    <a:gd name="T17" fmla="*/ 330 h 897"/>
                    <a:gd name="T18" fmla="*/ 151 w 309"/>
                    <a:gd name="T19" fmla="*/ 427 h 897"/>
                    <a:gd name="T20" fmla="*/ 127 w 309"/>
                    <a:gd name="T21" fmla="*/ 533 h 897"/>
                    <a:gd name="T22" fmla="*/ 106 w 309"/>
                    <a:gd name="T23" fmla="*/ 644 h 897"/>
                    <a:gd name="T24" fmla="*/ 55 w 309"/>
                    <a:gd name="T25" fmla="*/ 897 h 897"/>
                    <a:gd name="T26" fmla="*/ 0 w 309"/>
                    <a:gd name="T27" fmla="*/ 794 h 897"/>
                    <a:gd name="T28" fmla="*/ 51 w 309"/>
                    <a:gd name="T29" fmla="*/ 625 h 897"/>
                    <a:gd name="T30" fmla="*/ 61 w 309"/>
                    <a:gd name="T31" fmla="*/ 526 h 897"/>
                    <a:gd name="T32" fmla="*/ 79 w 309"/>
                    <a:gd name="T33" fmla="*/ 420 h 897"/>
                    <a:gd name="T34" fmla="*/ 96 w 309"/>
                    <a:gd name="T35" fmla="*/ 330 h 897"/>
                    <a:gd name="T36" fmla="*/ 127 w 309"/>
                    <a:gd name="T37" fmla="*/ 234 h 897"/>
                    <a:gd name="T38" fmla="*/ 165 w 309"/>
                    <a:gd name="T39" fmla="*/ 158 h 897"/>
                    <a:gd name="T40" fmla="*/ 213 w 309"/>
                    <a:gd name="T41" fmla="*/ 79 h 897"/>
                    <a:gd name="T42" fmla="*/ 254 w 309"/>
                    <a:gd name="T43" fmla="*/ 0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9" h="897">
                      <a:moveTo>
                        <a:pt x="254" y="0"/>
                      </a:moveTo>
                      <a:lnTo>
                        <a:pt x="257" y="17"/>
                      </a:lnTo>
                      <a:lnTo>
                        <a:pt x="309" y="44"/>
                      </a:lnTo>
                      <a:lnTo>
                        <a:pt x="288" y="100"/>
                      </a:lnTo>
                      <a:lnTo>
                        <a:pt x="278" y="165"/>
                      </a:lnTo>
                      <a:lnTo>
                        <a:pt x="223" y="162"/>
                      </a:lnTo>
                      <a:lnTo>
                        <a:pt x="271" y="217"/>
                      </a:lnTo>
                      <a:lnTo>
                        <a:pt x="230" y="251"/>
                      </a:lnTo>
                      <a:lnTo>
                        <a:pt x="182" y="330"/>
                      </a:lnTo>
                      <a:lnTo>
                        <a:pt x="151" y="427"/>
                      </a:lnTo>
                      <a:lnTo>
                        <a:pt x="127" y="533"/>
                      </a:lnTo>
                      <a:lnTo>
                        <a:pt x="106" y="644"/>
                      </a:lnTo>
                      <a:lnTo>
                        <a:pt x="55" y="897"/>
                      </a:lnTo>
                      <a:lnTo>
                        <a:pt x="0" y="794"/>
                      </a:lnTo>
                      <a:lnTo>
                        <a:pt x="51" y="625"/>
                      </a:lnTo>
                      <a:lnTo>
                        <a:pt x="61" y="526"/>
                      </a:lnTo>
                      <a:lnTo>
                        <a:pt x="79" y="420"/>
                      </a:lnTo>
                      <a:lnTo>
                        <a:pt x="96" y="330"/>
                      </a:lnTo>
                      <a:lnTo>
                        <a:pt x="127" y="234"/>
                      </a:lnTo>
                      <a:lnTo>
                        <a:pt x="165" y="158"/>
                      </a:lnTo>
                      <a:lnTo>
                        <a:pt x="213" y="79"/>
                      </a:lnTo>
                      <a:lnTo>
                        <a:pt x="254"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9" name="Freeform 95"/>
                <p:cNvSpPr>
                  <a:spLocks/>
                </p:cNvSpPr>
                <p:nvPr/>
              </p:nvSpPr>
              <p:spPr bwMode="auto">
                <a:xfrm>
                  <a:off x="7019" y="1925"/>
                  <a:ext cx="253" cy="734"/>
                </a:xfrm>
                <a:custGeom>
                  <a:avLst/>
                  <a:gdLst>
                    <a:gd name="T0" fmla="*/ 320 w 505"/>
                    <a:gd name="T1" fmla="*/ 0 h 1469"/>
                    <a:gd name="T2" fmla="*/ 306 w 505"/>
                    <a:gd name="T3" fmla="*/ 62 h 1469"/>
                    <a:gd name="T4" fmla="*/ 306 w 505"/>
                    <a:gd name="T5" fmla="*/ 120 h 1469"/>
                    <a:gd name="T6" fmla="*/ 292 w 505"/>
                    <a:gd name="T7" fmla="*/ 131 h 1469"/>
                    <a:gd name="T8" fmla="*/ 251 w 505"/>
                    <a:gd name="T9" fmla="*/ 124 h 1469"/>
                    <a:gd name="T10" fmla="*/ 272 w 505"/>
                    <a:gd name="T11" fmla="*/ 144 h 1469"/>
                    <a:gd name="T12" fmla="*/ 285 w 505"/>
                    <a:gd name="T13" fmla="*/ 165 h 1469"/>
                    <a:gd name="T14" fmla="*/ 282 w 505"/>
                    <a:gd name="T15" fmla="*/ 179 h 1469"/>
                    <a:gd name="T16" fmla="*/ 261 w 505"/>
                    <a:gd name="T17" fmla="*/ 186 h 1469"/>
                    <a:gd name="T18" fmla="*/ 223 w 505"/>
                    <a:gd name="T19" fmla="*/ 248 h 1469"/>
                    <a:gd name="T20" fmla="*/ 199 w 505"/>
                    <a:gd name="T21" fmla="*/ 286 h 1469"/>
                    <a:gd name="T22" fmla="*/ 179 w 505"/>
                    <a:gd name="T23" fmla="*/ 355 h 1469"/>
                    <a:gd name="T24" fmla="*/ 158 w 505"/>
                    <a:gd name="T25" fmla="*/ 437 h 1469"/>
                    <a:gd name="T26" fmla="*/ 141 w 505"/>
                    <a:gd name="T27" fmla="*/ 537 h 1469"/>
                    <a:gd name="T28" fmla="*/ 110 w 505"/>
                    <a:gd name="T29" fmla="*/ 605 h 1469"/>
                    <a:gd name="T30" fmla="*/ 72 w 505"/>
                    <a:gd name="T31" fmla="*/ 677 h 1469"/>
                    <a:gd name="T32" fmla="*/ 4 w 505"/>
                    <a:gd name="T33" fmla="*/ 839 h 1469"/>
                    <a:gd name="T34" fmla="*/ 0 w 505"/>
                    <a:gd name="T35" fmla="*/ 973 h 1469"/>
                    <a:gd name="T36" fmla="*/ 11 w 505"/>
                    <a:gd name="T37" fmla="*/ 1270 h 1469"/>
                    <a:gd name="T38" fmla="*/ 47 w 505"/>
                    <a:gd name="T39" fmla="*/ 1469 h 1469"/>
                    <a:gd name="T40" fmla="*/ 172 w 505"/>
                    <a:gd name="T41" fmla="*/ 1468 h 1469"/>
                    <a:gd name="T42" fmla="*/ 378 w 505"/>
                    <a:gd name="T43" fmla="*/ 1451 h 1469"/>
                    <a:gd name="T44" fmla="*/ 505 w 505"/>
                    <a:gd name="T45" fmla="*/ 1377 h 1469"/>
                    <a:gd name="T46" fmla="*/ 488 w 505"/>
                    <a:gd name="T47" fmla="*/ 1111 h 1469"/>
                    <a:gd name="T48" fmla="*/ 359 w 505"/>
                    <a:gd name="T49" fmla="*/ 1086 h 1469"/>
                    <a:gd name="T50" fmla="*/ 365 w 505"/>
                    <a:gd name="T51" fmla="*/ 1019 h 1469"/>
                    <a:gd name="T52" fmla="*/ 399 w 505"/>
                    <a:gd name="T53" fmla="*/ 831 h 1469"/>
                    <a:gd name="T54" fmla="*/ 409 w 505"/>
                    <a:gd name="T55" fmla="*/ 690 h 1469"/>
                    <a:gd name="T56" fmla="*/ 409 w 505"/>
                    <a:gd name="T57" fmla="*/ 641 h 1469"/>
                    <a:gd name="T58" fmla="*/ 388 w 505"/>
                    <a:gd name="T59" fmla="*/ 607 h 1469"/>
                    <a:gd name="T60" fmla="*/ 402 w 505"/>
                    <a:gd name="T61" fmla="*/ 590 h 1469"/>
                    <a:gd name="T62" fmla="*/ 388 w 505"/>
                    <a:gd name="T63" fmla="*/ 542 h 1469"/>
                    <a:gd name="T64" fmla="*/ 364 w 505"/>
                    <a:gd name="T65" fmla="*/ 442 h 1469"/>
                    <a:gd name="T66" fmla="*/ 347 w 505"/>
                    <a:gd name="T67" fmla="*/ 368 h 1469"/>
                    <a:gd name="T68" fmla="*/ 320 w 505"/>
                    <a:gd name="T69" fmla="*/ 317 h 1469"/>
                    <a:gd name="T70" fmla="*/ 347 w 505"/>
                    <a:gd name="T71" fmla="*/ 334 h 1469"/>
                    <a:gd name="T72" fmla="*/ 347 w 505"/>
                    <a:gd name="T73" fmla="*/ 268 h 1469"/>
                    <a:gd name="T74" fmla="*/ 361 w 505"/>
                    <a:gd name="T75" fmla="*/ 196 h 1469"/>
                    <a:gd name="T76" fmla="*/ 388 w 505"/>
                    <a:gd name="T77" fmla="*/ 138 h 1469"/>
                    <a:gd name="T78" fmla="*/ 419 w 505"/>
                    <a:gd name="T79" fmla="*/ 96 h 1469"/>
                    <a:gd name="T80" fmla="*/ 443 w 505"/>
                    <a:gd name="T81" fmla="*/ 69 h 1469"/>
                    <a:gd name="T82" fmla="*/ 464 w 505"/>
                    <a:gd name="T83" fmla="*/ 52 h 1469"/>
                    <a:gd name="T84" fmla="*/ 426 w 505"/>
                    <a:gd name="T85" fmla="*/ 38 h 1469"/>
                    <a:gd name="T86" fmla="*/ 378 w 505"/>
                    <a:gd name="T87" fmla="*/ 24 h 1469"/>
                    <a:gd name="T88" fmla="*/ 320 w 505"/>
                    <a:gd name="T89" fmla="*/ 0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5" h="1469">
                      <a:moveTo>
                        <a:pt x="320" y="0"/>
                      </a:moveTo>
                      <a:lnTo>
                        <a:pt x="306" y="62"/>
                      </a:lnTo>
                      <a:lnTo>
                        <a:pt x="306" y="120"/>
                      </a:lnTo>
                      <a:lnTo>
                        <a:pt x="292" y="131"/>
                      </a:lnTo>
                      <a:lnTo>
                        <a:pt x="251" y="124"/>
                      </a:lnTo>
                      <a:lnTo>
                        <a:pt x="272" y="144"/>
                      </a:lnTo>
                      <a:lnTo>
                        <a:pt x="285" y="165"/>
                      </a:lnTo>
                      <a:lnTo>
                        <a:pt x="282" y="179"/>
                      </a:lnTo>
                      <a:lnTo>
                        <a:pt x="261" y="186"/>
                      </a:lnTo>
                      <a:lnTo>
                        <a:pt x="223" y="248"/>
                      </a:lnTo>
                      <a:lnTo>
                        <a:pt x="199" y="286"/>
                      </a:lnTo>
                      <a:lnTo>
                        <a:pt x="179" y="355"/>
                      </a:lnTo>
                      <a:lnTo>
                        <a:pt x="158" y="437"/>
                      </a:lnTo>
                      <a:lnTo>
                        <a:pt x="141" y="537"/>
                      </a:lnTo>
                      <a:lnTo>
                        <a:pt x="110" y="605"/>
                      </a:lnTo>
                      <a:lnTo>
                        <a:pt x="72" y="677"/>
                      </a:lnTo>
                      <a:lnTo>
                        <a:pt x="4" y="839"/>
                      </a:lnTo>
                      <a:lnTo>
                        <a:pt x="0" y="973"/>
                      </a:lnTo>
                      <a:lnTo>
                        <a:pt x="11" y="1270"/>
                      </a:lnTo>
                      <a:lnTo>
                        <a:pt x="47" y="1469"/>
                      </a:lnTo>
                      <a:lnTo>
                        <a:pt x="172" y="1468"/>
                      </a:lnTo>
                      <a:lnTo>
                        <a:pt x="378" y="1451"/>
                      </a:lnTo>
                      <a:lnTo>
                        <a:pt x="505" y="1377"/>
                      </a:lnTo>
                      <a:lnTo>
                        <a:pt x="488" y="1111"/>
                      </a:lnTo>
                      <a:lnTo>
                        <a:pt x="359" y="1086"/>
                      </a:lnTo>
                      <a:lnTo>
                        <a:pt x="365" y="1019"/>
                      </a:lnTo>
                      <a:lnTo>
                        <a:pt x="399" y="831"/>
                      </a:lnTo>
                      <a:lnTo>
                        <a:pt x="409" y="690"/>
                      </a:lnTo>
                      <a:lnTo>
                        <a:pt x="409" y="641"/>
                      </a:lnTo>
                      <a:lnTo>
                        <a:pt x="388" y="607"/>
                      </a:lnTo>
                      <a:lnTo>
                        <a:pt x="402" y="590"/>
                      </a:lnTo>
                      <a:lnTo>
                        <a:pt x="388" y="542"/>
                      </a:lnTo>
                      <a:lnTo>
                        <a:pt x="364" y="442"/>
                      </a:lnTo>
                      <a:lnTo>
                        <a:pt x="347" y="368"/>
                      </a:lnTo>
                      <a:lnTo>
                        <a:pt x="320" y="317"/>
                      </a:lnTo>
                      <a:lnTo>
                        <a:pt x="347" y="334"/>
                      </a:lnTo>
                      <a:lnTo>
                        <a:pt x="347" y="268"/>
                      </a:lnTo>
                      <a:lnTo>
                        <a:pt x="361" y="196"/>
                      </a:lnTo>
                      <a:lnTo>
                        <a:pt x="388" y="138"/>
                      </a:lnTo>
                      <a:lnTo>
                        <a:pt x="419" y="96"/>
                      </a:lnTo>
                      <a:lnTo>
                        <a:pt x="443" y="69"/>
                      </a:lnTo>
                      <a:lnTo>
                        <a:pt x="464" y="52"/>
                      </a:lnTo>
                      <a:lnTo>
                        <a:pt x="426" y="38"/>
                      </a:lnTo>
                      <a:lnTo>
                        <a:pt x="378" y="24"/>
                      </a:lnTo>
                      <a:lnTo>
                        <a:pt x="3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0" name="Freeform 96"/>
                <p:cNvSpPr>
                  <a:spLocks/>
                </p:cNvSpPr>
                <p:nvPr/>
              </p:nvSpPr>
              <p:spPr bwMode="auto">
                <a:xfrm>
                  <a:off x="7198" y="1952"/>
                  <a:ext cx="141" cy="543"/>
                </a:xfrm>
                <a:custGeom>
                  <a:avLst/>
                  <a:gdLst>
                    <a:gd name="T0" fmla="*/ 117 w 282"/>
                    <a:gd name="T1" fmla="*/ 0 h 1086"/>
                    <a:gd name="T2" fmla="*/ 69 w 282"/>
                    <a:gd name="T3" fmla="*/ 52 h 1086"/>
                    <a:gd name="T4" fmla="*/ 35 w 282"/>
                    <a:gd name="T5" fmla="*/ 103 h 1086"/>
                    <a:gd name="T6" fmla="*/ 11 w 282"/>
                    <a:gd name="T7" fmla="*/ 148 h 1086"/>
                    <a:gd name="T8" fmla="*/ 4 w 282"/>
                    <a:gd name="T9" fmla="*/ 193 h 1086"/>
                    <a:gd name="T10" fmla="*/ 0 w 282"/>
                    <a:gd name="T11" fmla="*/ 234 h 1086"/>
                    <a:gd name="T12" fmla="*/ 4 w 282"/>
                    <a:gd name="T13" fmla="*/ 279 h 1086"/>
                    <a:gd name="T14" fmla="*/ 14 w 282"/>
                    <a:gd name="T15" fmla="*/ 308 h 1086"/>
                    <a:gd name="T16" fmla="*/ 28 w 282"/>
                    <a:gd name="T17" fmla="*/ 387 h 1086"/>
                    <a:gd name="T18" fmla="*/ 42 w 282"/>
                    <a:gd name="T19" fmla="*/ 459 h 1086"/>
                    <a:gd name="T20" fmla="*/ 62 w 282"/>
                    <a:gd name="T21" fmla="*/ 523 h 1086"/>
                    <a:gd name="T22" fmla="*/ 152 w 282"/>
                    <a:gd name="T23" fmla="*/ 545 h 1086"/>
                    <a:gd name="T24" fmla="*/ 62 w 282"/>
                    <a:gd name="T25" fmla="*/ 552 h 1086"/>
                    <a:gd name="T26" fmla="*/ 73 w 282"/>
                    <a:gd name="T27" fmla="*/ 569 h 1086"/>
                    <a:gd name="T28" fmla="*/ 128 w 282"/>
                    <a:gd name="T29" fmla="*/ 583 h 1086"/>
                    <a:gd name="T30" fmla="*/ 186 w 282"/>
                    <a:gd name="T31" fmla="*/ 611 h 1086"/>
                    <a:gd name="T32" fmla="*/ 103 w 282"/>
                    <a:gd name="T33" fmla="*/ 604 h 1086"/>
                    <a:gd name="T34" fmla="*/ 66 w 282"/>
                    <a:gd name="T35" fmla="*/ 600 h 1086"/>
                    <a:gd name="T36" fmla="*/ 73 w 282"/>
                    <a:gd name="T37" fmla="*/ 635 h 1086"/>
                    <a:gd name="T38" fmla="*/ 66 w 282"/>
                    <a:gd name="T39" fmla="*/ 704 h 1086"/>
                    <a:gd name="T40" fmla="*/ 55 w 282"/>
                    <a:gd name="T41" fmla="*/ 810 h 1086"/>
                    <a:gd name="T42" fmla="*/ 10 w 282"/>
                    <a:gd name="T43" fmla="*/ 1024 h 1086"/>
                    <a:gd name="T44" fmla="*/ 70 w 282"/>
                    <a:gd name="T45" fmla="*/ 1025 h 1086"/>
                    <a:gd name="T46" fmla="*/ 147 w 282"/>
                    <a:gd name="T47" fmla="*/ 1031 h 1086"/>
                    <a:gd name="T48" fmla="*/ 191 w 282"/>
                    <a:gd name="T49" fmla="*/ 1051 h 1086"/>
                    <a:gd name="T50" fmla="*/ 228 w 282"/>
                    <a:gd name="T51" fmla="*/ 1086 h 1086"/>
                    <a:gd name="T52" fmla="*/ 255 w 282"/>
                    <a:gd name="T53" fmla="*/ 914 h 1086"/>
                    <a:gd name="T54" fmla="*/ 258 w 282"/>
                    <a:gd name="T55" fmla="*/ 769 h 1086"/>
                    <a:gd name="T56" fmla="*/ 282 w 282"/>
                    <a:gd name="T57" fmla="*/ 614 h 1086"/>
                    <a:gd name="T58" fmla="*/ 272 w 282"/>
                    <a:gd name="T59" fmla="*/ 535 h 1086"/>
                    <a:gd name="T60" fmla="*/ 244 w 282"/>
                    <a:gd name="T61" fmla="*/ 428 h 1086"/>
                    <a:gd name="T62" fmla="*/ 210 w 282"/>
                    <a:gd name="T63" fmla="*/ 308 h 1086"/>
                    <a:gd name="T64" fmla="*/ 193 w 282"/>
                    <a:gd name="T65" fmla="*/ 225 h 1086"/>
                    <a:gd name="T66" fmla="*/ 182 w 282"/>
                    <a:gd name="T67" fmla="*/ 165 h 1086"/>
                    <a:gd name="T68" fmla="*/ 172 w 282"/>
                    <a:gd name="T69" fmla="*/ 100 h 1086"/>
                    <a:gd name="T70" fmla="*/ 169 w 282"/>
                    <a:gd name="T71" fmla="*/ 55 h 1086"/>
                    <a:gd name="T72" fmla="*/ 155 w 282"/>
                    <a:gd name="T73" fmla="*/ 28 h 1086"/>
                    <a:gd name="T74" fmla="*/ 117 w 282"/>
                    <a:gd name="T75" fmla="*/ 0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2" h="1086">
                      <a:moveTo>
                        <a:pt x="117" y="0"/>
                      </a:moveTo>
                      <a:lnTo>
                        <a:pt x="69" y="52"/>
                      </a:lnTo>
                      <a:lnTo>
                        <a:pt x="35" y="103"/>
                      </a:lnTo>
                      <a:lnTo>
                        <a:pt x="11" y="148"/>
                      </a:lnTo>
                      <a:lnTo>
                        <a:pt x="4" y="193"/>
                      </a:lnTo>
                      <a:lnTo>
                        <a:pt x="0" y="234"/>
                      </a:lnTo>
                      <a:lnTo>
                        <a:pt x="4" y="279"/>
                      </a:lnTo>
                      <a:lnTo>
                        <a:pt x="14" y="308"/>
                      </a:lnTo>
                      <a:lnTo>
                        <a:pt x="28" y="387"/>
                      </a:lnTo>
                      <a:lnTo>
                        <a:pt x="42" y="459"/>
                      </a:lnTo>
                      <a:lnTo>
                        <a:pt x="62" y="523"/>
                      </a:lnTo>
                      <a:lnTo>
                        <a:pt x="152" y="545"/>
                      </a:lnTo>
                      <a:lnTo>
                        <a:pt x="62" y="552"/>
                      </a:lnTo>
                      <a:lnTo>
                        <a:pt x="73" y="569"/>
                      </a:lnTo>
                      <a:lnTo>
                        <a:pt x="128" y="583"/>
                      </a:lnTo>
                      <a:lnTo>
                        <a:pt x="186" y="611"/>
                      </a:lnTo>
                      <a:lnTo>
                        <a:pt x="103" y="604"/>
                      </a:lnTo>
                      <a:lnTo>
                        <a:pt x="66" y="600"/>
                      </a:lnTo>
                      <a:lnTo>
                        <a:pt x="73" y="635"/>
                      </a:lnTo>
                      <a:lnTo>
                        <a:pt x="66" y="704"/>
                      </a:lnTo>
                      <a:lnTo>
                        <a:pt x="55" y="810"/>
                      </a:lnTo>
                      <a:lnTo>
                        <a:pt x="10" y="1024"/>
                      </a:lnTo>
                      <a:lnTo>
                        <a:pt x="70" y="1025"/>
                      </a:lnTo>
                      <a:lnTo>
                        <a:pt x="147" y="1031"/>
                      </a:lnTo>
                      <a:lnTo>
                        <a:pt x="191" y="1051"/>
                      </a:lnTo>
                      <a:lnTo>
                        <a:pt x="228" y="1086"/>
                      </a:lnTo>
                      <a:lnTo>
                        <a:pt x="255" y="914"/>
                      </a:lnTo>
                      <a:lnTo>
                        <a:pt x="258" y="769"/>
                      </a:lnTo>
                      <a:lnTo>
                        <a:pt x="282" y="614"/>
                      </a:lnTo>
                      <a:lnTo>
                        <a:pt x="272" y="535"/>
                      </a:lnTo>
                      <a:lnTo>
                        <a:pt x="244" y="428"/>
                      </a:lnTo>
                      <a:lnTo>
                        <a:pt x="210" y="308"/>
                      </a:lnTo>
                      <a:lnTo>
                        <a:pt x="193" y="225"/>
                      </a:lnTo>
                      <a:lnTo>
                        <a:pt x="182" y="165"/>
                      </a:lnTo>
                      <a:lnTo>
                        <a:pt x="172" y="100"/>
                      </a:lnTo>
                      <a:lnTo>
                        <a:pt x="169" y="55"/>
                      </a:lnTo>
                      <a:lnTo>
                        <a:pt x="155" y="28"/>
                      </a:lnTo>
                      <a:lnTo>
                        <a:pt x="11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1" name="Freeform 97"/>
                <p:cNvSpPr>
                  <a:spLocks/>
                </p:cNvSpPr>
                <p:nvPr/>
              </p:nvSpPr>
              <p:spPr bwMode="auto">
                <a:xfrm>
                  <a:off x="6567" y="1935"/>
                  <a:ext cx="354" cy="287"/>
                </a:xfrm>
                <a:custGeom>
                  <a:avLst/>
                  <a:gdLst>
                    <a:gd name="T0" fmla="*/ 706 w 706"/>
                    <a:gd name="T1" fmla="*/ 0 h 574"/>
                    <a:gd name="T2" fmla="*/ 683 w 706"/>
                    <a:gd name="T3" fmla="*/ 64 h 574"/>
                    <a:gd name="T4" fmla="*/ 670 w 706"/>
                    <a:gd name="T5" fmla="*/ 153 h 574"/>
                    <a:gd name="T6" fmla="*/ 670 w 706"/>
                    <a:gd name="T7" fmla="*/ 229 h 574"/>
                    <a:gd name="T8" fmla="*/ 666 w 706"/>
                    <a:gd name="T9" fmla="*/ 329 h 574"/>
                    <a:gd name="T10" fmla="*/ 673 w 706"/>
                    <a:gd name="T11" fmla="*/ 370 h 574"/>
                    <a:gd name="T12" fmla="*/ 673 w 706"/>
                    <a:gd name="T13" fmla="*/ 432 h 574"/>
                    <a:gd name="T14" fmla="*/ 501 w 706"/>
                    <a:gd name="T15" fmla="*/ 552 h 574"/>
                    <a:gd name="T16" fmla="*/ 417 w 706"/>
                    <a:gd name="T17" fmla="*/ 574 h 574"/>
                    <a:gd name="T18" fmla="*/ 362 w 706"/>
                    <a:gd name="T19" fmla="*/ 554 h 574"/>
                    <a:gd name="T20" fmla="*/ 286 w 706"/>
                    <a:gd name="T21" fmla="*/ 519 h 574"/>
                    <a:gd name="T22" fmla="*/ 172 w 706"/>
                    <a:gd name="T23" fmla="*/ 404 h 574"/>
                    <a:gd name="T24" fmla="*/ 80 w 706"/>
                    <a:gd name="T25" fmla="*/ 323 h 574"/>
                    <a:gd name="T26" fmla="*/ 57 w 706"/>
                    <a:gd name="T27" fmla="*/ 299 h 574"/>
                    <a:gd name="T28" fmla="*/ 0 w 706"/>
                    <a:gd name="T29" fmla="*/ 247 h 574"/>
                    <a:gd name="T30" fmla="*/ 23 w 706"/>
                    <a:gd name="T31" fmla="*/ 245 h 574"/>
                    <a:gd name="T32" fmla="*/ 51 w 706"/>
                    <a:gd name="T33" fmla="*/ 233 h 574"/>
                    <a:gd name="T34" fmla="*/ 80 w 706"/>
                    <a:gd name="T35" fmla="*/ 204 h 574"/>
                    <a:gd name="T36" fmla="*/ 103 w 706"/>
                    <a:gd name="T37" fmla="*/ 153 h 574"/>
                    <a:gd name="T38" fmla="*/ 98 w 706"/>
                    <a:gd name="T39" fmla="*/ 120 h 574"/>
                    <a:gd name="T40" fmla="*/ 323 w 706"/>
                    <a:gd name="T41" fmla="*/ 287 h 574"/>
                    <a:gd name="T42" fmla="*/ 330 w 706"/>
                    <a:gd name="T43" fmla="*/ 322 h 574"/>
                    <a:gd name="T44" fmla="*/ 336 w 706"/>
                    <a:gd name="T45" fmla="*/ 387 h 574"/>
                    <a:gd name="T46" fmla="*/ 347 w 706"/>
                    <a:gd name="T47" fmla="*/ 322 h 574"/>
                    <a:gd name="T48" fmla="*/ 357 w 706"/>
                    <a:gd name="T49" fmla="*/ 311 h 574"/>
                    <a:gd name="T50" fmla="*/ 398 w 706"/>
                    <a:gd name="T51" fmla="*/ 311 h 574"/>
                    <a:gd name="T52" fmla="*/ 405 w 706"/>
                    <a:gd name="T53" fmla="*/ 349 h 574"/>
                    <a:gd name="T54" fmla="*/ 443 w 706"/>
                    <a:gd name="T55" fmla="*/ 394 h 574"/>
                    <a:gd name="T56" fmla="*/ 422 w 706"/>
                    <a:gd name="T57" fmla="*/ 353 h 574"/>
                    <a:gd name="T58" fmla="*/ 419 w 706"/>
                    <a:gd name="T59" fmla="*/ 305 h 574"/>
                    <a:gd name="T60" fmla="*/ 436 w 706"/>
                    <a:gd name="T61" fmla="*/ 298 h 574"/>
                    <a:gd name="T62" fmla="*/ 460 w 706"/>
                    <a:gd name="T63" fmla="*/ 318 h 574"/>
                    <a:gd name="T64" fmla="*/ 501 w 706"/>
                    <a:gd name="T65" fmla="*/ 342 h 574"/>
                    <a:gd name="T66" fmla="*/ 484 w 706"/>
                    <a:gd name="T67" fmla="*/ 315 h 574"/>
                    <a:gd name="T68" fmla="*/ 457 w 706"/>
                    <a:gd name="T69" fmla="*/ 287 h 574"/>
                    <a:gd name="T70" fmla="*/ 488 w 706"/>
                    <a:gd name="T71" fmla="*/ 249 h 574"/>
                    <a:gd name="T72" fmla="*/ 512 w 706"/>
                    <a:gd name="T73" fmla="*/ 243 h 574"/>
                    <a:gd name="T74" fmla="*/ 560 w 706"/>
                    <a:gd name="T75" fmla="*/ 163 h 574"/>
                    <a:gd name="T76" fmla="*/ 577 w 706"/>
                    <a:gd name="T77" fmla="*/ 146 h 574"/>
                    <a:gd name="T78" fmla="*/ 622 w 706"/>
                    <a:gd name="T79" fmla="*/ 167 h 574"/>
                    <a:gd name="T80" fmla="*/ 604 w 706"/>
                    <a:gd name="T81" fmla="*/ 139 h 574"/>
                    <a:gd name="T82" fmla="*/ 594 w 706"/>
                    <a:gd name="T83" fmla="*/ 112 h 574"/>
                    <a:gd name="T84" fmla="*/ 611 w 706"/>
                    <a:gd name="T85" fmla="*/ 81 h 574"/>
                    <a:gd name="T86" fmla="*/ 628 w 706"/>
                    <a:gd name="T87" fmla="*/ 91 h 574"/>
                    <a:gd name="T88" fmla="*/ 632 w 706"/>
                    <a:gd name="T89" fmla="*/ 60 h 574"/>
                    <a:gd name="T90" fmla="*/ 652 w 706"/>
                    <a:gd name="T91" fmla="*/ 22 h 574"/>
                    <a:gd name="T92" fmla="*/ 706 w 706"/>
                    <a:gd name="T93" fmla="*/ 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6" h="574">
                      <a:moveTo>
                        <a:pt x="706" y="0"/>
                      </a:moveTo>
                      <a:lnTo>
                        <a:pt x="683" y="64"/>
                      </a:lnTo>
                      <a:lnTo>
                        <a:pt x="670" y="153"/>
                      </a:lnTo>
                      <a:lnTo>
                        <a:pt x="670" y="229"/>
                      </a:lnTo>
                      <a:lnTo>
                        <a:pt x="666" y="329"/>
                      </a:lnTo>
                      <a:lnTo>
                        <a:pt x="673" y="370"/>
                      </a:lnTo>
                      <a:lnTo>
                        <a:pt x="673" y="432"/>
                      </a:lnTo>
                      <a:lnTo>
                        <a:pt x="501" y="552"/>
                      </a:lnTo>
                      <a:lnTo>
                        <a:pt x="417" y="574"/>
                      </a:lnTo>
                      <a:lnTo>
                        <a:pt x="362" y="554"/>
                      </a:lnTo>
                      <a:lnTo>
                        <a:pt x="286" y="519"/>
                      </a:lnTo>
                      <a:lnTo>
                        <a:pt x="172" y="404"/>
                      </a:lnTo>
                      <a:lnTo>
                        <a:pt x="80" y="323"/>
                      </a:lnTo>
                      <a:lnTo>
                        <a:pt x="57" y="299"/>
                      </a:lnTo>
                      <a:lnTo>
                        <a:pt x="0" y="247"/>
                      </a:lnTo>
                      <a:lnTo>
                        <a:pt x="23" y="245"/>
                      </a:lnTo>
                      <a:lnTo>
                        <a:pt x="51" y="233"/>
                      </a:lnTo>
                      <a:lnTo>
                        <a:pt x="80" y="204"/>
                      </a:lnTo>
                      <a:lnTo>
                        <a:pt x="103" y="153"/>
                      </a:lnTo>
                      <a:lnTo>
                        <a:pt x="98" y="120"/>
                      </a:lnTo>
                      <a:lnTo>
                        <a:pt x="323" y="287"/>
                      </a:lnTo>
                      <a:lnTo>
                        <a:pt x="330" y="322"/>
                      </a:lnTo>
                      <a:lnTo>
                        <a:pt x="336" y="387"/>
                      </a:lnTo>
                      <a:lnTo>
                        <a:pt x="347" y="322"/>
                      </a:lnTo>
                      <a:lnTo>
                        <a:pt x="357" y="311"/>
                      </a:lnTo>
                      <a:lnTo>
                        <a:pt x="398" y="311"/>
                      </a:lnTo>
                      <a:lnTo>
                        <a:pt x="405" y="349"/>
                      </a:lnTo>
                      <a:lnTo>
                        <a:pt x="443" y="394"/>
                      </a:lnTo>
                      <a:lnTo>
                        <a:pt x="422" y="353"/>
                      </a:lnTo>
                      <a:lnTo>
                        <a:pt x="419" y="305"/>
                      </a:lnTo>
                      <a:lnTo>
                        <a:pt x="436" y="298"/>
                      </a:lnTo>
                      <a:lnTo>
                        <a:pt x="460" y="318"/>
                      </a:lnTo>
                      <a:lnTo>
                        <a:pt x="501" y="342"/>
                      </a:lnTo>
                      <a:lnTo>
                        <a:pt x="484" y="315"/>
                      </a:lnTo>
                      <a:lnTo>
                        <a:pt x="457" y="287"/>
                      </a:lnTo>
                      <a:lnTo>
                        <a:pt x="488" y="249"/>
                      </a:lnTo>
                      <a:lnTo>
                        <a:pt x="512" y="243"/>
                      </a:lnTo>
                      <a:lnTo>
                        <a:pt x="560" y="163"/>
                      </a:lnTo>
                      <a:lnTo>
                        <a:pt x="577" y="146"/>
                      </a:lnTo>
                      <a:lnTo>
                        <a:pt x="622" y="167"/>
                      </a:lnTo>
                      <a:lnTo>
                        <a:pt x="604" y="139"/>
                      </a:lnTo>
                      <a:lnTo>
                        <a:pt x="594" y="112"/>
                      </a:lnTo>
                      <a:lnTo>
                        <a:pt x="611" y="81"/>
                      </a:lnTo>
                      <a:lnTo>
                        <a:pt x="628" y="91"/>
                      </a:lnTo>
                      <a:lnTo>
                        <a:pt x="632" y="60"/>
                      </a:lnTo>
                      <a:lnTo>
                        <a:pt x="652" y="22"/>
                      </a:lnTo>
                      <a:lnTo>
                        <a:pt x="706"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2" name="Freeform 98"/>
                <p:cNvSpPr>
                  <a:spLocks/>
                </p:cNvSpPr>
                <p:nvPr/>
              </p:nvSpPr>
              <p:spPr bwMode="auto">
                <a:xfrm>
                  <a:off x="6883" y="1930"/>
                  <a:ext cx="145" cy="724"/>
                </a:xfrm>
                <a:custGeom>
                  <a:avLst/>
                  <a:gdLst>
                    <a:gd name="T0" fmla="*/ 120 w 288"/>
                    <a:gd name="T1" fmla="*/ 0 h 1450"/>
                    <a:gd name="T2" fmla="*/ 96 w 288"/>
                    <a:gd name="T3" fmla="*/ 53 h 1450"/>
                    <a:gd name="T4" fmla="*/ 69 w 288"/>
                    <a:gd name="T5" fmla="*/ 111 h 1450"/>
                    <a:gd name="T6" fmla="*/ 117 w 288"/>
                    <a:gd name="T7" fmla="*/ 135 h 1450"/>
                    <a:gd name="T8" fmla="*/ 82 w 288"/>
                    <a:gd name="T9" fmla="*/ 187 h 1450"/>
                    <a:gd name="T10" fmla="*/ 96 w 288"/>
                    <a:gd name="T11" fmla="*/ 211 h 1450"/>
                    <a:gd name="T12" fmla="*/ 120 w 288"/>
                    <a:gd name="T13" fmla="*/ 352 h 1450"/>
                    <a:gd name="T14" fmla="*/ 148 w 288"/>
                    <a:gd name="T15" fmla="*/ 476 h 1450"/>
                    <a:gd name="T16" fmla="*/ 178 w 288"/>
                    <a:gd name="T17" fmla="*/ 590 h 1450"/>
                    <a:gd name="T18" fmla="*/ 288 w 288"/>
                    <a:gd name="T19" fmla="*/ 823 h 1450"/>
                    <a:gd name="T20" fmla="*/ 223 w 288"/>
                    <a:gd name="T21" fmla="*/ 1450 h 1450"/>
                    <a:gd name="T22" fmla="*/ 71 w 288"/>
                    <a:gd name="T23" fmla="*/ 1412 h 1450"/>
                    <a:gd name="T24" fmla="*/ 0 w 288"/>
                    <a:gd name="T25" fmla="*/ 1318 h 1450"/>
                    <a:gd name="T26" fmla="*/ 65 w 288"/>
                    <a:gd name="T27" fmla="*/ 816 h 1450"/>
                    <a:gd name="T28" fmla="*/ 48 w 288"/>
                    <a:gd name="T29" fmla="*/ 580 h 1450"/>
                    <a:gd name="T30" fmla="*/ 51 w 288"/>
                    <a:gd name="T31" fmla="*/ 487 h 1450"/>
                    <a:gd name="T32" fmla="*/ 58 w 288"/>
                    <a:gd name="T33" fmla="*/ 380 h 1450"/>
                    <a:gd name="T34" fmla="*/ 45 w 288"/>
                    <a:gd name="T35" fmla="*/ 311 h 1450"/>
                    <a:gd name="T36" fmla="*/ 45 w 288"/>
                    <a:gd name="T37" fmla="*/ 211 h 1450"/>
                    <a:gd name="T38" fmla="*/ 48 w 288"/>
                    <a:gd name="T39" fmla="*/ 146 h 1450"/>
                    <a:gd name="T40" fmla="*/ 55 w 288"/>
                    <a:gd name="T41" fmla="*/ 77 h 1450"/>
                    <a:gd name="T42" fmla="*/ 54 w 288"/>
                    <a:gd name="T43" fmla="*/ 25 h 1450"/>
                    <a:gd name="T44" fmla="*/ 75 w 288"/>
                    <a:gd name="T45" fmla="*/ 5 h 1450"/>
                    <a:gd name="T46" fmla="*/ 120 w 288"/>
                    <a:gd name="T47" fmla="*/ 0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8" h="1450">
                      <a:moveTo>
                        <a:pt x="120" y="0"/>
                      </a:moveTo>
                      <a:lnTo>
                        <a:pt x="96" y="53"/>
                      </a:lnTo>
                      <a:lnTo>
                        <a:pt x="69" y="111"/>
                      </a:lnTo>
                      <a:lnTo>
                        <a:pt x="117" y="135"/>
                      </a:lnTo>
                      <a:lnTo>
                        <a:pt x="82" y="187"/>
                      </a:lnTo>
                      <a:lnTo>
                        <a:pt x="96" y="211"/>
                      </a:lnTo>
                      <a:lnTo>
                        <a:pt x="120" y="352"/>
                      </a:lnTo>
                      <a:lnTo>
                        <a:pt x="148" y="476"/>
                      </a:lnTo>
                      <a:lnTo>
                        <a:pt x="178" y="590"/>
                      </a:lnTo>
                      <a:lnTo>
                        <a:pt x="288" y="823"/>
                      </a:lnTo>
                      <a:lnTo>
                        <a:pt x="223" y="1450"/>
                      </a:lnTo>
                      <a:lnTo>
                        <a:pt x="71" y="1412"/>
                      </a:lnTo>
                      <a:lnTo>
                        <a:pt x="0" y="1318"/>
                      </a:lnTo>
                      <a:lnTo>
                        <a:pt x="65" y="816"/>
                      </a:lnTo>
                      <a:lnTo>
                        <a:pt x="48" y="580"/>
                      </a:lnTo>
                      <a:lnTo>
                        <a:pt x="51" y="487"/>
                      </a:lnTo>
                      <a:lnTo>
                        <a:pt x="58" y="380"/>
                      </a:lnTo>
                      <a:lnTo>
                        <a:pt x="45" y="311"/>
                      </a:lnTo>
                      <a:lnTo>
                        <a:pt x="45" y="211"/>
                      </a:lnTo>
                      <a:lnTo>
                        <a:pt x="48" y="146"/>
                      </a:lnTo>
                      <a:lnTo>
                        <a:pt x="55" y="77"/>
                      </a:lnTo>
                      <a:lnTo>
                        <a:pt x="54" y="25"/>
                      </a:lnTo>
                      <a:lnTo>
                        <a:pt x="75" y="5"/>
                      </a:lnTo>
                      <a:lnTo>
                        <a:pt x="1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3" name="Freeform 99"/>
                <p:cNvSpPr>
                  <a:spLocks/>
                </p:cNvSpPr>
                <p:nvPr/>
              </p:nvSpPr>
              <p:spPr bwMode="auto">
                <a:xfrm>
                  <a:off x="7051" y="1873"/>
                  <a:ext cx="87" cy="126"/>
                </a:xfrm>
                <a:custGeom>
                  <a:avLst/>
                  <a:gdLst>
                    <a:gd name="T0" fmla="*/ 0 w 175"/>
                    <a:gd name="T1" fmla="*/ 152 h 253"/>
                    <a:gd name="T2" fmla="*/ 31 w 175"/>
                    <a:gd name="T3" fmla="*/ 177 h 253"/>
                    <a:gd name="T4" fmla="*/ 33 w 175"/>
                    <a:gd name="T5" fmla="*/ 205 h 253"/>
                    <a:gd name="T6" fmla="*/ 37 w 175"/>
                    <a:gd name="T7" fmla="*/ 235 h 253"/>
                    <a:gd name="T8" fmla="*/ 54 w 175"/>
                    <a:gd name="T9" fmla="*/ 253 h 253"/>
                    <a:gd name="T10" fmla="*/ 75 w 175"/>
                    <a:gd name="T11" fmla="*/ 219 h 253"/>
                    <a:gd name="T12" fmla="*/ 95 w 175"/>
                    <a:gd name="T13" fmla="*/ 173 h 253"/>
                    <a:gd name="T14" fmla="*/ 114 w 175"/>
                    <a:gd name="T15" fmla="*/ 138 h 253"/>
                    <a:gd name="T16" fmla="*/ 147 w 175"/>
                    <a:gd name="T17" fmla="*/ 90 h 253"/>
                    <a:gd name="T18" fmla="*/ 167 w 175"/>
                    <a:gd name="T19" fmla="*/ 57 h 253"/>
                    <a:gd name="T20" fmla="*/ 175 w 175"/>
                    <a:gd name="T21" fmla="*/ 43 h 253"/>
                    <a:gd name="T22" fmla="*/ 163 w 175"/>
                    <a:gd name="T23" fmla="*/ 0 h 253"/>
                    <a:gd name="T24" fmla="*/ 131 w 175"/>
                    <a:gd name="T25" fmla="*/ 56 h 253"/>
                    <a:gd name="T26" fmla="*/ 103 w 175"/>
                    <a:gd name="T27" fmla="*/ 95 h 253"/>
                    <a:gd name="T28" fmla="*/ 73 w 175"/>
                    <a:gd name="T29" fmla="*/ 124 h 253"/>
                    <a:gd name="T30" fmla="*/ 45 w 175"/>
                    <a:gd name="T31" fmla="*/ 139 h 253"/>
                    <a:gd name="T32" fmla="*/ 0 w 175"/>
                    <a:gd name="T33" fmla="*/ 15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253">
                      <a:moveTo>
                        <a:pt x="0" y="152"/>
                      </a:moveTo>
                      <a:lnTo>
                        <a:pt x="31" y="177"/>
                      </a:lnTo>
                      <a:lnTo>
                        <a:pt x="33" y="205"/>
                      </a:lnTo>
                      <a:lnTo>
                        <a:pt x="37" y="235"/>
                      </a:lnTo>
                      <a:lnTo>
                        <a:pt x="54" y="253"/>
                      </a:lnTo>
                      <a:lnTo>
                        <a:pt x="75" y="219"/>
                      </a:lnTo>
                      <a:lnTo>
                        <a:pt x="95" y="173"/>
                      </a:lnTo>
                      <a:lnTo>
                        <a:pt x="114" y="138"/>
                      </a:lnTo>
                      <a:lnTo>
                        <a:pt x="147" y="90"/>
                      </a:lnTo>
                      <a:lnTo>
                        <a:pt x="167" y="57"/>
                      </a:lnTo>
                      <a:lnTo>
                        <a:pt x="175" y="43"/>
                      </a:lnTo>
                      <a:lnTo>
                        <a:pt x="163" y="0"/>
                      </a:lnTo>
                      <a:lnTo>
                        <a:pt x="131" y="56"/>
                      </a:lnTo>
                      <a:lnTo>
                        <a:pt x="103" y="95"/>
                      </a:lnTo>
                      <a:lnTo>
                        <a:pt x="73" y="124"/>
                      </a:lnTo>
                      <a:lnTo>
                        <a:pt x="45" y="139"/>
                      </a:lnTo>
                      <a:lnTo>
                        <a:pt x="0" y="152"/>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4" name="Freeform 100"/>
                <p:cNvSpPr>
                  <a:spLocks/>
                </p:cNvSpPr>
                <p:nvPr/>
              </p:nvSpPr>
              <p:spPr bwMode="auto">
                <a:xfrm>
                  <a:off x="7006" y="1934"/>
                  <a:ext cx="38" cy="60"/>
                </a:xfrm>
                <a:custGeom>
                  <a:avLst/>
                  <a:gdLst>
                    <a:gd name="T0" fmla="*/ 77 w 77"/>
                    <a:gd name="T1" fmla="*/ 30 h 121"/>
                    <a:gd name="T2" fmla="*/ 54 w 77"/>
                    <a:gd name="T3" fmla="*/ 47 h 121"/>
                    <a:gd name="T4" fmla="*/ 43 w 77"/>
                    <a:gd name="T5" fmla="*/ 71 h 121"/>
                    <a:gd name="T6" fmla="*/ 38 w 77"/>
                    <a:gd name="T7" fmla="*/ 90 h 121"/>
                    <a:gd name="T8" fmla="*/ 34 w 77"/>
                    <a:gd name="T9" fmla="*/ 121 h 121"/>
                    <a:gd name="T10" fmla="*/ 16 w 77"/>
                    <a:gd name="T11" fmla="*/ 102 h 121"/>
                    <a:gd name="T12" fmla="*/ 0 w 77"/>
                    <a:gd name="T13" fmla="*/ 82 h 121"/>
                    <a:gd name="T14" fmla="*/ 0 w 77"/>
                    <a:gd name="T15" fmla="*/ 44 h 121"/>
                    <a:gd name="T16" fmla="*/ 0 w 77"/>
                    <a:gd name="T17" fmla="*/ 2 h 121"/>
                    <a:gd name="T18" fmla="*/ 18 w 77"/>
                    <a:gd name="T19" fmla="*/ 0 h 121"/>
                    <a:gd name="T20" fmla="*/ 48 w 77"/>
                    <a:gd name="T21" fmla="*/ 0 h 121"/>
                    <a:gd name="T22" fmla="*/ 77 w 77"/>
                    <a:gd name="T23" fmla="*/ 3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 h="121">
                      <a:moveTo>
                        <a:pt x="77" y="30"/>
                      </a:moveTo>
                      <a:lnTo>
                        <a:pt x="54" y="47"/>
                      </a:lnTo>
                      <a:lnTo>
                        <a:pt x="43" y="71"/>
                      </a:lnTo>
                      <a:lnTo>
                        <a:pt x="38" y="90"/>
                      </a:lnTo>
                      <a:lnTo>
                        <a:pt x="34" y="121"/>
                      </a:lnTo>
                      <a:lnTo>
                        <a:pt x="16" y="102"/>
                      </a:lnTo>
                      <a:lnTo>
                        <a:pt x="0" y="82"/>
                      </a:lnTo>
                      <a:lnTo>
                        <a:pt x="0" y="44"/>
                      </a:lnTo>
                      <a:lnTo>
                        <a:pt x="0" y="2"/>
                      </a:lnTo>
                      <a:lnTo>
                        <a:pt x="18" y="0"/>
                      </a:lnTo>
                      <a:lnTo>
                        <a:pt x="48" y="0"/>
                      </a:lnTo>
                      <a:lnTo>
                        <a:pt x="77" y="3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5" name="Freeform 101"/>
                <p:cNvSpPr>
                  <a:spLocks/>
                </p:cNvSpPr>
                <p:nvPr/>
              </p:nvSpPr>
              <p:spPr bwMode="auto">
                <a:xfrm>
                  <a:off x="7053" y="1993"/>
                  <a:ext cx="23" cy="82"/>
                </a:xfrm>
                <a:custGeom>
                  <a:avLst/>
                  <a:gdLst>
                    <a:gd name="T0" fmla="*/ 45 w 45"/>
                    <a:gd name="T1" fmla="*/ 21 h 163"/>
                    <a:gd name="T2" fmla="*/ 27 w 45"/>
                    <a:gd name="T3" fmla="*/ 0 h 163"/>
                    <a:gd name="T4" fmla="*/ 1 w 45"/>
                    <a:gd name="T5" fmla="*/ 12 h 163"/>
                    <a:gd name="T6" fmla="*/ 1 w 45"/>
                    <a:gd name="T7" fmla="*/ 59 h 163"/>
                    <a:gd name="T8" fmla="*/ 0 w 45"/>
                    <a:gd name="T9" fmla="*/ 112 h 163"/>
                    <a:gd name="T10" fmla="*/ 0 w 45"/>
                    <a:gd name="T11" fmla="*/ 163 h 163"/>
                    <a:gd name="T12" fmla="*/ 4 w 45"/>
                    <a:gd name="T13" fmla="*/ 126 h 163"/>
                    <a:gd name="T14" fmla="*/ 21 w 45"/>
                    <a:gd name="T15" fmla="*/ 84 h 163"/>
                    <a:gd name="T16" fmla="*/ 45 w 45"/>
                    <a:gd name="T17" fmla="*/ 2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63">
                      <a:moveTo>
                        <a:pt x="45" y="21"/>
                      </a:moveTo>
                      <a:lnTo>
                        <a:pt x="27" y="0"/>
                      </a:lnTo>
                      <a:lnTo>
                        <a:pt x="1" y="12"/>
                      </a:lnTo>
                      <a:lnTo>
                        <a:pt x="1" y="59"/>
                      </a:lnTo>
                      <a:lnTo>
                        <a:pt x="0" y="112"/>
                      </a:lnTo>
                      <a:lnTo>
                        <a:pt x="0" y="163"/>
                      </a:lnTo>
                      <a:lnTo>
                        <a:pt x="4" y="126"/>
                      </a:lnTo>
                      <a:lnTo>
                        <a:pt x="21" y="84"/>
                      </a:lnTo>
                      <a:lnTo>
                        <a:pt x="45" y="21"/>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6" name="Freeform 102"/>
                <p:cNvSpPr>
                  <a:spLocks/>
                </p:cNvSpPr>
                <p:nvPr/>
              </p:nvSpPr>
              <p:spPr bwMode="auto">
                <a:xfrm>
                  <a:off x="7004" y="1978"/>
                  <a:ext cx="23" cy="89"/>
                </a:xfrm>
                <a:custGeom>
                  <a:avLst/>
                  <a:gdLst>
                    <a:gd name="T0" fmla="*/ 3 w 45"/>
                    <a:gd name="T1" fmla="*/ 0 h 180"/>
                    <a:gd name="T2" fmla="*/ 24 w 45"/>
                    <a:gd name="T3" fmla="*/ 31 h 180"/>
                    <a:gd name="T4" fmla="*/ 37 w 45"/>
                    <a:gd name="T5" fmla="*/ 39 h 180"/>
                    <a:gd name="T6" fmla="*/ 45 w 45"/>
                    <a:gd name="T7" fmla="*/ 43 h 180"/>
                    <a:gd name="T8" fmla="*/ 35 w 45"/>
                    <a:gd name="T9" fmla="*/ 74 h 180"/>
                    <a:gd name="T10" fmla="*/ 23 w 45"/>
                    <a:gd name="T11" fmla="*/ 118 h 180"/>
                    <a:gd name="T12" fmla="*/ 7 w 45"/>
                    <a:gd name="T13" fmla="*/ 180 h 180"/>
                    <a:gd name="T14" fmla="*/ 6 w 45"/>
                    <a:gd name="T15" fmla="*/ 160 h 180"/>
                    <a:gd name="T16" fmla="*/ 3 w 45"/>
                    <a:gd name="T17" fmla="*/ 112 h 180"/>
                    <a:gd name="T18" fmla="*/ 0 w 45"/>
                    <a:gd name="T19" fmla="*/ 57 h 180"/>
                    <a:gd name="T20" fmla="*/ 3 w 45"/>
                    <a:gd name="T2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180">
                      <a:moveTo>
                        <a:pt x="3" y="0"/>
                      </a:moveTo>
                      <a:lnTo>
                        <a:pt x="24" y="31"/>
                      </a:lnTo>
                      <a:lnTo>
                        <a:pt x="37" y="39"/>
                      </a:lnTo>
                      <a:lnTo>
                        <a:pt x="45" y="43"/>
                      </a:lnTo>
                      <a:lnTo>
                        <a:pt x="35" y="74"/>
                      </a:lnTo>
                      <a:lnTo>
                        <a:pt x="23" y="118"/>
                      </a:lnTo>
                      <a:lnTo>
                        <a:pt x="7" y="180"/>
                      </a:lnTo>
                      <a:lnTo>
                        <a:pt x="6" y="160"/>
                      </a:lnTo>
                      <a:lnTo>
                        <a:pt x="3" y="112"/>
                      </a:lnTo>
                      <a:lnTo>
                        <a:pt x="0" y="57"/>
                      </a:lnTo>
                      <a:lnTo>
                        <a:pt x="3"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7" name="Freeform 103"/>
                <p:cNvSpPr>
                  <a:spLocks/>
                </p:cNvSpPr>
                <p:nvPr/>
              </p:nvSpPr>
              <p:spPr bwMode="auto">
                <a:xfrm>
                  <a:off x="7243" y="2075"/>
                  <a:ext cx="48" cy="78"/>
                </a:xfrm>
                <a:custGeom>
                  <a:avLst/>
                  <a:gdLst>
                    <a:gd name="T0" fmla="*/ 96 w 96"/>
                    <a:gd name="T1" fmla="*/ 0 h 155"/>
                    <a:gd name="T2" fmla="*/ 48 w 96"/>
                    <a:gd name="T3" fmla="*/ 99 h 155"/>
                    <a:gd name="T4" fmla="*/ 0 w 96"/>
                    <a:gd name="T5" fmla="*/ 155 h 155"/>
                    <a:gd name="T6" fmla="*/ 34 w 96"/>
                    <a:gd name="T7" fmla="*/ 89 h 155"/>
                    <a:gd name="T8" fmla="*/ 51 w 96"/>
                    <a:gd name="T9" fmla="*/ 62 h 155"/>
                    <a:gd name="T10" fmla="*/ 96 w 96"/>
                    <a:gd name="T11" fmla="*/ 0 h 155"/>
                  </a:gdLst>
                  <a:ahLst/>
                  <a:cxnLst>
                    <a:cxn ang="0">
                      <a:pos x="T0" y="T1"/>
                    </a:cxn>
                    <a:cxn ang="0">
                      <a:pos x="T2" y="T3"/>
                    </a:cxn>
                    <a:cxn ang="0">
                      <a:pos x="T4" y="T5"/>
                    </a:cxn>
                    <a:cxn ang="0">
                      <a:pos x="T6" y="T7"/>
                    </a:cxn>
                    <a:cxn ang="0">
                      <a:pos x="T8" y="T9"/>
                    </a:cxn>
                    <a:cxn ang="0">
                      <a:pos x="T10" y="T11"/>
                    </a:cxn>
                  </a:cxnLst>
                  <a:rect l="0" t="0" r="r" b="b"/>
                  <a:pathLst>
                    <a:path w="96" h="155">
                      <a:moveTo>
                        <a:pt x="96" y="0"/>
                      </a:moveTo>
                      <a:lnTo>
                        <a:pt x="48" y="99"/>
                      </a:lnTo>
                      <a:lnTo>
                        <a:pt x="0" y="155"/>
                      </a:lnTo>
                      <a:lnTo>
                        <a:pt x="34" y="89"/>
                      </a:lnTo>
                      <a:lnTo>
                        <a:pt x="51" y="62"/>
                      </a:lnTo>
                      <a:lnTo>
                        <a:pt x="9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8" name="Oval 104"/>
                <p:cNvSpPr>
                  <a:spLocks noChangeArrowheads="1"/>
                </p:cNvSpPr>
                <p:nvPr/>
              </p:nvSpPr>
              <p:spPr bwMode="auto">
                <a:xfrm>
                  <a:off x="7021" y="2313"/>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9" name="Oval 105"/>
                <p:cNvSpPr>
                  <a:spLocks noChangeArrowheads="1"/>
                </p:cNvSpPr>
                <p:nvPr/>
              </p:nvSpPr>
              <p:spPr bwMode="auto">
                <a:xfrm>
                  <a:off x="7021" y="2382"/>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0" name="Freeform 106"/>
                <p:cNvSpPr>
                  <a:spLocks/>
                </p:cNvSpPr>
                <p:nvPr/>
              </p:nvSpPr>
              <p:spPr bwMode="auto">
                <a:xfrm>
                  <a:off x="6916" y="2489"/>
                  <a:ext cx="327" cy="856"/>
                </a:xfrm>
                <a:custGeom>
                  <a:avLst/>
                  <a:gdLst>
                    <a:gd name="T0" fmla="*/ 214 w 654"/>
                    <a:gd name="T1" fmla="*/ 562 h 1712"/>
                    <a:gd name="T2" fmla="*/ 276 w 654"/>
                    <a:gd name="T3" fmla="*/ 1010 h 1712"/>
                    <a:gd name="T4" fmla="*/ 297 w 654"/>
                    <a:gd name="T5" fmla="*/ 1203 h 1712"/>
                    <a:gd name="T6" fmla="*/ 352 w 654"/>
                    <a:gd name="T7" fmla="*/ 1533 h 1712"/>
                    <a:gd name="T8" fmla="*/ 345 w 654"/>
                    <a:gd name="T9" fmla="*/ 1623 h 1712"/>
                    <a:gd name="T10" fmla="*/ 379 w 654"/>
                    <a:gd name="T11" fmla="*/ 1712 h 1712"/>
                    <a:gd name="T12" fmla="*/ 448 w 654"/>
                    <a:gd name="T13" fmla="*/ 1712 h 1712"/>
                    <a:gd name="T14" fmla="*/ 565 w 654"/>
                    <a:gd name="T15" fmla="*/ 1664 h 1712"/>
                    <a:gd name="T16" fmla="*/ 585 w 654"/>
                    <a:gd name="T17" fmla="*/ 1533 h 1712"/>
                    <a:gd name="T18" fmla="*/ 530 w 654"/>
                    <a:gd name="T19" fmla="*/ 1533 h 1712"/>
                    <a:gd name="T20" fmla="*/ 448 w 654"/>
                    <a:gd name="T21" fmla="*/ 1513 h 1712"/>
                    <a:gd name="T22" fmla="*/ 537 w 654"/>
                    <a:gd name="T23" fmla="*/ 1513 h 1712"/>
                    <a:gd name="T24" fmla="*/ 578 w 654"/>
                    <a:gd name="T25" fmla="*/ 1499 h 1712"/>
                    <a:gd name="T26" fmla="*/ 592 w 654"/>
                    <a:gd name="T27" fmla="*/ 1196 h 1712"/>
                    <a:gd name="T28" fmla="*/ 620 w 654"/>
                    <a:gd name="T29" fmla="*/ 934 h 1712"/>
                    <a:gd name="T30" fmla="*/ 631 w 654"/>
                    <a:gd name="T31" fmla="*/ 779 h 1712"/>
                    <a:gd name="T32" fmla="*/ 634 w 654"/>
                    <a:gd name="T33" fmla="*/ 595 h 1712"/>
                    <a:gd name="T34" fmla="*/ 654 w 654"/>
                    <a:gd name="T35" fmla="*/ 328 h 1712"/>
                    <a:gd name="T36" fmla="*/ 555 w 654"/>
                    <a:gd name="T37" fmla="*/ 338 h 1712"/>
                    <a:gd name="T38" fmla="*/ 368 w 654"/>
                    <a:gd name="T39" fmla="*/ 349 h 1712"/>
                    <a:gd name="T40" fmla="*/ 239 w 654"/>
                    <a:gd name="T41" fmla="*/ 349 h 1712"/>
                    <a:gd name="T42" fmla="*/ 206 w 654"/>
                    <a:gd name="T43" fmla="*/ 145 h 1712"/>
                    <a:gd name="T44" fmla="*/ 199 w 654"/>
                    <a:gd name="T45" fmla="*/ 0 h 1712"/>
                    <a:gd name="T46" fmla="*/ 192 w 654"/>
                    <a:gd name="T47" fmla="*/ 108 h 1712"/>
                    <a:gd name="T48" fmla="*/ 167 w 654"/>
                    <a:gd name="T49" fmla="*/ 344 h 1712"/>
                    <a:gd name="T50" fmla="*/ 6 w 654"/>
                    <a:gd name="T51" fmla="*/ 303 h 1712"/>
                    <a:gd name="T52" fmla="*/ 0 w 654"/>
                    <a:gd name="T53" fmla="*/ 475 h 1712"/>
                    <a:gd name="T54" fmla="*/ 15 w 654"/>
                    <a:gd name="T55" fmla="*/ 748 h 1712"/>
                    <a:gd name="T56" fmla="*/ 1 w 654"/>
                    <a:gd name="T57" fmla="*/ 907 h 1712"/>
                    <a:gd name="T58" fmla="*/ 29 w 654"/>
                    <a:gd name="T59" fmla="*/ 1058 h 1712"/>
                    <a:gd name="T60" fmla="*/ 91 w 654"/>
                    <a:gd name="T61" fmla="*/ 1444 h 1712"/>
                    <a:gd name="T62" fmla="*/ 159 w 654"/>
                    <a:gd name="T63" fmla="*/ 1485 h 1712"/>
                    <a:gd name="T64" fmla="*/ 97 w 654"/>
                    <a:gd name="T65" fmla="*/ 1492 h 1712"/>
                    <a:gd name="T66" fmla="*/ 97 w 654"/>
                    <a:gd name="T67" fmla="*/ 1589 h 1712"/>
                    <a:gd name="T68" fmla="*/ 166 w 654"/>
                    <a:gd name="T69" fmla="*/ 1644 h 1712"/>
                    <a:gd name="T70" fmla="*/ 310 w 654"/>
                    <a:gd name="T71" fmla="*/ 1651 h 1712"/>
                    <a:gd name="T72" fmla="*/ 317 w 654"/>
                    <a:gd name="T73" fmla="*/ 1589 h 1712"/>
                    <a:gd name="T74" fmla="*/ 331 w 654"/>
                    <a:gd name="T75" fmla="*/ 1561 h 1712"/>
                    <a:gd name="T76" fmla="*/ 283 w 654"/>
                    <a:gd name="T77" fmla="*/ 1258 h 1712"/>
                    <a:gd name="T78" fmla="*/ 255 w 654"/>
                    <a:gd name="T79" fmla="*/ 1051 h 1712"/>
                    <a:gd name="T80" fmla="*/ 235 w 654"/>
                    <a:gd name="T81" fmla="*/ 872 h 1712"/>
                    <a:gd name="T82" fmla="*/ 214 w 654"/>
                    <a:gd name="T83" fmla="*/ 562 h 1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54" h="1712">
                      <a:moveTo>
                        <a:pt x="214" y="562"/>
                      </a:moveTo>
                      <a:lnTo>
                        <a:pt x="276" y="1010"/>
                      </a:lnTo>
                      <a:lnTo>
                        <a:pt x="297" y="1203"/>
                      </a:lnTo>
                      <a:lnTo>
                        <a:pt x="352" y="1533"/>
                      </a:lnTo>
                      <a:lnTo>
                        <a:pt x="345" y="1623"/>
                      </a:lnTo>
                      <a:lnTo>
                        <a:pt x="379" y="1712"/>
                      </a:lnTo>
                      <a:lnTo>
                        <a:pt x="448" y="1712"/>
                      </a:lnTo>
                      <a:lnTo>
                        <a:pt x="565" y="1664"/>
                      </a:lnTo>
                      <a:lnTo>
                        <a:pt x="585" y="1533"/>
                      </a:lnTo>
                      <a:lnTo>
                        <a:pt x="530" y="1533"/>
                      </a:lnTo>
                      <a:lnTo>
                        <a:pt x="448" y="1513"/>
                      </a:lnTo>
                      <a:lnTo>
                        <a:pt x="537" y="1513"/>
                      </a:lnTo>
                      <a:lnTo>
                        <a:pt x="578" y="1499"/>
                      </a:lnTo>
                      <a:lnTo>
                        <a:pt x="592" y="1196"/>
                      </a:lnTo>
                      <a:lnTo>
                        <a:pt x="620" y="934"/>
                      </a:lnTo>
                      <a:lnTo>
                        <a:pt x="631" y="779"/>
                      </a:lnTo>
                      <a:lnTo>
                        <a:pt x="634" y="595"/>
                      </a:lnTo>
                      <a:lnTo>
                        <a:pt x="654" y="328"/>
                      </a:lnTo>
                      <a:lnTo>
                        <a:pt x="555" y="338"/>
                      </a:lnTo>
                      <a:lnTo>
                        <a:pt x="368" y="349"/>
                      </a:lnTo>
                      <a:lnTo>
                        <a:pt x="239" y="349"/>
                      </a:lnTo>
                      <a:lnTo>
                        <a:pt x="206" y="145"/>
                      </a:lnTo>
                      <a:lnTo>
                        <a:pt x="199" y="0"/>
                      </a:lnTo>
                      <a:lnTo>
                        <a:pt x="192" y="108"/>
                      </a:lnTo>
                      <a:lnTo>
                        <a:pt x="167" y="344"/>
                      </a:lnTo>
                      <a:lnTo>
                        <a:pt x="6" y="303"/>
                      </a:lnTo>
                      <a:lnTo>
                        <a:pt x="0" y="475"/>
                      </a:lnTo>
                      <a:lnTo>
                        <a:pt x="15" y="748"/>
                      </a:lnTo>
                      <a:lnTo>
                        <a:pt x="1" y="907"/>
                      </a:lnTo>
                      <a:lnTo>
                        <a:pt x="29" y="1058"/>
                      </a:lnTo>
                      <a:lnTo>
                        <a:pt x="91" y="1444"/>
                      </a:lnTo>
                      <a:lnTo>
                        <a:pt x="159" y="1485"/>
                      </a:lnTo>
                      <a:lnTo>
                        <a:pt x="97" y="1492"/>
                      </a:lnTo>
                      <a:lnTo>
                        <a:pt x="97" y="1589"/>
                      </a:lnTo>
                      <a:lnTo>
                        <a:pt x="166" y="1644"/>
                      </a:lnTo>
                      <a:lnTo>
                        <a:pt x="310" y="1651"/>
                      </a:lnTo>
                      <a:lnTo>
                        <a:pt x="317" y="1589"/>
                      </a:lnTo>
                      <a:lnTo>
                        <a:pt x="331" y="1561"/>
                      </a:lnTo>
                      <a:lnTo>
                        <a:pt x="283" y="1258"/>
                      </a:lnTo>
                      <a:lnTo>
                        <a:pt x="255" y="1051"/>
                      </a:lnTo>
                      <a:lnTo>
                        <a:pt x="235" y="872"/>
                      </a:lnTo>
                      <a:lnTo>
                        <a:pt x="214" y="56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1" name="Freeform 107"/>
                <p:cNvSpPr>
                  <a:spLocks/>
                </p:cNvSpPr>
                <p:nvPr/>
              </p:nvSpPr>
              <p:spPr bwMode="auto">
                <a:xfrm>
                  <a:off x="7021" y="2673"/>
                  <a:ext cx="42" cy="56"/>
                </a:xfrm>
                <a:custGeom>
                  <a:avLst/>
                  <a:gdLst>
                    <a:gd name="T0" fmla="*/ 84 w 84"/>
                    <a:gd name="T1" fmla="*/ 0 h 111"/>
                    <a:gd name="T2" fmla="*/ 12 w 84"/>
                    <a:gd name="T3" fmla="*/ 41 h 111"/>
                    <a:gd name="T4" fmla="*/ 0 w 84"/>
                    <a:gd name="T5" fmla="*/ 111 h 111"/>
                    <a:gd name="T6" fmla="*/ 20 w 84"/>
                    <a:gd name="T7" fmla="*/ 55 h 111"/>
                    <a:gd name="T8" fmla="*/ 84 w 84"/>
                    <a:gd name="T9" fmla="*/ 0 h 111"/>
                  </a:gdLst>
                  <a:ahLst/>
                  <a:cxnLst>
                    <a:cxn ang="0">
                      <a:pos x="T0" y="T1"/>
                    </a:cxn>
                    <a:cxn ang="0">
                      <a:pos x="T2" y="T3"/>
                    </a:cxn>
                    <a:cxn ang="0">
                      <a:pos x="T4" y="T5"/>
                    </a:cxn>
                    <a:cxn ang="0">
                      <a:pos x="T6" y="T7"/>
                    </a:cxn>
                    <a:cxn ang="0">
                      <a:pos x="T8" y="T9"/>
                    </a:cxn>
                  </a:cxnLst>
                  <a:rect l="0" t="0" r="r" b="b"/>
                  <a:pathLst>
                    <a:path w="84" h="111">
                      <a:moveTo>
                        <a:pt x="84" y="0"/>
                      </a:moveTo>
                      <a:lnTo>
                        <a:pt x="12" y="41"/>
                      </a:lnTo>
                      <a:lnTo>
                        <a:pt x="0" y="111"/>
                      </a:lnTo>
                      <a:lnTo>
                        <a:pt x="20" y="55"/>
                      </a:lnTo>
                      <a:lnTo>
                        <a:pt x="84"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2" name="Freeform 108"/>
                <p:cNvSpPr>
                  <a:spLocks/>
                </p:cNvSpPr>
                <p:nvPr/>
              </p:nvSpPr>
              <p:spPr bwMode="auto">
                <a:xfrm>
                  <a:off x="7076" y="2837"/>
                  <a:ext cx="32" cy="404"/>
                </a:xfrm>
                <a:custGeom>
                  <a:avLst/>
                  <a:gdLst>
                    <a:gd name="T0" fmla="*/ 6 w 65"/>
                    <a:gd name="T1" fmla="*/ 0 h 809"/>
                    <a:gd name="T2" fmla="*/ 34 w 65"/>
                    <a:gd name="T3" fmla="*/ 454 h 809"/>
                    <a:gd name="T4" fmla="*/ 65 w 65"/>
                    <a:gd name="T5" fmla="*/ 671 h 809"/>
                    <a:gd name="T6" fmla="*/ 65 w 65"/>
                    <a:gd name="T7" fmla="*/ 809 h 809"/>
                    <a:gd name="T8" fmla="*/ 48 w 65"/>
                    <a:gd name="T9" fmla="*/ 664 h 809"/>
                    <a:gd name="T10" fmla="*/ 24 w 65"/>
                    <a:gd name="T11" fmla="*/ 454 h 809"/>
                    <a:gd name="T12" fmla="*/ 0 w 65"/>
                    <a:gd name="T13" fmla="*/ 210 h 809"/>
                    <a:gd name="T14" fmla="*/ 6 w 65"/>
                    <a:gd name="T15" fmla="*/ 0 h 8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09">
                      <a:moveTo>
                        <a:pt x="6" y="0"/>
                      </a:moveTo>
                      <a:lnTo>
                        <a:pt x="34" y="454"/>
                      </a:lnTo>
                      <a:lnTo>
                        <a:pt x="65" y="671"/>
                      </a:lnTo>
                      <a:lnTo>
                        <a:pt x="65" y="809"/>
                      </a:lnTo>
                      <a:lnTo>
                        <a:pt x="48" y="664"/>
                      </a:lnTo>
                      <a:lnTo>
                        <a:pt x="24" y="454"/>
                      </a:lnTo>
                      <a:lnTo>
                        <a:pt x="0" y="210"/>
                      </a:lnTo>
                      <a:lnTo>
                        <a:pt x="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2" name="Group 121"/>
              <p:cNvGrpSpPr>
                <a:grpSpLocks/>
              </p:cNvGrpSpPr>
              <p:nvPr/>
            </p:nvGrpSpPr>
            <p:grpSpPr bwMode="auto">
              <a:xfrm>
                <a:off x="6427" y="1938"/>
                <a:ext cx="190" cy="119"/>
                <a:chOff x="6427" y="1938"/>
                <a:chExt cx="190" cy="119"/>
              </a:xfrm>
            </p:grpSpPr>
            <p:grpSp>
              <p:nvGrpSpPr>
                <p:cNvPr id="53" name="Group 119"/>
                <p:cNvGrpSpPr>
                  <a:grpSpLocks/>
                </p:cNvGrpSpPr>
                <p:nvPr/>
              </p:nvGrpSpPr>
              <p:grpSpPr bwMode="auto">
                <a:xfrm>
                  <a:off x="6427" y="1938"/>
                  <a:ext cx="172" cy="105"/>
                  <a:chOff x="6427" y="1938"/>
                  <a:chExt cx="172" cy="105"/>
                </a:xfrm>
              </p:grpSpPr>
              <p:sp>
                <p:nvSpPr>
                  <p:cNvPr id="55" name="Freeform 110"/>
                  <p:cNvSpPr>
                    <a:spLocks/>
                  </p:cNvSpPr>
                  <p:nvPr/>
                </p:nvSpPr>
                <p:spPr bwMode="auto">
                  <a:xfrm>
                    <a:off x="6427" y="1938"/>
                    <a:ext cx="172" cy="105"/>
                  </a:xfrm>
                  <a:custGeom>
                    <a:avLst/>
                    <a:gdLst>
                      <a:gd name="T0" fmla="*/ 325 w 346"/>
                      <a:gd name="T1" fmla="*/ 102 h 211"/>
                      <a:gd name="T2" fmla="*/ 313 w 346"/>
                      <a:gd name="T3" fmla="*/ 76 h 211"/>
                      <a:gd name="T4" fmla="*/ 296 w 346"/>
                      <a:gd name="T5" fmla="*/ 60 h 211"/>
                      <a:gd name="T6" fmla="*/ 251 w 346"/>
                      <a:gd name="T7" fmla="*/ 32 h 211"/>
                      <a:gd name="T8" fmla="*/ 197 w 346"/>
                      <a:gd name="T9" fmla="*/ 12 h 211"/>
                      <a:gd name="T10" fmla="*/ 164 w 346"/>
                      <a:gd name="T11" fmla="*/ 6 h 211"/>
                      <a:gd name="T12" fmla="*/ 140 w 346"/>
                      <a:gd name="T13" fmla="*/ 6 h 211"/>
                      <a:gd name="T14" fmla="*/ 104 w 346"/>
                      <a:gd name="T15" fmla="*/ 0 h 211"/>
                      <a:gd name="T16" fmla="*/ 76 w 346"/>
                      <a:gd name="T17" fmla="*/ 2 h 211"/>
                      <a:gd name="T18" fmla="*/ 44 w 346"/>
                      <a:gd name="T19" fmla="*/ 4 h 211"/>
                      <a:gd name="T20" fmla="*/ 24 w 346"/>
                      <a:gd name="T21" fmla="*/ 10 h 211"/>
                      <a:gd name="T22" fmla="*/ 6 w 346"/>
                      <a:gd name="T23" fmla="*/ 18 h 211"/>
                      <a:gd name="T24" fmla="*/ 0 w 346"/>
                      <a:gd name="T25" fmla="*/ 27 h 211"/>
                      <a:gd name="T26" fmla="*/ 2 w 346"/>
                      <a:gd name="T27" fmla="*/ 38 h 211"/>
                      <a:gd name="T28" fmla="*/ 9 w 346"/>
                      <a:gd name="T29" fmla="*/ 43 h 211"/>
                      <a:gd name="T30" fmla="*/ 28 w 346"/>
                      <a:gd name="T31" fmla="*/ 44 h 211"/>
                      <a:gd name="T32" fmla="*/ 47 w 346"/>
                      <a:gd name="T33" fmla="*/ 39 h 211"/>
                      <a:gd name="T34" fmla="*/ 86 w 346"/>
                      <a:gd name="T35" fmla="*/ 40 h 211"/>
                      <a:gd name="T36" fmla="*/ 108 w 346"/>
                      <a:gd name="T37" fmla="*/ 46 h 211"/>
                      <a:gd name="T38" fmla="*/ 125 w 346"/>
                      <a:gd name="T39" fmla="*/ 58 h 211"/>
                      <a:gd name="T40" fmla="*/ 102 w 346"/>
                      <a:gd name="T41" fmla="*/ 71 h 211"/>
                      <a:gd name="T42" fmla="*/ 96 w 346"/>
                      <a:gd name="T43" fmla="*/ 82 h 211"/>
                      <a:gd name="T44" fmla="*/ 101 w 346"/>
                      <a:gd name="T45" fmla="*/ 95 h 211"/>
                      <a:gd name="T46" fmla="*/ 105 w 346"/>
                      <a:gd name="T47" fmla="*/ 101 h 211"/>
                      <a:gd name="T48" fmla="*/ 99 w 346"/>
                      <a:gd name="T49" fmla="*/ 116 h 211"/>
                      <a:gd name="T50" fmla="*/ 107 w 346"/>
                      <a:gd name="T51" fmla="*/ 132 h 211"/>
                      <a:gd name="T52" fmla="*/ 103 w 346"/>
                      <a:gd name="T53" fmla="*/ 147 h 211"/>
                      <a:gd name="T54" fmla="*/ 112 w 346"/>
                      <a:gd name="T55" fmla="*/ 163 h 211"/>
                      <a:gd name="T56" fmla="*/ 124 w 346"/>
                      <a:gd name="T57" fmla="*/ 191 h 211"/>
                      <a:gd name="T58" fmla="*/ 151 w 346"/>
                      <a:gd name="T59" fmla="*/ 195 h 211"/>
                      <a:gd name="T60" fmla="*/ 185 w 346"/>
                      <a:gd name="T61" fmla="*/ 195 h 211"/>
                      <a:gd name="T62" fmla="*/ 198 w 346"/>
                      <a:gd name="T63" fmla="*/ 184 h 211"/>
                      <a:gd name="T64" fmla="*/ 217 w 346"/>
                      <a:gd name="T65" fmla="*/ 201 h 211"/>
                      <a:gd name="T66" fmla="*/ 251 w 346"/>
                      <a:gd name="T67" fmla="*/ 202 h 211"/>
                      <a:gd name="T68" fmla="*/ 268 w 346"/>
                      <a:gd name="T69" fmla="*/ 208 h 211"/>
                      <a:gd name="T70" fmla="*/ 291 w 346"/>
                      <a:gd name="T71" fmla="*/ 211 h 211"/>
                      <a:gd name="T72" fmla="*/ 315 w 346"/>
                      <a:gd name="T73" fmla="*/ 193 h 211"/>
                      <a:gd name="T74" fmla="*/ 333 w 346"/>
                      <a:gd name="T75" fmla="*/ 175 h 211"/>
                      <a:gd name="T76" fmla="*/ 346 w 346"/>
                      <a:gd name="T77" fmla="*/ 139 h 211"/>
                      <a:gd name="T78" fmla="*/ 331 w 346"/>
                      <a:gd name="T79" fmla="*/ 123 h 211"/>
                      <a:gd name="T80" fmla="*/ 325 w 346"/>
                      <a:gd name="T81" fmla="*/ 10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6" h="211">
                        <a:moveTo>
                          <a:pt x="325" y="102"/>
                        </a:moveTo>
                        <a:lnTo>
                          <a:pt x="313" y="76"/>
                        </a:lnTo>
                        <a:lnTo>
                          <a:pt x="296" y="60"/>
                        </a:lnTo>
                        <a:lnTo>
                          <a:pt x="251" y="32"/>
                        </a:lnTo>
                        <a:lnTo>
                          <a:pt x="197" y="12"/>
                        </a:lnTo>
                        <a:lnTo>
                          <a:pt x="164" y="6"/>
                        </a:lnTo>
                        <a:lnTo>
                          <a:pt x="140" y="6"/>
                        </a:lnTo>
                        <a:lnTo>
                          <a:pt x="104" y="0"/>
                        </a:lnTo>
                        <a:lnTo>
                          <a:pt x="76" y="2"/>
                        </a:lnTo>
                        <a:lnTo>
                          <a:pt x="44" y="4"/>
                        </a:lnTo>
                        <a:lnTo>
                          <a:pt x="24" y="10"/>
                        </a:lnTo>
                        <a:lnTo>
                          <a:pt x="6" y="18"/>
                        </a:lnTo>
                        <a:lnTo>
                          <a:pt x="0" y="27"/>
                        </a:lnTo>
                        <a:lnTo>
                          <a:pt x="2" y="38"/>
                        </a:lnTo>
                        <a:lnTo>
                          <a:pt x="9" y="43"/>
                        </a:lnTo>
                        <a:lnTo>
                          <a:pt x="28" y="44"/>
                        </a:lnTo>
                        <a:lnTo>
                          <a:pt x="47" y="39"/>
                        </a:lnTo>
                        <a:lnTo>
                          <a:pt x="86" y="40"/>
                        </a:lnTo>
                        <a:lnTo>
                          <a:pt x="108" y="46"/>
                        </a:lnTo>
                        <a:lnTo>
                          <a:pt x="125" y="58"/>
                        </a:lnTo>
                        <a:lnTo>
                          <a:pt x="102" y="71"/>
                        </a:lnTo>
                        <a:lnTo>
                          <a:pt x="96" y="82"/>
                        </a:lnTo>
                        <a:lnTo>
                          <a:pt x="101" y="95"/>
                        </a:lnTo>
                        <a:lnTo>
                          <a:pt x="105" y="101"/>
                        </a:lnTo>
                        <a:lnTo>
                          <a:pt x="99" y="116"/>
                        </a:lnTo>
                        <a:lnTo>
                          <a:pt x="107" y="132"/>
                        </a:lnTo>
                        <a:lnTo>
                          <a:pt x="103" y="147"/>
                        </a:lnTo>
                        <a:lnTo>
                          <a:pt x="112" y="163"/>
                        </a:lnTo>
                        <a:lnTo>
                          <a:pt x="124" y="191"/>
                        </a:lnTo>
                        <a:lnTo>
                          <a:pt x="151" y="195"/>
                        </a:lnTo>
                        <a:lnTo>
                          <a:pt x="185" y="195"/>
                        </a:lnTo>
                        <a:lnTo>
                          <a:pt x="198" y="184"/>
                        </a:lnTo>
                        <a:lnTo>
                          <a:pt x="217" y="201"/>
                        </a:lnTo>
                        <a:lnTo>
                          <a:pt x="251" y="202"/>
                        </a:lnTo>
                        <a:lnTo>
                          <a:pt x="268" y="208"/>
                        </a:lnTo>
                        <a:lnTo>
                          <a:pt x="291" y="211"/>
                        </a:lnTo>
                        <a:lnTo>
                          <a:pt x="315" y="193"/>
                        </a:lnTo>
                        <a:lnTo>
                          <a:pt x="333" y="175"/>
                        </a:lnTo>
                        <a:lnTo>
                          <a:pt x="346" y="139"/>
                        </a:lnTo>
                        <a:lnTo>
                          <a:pt x="331" y="123"/>
                        </a:lnTo>
                        <a:lnTo>
                          <a:pt x="325" y="102"/>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6" name="Freeform 111"/>
                  <p:cNvSpPr>
                    <a:spLocks/>
                  </p:cNvSpPr>
                  <p:nvPr/>
                </p:nvSpPr>
                <p:spPr bwMode="auto">
                  <a:xfrm>
                    <a:off x="6494" y="1950"/>
                    <a:ext cx="57" cy="49"/>
                  </a:xfrm>
                  <a:custGeom>
                    <a:avLst/>
                    <a:gdLst>
                      <a:gd name="T0" fmla="*/ 115 w 115"/>
                      <a:gd name="T1" fmla="*/ 36 h 98"/>
                      <a:gd name="T2" fmla="*/ 59 w 115"/>
                      <a:gd name="T3" fmla="*/ 39 h 98"/>
                      <a:gd name="T4" fmla="*/ 47 w 115"/>
                      <a:gd name="T5" fmla="*/ 36 h 98"/>
                      <a:gd name="T6" fmla="*/ 27 w 115"/>
                      <a:gd name="T7" fmla="*/ 38 h 98"/>
                      <a:gd name="T8" fmla="*/ 23 w 115"/>
                      <a:gd name="T9" fmla="*/ 53 h 98"/>
                      <a:gd name="T10" fmla="*/ 4 w 115"/>
                      <a:gd name="T11" fmla="*/ 82 h 98"/>
                      <a:gd name="T12" fmla="*/ 9 w 115"/>
                      <a:gd name="T13" fmla="*/ 94 h 98"/>
                      <a:gd name="T14" fmla="*/ 35 w 115"/>
                      <a:gd name="T15" fmla="*/ 93 h 98"/>
                      <a:gd name="T16" fmla="*/ 45 w 115"/>
                      <a:gd name="T17" fmla="*/ 80 h 98"/>
                      <a:gd name="T18" fmla="*/ 58 w 115"/>
                      <a:gd name="T19" fmla="*/ 72 h 98"/>
                      <a:gd name="T20" fmla="*/ 79 w 115"/>
                      <a:gd name="T21" fmla="*/ 76 h 98"/>
                      <a:gd name="T22" fmla="*/ 83 w 115"/>
                      <a:gd name="T23" fmla="*/ 92 h 98"/>
                      <a:gd name="T24" fmla="*/ 56 w 115"/>
                      <a:gd name="T25" fmla="*/ 80 h 98"/>
                      <a:gd name="T26" fmla="*/ 39 w 115"/>
                      <a:gd name="T27" fmla="*/ 91 h 98"/>
                      <a:gd name="T28" fmla="*/ 21 w 115"/>
                      <a:gd name="T29" fmla="*/ 98 h 98"/>
                      <a:gd name="T30" fmla="*/ 5 w 115"/>
                      <a:gd name="T31" fmla="*/ 96 h 98"/>
                      <a:gd name="T32" fmla="*/ 1 w 115"/>
                      <a:gd name="T33" fmla="*/ 88 h 98"/>
                      <a:gd name="T34" fmla="*/ 0 w 115"/>
                      <a:gd name="T35" fmla="*/ 77 h 98"/>
                      <a:gd name="T36" fmla="*/ 11 w 115"/>
                      <a:gd name="T37" fmla="*/ 66 h 98"/>
                      <a:gd name="T38" fmla="*/ 20 w 115"/>
                      <a:gd name="T39" fmla="*/ 53 h 98"/>
                      <a:gd name="T40" fmla="*/ 21 w 115"/>
                      <a:gd name="T41" fmla="*/ 46 h 98"/>
                      <a:gd name="T42" fmla="*/ 24 w 115"/>
                      <a:gd name="T43" fmla="*/ 33 h 98"/>
                      <a:gd name="T44" fmla="*/ 39 w 115"/>
                      <a:gd name="T45" fmla="*/ 33 h 98"/>
                      <a:gd name="T46" fmla="*/ 67 w 115"/>
                      <a:gd name="T47" fmla="*/ 36 h 98"/>
                      <a:gd name="T48" fmla="*/ 61 w 115"/>
                      <a:gd name="T49" fmla="*/ 15 h 98"/>
                      <a:gd name="T50" fmla="*/ 58 w 115"/>
                      <a:gd name="T51" fmla="*/ 0 h 98"/>
                      <a:gd name="T52" fmla="*/ 62 w 115"/>
                      <a:gd name="T53" fmla="*/ 12 h 98"/>
                      <a:gd name="T54" fmla="*/ 72 w 115"/>
                      <a:gd name="T55" fmla="*/ 34 h 98"/>
                      <a:gd name="T56" fmla="*/ 86 w 115"/>
                      <a:gd name="T57" fmla="*/ 34 h 98"/>
                      <a:gd name="T58" fmla="*/ 102 w 115"/>
                      <a:gd name="T59" fmla="*/ 34 h 98"/>
                      <a:gd name="T60" fmla="*/ 115 w 115"/>
                      <a:gd name="T61" fmla="*/ 3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5" h="98">
                        <a:moveTo>
                          <a:pt x="115" y="36"/>
                        </a:moveTo>
                        <a:lnTo>
                          <a:pt x="59" y="39"/>
                        </a:lnTo>
                        <a:lnTo>
                          <a:pt x="47" y="36"/>
                        </a:lnTo>
                        <a:lnTo>
                          <a:pt x="27" y="38"/>
                        </a:lnTo>
                        <a:lnTo>
                          <a:pt x="23" y="53"/>
                        </a:lnTo>
                        <a:lnTo>
                          <a:pt x="4" y="82"/>
                        </a:lnTo>
                        <a:lnTo>
                          <a:pt x="9" y="94"/>
                        </a:lnTo>
                        <a:lnTo>
                          <a:pt x="35" y="93"/>
                        </a:lnTo>
                        <a:lnTo>
                          <a:pt x="45" y="80"/>
                        </a:lnTo>
                        <a:lnTo>
                          <a:pt x="58" y="72"/>
                        </a:lnTo>
                        <a:lnTo>
                          <a:pt x="79" y="76"/>
                        </a:lnTo>
                        <a:lnTo>
                          <a:pt x="83" y="92"/>
                        </a:lnTo>
                        <a:lnTo>
                          <a:pt x="56" y="80"/>
                        </a:lnTo>
                        <a:lnTo>
                          <a:pt x="39" y="91"/>
                        </a:lnTo>
                        <a:lnTo>
                          <a:pt x="21" y="98"/>
                        </a:lnTo>
                        <a:lnTo>
                          <a:pt x="5" y="96"/>
                        </a:lnTo>
                        <a:lnTo>
                          <a:pt x="1" y="88"/>
                        </a:lnTo>
                        <a:lnTo>
                          <a:pt x="0" y="77"/>
                        </a:lnTo>
                        <a:lnTo>
                          <a:pt x="11" y="66"/>
                        </a:lnTo>
                        <a:lnTo>
                          <a:pt x="20" y="53"/>
                        </a:lnTo>
                        <a:lnTo>
                          <a:pt x="21" y="46"/>
                        </a:lnTo>
                        <a:lnTo>
                          <a:pt x="24" y="33"/>
                        </a:lnTo>
                        <a:lnTo>
                          <a:pt x="39" y="33"/>
                        </a:lnTo>
                        <a:lnTo>
                          <a:pt x="67" y="36"/>
                        </a:lnTo>
                        <a:lnTo>
                          <a:pt x="61" y="15"/>
                        </a:lnTo>
                        <a:lnTo>
                          <a:pt x="58" y="0"/>
                        </a:lnTo>
                        <a:lnTo>
                          <a:pt x="62" y="12"/>
                        </a:lnTo>
                        <a:lnTo>
                          <a:pt x="72" y="34"/>
                        </a:lnTo>
                        <a:lnTo>
                          <a:pt x="86" y="34"/>
                        </a:lnTo>
                        <a:lnTo>
                          <a:pt x="102" y="34"/>
                        </a:lnTo>
                        <a:lnTo>
                          <a:pt x="115" y="3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7" name="Freeform 112"/>
                  <p:cNvSpPr>
                    <a:spLocks/>
                  </p:cNvSpPr>
                  <p:nvPr/>
                </p:nvSpPr>
                <p:spPr bwMode="auto">
                  <a:xfrm>
                    <a:off x="6523" y="1994"/>
                    <a:ext cx="16" cy="36"/>
                  </a:xfrm>
                  <a:custGeom>
                    <a:avLst/>
                    <a:gdLst>
                      <a:gd name="T0" fmla="*/ 0 w 31"/>
                      <a:gd name="T1" fmla="*/ 0 h 72"/>
                      <a:gd name="T2" fmla="*/ 11 w 31"/>
                      <a:gd name="T3" fmla="*/ 6 h 72"/>
                      <a:gd name="T4" fmla="*/ 13 w 31"/>
                      <a:gd name="T5" fmla="*/ 15 h 72"/>
                      <a:gd name="T6" fmla="*/ 12 w 31"/>
                      <a:gd name="T7" fmla="*/ 23 h 72"/>
                      <a:gd name="T8" fmla="*/ 20 w 31"/>
                      <a:gd name="T9" fmla="*/ 25 h 72"/>
                      <a:gd name="T10" fmla="*/ 25 w 31"/>
                      <a:gd name="T11" fmla="*/ 31 h 72"/>
                      <a:gd name="T12" fmla="*/ 25 w 31"/>
                      <a:gd name="T13" fmla="*/ 40 h 72"/>
                      <a:gd name="T14" fmla="*/ 21 w 31"/>
                      <a:gd name="T15" fmla="*/ 44 h 72"/>
                      <a:gd name="T16" fmla="*/ 3 w 31"/>
                      <a:gd name="T17" fmla="*/ 50 h 72"/>
                      <a:gd name="T18" fmla="*/ 7 w 31"/>
                      <a:gd name="T19" fmla="*/ 55 h 72"/>
                      <a:gd name="T20" fmla="*/ 7 w 31"/>
                      <a:gd name="T21" fmla="*/ 62 h 72"/>
                      <a:gd name="T22" fmla="*/ 0 w 31"/>
                      <a:gd name="T23" fmla="*/ 70 h 72"/>
                      <a:gd name="T24" fmla="*/ 10 w 31"/>
                      <a:gd name="T25" fmla="*/ 72 h 72"/>
                      <a:gd name="T26" fmla="*/ 10 w 31"/>
                      <a:gd name="T27" fmla="*/ 60 h 72"/>
                      <a:gd name="T28" fmla="*/ 18 w 31"/>
                      <a:gd name="T29" fmla="*/ 51 h 72"/>
                      <a:gd name="T30" fmla="*/ 27 w 31"/>
                      <a:gd name="T31" fmla="*/ 46 h 72"/>
                      <a:gd name="T32" fmla="*/ 31 w 31"/>
                      <a:gd name="T33" fmla="*/ 33 h 72"/>
                      <a:gd name="T34" fmla="*/ 26 w 31"/>
                      <a:gd name="T35" fmla="*/ 26 h 72"/>
                      <a:gd name="T36" fmla="*/ 17 w 31"/>
                      <a:gd name="T37" fmla="*/ 21 h 72"/>
                      <a:gd name="T38" fmla="*/ 17 w 31"/>
                      <a:gd name="T39" fmla="*/ 12 h 72"/>
                      <a:gd name="T40" fmla="*/ 15 w 31"/>
                      <a:gd name="T41" fmla="*/ 3 h 72"/>
                      <a:gd name="T42" fmla="*/ 0 w 31"/>
                      <a:gd name="T4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72">
                        <a:moveTo>
                          <a:pt x="0" y="0"/>
                        </a:moveTo>
                        <a:lnTo>
                          <a:pt x="11" y="6"/>
                        </a:lnTo>
                        <a:lnTo>
                          <a:pt x="13" y="15"/>
                        </a:lnTo>
                        <a:lnTo>
                          <a:pt x="12" y="23"/>
                        </a:lnTo>
                        <a:lnTo>
                          <a:pt x="20" y="25"/>
                        </a:lnTo>
                        <a:lnTo>
                          <a:pt x="25" y="31"/>
                        </a:lnTo>
                        <a:lnTo>
                          <a:pt x="25" y="40"/>
                        </a:lnTo>
                        <a:lnTo>
                          <a:pt x="21" y="44"/>
                        </a:lnTo>
                        <a:lnTo>
                          <a:pt x="3" y="50"/>
                        </a:lnTo>
                        <a:lnTo>
                          <a:pt x="7" y="55"/>
                        </a:lnTo>
                        <a:lnTo>
                          <a:pt x="7" y="62"/>
                        </a:lnTo>
                        <a:lnTo>
                          <a:pt x="0" y="70"/>
                        </a:lnTo>
                        <a:lnTo>
                          <a:pt x="10" y="72"/>
                        </a:lnTo>
                        <a:lnTo>
                          <a:pt x="10" y="60"/>
                        </a:lnTo>
                        <a:lnTo>
                          <a:pt x="18" y="51"/>
                        </a:lnTo>
                        <a:lnTo>
                          <a:pt x="27" y="46"/>
                        </a:lnTo>
                        <a:lnTo>
                          <a:pt x="31" y="33"/>
                        </a:lnTo>
                        <a:lnTo>
                          <a:pt x="26" y="26"/>
                        </a:lnTo>
                        <a:lnTo>
                          <a:pt x="17" y="21"/>
                        </a:lnTo>
                        <a:lnTo>
                          <a:pt x="17" y="12"/>
                        </a:lnTo>
                        <a:lnTo>
                          <a:pt x="15" y="3"/>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 name="Freeform 113"/>
                  <p:cNvSpPr>
                    <a:spLocks/>
                  </p:cNvSpPr>
                  <p:nvPr/>
                </p:nvSpPr>
                <p:spPr bwMode="auto">
                  <a:xfrm>
                    <a:off x="6514" y="1997"/>
                    <a:ext cx="8" cy="8"/>
                  </a:xfrm>
                  <a:custGeom>
                    <a:avLst/>
                    <a:gdLst>
                      <a:gd name="T0" fmla="*/ 7 w 16"/>
                      <a:gd name="T1" fmla="*/ 0 h 17"/>
                      <a:gd name="T2" fmla="*/ 6 w 16"/>
                      <a:gd name="T3" fmla="*/ 6 h 17"/>
                      <a:gd name="T4" fmla="*/ 7 w 16"/>
                      <a:gd name="T5" fmla="*/ 13 h 17"/>
                      <a:gd name="T6" fmla="*/ 16 w 16"/>
                      <a:gd name="T7" fmla="*/ 17 h 17"/>
                      <a:gd name="T8" fmla="*/ 0 w 16"/>
                      <a:gd name="T9" fmla="*/ 14 h 17"/>
                      <a:gd name="T10" fmla="*/ 7 w 16"/>
                      <a:gd name="T11" fmla="*/ 0 h 17"/>
                    </a:gdLst>
                    <a:ahLst/>
                    <a:cxnLst>
                      <a:cxn ang="0">
                        <a:pos x="T0" y="T1"/>
                      </a:cxn>
                      <a:cxn ang="0">
                        <a:pos x="T2" y="T3"/>
                      </a:cxn>
                      <a:cxn ang="0">
                        <a:pos x="T4" y="T5"/>
                      </a:cxn>
                      <a:cxn ang="0">
                        <a:pos x="T6" y="T7"/>
                      </a:cxn>
                      <a:cxn ang="0">
                        <a:pos x="T8" y="T9"/>
                      </a:cxn>
                      <a:cxn ang="0">
                        <a:pos x="T10" y="T11"/>
                      </a:cxn>
                    </a:cxnLst>
                    <a:rect l="0" t="0" r="r" b="b"/>
                    <a:pathLst>
                      <a:path w="16" h="17">
                        <a:moveTo>
                          <a:pt x="7" y="0"/>
                        </a:moveTo>
                        <a:lnTo>
                          <a:pt x="6" y="6"/>
                        </a:lnTo>
                        <a:lnTo>
                          <a:pt x="7" y="13"/>
                        </a:lnTo>
                        <a:lnTo>
                          <a:pt x="16" y="17"/>
                        </a:lnTo>
                        <a:lnTo>
                          <a:pt x="0" y="14"/>
                        </a:lnTo>
                        <a:lnTo>
                          <a:pt x="7"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 name="Freeform 114"/>
                  <p:cNvSpPr>
                    <a:spLocks/>
                  </p:cNvSpPr>
                  <p:nvPr/>
                </p:nvSpPr>
                <p:spPr bwMode="auto">
                  <a:xfrm>
                    <a:off x="6522" y="2009"/>
                    <a:ext cx="9" cy="7"/>
                  </a:xfrm>
                  <a:custGeom>
                    <a:avLst/>
                    <a:gdLst>
                      <a:gd name="T0" fmla="*/ 4 w 20"/>
                      <a:gd name="T1" fmla="*/ 0 h 12"/>
                      <a:gd name="T2" fmla="*/ 0 w 20"/>
                      <a:gd name="T3" fmla="*/ 5 h 12"/>
                      <a:gd name="T4" fmla="*/ 7 w 20"/>
                      <a:gd name="T5" fmla="*/ 12 h 12"/>
                      <a:gd name="T6" fmla="*/ 11 w 20"/>
                      <a:gd name="T7" fmla="*/ 12 h 12"/>
                      <a:gd name="T8" fmla="*/ 20 w 20"/>
                      <a:gd name="T9" fmla="*/ 12 h 12"/>
                      <a:gd name="T10" fmla="*/ 12 w 20"/>
                      <a:gd name="T11" fmla="*/ 10 h 12"/>
                      <a:gd name="T12" fmla="*/ 4 w 2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0" h="12">
                        <a:moveTo>
                          <a:pt x="4" y="0"/>
                        </a:moveTo>
                        <a:lnTo>
                          <a:pt x="0" y="5"/>
                        </a:lnTo>
                        <a:lnTo>
                          <a:pt x="7" y="12"/>
                        </a:lnTo>
                        <a:lnTo>
                          <a:pt x="11" y="12"/>
                        </a:lnTo>
                        <a:lnTo>
                          <a:pt x="20" y="12"/>
                        </a:lnTo>
                        <a:lnTo>
                          <a:pt x="12" y="10"/>
                        </a:lnTo>
                        <a:lnTo>
                          <a:pt x="4"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0" name="Freeform 115"/>
                  <p:cNvSpPr>
                    <a:spLocks/>
                  </p:cNvSpPr>
                  <p:nvPr/>
                </p:nvSpPr>
                <p:spPr bwMode="auto">
                  <a:xfrm>
                    <a:off x="6520" y="2022"/>
                    <a:ext cx="3" cy="9"/>
                  </a:xfrm>
                  <a:custGeom>
                    <a:avLst/>
                    <a:gdLst>
                      <a:gd name="T0" fmla="*/ 2 w 6"/>
                      <a:gd name="T1" fmla="*/ 0 h 18"/>
                      <a:gd name="T2" fmla="*/ 0 w 6"/>
                      <a:gd name="T3" fmla="*/ 6 h 18"/>
                      <a:gd name="T4" fmla="*/ 2 w 6"/>
                      <a:gd name="T5" fmla="*/ 18 h 18"/>
                      <a:gd name="T6" fmla="*/ 6 w 6"/>
                      <a:gd name="T7" fmla="*/ 12 h 18"/>
                      <a:gd name="T8" fmla="*/ 2 w 6"/>
                      <a:gd name="T9" fmla="*/ 0 h 18"/>
                    </a:gdLst>
                    <a:ahLst/>
                    <a:cxnLst>
                      <a:cxn ang="0">
                        <a:pos x="T0" y="T1"/>
                      </a:cxn>
                      <a:cxn ang="0">
                        <a:pos x="T2" y="T3"/>
                      </a:cxn>
                      <a:cxn ang="0">
                        <a:pos x="T4" y="T5"/>
                      </a:cxn>
                      <a:cxn ang="0">
                        <a:pos x="T6" y="T7"/>
                      </a:cxn>
                      <a:cxn ang="0">
                        <a:pos x="T8" y="T9"/>
                      </a:cxn>
                    </a:cxnLst>
                    <a:rect l="0" t="0" r="r" b="b"/>
                    <a:pathLst>
                      <a:path w="6" h="18">
                        <a:moveTo>
                          <a:pt x="2" y="0"/>
                        </a:moveTo>
                        <a:lnTo>
                          <a:pt x="0" y="6"/>
                        </a:lnTo>
                        <a:lnTo>
                          <a:pt x="2" y="18"/>
                        </a:lnTo>
                        <a:lnTo>
                          <a:pt x="6" y="12"/>
                        </a:lnTo>
                        <a:lnTo>
                          <a:pt x="2"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1" name="Freeform 116"/>
                  <p:cNvSpPr>
                    <a:spLocks/>
                  </p:cNvSpPr>
                  <p:nvPr/>
                </p:nvSpPr>
                <p:spPr bwMode="auto">
                  <a:xfrm>
                    <a:off x="6491" y="2017"/>
                    <a:ext cx="27" cy="5"/>
                  </a:xfrm>
                  <a:custGeom>
                    <a:avLst/>
                    <a:gdLst>
                      <a:gd name="T0" fmla="*/ 54 w 54"/>
                      <a:gd name="T1" fmla="*/ 4 h 10"/>
                      <a:gd name="T2" fmla="*/ 35 w 54"/>
                      <a:gd name="T3" fmla="*/ 4 h 10"/>
                      <a:gd name="T4" fmla="*/ 0 w 54"/>
                      <a:gd name="T5" fmla="*/ 0 h 10"/>
                      <a:gd name="T6" fmla="*/ 16 w 54"/>
                      <a:gd name="T7" fmla="*/ 4 h 10"/>
                      <a:gd name="T8" fmla="*/ 40 w 54"/>
                      <a:gd name="T9" fmla="*/ 10 h 10"/>
                      <a:gd name="T10" fmla="*/ 54 w 54"/>
                      <a:gd name="T11" fmla="*/ 4 h 10"/>
                    </a:gdLst>
                    <a:ahLst/>
                    <a:cxnLst>
                      <a:cxn ang="0">
                        <a:pos x="T0" y="T1"/>
                      </a:cxn>
                      <a:cxn ang="0">
                        <a:pos x="T2" y="T3"/>
                      </a:cxn>
                      <a:cxn ang="0">
                        <a:pos x="T4" y="T5"/>
                      </a:cxn>
                      <a:cxn ang="0">
                        <a:pos x="T6" y="T7"/>
                      </a:cxn>
                      <a:cxn ang="0">
                        <a:pos x="T8" y="T9"/>
                      </a:cxn>
                      <a:cxn ang="0">
                        <a:pos x="T10" y="T11"/>
                      </a:cxn>
                    </a:cxnLst>
                    <a:rect l="0" t="0" r="r" b="b"/>
                    <a:pathLst>
                      <a:path w="54" h="10">
                        <a:moveTo>
                          <a:pt x="54" y="4"/>
                        </a:moveTo>
                        <a:lnTo>
                          <a:pt x="35" y="4"/>
                        </a:lnTo>
                        <a:lnTo>
                          <a:pt x="0" y="0"/>
                        </a:lnTo>
                        <a:lnTo>
                          <a:pt x="16" y="4"/>
                        </a:lnTo>
                        <a:lnTo>
                          <a:pt x="40" y="10"/>
                        </a:lnTo>
                        <a:lnTo>
                          <a:pt x="54" y="4"/>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2" name="Freeform 117"/>
                  <p:cNvSpPr>
                    <a:spLocks/>
                  </p:cNvSpPr>
                  <p:nvPr/>
                </p:nvSpPr>
                <p:spPr bwMode="auto">
                  <a:xfrm>
                    <a:off x="6486" y="2004"/>
                    <a:ext cx="41" cy="7"/>
                  </a:xfrm>
                  <a:custGeom>
                    <a:avLst/>
                    <a:gdLst>
                      <a:gd name="T0" fmla="*/ 84 w 84"/>
                      <a:gd name="T1" fmla="*/ 6 h 14"/>
                      <a:gd name="T2" fmla="*/ 65 w 84"/>
                      <a:gd name="T3" fmla="*/ 11 h 14"/>
                      <a:gd name="T4" fmla="*/ 48 w 84"/>
                      <a:gd name="T5" fmla="*/ 12 h 14"/>
                      <a:gd name="T6" fmla="*/ 25 w 84"/>
                      <a:gd name="T7" fmla="*/ 5 h 14"/>
                      <a:gd name="T8" fmla="*/ 0 w 84"/>
                      <a:gd name="T9" fmla="*/ 0 h 14"/>
                      <a:gd name="T10" fmla="*/ 30 w 84"/>
                      <a:gd name="T11" fmla="*/ 11 h 14"/>
                      <a:gd name="T12" fmla="*/ 50 w 84"/>
                      <a:gd name="T13" fmla="*/ 14 h 14"/>
                      <a:gd name="T14" fmla="*/ 68 w 84"/>
                      <a:gd name="T15" fmla="*/ 14 h 14"/>
                      <a:gd name="T16" fmla="*/ 84 w 84"/>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14">
                        <a:moveTo>
                          <a:pt x="84" y="6"/>
                        </a:moveTo>
                        <a:lnTo>
                          <a:pt x="65" y="11"/>
                        </a:lnTo>
                        <a:lnTo>
                          <a:pt x="48" y="12"/>
                        </a:lnTo>
                        <a:lnTo>
                          <a:pt x="25" y="5"/>
                        </a:lnTo>
                        <a:lnTo>
                          <a:pt x="0" y="0"/>
                        </a:lnTo>
                        <a:lnTo>
                          <a:pt x="30" y="11"/>
                        </a:lnTo>
                        <a:lnTo>
                          <a:pt x="50" y="14"/>
                        </a:lnTo>
                        <a:lnTo>
                          <a:pt x="68" y="14"/>
                        </a:lnTo>
                        <a:lnTo>
                          <a:pt x="84" y="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3" name="Freeform 118"/>
                  <p:cNvSpPr>
                    <a:spLocks/>
                  </p:cNvSpPr>
                  <p:nvPr/>
                </p:nvSpPr>
                <p:spPr bwMode="auto">
                  <a:xfrm>
                    <a:off x="6499" y="1983"/>
                    <a:ext cx="12" cy="11"/>
                  </a:xfrm>
                  <a:custGeom>
                    <a:avLst/>
                    <a:gdLst>
                      <a:gd name="T0" fmla="*/ 13 w 22"/>
                      <a:gd name="T1" fmla="*/ 0 h 23"/>
                      <a:gd name="T2" fmla="*/ 19 w 22"/>
                      <a:gd name="T3" fmla="*/ 11 h 23"/>
                      <a:gd name="T4" fmla="*/ 10 w 22"/>
                      <a:gd name="T5" fmla="*/ 19 h 23"/>
                      <a:gd name="T6" fmla="*/ 0 w 22"/>
                      <a:gd name="T7" fmla="*/ 23 h 23"/>
                      <a:gd name="T8" fmla="*/ 10 w 22"/>
                      <a:gd name="T9" fmla="*/ 22 h 23"/>
                      <a:gd name="T10" fmla="*/ 20 w 22"/>
                      <a:gd name="T11" fmla="*/ 17 h 23"/>
                      <a:gd name="T12" fmla="*/ 22 w 22"/>
                      <a:gd name="T13" fmla="*/ 10 h 23"/>
                      <a:gd name="T14" fmla="*/ 13 w 22"/>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3">
                        <a:moveTo>
                          <a:pt x="13" y="0"/>
                        </a:moveTo>
                        <a:lnTo>
                          <a:pt x="19" y="11"/>
                        </a:lnTo>
                        <a:lnTo>
                          <a:pt x="10" y="19"/>
                        </a:lnTo>
                        <a:lnTo>
                          <a:pt x="0" y="23"/>
                        </a:lnTo>
                        <a:lnTo>
                          <a:pt x="10" y="22"/>
                        </a:lnTo>
                        <a:lnTo>
                          <a:pt x="20" y="17"/>
                        </a:lnTo>
                        <a:lnTo>
                          <a:pt x="22" y="10"/>
                        </a:lnTo>
                        <a:lnTo>
                          <a:pt x="13"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54" name="Freeform 120"/>
                <p:cNvSpPr>
                  <a:spLocks/>
                </p:cNvSpPr>
                <p:nvPr/>
              </p:nvSpPr>
              <p:spPr bwMode="auto">
                <a:xfrm>
                  <a:off x="6559" y="1993"/>
                  <a:ext cx="58" cy="64"/>
                </a:xfrm>
                <a:custGeom>
                  <a:avLst/>
                  <a:gdLst>
                    <a:gd name="T0" fmla="*/ 8 w 114"/>
                    <a:gd name="T1" fmla="*/ 116 h 128"/>
                    <a:gd name="T2" fmla="*/ 22 w 114"/>
                    <a:gd name="T3" fmla="*/ 128 h 128"/>
                    <a:gd name="T4" fmla="*/ 89 w 114"/>
                    <a:gd name="T5" fmla="*/ 96 h 128"/>
                    <a:gd name="T6" fmla="*/ 114 w 114"/>
                    <a:gd name="T7" fmla="*/ 49 h 128"/>
                    <a:gd name="T8" fmla="*/ 110 w 114"/>
                    <a:gd name="T9" fmla="*/ 17 h 128"/>
                    <a:gd name="T10" fmla="*/ 83 w 114"/>
                    <a:gd name="T11" fmla="*/ 0 h 128"/>
                    <a:gd name="T12" fmla="*/ 68 w 114"/>
                    <a:gd name="T13" fmla="*/ 2 h 128"/>
                    <a:gd name="T14" fmla="*/ 74 w 114"/>
                    <a:gd name="T15" fmla="*/ 21 h 128"/>
                    <a:gd name="T16" fmla="*/ 73 w 114"/>
                    <a:gd name="T17" fmla="*/ 38 h 128"/>
                    <a:gd name="T18" fmla="*/ 64 w 114"/>
                    <a:gd name="T19" fmla="*/ 56 h 128"/>
                    <a:gd name="T20" fmla="*/ 42 w 114"/>
                    <a:gd name="T21" fmla="*/ 76 h 128"/>
                    <a:gd name="T22" fmla="*/ 22 w 114"/>
                    <a:gd name="T23" fmla="*/ 96 h 128"/>
                    <a:gd name="T24" fmla="*/ 0 w 114"/>
                    <a:gd name="T25" fmla="*/ 99 h 128"/>
                    <a:gd name="T26" fmla="*/ 2 w 114"/>
                    <a:gd name="T27" fmla="*/ 108 h 128"/>
                    <a:gd name="T28" fmla="*/ 8 w 114"/>
                    <a:gd name="T29" fmla="*/ 1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 h="128">
                      <a:moveTo>
                        <a:pt x="8" y="116"/>
                      </a:moveTo>
                      <a:lnTo>
                        <a:pt x="22" y="128"/>
                      </a:lnTo>
                      <a:lnTo>
                        <a:pt x="89" y="96"/>
                      </a:lnTo>
                      <a:lnTo>
                        <a:pt x="114" y="49"/>
                      </a:lnTo>
                      <a:lnTo>
                        <a:pt x="110" y="17"/>
                      </a:lnTo>
                      <a:lnTo>
                        <a:pt x="83" y="0"/>
                      </a:lnTo>
                      <a:lnTo>
                        <a:pt x="68" y="2"/>
                      </a:lnTo>
                      <a:lnTo>
                        <a:pt x="74" y="21"/>
                      </a:lnTo>
                      <a:lnTo>
                        <a:pt x="73" y="38"/>
                      </a:lnTo>
                      <a:lnTo>
                        <a:pt x="64" y="56"/>
                      </a:lnTo>
                      <a:lnTo>
                        <a:pt x="42" y="76"/>
                      </a:lnTo>
                      <a:lnTo>
                        <a:pt x="22" y="96"/>
                      </a:lnTo>
                      <a:lnTo>
                        <a:pt x="0" y="99"/>
                      </a:lnTo>
                      <a:lnTo>
                        <a:pt x="2" y="108"/>
                      </a:lnTo>
                      <a:lnTo>
                        <a:pt x="8" y="116"/>
                      </a:lnTo>
                      <a:close/>
                    </a:path>
                  </a:pathLst>
                </a:custGeom>
                <a:solidFill>
                  <a:srgbClr val="E0E0E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23" name="Group 141"/>
              <p:cNvGrpSpPr>
                <a:grpSpLocks/>
              </p:cNvGrpSpPr>
              <p:nvPr/>
            </p:nvGrpSpPr>
            <p:grpSpPr bwMode="auto">
              <a:xfrm>
                <a:off x="6949" y="1674"/>
                <a:ext cx="193" cy="267"/>
                <a:chOff x="6949" y="1674"/>
                <a:chExt cx="193" cy="267"/>
              </a:xfrm>
            </p:grpSpPr>
            <p:sp>
              <p:nvSpPr>
                <p:cNvPr id="34" name="Freeform 122"/>
                <p:cNvSpPr>
                  <a:spLocks/>
                </p:cNvSpPr>
                <p:nvPr/>
              </p:nvSpPr>
              <p:spPr bwMode="auto">
                <a:xfrm>
                  <a:off x="6954" y="1700"/>
                  <a:ext cx="180" cy="241"/>
                </a:xfrm>
                <a:custGeom>
                  <a:avLst/>
                  <a:gdLst>
                    <a:gd name="T0" fmla="*/ 155 w 360"/>
                    <a:gd name="T1" fmla="*/ 18 h 482"/>
                    <a:gd name="T2" fmla="*/ 74 w 360"/>
                    <a:gd name="T3" fmla="*/ 46 h 482"/>
                    <a:gd name="T4" fmla="*/ 2 w 360"/>
                    <a:gd name="T5" fmla="*/ 89 h 482"/>
                    <a:gd name="T6" fmla="*/ 2 w 360"/>
                    <a:gd name="T7" fmla="*/ 145 h 482"/>
                    <a:gd name="T8" fmla="*/ 0 w 360"/>
                    <a:gd name="T9" fmla="*/ 204 h 482"/>
                    <a:gd name="T10" fmla="*/ 5 w 360"/>
                    <a:gd name="T11" fmla="*/ 220 h 482"/>
                    <a:gd name="T12" fmla="*/ 18 w 360"/>
                    <a:gd name="T13" fmla="*/ 236 h 482"/>
                    <a:gd name="T14" fmla="*/ 26 w 360"/>
                    <a:gd name="T15" fmla="*/ 289 h 482"/>
                    <a:gd name="T16" fmla="*/ 39 w 360"/>
                    <a:gd name="T17" fmla="*/ 331 h 482"/>
                    <a:gd name="T18" fmla="*/ 55 w 360"/>
                    <a:gd name="T19" fmla="*/ 367 h 482"/>
                    <a:gd name="T20" fmla="*/ 65 w 360"/>
                    <a:gd name="T21" fmla="*/ 399 h 482"/>
                    <a:gd name="T22" fmla="*/ 74 w 360"/>
                    <a:gd name="T23" fmla="*/ 420 h 482"/>
                    <a:gd name="T24" fmla="*/ 91 w 360"/>
                    <a:gd name="T25" fmla="*/ 453 h 482"/>
                    <a:gd name="T26" fmla="*/ 122 w 360"/>
                    <a:gd name="T27" fmla="*/ 459 h 482"/>
                    <a:gd name="T28" fmla="*/ 142 w 360"/>
                    <a:gd name="T29" fmla="*/ 457 h 482"/>
                    <a:gd name="T30" fmla="*/ 168 w 360"/>
                    <a:gd name="T31" fmla="*/ 466 h 482"/>
                    <a:gd name="T32" fmla="*/ 198 w 360"/>
                    <a:gd name="T33" fmla="*/ 482 h 482"/>
                    <a:gd name="T34" fmla="*/ 265 w 360"/>
                    <a:gd name="T35" fmla="*/ 453 h 482"/>
                    <a:gd name="T36" fmla="*/ 325 w 360"/>
                    <a:gd name="T37" fmla="*/ 374 h 482"/>
                    <a:gd name="T38" fmla="*/ 350 w 360"/>
                    <a:gd name="T39" fmla="*/ 327 h 482"/>
                    <a:gd name="T40" fmla="*/ 355 w 360"/>
                    <a:gd name="T41" fmla="*/ 303 h 482"/>
                    <a:gd name="T42" fmla="*/ 341 w 360"/>
                    <a:gd name="T43" fmla="*/ 269 h 482"/>
                    <a:gd name="T44" fmla="*/ 357 w 360"/>
                    <a:gd name="T45" fmla="*/ 233 h 482"/>
                    <a:gd name="T46" fmla="*/ 360 w 360"/>
                    <a:gd name="T47" fmla="*/ 190 h 482"/>
                    <a:gd name="T48" fmla="*/ 348 w 360"/>
                    <a:gd name="T49" fmla="*/ 146 h 482"/>
                    <a:gd name="T50" fmla="*/ 325 w 360"/>
                    <a:gd name="T51" fmla="*/ 138 h 482"/>
                    <a:gd name="T52" fmla="*/ 305 w 360"/>
                    <a:gd name="T53" fmla="*/ 149 h 482"/>
                    <a:gd name="T54" fmla="*/ 295 w 360"/>
                    <a:gd name="T55" fmla="*/ 178 h 482"/>
                    <a:gd name="T56" fmla="*/ 293 w 360"/>
                    <a:gd name="T57" fmla="*/ 208 h 482"/>
                    <a:gd name="T58" fmla="*/ 282 w 360"/>
                    <a:gd name="T59" fmla="*/ 243 h 482"/>
                    <a:gd name="T60" fmla="*/ 253 w 360"/>
                    <a:gd name="T61" fmla="*/ 233 h 482"/>
                    <a:gd name="T62" fmla="*/ 249 w 360"/>
                    <a:gd name="T63" fmla="*/ 184 h 482"/>
                    <a:gd name="T64" fmla="*/ 221 w 360"/>
                    <a:gd name="T65" fmla="*/ 131 h 482"/>
                    <a:gd name="T66" fmla="*/ 192 w 360"/>
                    <a:gd name="T67" fmla="*/ 89 h 482"/>
                    <a:gd name="T68" fmla="*/ 182 w 360"/>
                    <a:gd name="T69" fmla="*/ 34 h 482"/>
                    <a:gd name="T70" fmla="*/ 166 w 360"/>
                    <a:gd name="T71" fmla="*/ 28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0" h="482">
                      <a:moveTo>
                        <a:pt x="192" y="0"/>
                      </a:moveTo>
                      <a:lnTo>
                        <a:pt x="155" y="18"/>
                      </a:lnTo>
                      <a:lnTo>
                        <a:pt x="113" y="34"/>
                      </a:lnTo>
                      <a:lnTo>
                        <a:pt x="74" y="46"/>
                      </a:lnTo>
                      <a:lnTo>
                        <a:pt x="32" y="69"/>
                      </a:lnTo>
                      <a:lnTo>
                        <a:pt x="2" y="89"/>
                      </a:lnTo>
                      <a:lnTo>
                        <a:pt x="0" y="112"/>
                      </a:lnTo>
                      <a:lnTo>
                        <a:pt x="2" y="145"/>
                      </a:lnTo>
                      <a:lnTo>
                        <a:pt x="0" y="172"/>
                      </a:lnTo>
                      <a:lnTo>
                        <a:pt x="0" y="204"/>
                      </a:lnTo>
                      <a:lnTo>
                        <a:pt x="2" y="213"/>
                      </a:lnTo>
                      <a:lnTo>
                        <a:pt x="5" y="220"/>
                      </a:lnTo>
                      <a:lnTo>
                        <a:pt x="15" y="226"/>
                      </a:lnTo>
                      <a:lnTo>
                        <a:pt x="18" y="236"/>
                      </a:lnTo>
                      <a:lnTo>
                        <a:pt x="19" y="269"/>
                      </a:lnTo>
                      <a:lnTo>
                        <a:pt x="26" y="289"/>
                      </a:lnTo>
                      <a:lnTo>
                        <a:pt x="34" y="302"/>
                      </a:lnTo>
                      <a:lnTo>
                        <a:pt x="39" y="331"/>
                      </a:lnTo>
                      <a:lnTo>
                        <a:pt x="44" y="345"/>
                      </a:lnTo>
                      <a:lnTo>
                        <a:pt x="55" y="367"/>
                      </a:lnTo>
                      <a:lnTo>
                        <a:pt x="58" y="384"/>
                      </a:lnTo>
                      <a:lnTo>
                        <a:pt x="65" y="399"/>
                      </a:lnTo>
                      <a:lnTo>
                        <a:pt x="71" y="407"/>
                      </a:lnTo>
                      <a:lnTo>
                        <a:pt x="74" y="420"/>
                      </a:lnTo>
                      <a:lnTo>
                        <a:pt x="80" y="440"/>
                      </a:lnTo>
                      <a:lnTo>
                        <a:pt x="91" y="453"/>
                      </a:lnTo>
                      <a:lnTo>
                        <a:pt x="104" y="459"/>
                      </a:lnTo>
                      <a:lnTo>
                        <a:pt x="122" y="459"/>
                      </a:lnTo>
                      <a:lnTo>
                        <a:pt x="136" y="459"/>
                      </a:lnTo>
                      <a:lnTo>
                        <a:pt x="142" y="457"/>
                      </a:lnTo>
                      <a:lnTo>
                        <a:pt x="158" y="456"/>
                      </a:lnTo>
                      <a:lnTo>
                        <a:pt x="168" y="466"/>
                      </a:lnTo>
                      <a:lnTo>
                        <a:pt x="181" y="477"/>
                      </a:lnTo>
                      <a:lnTo>
                        <a:pt x="198" y="482"/>
                      </a:lnTo>
                      <a:lnTo>
                        <a:pt x="234" y="471"/>
                      </a:lnTo>
                      <a:lnTo>
                        <a:pt x="265" y="453"/>
                      </a:lnTo>
                      <a:lnTo>
                        <a:pt x="293" y="422"/>
                      </a:lnTo>
                      <a:lnTo>
                        <a:pt x="325" y="374"/>
                      </a:lnTo>
                      <a:lnTo>
                        <a:pt x="337" y="353"/>
                      </a:lnTo>
                      <a:lnTo>
                        <a:pt x="350" y="327"/>
                      </a:lnTo>
                      <a:lnTo>
                        <a:pt x="355" y="312"/>
                      </a:lnTo>
                      <a:lnTo>
                        <a:pt x="355" y="303"/>
                      </a:lnTo>
                      <a:lnTo>
                        <a:pt x="355" y="289"/>
                      </a:lnTo>
                      <a:lnTo>
                        <a:pt x="341" y="269"/>
                      </a:lnTo>
                      <a:lnTo>
                        <a:pt x="348" y="256"/>
                      </a:lnTo>
                      <a:lnTo>
                        <a:pt x="357" y="233"/>
                      </a:lnTo>
                      <a:lnTo>
                        <a:pt x="360" y="210"/>
                      </a:lnTo>
                      <a:lnTo>
                        <a:pt x="360" y="190"/>
                      </a:lnTo>
                      <a:lnTo>
                        <a:pt x="355" y="164"/>
                      </a:lnTo>
                      <a:lnTo>
                        <a:pt x="348" y="146"/>
                      </a:lnTo>
                      <a:lnTo>
                        <a:pt x="337" y="138"/>
                      </a:lnTo>
                      <a:lnTo>
                        <a:pt x="325" y="138"/>
                      </a:lnTo>
                      <a:lnTo>
                        <a:pt x="315" y="141"/>
                      </a:lnTo>
                      <a:lnTo>
                        <a:pt x="305" y="149"/>
                      </a:lnTo>
                      <a:lnTo>
                        <a:pt x="299" y="168"/>
                      </a:lnTo>
                      <a:lnTo>
                        <a:pt x="295" y="178"/>
                      </a:lnTo>
                      <a:lnTo>
                        <a:pt x="295" y="190"/>
                      </a:lnTo>
                      <a:lnTo>
                        <a:pt x="293" y="208"/>
                      </a:lnTo>
                      <a:lnTo>
                        <a:pt x="293" y="220"/>
                      </a:lnTo>
                      <a:lnTo>
                        <a:pt x="282" y="243"/>
                      </a:lnTo>
                      <a:lnTo>
                        <a:pt x="263" y="247"/>
                      </a:lnTo>
                      <a:lnTo>
                        <a:pt x="253" y="233"/>
                      </a:lnTo>
                      <a:lnTo>
                        <a:pt x="256" y="204"/>
                      </a:lnTo>
                      <a:lnTo>
                        <a:pt x="249" y="184"/>
                      </a:lnTo>
                      <a:lnTo>
                        <a:pt x="230" y="154"/>
                      </a:lnTo>
                      <a:lnTo>
                        <a:pt x="221" y="131"/>
                      </a:lnTo>
                      <a:lnTo>
                        <a:pt x="201" y="103"/>
                      </a:lnTo>
                      <a:lnTo>
                        <a:pt x="192" y="89"/>
                      </a:lnTo>
                      <a:lnTo>
                        <a:pt x="182" y="50"/>
                      </a:lnTo>
                      <a:lnTo>
                        <a:pt x="182" y="34"/>
                      </a:lnTo>
                      <a:lnTo>
                        <a:pt x="184" y="18"/>
                      </a:lnTo>
                      <a:lnTo>
                        <a:pt x="166" y="28"/>
                      </a:lnTo>
                      <a:lnTo>
                        <a:pt x="192"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5" name="Freeform 123"/>
                <p:cNvSpPr>
                  <a:spLocks/>
                </p:cNvSpPr>
                <p:nvPr/>
              </p:nvSpPr>
              <p:spPr bwMode="auto">
                <a:xfrm>
                  <a:off x="6994" y="1904"/>
                  <a:ext cx="32" cy="21"/>
                </a:xfrm>
                <a:custGeom>
                  <a:avLst/>
                  <a:gdLst>
                    <a:gd name="T0" fmla="*/ 0 w 64"/>
                    <a:gd name="T1" fmla="*/ 11 h 41"/>
                    <a:gd name="T2" fmla="*/ 10 w 64"/>
                    <a:gd name="T3" fmla="*/ 1 h 41"/>
                    <a:gd name="T4" fmla="*/ 20 w 64"/>
                    <a:gd name="T5" fmla="*/ 0 h 41"/>
                    <a:gd name="T6" fmla="*/ 40 w 64"/>
                    <a:gd name="T7" fmla="*/ 1 h 41"/>
                    <a:gd name="T8" fmla="*/ 44 w 64"/>
                    <a:gd name="T9" fmla="*/ 2 h 41"/>
                    <a:gd name="T10" fmla="*/ 50 w 64"/>
                    <a:gd name="T11" fmla="*/ 2 h 41"/>
                    <a:gd name="T12" fmla="*/ 58 w 64"/>
                    <a:gd name="T13" fmla="*/ 11 h 41"/>
                    <a:gd name="T14" fmla="*/ 64 w 64"/>
                    <a:gd name="T15" fmla="*/ 24 h 41"/>
                    <a:gd name="T16" fmla="*/ 63 w 64"/>
                    <a:gd name="T17" fmla="*/ 28 h 41"/>
                    <a:gd name="T18" fmla="*/ 55 w 64"/>
                    <a:gd name="T19" fmla="*/ 34 h 41"/>
                    <a:gd name="T20" fmla="*/ 47 w 64"/>
                    <a:gd name="T21" fmla="*/ 29 h 41"/>
                    <a:gd name="T22" fmla="*/ 32 w 64"/>
                    <a:gd name="T23" fmla="*/ 33 h 41"/>
                    <a:gd name="T24" fmla="*/ 24 w 64"/>
                    <a:gd name="T25" fmla="*/ 41 h 41"/>
                    <a:gd name="T26" fmla="*/ 14 w 64"/>
                    <a:gd name="T27" fmla="*/ 40 h 41"/>
                    <a:gd name="T28" fmla="*/ 3 w 64"/>
                    <a:gd name="T29" fmla="*/ 28 h 41"/>
                    <a:gd name="T30" fmla="*/ 0 w 64"/>
                    <a:gd name="T31" fmla="*/ 1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41">
                      <a:moveTo>
                        <a:pt x="0" y="11"/>
                      </a:moveTo>
                      <a:lnTo>
                        <a:pt x="10" y="1"/>
                      </a:lnTo>
                      <a:lnTo>
                        <a:pt x="20" y="0"/>
                      </a:lnTo>
                      <a:lnTo>
                        <a:pt x="40" y="1"/>
                      </a:lnTo>
                      <a:lnTo>
                        <a:pt x="44" y="2"/>
                      </a:lnTo>
                      <a:lnTo>
                        <a:pt x="50" y="2"/>
                      </a:lnTo>
                      <a:lnTo>
                        <a:pt x="58" y="11"/>
                      </a:lnTo>
                      <a:lnTo>
                        <a:pt x="64" y="24"/>
                      </a:lnTo>
                      <a:lnTo>
                        <a:pt x="63" y="28"/>
                      </a:lnTo>
                      <a:lnTo>
                        <a:pt x="55" y="34"/>
                      </a:lnTo>
                      <a:lnTo>
                        <a:pt x="47" y="29"/>
                      </a:lnTo>
                      <a:lnTo>
                        <a:pt x="32" y="33"/>
                      </a:lnTo>
                      <a:lnTo>
                        <a:pt x="24" y="41"/>
                      </a:lnTo>
                      <a:lnTo>
                        <a:pt x="14" y="40"/>
                      </a:lnTo>
                      <a:lnTo>
                        <a:pt x="3" y="28"/>
                      </a:lnTo>
                      <a:lnTo>
                        <a:pt x="0" y="11"/>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6" name="Freeform 124"/>
                <p:cNvSpPr>
                  <a:spLocks/>
                </p:cNvSpPr>
                <p:nvPr/>
              </p:nvSpPr>
              <p:spPr bwMode="auto">
                <a:xfrm>
                  <a:off x="6985" y="1884"/>
                  <a:ext cx="38" cy="19"/>
                </a:xfrm>
                <a:custGeom>
                  <a:avLst/>
                  <a:gdLst>
                    <a:gd name="T0" fmla="*/ 11 w 75"/>
                    <a:gd name="T1" fmla="*/ 37 h 37"/>
                    <a:gd name="T2" fmla="*/ 18 w 75"/>
                    <a:gd name="T3" fmla="*/ 35 h 37"/>
                    <a:gd name="T4" fmla="*/ 10 w 75"/>
                    <a:gd name="T5" fmla="*/ 21 h 37"/>
                    <a:gd name="T6" fmla="*/ 17 w 75"/>
                    <a:gd name="T7" fmla="*/ 19 h 37"/>
                    <a:gd name="T8" fmla="*/ 29 w 75"/>
                    <a:gd name="T9" fmla="*/ 20 h 37"/>
                    <a:gd name="T10" fmla="*/ 37 w 75"/>
                    <a:gd name="T11" fmla="*/ 18 h 37"/>
                    <a:gd name="T12" fmla="*/ 44 w 75"/>
                    <a:gd name="T13" fmla="*/ 14 h 37"/>
                    <a:gd name="T14" fmla="*/ 58 w 75"/>
                    <a:gd name="T15" fmla="*/ 10 h 37"/>
                    <a:gd name="T16" fmla="*/ 64 w 75"/>
                    <a:gd name="T17" fmla="*/ 4 h 37"/>
                    <a:gd name="T18" fmla="*/ 75 w 75"/>
                    <a:gd name="T19" fmla="*/ 0 h 37"/>
                    <a:gd name="T20" fmla="*/ 61 w 75"/>
                    <a:gd name="T21" fmla="*/ 0 h 37"/>
                    <a:gd name="T22" fmla="*/ 50 w 75"/>
                    <a:gd name="T23" fmla="*/ 0 h 37"/>
                    <a:gd name="T24" fmla="*/ 44 w 75"/>
                    <a:gd name="T25" fmla="*/ 3 h 37"/>
                    <a:gd name="T26" fmla="*/ 28 w 75"/>
                    <a:gd name="T27" fmla="*/ 4 h 37"/>
                    <a:gd name="T28" fmla="*/ 21 w 75"/>
                    <a:gd name="T29" fmla="*/ 12 h 37"/>
                    <a:gd name="T30" fmla="*/ 16 w 75"/>
                    <a:gd name="T31" fmla="*/ 4 h 37"/>
                    <a:gd name="T32" fmla="*/ 9 w 75"/>
                    <a:gd name="T33" fmla="*/ 0 h 37"/>
                    <a:gd name="T34" fmla="*/ 2 w 75"/>
                    <a:gd name="T35" fmla="*/ 4 h 37"/>
                    <a:gd name="T36" fmla="*/ 0 w 75"/>
                    <a:gd name="T37" fmla="*/ 10 h 37"/>
                    <a:gd name="T38" fmla="*/ 2 w 75"/>
                    <a:gd name="T39" fmla="*/ 19 h 37"/>
                    <a:gd name="T40" fmla="*/ 3 w 75"/>
                    <a:gd name="T41" fmla="*/ 26 h 37"/>
                    <a:gd name="T42" fmla="*/ 11 w 75"/>
                    <a:gd name="T43"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37">
                      <a:moveTo>
                        <a:pt x="11" y="37"/>
                      </a:moveTo>
                      <a:lnTo>
                        <a:pt x="18" y="35"/>
                      </a:lnTo>
                      <a:lnTo>
                        <a:pt x="10" y="21"/>
                      </a:lnTo>
                      <a:lnTo>
                        <a:pt x="17" y="19"/>
                      </a:lnTo>
                      <a:lnTo>
                        <a:pt x="29" y="20"/>
                      </a:lnTo>
                      <a:lnTo>
                        <a:pt x="37" y="18"/>
                      </a:lnTo>
                      <a:lnTo>
                        <a:pt x="44" y="14"/>
                      </a:lnTo>
                      <a:lnTo>
                        <a:pt x="58" y="10"/>
                      </a:lnTo>
                      <a:lnTo>
                        <a:pt x="64" y="4"/>
                      </a:lnTo>
                      <a:lnTo>
                        <a:pt x="75" y="0"/>
                      </a:lnTo>
                      <a:lnTo>
                        <a:pt x="61" y="0"/>
                      </a:lnTo>
                      <a:lnTo>
                        <a:pt x="50" y="0"/>
                      </a:lnTo>
                      <a:lnTo>
                        <a:pt x="44" y="3"/>
                      </a:lnTo>
                      <a:lnTo>
                        <a:pt x="28" y="4"/>
                      </a:lnTo>
                      <a:lnTo>
                        <a:pt x="21" y="12"/>
                      </a:lnTo>
                      <a:lnTo>
                        <a:pt x="16" y="4"/>
                      </a:lnTo>
                      <a:lnTo>
                        <a:pt x="9" y="0"/>
                      </a:lnTo>
                      <a:lnTo>
                        <a:pt x="2" y="4"/>
                      </a:lnTo>
                      <a:lnTo>
                        <a:pt x="0" y="10"/>
                      </a:lnTo>
                      <a:lnTo>
                        <a:pt x="2" y="19"/>
                      </a:lnTo>
                      <a:lnTo>
                        <a:pt x="3" y="26"/>
                      </a:lnTo>
                      <a:lnTo>
                        <a:pt x="11" y="37"/>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 name="Freeform 125"/>
                <p:cNvSpPr>
                  <a:spLocks/>
                </p:cNvSpPr>
                <p:nvPr/>
              </p:nvSpPr>
              <p:spPr bwMode="auto">
                <a:xfrm>
                  <a:off x="6964" y="1808"/>
                  <a:ext cx="108" cy="76"/>
                </a:xfrm>
                <a:custGeom>
                  <a:avLst/>
                  <a:gdLst>
                    <a:gd name="T0" fmla="*/ 30 w 217"/>
                    <a:gd name="T1" fmla="*/ 88 h 151"/>
                    <a:gd name="T2" fmla="*/ 59 w 217"/>
                    <a:gd name="T3" fmla="*/ 81 h 151"/>
                    <a:gd name="T4" fmla="*/ 56 w 217"/>
                    <a:gd name="T5" fmla="*/ 61 h 151"/>
                    <a:gd name="T6" fmla="*/ 60 w 217"/>
                    <a:gd name="T7" fmla="*/ 39 h 151"/>
                    <a:gd name="T8" fmla="*/ 40 w 217"/>
                    <a:gd name="T9" fmla="*/ 0 h 151"/>
                    <a:gd name="T10" fmla="*/ 33 w 217"/>
                    <a:gd name="T11" fmla="*/ 31 h 151"/>
                    <a:gd name="T12" fmla="*/ 32 w 217"/>
                    <a:gd name="T13" fmla="*/ 52 h 151"/>
                    <a:gd name="T14" fmla="*/ 31 w 217"/>
                    <a:gd name="T15" fmla="*/ 45 h 151"/>
                    <a:gd name="T16" fmla="*/ 15 w 217"/>
                    <a:gd name="T17" fmla="*/ 34 h 151"/>
                    <a:gd name="T18" fmla="*/ 6 w 217"/>
                    <a:gd name="T19" fmla="*/ 15 h 151"/>
                    <a:gd name="T20" fmla="*/ 1 w 217"/>
                    <a:gd name="T21" fmla="*/ 42 h 151"/>
                    <a:gd name="T22" fmla="*/ 13 w 217"/>
                    <a:gd name="T23" fmla="*/ 77 h 151"/>
                    <a:gd name="T24" fmla="*/ 20 w 217"/>
                    <a:gd name="T25" fmla="*/ 108 h 151"/>
                    <a:gd name="T26" fmla="*/ 37 w 217"/>
                    <a:gd name="T27" fmla="*/ 148 h 151"/>
                    <a:gd name="T28" fmla="*/ 53 w 217"/>
                    <a:gd name="T29" fmla="*/ 147 h 151"/>
                    <a:gd name="T30" fmla="*/ 85 w 217"/>
                    <a:gd name="T31" fmla="*/ 147 h 151"/>
                    <a:gd name="T32" fmla="*/ 109 w 217"/>
                    <a:gd name="T33" fmla="*/ 148 h 151"/>
                    <a:gd name="T34" fmla="*/ 112 w 217"/>
                    <a:gd name="T35" fmla="*/ 124 h 151"/>
                    <a:gd name="T36" fmla="*/ 135 w 217"/>
                    <a:gd name="T37" fmla="*/ 111 h 151"/>
                    <a:gd name="T38" fmla="*/ 112 w 217"/>
                    <a:gd name="T39" fmla="*/ 100 h 151"/>
                    <a:gd name="T40" fmla="*/ 142 w 217"/>
                    <a:gd name="T41" fmla="*/ 104 h 151"/>
                    <a:gd name="T42" fmla="*/ 134 w 217"/>
                    <a:gd name="T43" fmla="*/ 89 h 151"/>
                    <a:gd name="T44" fmla="*/ 148 w 217"/>
                    <a:gd name="T45" fmla="*/ 74 h 151"/>
                    <a:gd name="T46" fmla="*/ 130 w 217"/>
                    <a:gd name="T47" fmla="*/ 64 h 151"/>
                    <a:gd name="T48" fmla="*/ 153 w 217"/>
                    <a:gd name="T49" fmla="*/ 58 h 151"/>
                    <a:gd name="T50" fmla="*/ 217 w 217"/>
                    <a:gd name="T51" fmla="*/ 3 h 151"/>
                    <a:gd name="T52" fmla="*/ 166 w 217"/>
                    <a:gd name="T53" fmla="*/ 0 h 151"/>
                    <a:gd name="T54" fmla="*/ 130 w 217"/>
                    <a:gd name="T55" fmla="*/ 35 h 151"/>
                    <a:gd name="T56" fmla="*/ 108 w 217"/>
                    <a:gd name="T57" fmla="*/ 38 h 151"/>
                    <a:gd name="T58" fmla="*/ 98 w 217"/>
                    <a:gd name="T59" fmla="*/ 18 h 151"/>
                    <a:gd name="T60" fmla="*/ 77 w 217"/>
                    <a:gd name="T61" fmla="*/ 17 h 151"/>
                    <a:gd name="T62" fmla="*/ 74 w 217"/>
                    <a:gd name="T63" fmla="*/ 34 h 151"/>
                    <a:gd name="T64" fmla="*/ 80 w 217"/>
                    <a:gd name="T65" fmla="*/ 52 h 151"/>
                    <a:gd name="T66" fmla="*/ 99 w 217"/>
                    <a:gd name="T67" fmla="*/ 70 h 151"/>
                    <a:gd name="T68" fmla="*/ 102 w 217"/>
                    <a:gd name="T69" fmla="*/ 94 h 151"/>
                    <a:gd name="T70" fmla="*/ 62 w 217"/>
                    <a:gd name="T71" fmla="*/ 103 h 151"/>
                    <a:gd name="T72" fmla="*/ 30 w 217"/>
                    <a:gd name="T73" fmla="*/ 9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7" h="151">
                      <a:moveTo>
                        <a:pt x="30" y="93"/>
                      </a:moveTo>
                      <a:lnTo>
                        <a:pt x="30" y="88"/>
                      </a:lnTo>
                      <a:lnTo>
                        <a:pt x="47" y="87"/>
                      </a:lnTo>
                      <a:lnTo>
                        <a:pt x="59" y="81"/>
                      </a:lnTo>
                      <a:lnTo>
                        <a:pt x="63" y="68"/>
                      </a:lnTo>
                      <a:lnTo>
                        <a:pt x="56" y="61"/>
                      </a:lnTo>
                      <a:lnTo>
                        <a:pt x="60" y="52"/>
                      </a:lnTo>
                      <a:lnTo>
                        <a:pt x="60" y="39"/>
                      </a:lnTo>
                      <a:lnTo>
                        <a:pt x="60" y="8"/>
                      </a:lnTo>
                      <a:lnTo>
                        <a:pt x="40" y="0"/>
                      </a:lnTo>
                      <a:lnTo>
                        <a:pt x="37" y="22"/>
                      </a:lnTo>
                      <a:lnTo>
                        <a:pt x="33" y="31"/>
                      </a:lnTo>
                      <a:lnTo>
                        <a:pt x="36" y="47"/>
                      </a:lnTo>
                      <a:lnTo>
                        <a:pt x="32" y="52"/>
                      </a:lnTo>
                      <a:lnTo>
                        <a:pt x="25" y="47"/>
                      </a:lnTo>
                      <a:lnTo>
                        <a:pt x="31" y="45"/>
                      </a:lnTo>
                      <a:lnTo>
                        <a:pt x="29" y="34"/>
                      </a:lnTo>
                      <a:lnTo>
                        <a:pt x="15" y="34"/>
                      </a:lnTo>
                      <a:lnTo>
                        <a:pt x="13" y="27"/>
                      </a:lnTo>
                      <a:lnTo>
                        <a:pt x="6" y="15"/>
                      </a:lnTo>
                      <a:lnTo>
                        <a:pt x="0" y="15"/>
                      </a:lnTo>
                      <a:lnTo>
                        <a:pt x="1" y="42"/>
                      </a:lnTo>
                      <a:lnTo>
                        <a:pt x="3" y="56"/>
                      </a:lnTo>
                      <a:lnTo>
                        <a:pt x="13" y="77"/>
                      </a:lnTo>
                      <a:lnTo>
                        <a:pt x="17" y="85"/>
                      </a:lnTo>
                      <a:lnTo>
                        <a:pt x="20" y="108"/>
                      </a:lnTo>
                      <a:lnTo>
                        <a:pt x="25" y="126"/>
                      </a:lnTo>
                      <a:lnTo>
                        <a:pt x="37" y="148"/>
                      </a:lnTo>
                      <a:lnTo>
                        <a:pt x="42" y="151"/>
                      </a:lnTo>
                      <a:lnTo>
                        <a:pt x="53" y="147"/>
                      </a:lnTo>
                      <a:lnTo>
                        <a:pt x="67" y="143"/>
                      </a:lnTo>
                      <a:lnTo>
                        <a:pt x="85" y="147"/>
                      </a:lnTo>
                      <a:lnTo>
                        <a:pt x="100" y="148"/>
                      </a:lnTo>
                      <a:lnTo>
                        <a:pt x="109" y="148"/>
                      </a:lnTo>
                      <a:lnTo>
                        <a:pt x="119" y="138"/>
                      </a:lnTo>
                      <a:lnTo>
                        <a:pt x="112" y="124"/>
                      </a:lnTo>
                      <a:lnTo>
                        <a:pt x="129" y="119"/>
                      </a:lnTo>
                      <a:lnTo>
                        <a:pt x="135" y="111"/>
                      </a:lnTo>
                      <a:lnTo>
                        <a:pt x="125" y="102"/>
                      </a:lnTo>
                      <a:lnTo>
                        <a:pt x="112" y="100"/>
                      </a:lnTo>
                      <a:lnTo>
                        <a:pt x="132" y="95"/>
                      </a:lnTo>
                      <a:lnTo>
                        <a:pt x="142" y="104"/>
                      </a:lnTo>
                      <a:lnTo>
                        <a:pt x="156" y="104"/>
                      </a:lnTo>
                      <a:lnTo>
                        <a:pt x="134" y="89"/>
                      </a:lnTo>
                      <a:lnTo>
                        <a:pt x="148" y="80"/>
                      </a:lnTo>
                      <a:lnTo>
                        <a:pt x="148" y="74"/>
                      </a:lnTo>
                      <a:lnTo>
                        <a:pt x="133" y="68"/>
                      </a:lnTo>
                      <a:lnTo>
                        <a:pt x="130" y="64"/>
                      </a:lnTo>
                      <a:lnTo>
                        <a:pt x="133" y="61"/>
                      </a:lnTo>
                      <a:lnTo>
                        <a:pt x="153" y="58"/>
                      </a:lnTo>
                      <a:lnTo>
                        <a:pt x="198" y="45"/>
                      </a:lnTo>
                      <a:lnTo>
                        <a:pt x="217" y="3"/>
                      </a:lnTo>
                      <a:lnTo>
                        <a:pt x="196" y="1"/>
                      </a:lnTo>
                      <a:lnTo>
                        <a:pt x="166" y="0"/>
                      </a:lnTo>
                      <a:lnTo>
                        <a:pt x="151" y="18"/>
                      </a:lnTo>
                      <a:lnTo>
                        <a:pt x="130" y="35"/>
                      </a:lnTo>
                      <a:lnTo>
                        <a:pt x="115" y="41"/>
                      </a:lnTo>
                      <a:lnTo>
                        <a:pt x="108" y="38"/>
                      </a:lnTo>
                      <a:lnTo>
                        <a:pt x="98" y="27"/>
                      </a:lnTo>
                      <a:lnTo>
                        <a:pt x="98" y="18"/>
                      </a:lnTo>
                      <a:lnTo>
                        <a:pt x="91" y="3"/>
                      </a:lnTo>
                      <a:lnTo>
                        <a:pt x="77" y="17"/>
                      </a:lnTo>
                      <a:lnTo>
                        <a:pt x="79" y="23"/>
                      </a:lnTo>
                      <a:lnTo>
                        <a:pt x="74" y="34"/>
                      </a:lnTo>
                      <a:lnTo>
                        <a:pt x="76" y="41"/>
                      </a:lnTo>
                      <a:lnTo>
                        <a:pt x="80" y="52"/>
                      </a:lnTo>
                      <a:lnTo>
                        <a:pt x="94" y="62"/>
                      </a:lnTo>
                      <a:lnTo>
                        <a:pt x="99" y="70"/>
                      </a:lnTo>
                      <a:lnTo>
                        <a:pt x="104" y="86"/>
                      </a:lnTo>
                      <a:lnTo>
                        <a:pt x="102" y="94"/>
                      </a:lnTo>
                      <a:lnTo>
                        <a:pt x="83" y="100"/>
                      </a:lnTo>
                      <a:lnTo>
                        <a:pt x="62" y="103"/>
                      </a:lnTo>
                      <a:lnTo>
                        <a:pt x="42" y="100"/>
                      </a:lnTo>
                      <a:lnTo>
                        <a:pt x="30" y="93"/>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8" name="Freeform 126"/>
                <p:cNvSpPr>
                  <a:spLocks/>
                </p:cNvSpPr>
                <p:nvPr/>
              </p:nvSpPr>
              <p:spPr bwMode="auto">
                <a:xfrm>
                  <a:off x="7013" y="1812"/>
                  <a:ext cx="31" cy="18"/>
                </a:xfrm>
                <a:custGeom>
                  <a:avLst/>
                  <a:gdLst>
                    <a:gd name="T0" fmla="*/ 0 w 60"/>
                    <a:gd name="T1" fmla="*/ 19 h 36"/>
                    <a:gd name="T2" fmla="*/ 3 w 60"/>
                    <a:gd name="T3" fmla="*/ 24 h 36"/>
                    <a:gd name="T4" fmla="*/ 10 w 60"/>
                    <a:gd name="T5" fmla="*/ 29 h 36"/>
                    <a:gd name="T6" fmla="*/ 17 w 60"/>
                    <a:gd name="T7" fmla="*/ 30 h 36"/>
                    <a:gd name="T8" fmla="*/ 26 w 60"/>
                    <a:gd name="T9" fmla="*/ 27 h 36"/>
                    <a:gd name="T10" fmla="*/ 36 w 60"/>
                    <a:gd name="T11" fmla="*/ 19 h 36"/>
                    <a:gd name="T12" fmla="*/ 47 w 60"/>
                    <a:gd name="T13" fmla="*/ 10 h 36"/>
                    <a:gd name="T14" fmla="*/ 55 w 60"/>
                    <a:gd name="T15" fmla="*/ 0 h 36"/>
                    <a:gd name="T16" fmla="*/ 60 w 60"/>
                    <a:gd name="T17" fmla="*/ 6 h 36"/>
                    <a:gd name="T18" fmla="*/ 47 w 60"/>
                    <a:gd name="T19" fmla="*/ 16 h 36"/>
                    <a:gd name="T20" fmla="*/ 38 w 60"/>
                    <a:gd name="T21" fmla="*/ 27 h 36"/>
                    <a:gd name="T22" fmla="*/ 31 w 60"/>
                    <a:gd name="T23" fmla="*/ 34 h 36"/>
                    <a:gd name="T24" fmla="*/ 23 w 60"/>
                    <a:gd name="T25" fmla="*/ 36 h 36"/>
                    <a:gd name="T26" fmla="*/ 16 w 60"/>
                    <a:gd name="T27" fmla="*/ 36 h 36"/>
                    <a:gd name="T28" fmla="*/ 3 w 60"/>
                    <a:gd name="T29" fmla="*/ 31 h 36"/>
                    <a:gd name="T30" fmla="*/ 0 w 60"/>
                    <a:gd name="T31"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36">
                      <a:moveTo>
                        <a:pt x="0" y="19"/>
                      </a:moveTo>
                      <a:lnTo>
                        <a:pt x="3" y="24"/>
                      </a:lnTo>
                      <a:lnTo>
                        <a:pt x="10" y="29"/>
                      </a:lnTo>
                      <a:lnTo>
                        <a:pt x="17" y="30"/>
                      </a:lnTo>
                      <a:lnTo>
                        <a:pt x="26" y="27"/>
                      </a:lnTo>
                      <a:lnTo>
                        <a:pt x="36" y="19"/>
                      </a:lnTo>
                      <a:lnTo>
                        <a:pt x="47" y="10"/>
                      </a:lnTo>
                      <a:lnTo>
                        <a:pt x="55" y="0"/>
                      </a:lnTo>
                      <a:lnTo>
                        <a:pt x="60" y="6"/>
                      </a:lnTo>
                      <a:lnTo>
                        <a:pt x="47" y="16"/>
                      </a:lnTo>
                      <a:lnTo>
                        <a:pt x="38" y="27"/>
                      </a:lnTo>
                      <a:lnTo>
                        <a:pt x="31" y="34"/>
                      </a:lnTo>
                      <a:lnTo>
                        <a:pt x="23" y="36"/>
                      </a:lnTo>
                      <a:lnTo>
                        <a:pt x="16" y="36"/>
                      </a:lnTo>
                      <a:lnTo>
                        <a:pt x="3" y="31"/>
                      </a:lnTo>
                      <a:lnTo>
                        <a:pt x="0" y="1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9" name="Freeform 127"/>
                <p:cNvSpPr>
                  <a:spLocks/>
                </p:cNvSpPr>
                <p:nvPr/>
              </p:nvSpPr>
              <p:spPr bwMode="auto">
                <a:xfrm>
                  <a:off x="6954" y="1724"/>
                  <a:ext cx="59" cy="80"/>
                </a:xfrm>
                <a:custGeom>
                  <a:avLst/>
                  <a:gdLst>
                    <a:gd name="T0" fmla="*/ 4 w 117"/>
                    <a:gd name="T1" fmla="*/ 160 h 160"/>
                    <a:gd name="T2" fmla="*/ 17 w 117"/>
                    <a:gd name="T3" fmla="*/ 156 h 160"/>
                    <a:gd name="T4" fmla="*/ 27 w 117"/>
                    <a:gd name="T5" fmla="*/ 156 h 160"/>
                    <a:gd name="T6" fmla="*/ 41 w 117"/>
                    <a:gd name="T7" fmla="*/ 154 h 160"/>
                    <a:gd name="T8" fmla="*/ 48 w 117"/>
                    <a:gd name="T9" fmla="*/ 144 h 160"/>
                    <a:gd name="T10" fmla="*/ 56 w 117"/>
                    <a:gd name="T11" fmla="*/ 148 h 160"/>
                    <a:gd name="T12" fmla="*/ 63 w 117"/>
                    <a:gd name="T13" fmla="*/ 131 h 160"/>
                    <a:gd name="T14" fmla="*/ 64 w 117"/>
                    <a:gd name="T15" fmla="*/ 124 h 160"/>
                    <a:gd name="T16" fmla="*/ 74 w 117"/>
                    <a:gd name="T17" fmla="*/ 125 h 160"/>
                    <a:gd name="T18" fmla="*/ 75 w 117"/>
                    <a:gd name="T19" fmla="*/ 138 h 160"/>
                    <a:gd name="T20" fmla="*/ 88 w 117"/>
                    <a:gd name="T21" fmla="*/ 138 h 160"/>
                    <a:gd name="T22" fmla="*/ 89 w 117"/>
                    <a:gd name="T23" fmla="*/ 145 h 160"/>
                    <a:gd name="T24" fmla="*/ 104 w 117"/>
                    <a:gd name="T25" fmla="*/ 142 h 160"/>
                    <a:gd name="T26" fmla="*/ 106 w 117"/>
                    <a:gd name="T27" fmla="*/ 136 h 160"/>
                    <a:gd name="T28" fmla="*/ 117 w 117"/>
                    <a:gd name="T29" fmla="*/ 142 h 160"/>
                    <a:gd name="T30" fmla="*/ 113 w 117"/>
                    <a:gd name="T31" fmla="*/ 128 h 160"/>
                    <a:gd name="T32" fmla="*/ 107 w 117"/>
                    <a:gd name="T33" fmla="*/ 116 h 160"/>
                    <a:gd name="T34" fmla="*/ 107 w 117"/>
                    <a:gd name="T35" fmla="*/ 101 h 160"/>
                    <a:gd name="T36" fmla="*/ 112 w 117"/>
                    <a:gd name="T37" fmla="*/ 82 h 160"/>
                    <a:gd name="T38" fmla="*/ 115 w 117"/>
                    <a:gd name="T39" fmla="*/ 70 h 160"/>
                    <a:gd name="T40" fmla="*/ 115 w 117"/>
                    <a:gd name="T41" fmla="*/ 50 h 160"/>
                    <a:gd name="T42" fmla="*/ 110 w 117"/>
                    <a:gd name="T43" fmla="*/ 36 h 160"/>
                    <a:gd name="T44" fmla="*/ 96 w 117"/>
                    <a:gd name="T45" fmla="*/ 32 h 160"/>
                    <a:gd name="T46" fmla="*/ 80 w 117"/>
                    <a:gd name="T47" fmla="*/ 22 h 160"/>
                    <a:gd name="T48" fmla="*/ 74 w 117"/>
                    <a:gd name="T49" fmla="*/ 16 h 160"/>
                    <a:gd name="T50" fmla="*/ 77 w 117"/>
                    <a:gd name="T51" fmla="*/ 0 h 160"/>
                    <a:gd name="T52" fmla="*/ 54 w 117"/>
                    <a:gd name="T53" fmla="*/ 8 h 160"/>
                    <a:gd name="T54" fmla="*/ 23 w 117"/>
                    <a:gd name="T55" fmla="*/ 25 h 160"/>
                    <a:gd name="T56" fmla="*/ 8 w 117"/>
                    <a:gd name="T57" fmla="*/ 38 h 160"/>
                    <a:gd name="T58" fmla="*/ 0 w 117"/>
                    <a:gd name="T59" fmla="*/ 40 h 160"/>
                    <a:gd name="T60" fmla="*/ 3 w 117"/>
                    <a:gd name="T61" fmla="*/ 59 h 160"/>
                    <a:gd name="T62" fmla="*/ 3 w 117"/>
                    <a:gd name="T63" fmla="*/ 76 h 160"/>
                    <a:gd name="T64" fmla="*/ 4 w 117"/>
                    <a:gd name="T65" fmla="*/ 93 h 160"/>
                    <a:gd name="T66" fmla="*/ 4 w 117"/>
                    <a:gd name="T67" fmla="*/ 108 h 160"/>
                    <a:gd name="T68" fmla="*/ 3 w 117"/>
                    <a:gd name="T69" fmla="*/ 124 h 160"/>
                    <a:gd name="T70" fmla="*/ 3 w 117"/>
                    <a:gd name="T71" fmla="*/ 142 h 160"/>
                    <a:gd name="T72" fmla="*/ 4 w 117"/>
                    <a:gd name="T73"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 h="160">
                      <a:moveTo>
                        <a:pt x="4" y="160"/>
                      </a:moveTo>
                      <a:lnTo>
                        <a:pt x="17" y="156"/>
                      </a:lnTo>
                      <a:lnTo>
                        <a:pt x="27" y="156"/>
                      </a:lnTo>
                      <a:lnTo>
                        <a:pt x="41" y="154"/>
                      </a:lnTo>
                      <a:lnTo>
                        <a:pt x="48" y="144"/>
                      </a:lnTo>
                      <a:lnTo>
                        <a:pt x="56" y="148"/>
                      </a:lnTo>
                      <a:lnTo>
                        <a:pt x="63" y="131"/>
                      </a:lnTo>
                      <a:lnTo>
                        <a:pt x="64" y="124"/>
                      </a:lnTo>
                      <a:lnTo>
                        <a:pt x="74" y="125"/>
                      </a:lnTo>
                      <a:lnTo>
                        <a:pt x="75" y="138"/>
                      </a:lnTo>
                      <a:lnTo>
                        <a:pt x="88" y="138"/>
                      </a:lnTo>
                      <a:lnTo>
                        <a:pt x="89" y="145"/>
                      </a:lnTo>
                      <a:lnTo>
                        <a:pt x="104" y="142"/>
                      </a:lnTo>
                      <a:lnTo>
                        <a:pt x="106" y="136"/>
                      </a:lnTo>
                      <a:lnTo>
                        <a:pt x="117" y="142"/>
                      </a:lnTo>
                      <a:lnTo>
                        <a:pt x="113" y="128"/>
                      </a:lnTo>
                      <a:lnTo>
                        <a:pt x="107" y="116"/>
                      </a:lnTo>
                      <a:lnTo>
                        <a:pt x="107" y="101"/>
                      </a:lnTo>
                      <a:lnTo>
                        <a:pt x="112" y="82"/>
                      </a:lnTo>
                      <a:lnTo>
                        <a:pt x="115" y="70"/>
                      </a:lnTo>
                      <a:lnTo>
                        <a:pt x="115" y="50"/>
                      </a:lnTo>
                      <a:lnTo>
                        <a:pt x="110" y="36"/>
                      </a:lnTo>
                      <a:lnTo>
                        <a:pt x="96" y="32"/>
                      </a:lnTo>
                      <a:lnTo>
                        <a:pt x="80" y="22"/>
                      </a:lnTo>
                      <a:lnTo>
                        <a:pt x="74" y="16"/>
                      </a:lnTo>
                      <a:lnTo>
                        <a:pt x="77" y="0"/>
                      </a:lnTo>
                      <a:lnTo>
                        <a:pt x="54" y="8"/>
                      </a:lnTo>
                      <a:lnTo>
                        <a:pt x="23" y="25"/>
                      </a:lnTo>
                      <a:lnTo>
                        <a:pt x="8" y="38"/>
                      </a:lnTo>
                      <a:lnTo>
                        <a:pt x="0" y="40"/>
                      </a:lnTo>
                      <a:lnTo>
                        <a:pt x="3" y="59"/>
                      </a:lnTo>
                      <a:lnTo>
                        <a:pt x="3" y="76"/>
                      </a:lnTo>
                      <a:lnTo>
                        <a:pt x="4" y="93"/>
                      </a:lnTo>
                      <a:lnTo>
                        <a:pt x="4" y="108"/>
                      </a:lnTo>
                      <a:lnTo>
                        <a:pt x="3" y="124"/>
                      </a:lnTo>
                      <a:lnTo>
                        <a:pt x="3" y="142"/>
                      </a:lnTo>
                      <a:lnTo>
                        <a:pt x="4" y="160"/>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0" name="Freeform 128"/>
                <p:cNvSpPr>
                  <a:spLocks/>
                </p:cNvSpPr>
                <p:nvPr/>
              </p:nvSpPr>
              <p:spPr bwMode="auto">
                <a:xfrm>
                  <a:off x="6992" y="1800"/>
                  <a:ext cx="59" cy="17"/>
                </a:xfrm>
                <a:custGeom>
                  <a:avLst/>
                  <a:gdLst>
                    <a:gd name="T0" fmla="*/ 58 w 118"/>
                    <a:gd name="T1" fmla="*/ 17 h 34"/>
                    <a:gd name="T2" fmla="*/ 62 w 118"/>
                    <a:gd name="T3" fmla="*/ 33 h 34"/>
                    <a:gd name="T4" fmla="*/ 51 w 118"/>
                    <a:gd name="T5" fmla="*/ 31 h 34"/>
                    <a:gd name="T6" fmla="*/ 43 w 118"/>
                    <a:gd name="T7" fmla="*/ 20 h 34"/>
                    <a:gd name="T8" fmla="*/ 34 w 118"/>
                    <a:gd name="T9" fmla="*/ 26 h 34"/>
                    <a:gd name="T10" fmla="*/ 27 w 118"/>
                    <a:gd name="T11" fmla="*/ 26 h 34"/>
                    <a:gd name="T12" fmla="*/ 28 w 118"/>
                    <a:gd name="T13" fmla="*/ 34 h 34"/>
                    <a:gd name="T14" fmla="*/ 15 w 118"/>
                    <a:gd name="T15" fmla="*/ 31 h 34"/>
                    <a:gd name="T16" fmla="*/ 11 w 118"/>
                    <a:gd name="T17" fmla="*/ 24 h 34"/>
                    <a:gd name="T18" fmla="*/ 0 w 118"/>
                    <a:gd name="T19" fmla="*/ 23 h 34"/>
                    <a:gd name="T20" fmla="*/ 7 w 118"/>
                    <a:gd name="T21" fmla="*/ 13 h 34"/>
                    <a:gd name="T22" fmla="*/ 5 w 118"/>
                    <a:gd name="T23" fmla="*/ 10 h 34"/>
                    <a:gd name="T24" fmla="*/ 34 w 118"/>
                    <a:gd name="T25" fmla="*/ 10 h 34"/>
                    <a:gd name="T26" fmla="*/ 43 w 118"/>
                    <a:gd name="T27" fmla="*/ 1 h 34"/>
                    <a:gd name="T28" fmla="*/ 54 w 118"/>
                    <a:gd name="T29" fmla="*/ 0 h 34"/>
                    <a:gd name="T30" fmla="*/ 82 w 118"/>
                    <a:gd name="T31" fmla="*/ 0 h 34"/>
                    <a:gd name="T32" fmla="*/ 99 w 118"/>
                    <a:gd name="T33" fmla="*/ 7 h 34"/>
                    <a:gd name="T34" fmla="*/ 108 w 118"/>
                    <a:gd name="T35" fmla="*/ 13 h 34"/>
                    <a:gd name="T36" fmla="*/ 118 w 118"/>
                    <a:gd name="T37" fmla="*/ 15 h 34"/>
                    <a:gd name="T38" fmla="*/ 102 w 118"/>
                    <a:gd name="T39" fmla="*/ 19 h 34"/>
                    <a:gd name="T40" fmla="*/ 85 w 118"/>
                    <a:gd name="T41" fmla="*/ 17 h 34"/>
                    <a:gd name="T42" fmla="*/ 99 w 118"/>
                    <a:gd name="T43" fmla="*/ 13 h 34"/>
                    <a:gd name="T44" fmla="*/ 92 w 118"/>
                    <a:gd name="T45" fmla="*/ 8 h 34"/>
                    <a:gd name="T46" fmla="*/ 77 w 118"/>
                    <a:gd name="T47" fmla="*/ 3 h 34"/>
                    <a:gd name="T48" fmla="*/ 43 w 118"/>
                    <a:gd name="T49" fmla="*/ 8 h 34"/>
                    <a:gd name="T50" fmla="*/ 58 w 118"/>
                    <a:gd name="T51"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34">
                      <a:moveTo>
                        <a:pt x="58" y="17"/>
                      </a:moveTo>
                      <a:lnTo>
                        <a:pt x="62" y="33"/>
                      </a:lnTo>
                      <a:lnTo>
                        <a:pt x="51" y="31"/>
                      </a:lnTo>
                      <a:lnTo>
                        <a:pt x="43" y="20"/>
                      </a:lnTo>
                      <a:lnTo>
                        <a:pt x="34" y="26"/>
                      </a:lnTo>
                      <a:lnTo>
                        <a:pt x="27" y="26"/>
                      </a:lnTo>
                      <a:lnTo>
                        <a:pt x="28" y="34"/>
                      </a:lnTo>
                      <a:lnTo>
                        <a:pt x="15" y="31"/>
                      </a:lnTo>
                      <a:lnTo>
                        <a:pt x="11" y="24"/>
                      </a:lnTo>
                      <a:lnTo>
                        <a:pt x="0" y="23"/>
                      </a:lnTo>
                      <a:lnTo>
                        <a:pt x="7" y="13"/>
                      </a:lnTo>
                      <a:lnTo>
                        <a:pt x="5" y="10"/>
                      </a:lnTo>
                      <a:lnTo>
                        <a:pt x="34" y="10"/>
                      </a:lnTo>
                      <a:lnTo>
                        <a:pt x="43" y="1"/>
                      </a:lnTo>
                      <a:lnTo>
                        <a:pt x="54" y="0"/>
                      </a:lnTo>
                      <a:lnTo>
                        <a:pt x="82" y="0"/>
                      </a:lnTo>
                      <a:lnTo>
                        <a:pt x="99" y="7"/>
                      </a:lnTo>
                      <a:lnTo>
                        <a:pt x="108" y="13"/>
                      </a:lnTo>
                      <a:lnTo>
                        <a:pt x="118" y="15"/>
                      </a:lnTo>
                      <a:lnTo>
                        <a:pt x="102" y="19"/>
                      </a:lnTo>
                      <a:lnTo>
                        <a:pt x="85" y="17"/>
                      </a:lnTo>
                      <a:lnTo>
                        <a:pt x="99" y="13"/>
                      </a:lnTo>
                      <a:lnTo>
                        <a:pt x="92" y="8"/>
                      </a:lnTo>
                      <a:lnTo>
                        <a:pt x="77" y="3"/>
                      </a:lnTo>
                      <a:lnTo>
                        <a:pt x="43" y="8"/>
                      </a:lnTo>
                      <a:lnTo>
                        <a:pt x="58" y="17"/>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 name="Freeform 129"/>
                <p:cNvSpPr>
                  <a:spLocks/>
                </p:cNvSpPr>
                <p:nvPr/>
              </p:nvSpPr>
              <p:spPr bwMode="auto">
                <a:xfrm>
                  <a:off x="6962" y="1805"/>
                  <a:ext cx="22" cy="13"/>
                </a:xfrm>
                <a:custGeom>
                  <a:avLst/>
                  <a:gdLst>
                    <a:gd name="T0" fmla="*/ 3 w 44"/>
                    <a:gd name="T1" fmla="*/ 16 h 26"/>
                    <a:gd name="T2" fmla="*/ 10 w 44"/>
                    <a:gd name="T3" fmla="*/ 26 h 26"/>
                    <a:gd name="T4" fmla="*/ 19 w 44"/>
                    <a:gd name="T5" fmla="*/ 26 h 26"/>
                    <a:gd name="T6" fmla="*/ 25 w 44"/>
                    <a:gd name="T7" fmla="*/ 21 h 26"/>
                    <a:gd name="T8" fmla="*/ 33 w 44"/>
                    <a:gd name="T9" fmla="*/ 20 h 26"/>
                    <a:gd name="T10" fmla="*/ 39 w 44"/>
                    <a:gd name="T11" fmla="*/ 26 h 26"/>
                    <a:gd name="T12" fmla="*/ 44 w 44"/>
                    <a:gd name="T13" fmla="*/ 26 h 26"/>
                    <a:gd name="T14" fmla="*/ 44 w 44"/>
                    <a:gd name="T15" fmla="*/ 16 h 26"/>
                    <a:gd name="T16" fmla="*/ 41 w 44"/>
                    <a:gd name="T17" fmla="*/ 5 h 26"/>
                    <a:gd name="T18" fmla="*/ 25 w 44"/>
                    <a:gd name="T19" fmla="*/ 0 h 26"/>
                    <a:gd name="T20" fmla="*/ 0 w 44"/>
                    <a:gd name="T21" fmla="*/ 0 h 26"/>
                    <a:gd name="T22" fmla="*/ 19 w 44"/>
                    <a:gd name="T23" fmla="*/ 9 h 26"/>
                    <a:gd name="T24" fmla="*/ 3 w 44"/>
                    <a:gd name="T25"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26">
                      <a:moveTo>
                        <a:pt x="3" y="16"/>
                      </a:moveTo>
                      <a:lnTo>
                        <a:pt x="10" y="26"/>
                      </a:lnTo>
                      <a:lnTo>
                        <a:pt x="19" y="26"/>
                      </a:lnTo>
                      <a:lnTo>
                        <a:pt x="25" y="21"/>
                      </a:lnTo>
                      <a:lnTo>
                        <a:pt x="33" y="20"/>
                      </a:lnTo>
                      <a:lnTo>
                        <a:pt x="39" y="26"/>
                      </a:lnTo>
                      <a:lnTo>
                        <a:pt x="44" y="26"/>
                      </a:lnTo>
                      <a:lnTo>
                        <a:pt x="44" y="16"/>
                      </a:lnTo>
                      <a:lnTo>
                        <a:pt x="41" y="5"/>
                      </a:lnTo>
                      <a:lnTo>
                        <a:pt x="25" y="0"/>
                      </a:lnTo>
                      <a:lnTo>
                        <a:pt x="0" y="0"/>
                      </a:lnTo>
                      <a:lnTo>
                        <a:pt x="19" y="9"/>
                      </a:lnTo>
                      <a:lnTo>
                        <a:pt x="3" y="16"/>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 name="Freeform 130"/>
                <p:cNvSpPr>
                  <a:spLocks/>
                </p:cNvSpPr>
                <p:nvPr/>
              </p:nvSpPr>
              <p:spPr bwMode="auto">
                <a:xfrm>
                  <a:off x="6980" y="1841"/>
                  <a:ext cx="42" cy="24"/>
                </a:xfrm>
                <a:custGeom>
                  <a:avLst/>
                  <a:gdLst>
                    <a:gd name="T0" fmla="*/ 0 w 85"/>
                    <a:gd name="T1" fmla="*/ 29 h 47"/>
                    <a:gd name="T2" fmla="*/ 9 w 85"/>
                    <a:gd name="T3" fmla="*/ 34 h 47"/>
                    <a:gd name="T4" fmla="*/ 29 w 85"/>
                    <a:gd name="T5" fmla="*/ 32 h 47"/>
                    <a:gd name="T6" fmla="*/ 33 w 85"/>
                    <a:gd name="T7" fmla="*/ 27 h 47"/>
                    <a:gd name="T8" fmla="*/ 46 w 85"/>
                    <a:gd name="T9" fmla="*/ 24 h 47"/>
                    <a:gd name="T10" fmla="*/ 55 w 85"/>
                    <a:gd name="T11" fmla="*/ 27 h 47"/>
                    <a:gd name="T12" fmla="*/ 56 w 85"/>
                    <a:gd name="T13" fmla="*/ 29 h 47"/>
                    <a:gd name="T14" fmla="*/ 67 w 85"/>
                    <a:gd name="T15" fmla="*/ 28 h 47"/>
                    <a:gd name="T16" fmla="*/ 71 w 85"/>
                    <a:gd name="T17" fmla="*/ 23 h 47"/>
                    <a:gd name="T18" fmla="*/ 70 w 85"/>
                    <a:gd name="T19" fmla="*/ 13 h 47"/>
                    <a:gd name="T20" fmla="*/ 67 w 85"/>
                    <a:gd name="T21" fmla="*/ 3 h 47"/>
                    <a:gd name="T22" fmla="*/ 65 w 85"/>
                    <a:gd name="T23" fmla="*/ 0 h 47"/>
                    <a:gd name="T24" fmla="*/ 73 w 85"/>
                    <a:gd name="T25" fmla="*/ 7 h 47"/>
                    <a:gd name="T26" fmla="*/ 76 w 85"/>
                    <a:gd name="T27" fmla="*/ 13 h 47"/>
                    <a:gd name="T28" fmla="*/ 77 w 85"/>
                    <a:gd name="T29" fmla="*/ 21 h 47"/>
                    <a:gd name="T30" fmla="*/ 85 w 85"/>
                    <a:gd name="T31" fmla="*/ 29 h 47"/>
                    <a:gd name="T32" fmla="*/ 77 w 85"/>
                    <a:gd name="T33" fmla="*/ 29 h 47"/>
                    <a:gd name="T34" fmla="*/ 63 w 85"/>
                    <a:gd name="T35" fmla="*/ 35 h 47"/>
                    <a:gd name="T36" fmla="*/ 51 w 85"/>
                    <a:gd name="T37" fmla="*/ 44 h 47"/>
                    <a:gd name="T38" fmla="*/ 36 w 85"/>
                    <a:gd name="T39" fmla="*/ 45 h 47"/>
                    <a:gd name="T40" fmla="*/ 31 w 85"/>
                    <a:gd name="T41" fmla="*/ 47 h 47"/>
                    <a:gd name="T42" fmla="*/ 23 w 85"/>
                    <a:gd name="T43" fmla="*/ 40 h 47"/>
                    <a:gd name="T44" fmla="*/ 14 w 85"/>
                    <a:gd name="T45" fmla="*/ 39 h 47"/>
                    <a:gd name="T46" fmla="*/ 0 w 85"/>
                    <a:gd name="T47" fmla="*/ 2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5" h="47">
                      <a:moveTo>
                        <a:pt x="0" y="29"/>
                      </a:moveTo>
                      <a:lnTo>
                        <a:pt x="9" y="34"/>
                      </a:lnTo>
                      <a:lnTo>
                        <a:pt x="29" y="32"/>
                      </a:lnTo>
                      <a:lnTo>
                        <a:pt x="33" y="27"/>
                      </a:lnTo>
                      <a:lnTo>
                        <a:pt x="46" y="24"/>
                      </a:lnTo>
                      <a:lnTo>
                        <a:pt x="55" y="27"/>
                      </a:lnTo>
                      <a:lnTo>
                        <a:pt x="56" y="29"/>
                      </a:lnTo>
                      <a:lnTo>
                        <a:pt x="67" y="28"/>
                      </a:lnTo>
                      <a:lnTo>
                        <a:pt x="71" y="23"/>
                      </a:lnTo>
                      <a:lnTo>
                        <a:pt x="70" y="13"/>
                      </a:lnTo>
                      <a:lnTo>
                        <a:pt x="67" y="3"/>
                      </a:lnTo>
                      <a:lnTo>
                        <a:pt x="65" y="0"/>
                      </a:lnTo>
                      <a:lnTo>
                        <a:pt x="73" y="7"/>
                      </a:lnTo>
                      <a:lnTo>
                        <a:pt x="76" y="13"/>
                      </a:lnTo>
                      <a:lnTo>
                        <a:pt x="77" y="21"/>
                      </a:lnTo>
                      <a:lnTo>
                        <a:pt x="85" y="29"/>
                      </a:lnTo>
                      <a:lnTo>
                        <a:pt x="77" y="29"/>
                      </a:lnTo>
                      <a:lnTo>
                        <a:pt x="63" y="35"/>
                      </a:lnTo>
                      <a:lnTo>
                        <a:pt x="51" y="44"/>
                      </a:lnTo>
                      <a:lnTo>
                        <a:pt x="36" y="45"/>
                      </a:lnTo>
                      <a:lnTo>
                        <a:pt x="31" y="47"/>
                      </a:lnTo>
                      <a:lnTo>
                        <a:pt x="23" y="40"/>
                      </a:lnTo>
                      <a:lnTo>
                        <a:pt x="14" y="39"/>
                      </a:lnTo>
                      <a:lnTo>
                        <a:pt x="0" y="29"/>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 name="Freeform 131"/>
                <p:cNvSpPr>
                  <a:spLocks/>
                </p:cNvSpPr>
                <p:nvPr/>
              </p:nvSpPr>
              <p:spPr bwMode="auto">
                <a:xfrm>
                  <a:off x="6983" y="1878"/>
                  <a:ext cx="43" cy="12"/>
                </a:xfrm>
                <a:custGeom>
                  <a:avLst/>
                  <a:gdLst>
                    <a:gd name="T0" fmla="*/ 0 w 86"/>
                    <a:gd name="T1" fmla="*/ 3 h 23"/>
                    <a:gd name="T2" fmla="*/ 5 w 86"/>
                    <a:gd name="T3" fmla="*/ 10 h 23"/>
                    <a:gd name="T4" fmla="*/ 15 w 86"/>
                    <a:gd name="T5" fmla="*/ 1 h 23"/>
                    <a:gd name="T6" fmla="*/ 22 w 86"/>
                    <a:gd name="T7" fmla="*/ 3 h 23"/>
                    <a:gd name="T8" fmla="*/ 30 w 86"/>
                    <a:gd name="T9" fmla="*/ 0 h 23"/>
                    <a:gd name="T10" fmla="*/ 36 w 86"/>
                    <a:gd name="T11" fmla="*/ 1 h 23"/>
                    <a:gd name="T12" fmla="*/ 40 w 86"/>
                    <a:gd name="T13" fmla="*/ 5 h 23"/>
                    <a:gd name="T14" fmla="*/ 56 w 86"/>
                    <a:gd name="T15" fmla="*/ 7 h 23"/>
                    <a:gd name="T16" fmla="*/ 70 w 86"/>
                    <a:gd name="T17" fmla="*/ 9 h 23"/>
                    <a:gd name="T18" fmla="*/ 83 w 86"/>
                    <a:gd name="T19" fmla="*/ 7 h 23"/>
                    <a:gd name="T20" fmla="*/ 84 w 86"/>
                    <a:gd name="T21" fmla="*/ 6 h 23"/>
                    <a:gd name="T22" fmla="*/ 86 w 86"/>
                    <a:gd name="T23" fmla="*/ 9 h 23"/>
                    <a:gd name="T24" fmla="*/ 73 w 86"/>
                    <a:gd name="T25" fmla="*/ 10 h 23"/>
                    <a:gd name="T26" fmla="*/ 58 w 86"/>
                    <a:gd name="T27" fmla="*/ 10 h 23"/>
                    <a:gd name="T28" fmla="*/ 46 w 86"/>
                    <a:gd name="T29" fmla="*/ 14 h 23"/>
                    <a:gd name="T30" fmla="*/ 37 w 86"/>
                    <a:gd name="T31" fmla="*/ 17 h 23"/>
                    <a:gd name="T32" fmla="*/ 29 w 86"/>
                    <a:gd name="T33" fmla="*/ 23 h 23"/>
                    <a:gd name="T34" fmla="*/ 21 w 86"/>
                    <a:gd name="T35" fmla="*/ 17 h 23"/>
                    <a:gd name="T36" fmla="*/ 15 w 86"/>
                    <a:gd name="T37" fmla="*/ 13 h 23"/>
                    <a:gd name="T38" fmla="*/ 0 w 86"/>
                    <a:gd name="T39"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23">
                      <a:moveTo>
                        <a:pt x="0" y="3"/>
                      </a:moveTo>
                      <a:lnTo>
                        <a:pt x="5" y="10"/>
                      </a:lnTo>
                      <a:lnTo>
                        <a:pt x="15" y="1"/>
                      </a:lnTo>
                      <a:lnTo>
                        <a:pt x="22" y="3"/>
                      </a:lnTo>
                      <a:lnTo>
                        <a:pt x="30" y="0"/>
                      </a:lnTo>
                      <a:lnTo>
                        <a:pt x="36" y="1"/>
                      </a:lnTo>
                      <a:lnTo>
                        <a:pt x="40" y="5"/>
                      </a:lnTo>
                      <a:lnTo>
                        <a:pt x="56" y="7"/>
                      </a:lnTo>
                      <a:lnTo>
                        <a:pt x="70" y="9"/>
                      </a:lnTo>
                      <a:lnTo>
                        <a:pt x="83" y="7"/>
                      </a:lnTo>
                      <a:lnTo>
                        <a:pt x="84" y="6"/>
                      </a:lnTo>
                      <a:lnTo>
                        <a:pt x="86" y="9"/>
                      </a:lnTo>
                      <a:lnTo>
                        <a:pt x="73" y="10"/>
                      </a:lnTo>
                      <a:lnTo>
                        <a:pt x="58" y="10"/>
                      </a:lnTo>
                      <a:lnTo>
                        <a:pt x="46" y="14"/>
                      </a:lnTo>
                      <a:lnTo>
                        <a:pt x="37" y="17"/>
                      </a:lnTo>
                      <a:lnTo>
                        <a:pt x="29" y="23"/>
                      </a:lnTo>
                      <a:lnTo>
                        <a:pt x="21" y="17"/>
                      </a:lnTo>
                      <a:lnTo>
                        <a:pt x="15" y="13"/>
                      </a:lnTo>
                      <a:lnTo>
                        <a:pt x="0" y="3"/>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4" name="Freeform 132"/>
                <p:cNvSpPr>
                  <a:spLocks/>
                </p:cNvSpPr>
                <p:nvPr/>
              </p:nvSpPr>
              <p:spPr bwMode="auto">
                <a:xfrm>
                  <a:off x="7012" y="1713"/>
                  <a:ext cx="123" cy="210"/>
                </a:xfrm>
                <a:custGeom>
                  <a:avLst/>
                  <a:gdLst>
                    <a:gd name="T0" fmla="*/ 21 w 246"/>
                    <a:gd name="T1" fmla="*/ 209 h 420"/>
                    <a:gd name="T2" fmla="*/ 30 w 246"/>
                    <a:gd name="T3" fmla="*/ 192 h 420"/>
                    <a:gd name="T4" fmla="*/ 16 w 246"/>
                    <a:gd name="T5" fmla="*/ 179 h 420"/>
                    <a:gd name="T6" fmla="*/ 51 w 246"/>
                    <a:gd name="T7" fmla="*/ 171 h 420"/>
                    <a:gd name="T8" fmla="*/ 51 w 246"/>
                    <a:gd name="T9" fmla="*/ 157 h 420"/>
                    <a:gd name="T10" fmla="*/ 83 w 246"/>
                    <a:gd name="T11" fmla="*/ 155 h 420"/>
                    <a:gd name="T12" fmla="*/ 53 w 246"/>
                    <a:gd name="T13" fmla="*/ 149 h 420"/>
                    <a:gd name="T14" fmla="*/ 68 w 246"/>
                    <a:gd name="T15" fmla="*/ 137 h 420"/>
                    <a:gd name="T16" fmla="*/ 45 w 246"/>
                    <a:gd name="T17" fmla="*/ 122 h 420"/>
                    <a:gd name="T18" fmla="*/ 45 w 246"/>
                    <a:gd name="T19" fmla="*/ 90 h 420"/>
                    <a:gd name="T20" fmla="*/ 47 w 246"/>
                    <a:gd name="T21" fmla="*/ 42 h 420"/>
                    <a:gd name="T22" fmla="*/ 68 w 246"/>
                    <a:gd name="T23" fmla="*/ 30 h 420"/>
                    <a:gd name="T24" fmla="*/ 109 w 246"/>
                    <a:gd name="T25" fmla="*/ 117 h 420"/>
                    <a:gd name="T26" fmla="*/ 139 w 246"/>
                    <a:gd name="T27" fmla="*/ 199 h 420"/>
                    <a:gd name="T28" fmla="*/ 164 w 246"/>
                    <a:gd name="T29" fmla="*/ 217 h 420"/>
                    <a:gd name="T30" fmla="*/ 179 w 246"/>
                    <a:gd name="T31" fmla="*/ 149 h 420"/>
                    <a:gd name="T32" fmla="*/ 219 w 246"/>
                    <a:gd name="T33" fmla="*/ 110 h 420"/>
                    <a:gd name="T34" fmla="*/ 246 w 246"/>
                    <a:gd name="T35" fmla="*/ 168 h 420"/>
                    <a:gd name="T36" fmla="*/ 229 w 246"/>
                    <a:gd name="T37" fmla="*/ 239 h 420"/>
                    <a:gd name="T38" fmla="*/ 209 w 246"/>
                    <a:gd name="T39" fmla="*/ 269 h 420"/>
                    <a:gd name="T40" fmla="*/ 186 w 246"/>
                    <a:gd name="T41" fmla="*/ 270 h 420"/>
                    <a:gd name="T42" fmla="*/ 178 w 246"/>
                    <a:gd name="T43" fmla="*/ 288 h 420"/>
                    <a:gd name="T44" fmla="*/ 192 w 246"/>
                    <a:gd name="T45" fmla="*/ 306 h 420"/>
                    <a:gd name="T46" fmla="*/ 192 w 246"/>
                    <a:gd name="T47" fmla="*/ 322 h 420"/>
                    <a:gd name="T48" fmla="*/ 206 w 246"/>
                    <a:gd name="T49" fmla="*/ 326 h 420"/>
                    <a:gd name="T50" fmla="*/ 150 w 246"/>
                    <a:gd name="T51" fmla="*/ 420 h 420"/>
                    <a:gd name="T52" fmla="*/ 173 w 246"/>
                    <a:gd name="T53" fmla="*/ 351 h 420"/>
                    <a:gd name="T54" fmla="*/ 158 w 246"/>
                    <a:gd name="T55" fmla="*/ 306 h 420"/>
                    <a:gd name="T56" fmla="*/ 122 w 246"/>
                    <a:gd name="T57" fmla="*/ 343 h 420"/>
                    <a:gd name="T58" fmla="*/ 98 w 246"/>
                    <a:gd name="T59" fmla="*/ 381 h 420"/>
                    <a:gd name="T60" fmla="*/ 58 w 246"/>
                    <a:gd name="T61" fmla="*/ 364 h 420"/>
                    <a:gd name="T62" fmla="*/ 74 w 246"/>
                    <a:gd name="T63" fmla="*/ 347 h 420"/>
                    <a:gd name="T64" fmla="*/ 64 w 246"/>
                    <a:gd name="T65" fmla="*/ 320 h 420"/>
                    <a:gd name="T66" fmla="*/ 90 w 246"/>
                    <a:gd name="T67" fmla="*/ 312 h 420"/>
                    <a:gd name="T68" fmla="*/ 86 w 246"/>
                    <a:gd name="T69" fmla="*/ 283 h 420"/>
                    <a:gd name="T70" fmla="*/ 78 w 246"/>
                    <a:gd name="T71" fmla="*/ 260 h 420"/>
                    <a:gd name="T72" fmla="*/ 46 w 246"/>
                    <a:gd name="T73" fmla="*/ 252 h 420"/>
                    <a:gd name="T74" fmla="*/ 86 w 246"/>
                    <a:gd name="T75" fmla="*/ 232 h 420"/>
                    <a:gd name="T76" fmla="*/ 103 w 246"/>
                    <a:gd name="T77" fmla="*/ 214 h 420"/>
                    <a:gd name="T78" fmla="*/ 108 w 246"/>
                    <a:gd name="T79" fmla="*/ 171 h 420"/>
                    <a:gd name="T80" fmla="*/ 85 w 246"/>
                    <a:gd name="T81" fmla="*/ 184 h 420"/>
                    <a:gd name="T82" fmla="*/ 51 w 246"/>
                    <a:gd name="T83" fmla="*/ 199 h 420"/>
                    <a:gd name="T84" fmla="*/ 34 w 246"/>
                    <a:gd name="T85" fmla="*/ 218 h 420"/>
                    <a:gd name="T86" fmla="*/ 0 w 246"/>
                    <a:gd name="T87" fmla="*/ 205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6" h="420">
                      <a:moveTo>
                        <a:pt x="0" y="205"/>
                      </a:moveTo>
                      <a:lnTo>
                        <a:pt x="9" y="209"/>
                      </a:lnTo>
                      <a:lnTo>
                        <a:pt x="21" y="209"/>
                      </a:lnTo>
                      <a:lnTo>
                        <a:pt x="34" y="203"/>
                      </a:lnTo>
                      <a:lnTo>
                        <a:pt x="37" y="196"/>
                      </a:lnTo>
                      <a:lnTo>
                        <a:pt x="30" y="192"/>
                      </a:lnTo>
                      <a:lnTo>
                        <a:pt x="16" y="190"/>
                      </a:lnTo>
                      <a:lnTo>
                        <a:pt x="16" y="184"/>
                      </a:lnTo>
                      <a:lnTo>
                        <a:pt x="16" y="179"/>
                      </a:lnTo>
                      <a:lnTo>
                        <a:pt x="37" y="175"/>
                      </a:lnTo>
                      <a:lnTo>
                        <a:pt x="37" y="172"/>
                      </a:lnTo>
                      <a:lnTo>
                        <a:pt x="51" y="171"/>
                      </a:lnTo>
                      <a:lnTo>
                        <a:pt x="46" y="167"/>
                      </a:lnTo>
                      <a:lnTo>
                        <a:pt x="44" y="161"/>
                      </a:lnTo>
                      <a:lnTo>
                        <a:pt x="51" y="157"/>
                      </a:lnTo>
                      <a:lnTo>
                        <a:pt x="66" y="160"/>
                      </a:lnTo>
                      <a:lnTo>
                        <a:pt x="68" y="156"/>
                      </a:lnTo>
                      <a:lnTo>
                        <a:pt x="83" y="155"/>
                      </a:lnTo>
                      <a:lnTo>
                        <a:pt x="71" y="151"/>
                      </a:lnTo>
                      <a:lnTo>
                        <a:pt x="58" y="151"/>
                      </a:lnTo>
                      <a:lnTo>
                        <a:pt x="53" y="149"/>
                      </a:lnTo>
                      <a:lnTo>
                        <a:pt x="59" y="143"/>
                      </a:lnTo>
                      <a:lnTo>
                        <a:pt x="67" y="139"/>
                      </a:lnTo>
                      <a:lnTo>
                        <a:pt x="68" y="137"/>
                      </a:lnTo>
                      <a:lnTo>
                        <a:pt x="54" y="124"/>
                      </a:lnTo>
                      <a:lnTo>
                        <a:pt x="44" y="124"/>
                      </a:lnTo>
                      <a:lnTo>
                        <a:pt x="45" y="122"/>
                      </a:lnTo>
                      <a:lnTo>
                        <a:pt x="54" y="117"/>
                      </a:lnTo>
                      <a:lnTo>
                        <a:pt x="43" y="106"/>
                      </a:lnTo>
                      <a:lnTo>
                        <a:pt x="45" y="90"/>
                      </a:lnTo>
                      <a:lnTo>
                        <a:pt x="66" y="85"/>
                      </a:lnTo>
                      <a:lnTo>
                        <a:pt x="48" y="70"/>
                      </a:lnTo>
                      <a:lnTo>
                        <a:pt x="47" y="42"/>
                      </a:lnTo>
                      <a:lnTo>
                        <a:pt x="48" y="6"/>
                      </a:lnTo>
                      <a:lnTo>
                        <a:pt x="66" y="0"/>
                      </a:lnTo>
                      <a:lnTo>
                        <a:pt x="68" y="30"/>
                      </a:lnTo>
                      <a:lnTo>
                        <a:pt x="78" y="64"/>
                      </a:lnTo>
                      <a:lnTo>
                        <a:pt x="102" y="97"/>
                      </a:lnTo>
                      <a:lnTo>
                        <a:pt x="109" y="117"/>
                      </a:lnTo>
                      <a:lnTo>
                        <a:pt x="133" y="155"/>
                      </a:lnTo>
                      <a:lnTo>
                        <a:pt x="140" y="175"/>
                      </a:lnTo>
                      <a:lnTo>
                        <a:pt x="139" y="199"/>
                      </a:lnTo>
                      <a:lnTo>
                        <a:pt x="137" y="207"/>
                      </a:lnTo>
                      <a:lnTo>
                        <a:pt x="147" y="221"/>
                      </a:lnTo>
                      <a:lnTo>
                        <a:pt x="164" y="217"/>
                      </a:lnTo>
                      <a:lnTo>
                        <a:pt x="178" y="193"/>
                      </a:lnTo>
                      <a:lnTo>
                        <a:pt x="179" y="167"/>
                      </a:lnTo>
                      <a:lnTo>
                        <a:pt x="179" y="149"/>
                      </a:lnTo>
                      <a:lnTo>
                        <a:pt x="189" y="123"/>
                      </a:lnTo>
                      <a:lnTo>
                        <a:pt x="205" y="113"/>
                      </a:lnTo>
                      <a:lnTo>
                        <a:pt x="219" y="110"/>
                      </a:lnTo>
                      <a:lnTo>
                        <a:pt x="234" y="120"/>
                      </a:lnTo>
                      <a:lnTo>
                        <a:pt x="238" y="137"/>
                      </a:lnTo>
                      <a:lnTo>
                        <a:pt x="246" y="168"/>
                      </a:lnTo>
                      <a:lnTo>
                        <a:pt x="244" y="196"/>
                      </a:lnTo>
                      <a:lnTo>
                        <a:pt x="236" y="229"/>
                      </a:lnTo>
                      <a:lnTo>
                        <a:pt x="229" y="239"/>
                      </a:lnTo>
                      <a:lnTo>
                        <a:pt x="226" y="248"/>
                      </a:lnTo>
                      <a:lnTo>
                        <a:pt x="220" y="254"/>
                      </a:lnTo>
                      <a:lnTo>
                        <a:pt x="209" y="269"/>
                      </a:lnTo>
                      <a:lnTo>
                        <a:pt x="203" y="275"/>
                      </a:lnTo>
                      <a:lnTo>
                        <a:pt x="190" y="275"/>
                      </a:lnTo>
                      <a:lnTo>
                        <a:pt x="186" y="270"/>
                      </a:lnTo>
                      <a:lnTo>
                        <a:pt x="180" y="268"/>
                      </a:lnTo>
                      <a:lnTo>
                        <a:pt x="180" y="281"/>
                      </a:lnTo>
                      <a:lnTo>
                        <a:pt x="178" y="288"/>
                      </a:lnTo>
                      <a:lnTo>
                        <a:pt x="181" y="295"/>
                      </a:lnTo>
                      <a:lnTo>
                        <a:pt x="192" y="293"/>
                      </a:lnTo>
                      <a:lnTo>
                        <a:pt x="192" y="306"/>
                      </a:lnTo>
                      <a:lnTo>
                        <a:pt x="193" y="306"/>
                      </a:lnTo>
                      <a:lnTo>
                        <a:pt x="192" y="315"/>
                      </a:lnTo>
                      <a:lnTo>
                        <a:pt x="192" y="322"/>
                      </a:lnTo>
                      <a:lnTo>
                        <a:pt x="202" y="323"/>
                      </a:lnTo>
                      <a:lnTo>
                        <a:pt x="206" y="311"/>
                      </a:lnTo>
                      <a:lnTo>
                        <a:pt x="206" y="326"/>
                      </a:lnTo>
                      <a:lnTo>
                        <a:pt x="209" y="339"/>
                      </a:lnTo>
                      <a:lnTo>
                        <a:pt x="173" y="394"/>
                      </a:lnTo>
                      <a:lnTo>
                        <a:pt x="150" y="420"/>
                      </a:lnTo>
                      <a:lnTo>
                        <a:pt x="126" y="418"/>
                      </a:lnTo>
                      <a:lnTo>
                        <a:pt x="159" y="378"/>
                      </a:lnTo>
                      <a:lnTo>
                        <a:pt x="173" y="351"/>
                      </a:lnTo>
                      <a:lnTo>
                        <a:pt x="174" y="331"/>
                      </a:lnTo>
                      <a:lnTo>
                        <a:pt x="171" y="309"/>
                      </a:lnTo>
                      <a:lnTo>
                        <a:pt x="158" y="306"/>
                      </a:lnTo>
                      <a:lnTo>
                        <a:pt x="141" y="310"/>
                      </a:lnTo>
                      <a:lnTo>
                        <a:pt x="130" y="322"/>
                      </a:lnTo>
                      <a:lnTo>
                        <a:pt x="122" y="343"/>
                      </a:lnTo>
                      <a:lnTo>
                        <a:pt x="109" y="367"/>
                      </a:lnTo>
                      <a:lnTo>
                        <a:pt x="106" y="377"/>
                      </a:lnTo>
                      <a:lnTo>
                        <a:pt x="98" y="381"/>
                      </a:lnTo>
                      <a:lnTo>
                        <a:pt x="71" y="385"/>
                      </a:lnTo>
                      <a:lnTo>
                        <a:pt x="67" y="373"/>
                      </a:lnTo>
                      <a:lnTo>
                        <a:pt x="58" y="364"/>
                      </a:lnTo>
                      <a:lnTo>
                        <a:pt x="58" y="351"/>
                      </a:lnTo>
                      <a:lnTo>
                        <a:pt x="60" y="348"/>
                      </a:lnTo>
                      <a:lnTo>
                        <a:pt x="74" y="347"/>
                      </a:lnTo>
                      <a:lnTo>
                        <a:pt x="64" y="340"/>
                      </a:lnTo>
                      <a:lnTo>
                        <a:pt x="68" y="330"/>
                      </a:lnTo>
                      <a:lnTo>
                        <a:pt x="64" y="320"/>
                      </a:lnTo>
                      <a:lnTo>
                        <a:pt x="74" y="311"/>
                      </a:lnTo>
                      <a:lnTo>
                        <a:pt x="82" y="310"/>
                      </a:lnTo>
                      <a:lnTo>
                        <a:pt x="90" y="312"/>
                      </a:lnTo>
                      <a:lnTo>
                        <a:pt x="85" y="302"/>
                      </a:lnTo>
                      <a:lnTo>
                        <a:pt x="86" y="293"/>
                      </a:lnTo>
                      <a:lnTo>
                        <a:pt x="86" y="283"/>
                      </a:lnTo>
                      <a:lnTo>
                        <a:pt x="99" y="278"/>
                      </a:lnTo>
                      <a:lnTo>
                        <a:pt x="82" y="271"/>
                      </a:lnTo>
                      <a:lnTo>
                        <a:pt x="78" y="260"/>
                      </a:lnTo>
                      <a:lnTo>
                        <a:pt x="71" y="250"/>
                      </a:lnTo>
                      <a:lnTo>
                        <a:pt x="60" y="254"/>
                      </a:lnTo>
                      <a:lnTo>
                        <a:pt x="46" y="252"/>
                      </a:lnTo>
                      <a:lnTo>
                        <a:pt x="61" y="247"/>
                      </a:lnTo>
                      <a:lnTo>
                        <a:pt x="74" y="236"/>
                      </a:lnTo>
                      <a:lnTo>
                        <a:pt x="86" y="232"/>
                      </a:lnTo>
                      <a:lnTo>
                        <a:pt x="99" y="232"/>
                      </a:lnTo>
                      <a:lnTo>
                        <a:pt x="92" y="219"/>
                      </a:lnTo>
                      <a:lnTo>
                        <a:pt x="103" y="214"/>
                      </a:lnTo>
                      <a:lnTo>
                        <a:pt x="100" y="201"/>
                      </a:lnTo>
                      <a:lnTo>
                        <a:pt x="111" y="193"/>
                      </a:lnTo>
                      <a:lnTo>
                        <a:pt x="108" y="171"/>
                      </a:lnTo>
                      <a:lnTo>
                        <a:pt x="103" y="156"/>
                      </a:lnTo>
                      <a:lnTo>
                        <a:pt x="93" y="167"/>
                      </a:lnTo>
                      <a:lnTo>
                        <a:pt x="85" y="184"/>
                      </a:lnTo>
                      <a:lnTo>
                        <a:pt x="75" y="195"/>
                      </a:lnTo>
                      <a:lnTo>
                        <a:pt x="64" y="206"/>
                      </a:lnTo>
                      <a:lnTo>
                        <a:pt x="51" y="199"/>
                      </a:lnTo>
                      <a:lnTo>
                        <a:pt x="47" y="195"/>
                      </a:lnTo>
                      <a:lnTo>
                        <a:pt x="42" y="208"/>
                      </a:lnTo>
                      <a:lnTo>
                        <a:pt x="34" y="218"/>
                      </a:lnTo>
                      <a:lnTo>
                        <a:pt x="14" y="221"/>
                      </a:lnTo>
                      <a:lnTo>
                        <a:pt x="0" y="219"/>
                      </a:lnTo>
                      <a:lnTo>
                        <a:pt x="0" y="205"/>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5" name="Freeform 133"/>
                <p:cNvSpPr>
                  <a:spLocks/>
                </p:cNvSpPr>
                <p:nvPr/>
              </p:nvSpPr>
              <p:spPr bwMode="auto">
                <a:xfrm>
                  <a:off x="6969" y="1817"/>
                  <a:ext cx="15" cy="18"/>
                </a:xfrm>
                <a:custGeom>
                  <a:avLst/>
                  <a:gdLst>
                    <a:gd name="T0" fmla="*/ 0 w 31"/>
                    <a:gd name="T1" fmla="*/ 9 h 37"/>
                    <a:gd name="T2" fmla="*/ 7 w 31"/>
                    <a:gd name="T3" fmla="*/ 10 h 37"/>
                    <a:gd name="T4" fmla="*/ 16 w 31"/>
                    <a:gd name="T5" fmla="*/ 9 h 37"/>
                    <a:gd name="T6" fmla="*/ 21 w 31"/>
                    <a:gd name="T7" fmla="*/ 6 h 37"/>
                    <a:gd name="T8" fmla="*/ 23 w 31"/>
                    <a:gd name="T9" fmla="*/ 0 h 37"/>
                    <a:gd name="T10" fmla="*/ 31 w 31"/>
                    <a:gd name="T11" fmla="*/ 1 h 37"/>
                    <a:gd name="T12" fmla="*/ 27 w 31"/>
                    <a:gd name="T13" fmla="*/ 14 h 37"/>
                    <a:gd name="T14" fmla="*/ 27 w 31"/>
                    <a:gd name="T15" fmla="*/ 20 h 37"/>
                    <a:gd name="T16" fmla="*/ 27 w 31"/>
                    <a:gd name="T17" fmla="*/ 31 h 37"/>
                    <a:gd name="T18" fmla="*/ 23 w 31"/>
                    <a:gd name="T19" fmla="*/ 37 h 37"/>
                    <a:gd name="T20" fmla="*/ 20 w 31"/>
                    <a:gd name="T21" fmla="*/ 37 h 37"/>
                    <a:gd name="T22" fmla="*/ 16 w 31"/>
                    <a:gd name="T23" fmla="*/ 32 h 37"/>
                    <a:gd name="T24" fmla="*/ 12 w 31"/>
                    <a:gd name="T25" fmla="*/ 29 h 37"/>
                    <a:gd name="T26" fmla="*/ 20 w 31"/>
                    <a:gd name="T27" fmla="*/ 25 h 37"/>
                    <a:gd name="T28" fmla="*/ 18 w 31"/>
                    <a:gd name="T29" fmla="*/ 20 h 37"/>
                    <a:gd name="T30" fmla="*/ 5 w 31"/>
                    <a:gd name="T31" fmla="*/ 20 h 37"/>
                    <a:gd name="T32" fmla="*/ 0 w 31"/>
                    <a:gd name="T33" fmla="*/ 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37">
                      <a:moveTo>
                        <a:pt x="0" y="9"/>
                      </a:moveTo>
                      <a:lnTo>
                        <a:pt x="7" y="10"/>
                      </a:lnTo>
                      <a:lnTo>
                        <a:pt x="16" y="9"/>
                      </a:lnTo>
                      <a:lnTo>
                        <a:pt x="21" y="6"/>
                      </a:lnTo>
                      <a:lnTo>
                        <a:pt x="23" y="0"/>
                      </a:lnTo>
                      <a:lnTo>
                        <a:pt x="31" y="1"/>
                      </a:lnTo>
                      <a:lnTo>
                        <a:pt x="27" y="14"/>
                      </a:lnTo>
                      <a:lnTo>
                        <a:pt x="27" y="20"/>
                      </a:lnTo>
                      <a:lnTo>
                        <a:pt x="27" y="31"/>
                      </a:lnTo>
                      <a:lnTo>
                        <a:pt x="23" y="37"/>
                      </a:lnTo>
                      <a:lnTo>
                        <a:pt x="20" y="37"/>
                      </a:lnTo>
                      <a:lnTo>
                        <a:pt x="16" y="32"/>
                      </a:lnTo>
                      <a:lnTo>
                        <a:pt x="12" y="29"/>
                      </a:lnTo>
                      <a:lnTo>
                        <a:pt x="20" y="25"/>
                      </a:lnTo>
                      <a:lnTo>
                        <a:pt x="18" y="20"/>
                      </a:lnTo>
                      <a:lnTo>
                        <a:pt x="5" y="20"/>
                      </a:lnTo>
                      <a:lnTo>
                        <a:pt x="0" y="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6" name="Freeform 134"/>
                <p:cNvSpPr>
                  <a:spLocks/>
                </p:cNvSpPr>
                <p:nvPr/>
              </p:nvSpPr>
              <p:spPr bwMode="auto">
                <a:xfrm>
                  <a:off x="6991" y="1884"/>
                  <a:ext cx="37" cy="19"/>
                </a:xfrm>
                <a:custGeom>
                  <a:avLst/>
                  <a:gdLst>
                    <a:gd name="T0" fmla="*/ 0 w 73"/>
                    <a:gd name="T1" fmla="*/ 20 h 38"/>
                    <a:gd name="T2" fmla="*/ 13 w 73"/>
                    <a:gd name="T3" fmla="*/ 18 h 38"/>
                    <a:gd name="T4" fmla="*/ 23 w 73"/>
                    <a:gd name="T5" fmla="*/ 19 h 38"/>
                    <a:gd name="T6" fmla="*/ 32 w 73"/>
                    <a:gd name="T7" fmla="*/ 14 h 38"/>
                    <a:gd name="T8" fmla="*/ 47 w 73"/>
                    <a:gd name="T9" fmla="*/ 7 h 38"/>
                    <a:gd name="T10" fmla="*/ 52 w 73"/>
                    <a:gd name="T11" fmla="*/ 2 h 38"/>
                    <a:gd name="T12" fmla="*/ 64 w 73"/>
                    <a:gd name="T13" fmla="*/ 0 h 38"/>
                    <a:gd name="T14" fmla="*/ 72 w 73"/>
                    <a:gd name="T15" fmla="*/ 0 h 38"/>
                    <a:gd name="T16" fmla="*/ 73 w 73"/>
                    <a:gd name="T17" fmla="*/ 7 h 38"/>
                    <a:gd name="T18" fmla="*/ 64 w 73"/>
                    <a:gd name="T19" fmla="*/ 8 h 38"/>
                    <a:gd name="T20" fmla="*/ 54 w 73"/>
                    <a:gd name="T21" fmla="*/ 20 h 38"/>
                    <a:gd name="T22" fmla="*/ 45 w 73"/>
                    <a:gd name="T23" fmla="*/ 27 h 38"/>
                    <a:gd name="T24" fmla="*/ 41 w 73"/>
                    <a:gd name="T25" fmla="*/ 34 h 38"/>
                    <a:gd name="T26" fmla="*/ 37 w 73"/>
                    <a:gd name="T27" fmla="*/ 37 h 38"/>
                    <a:gd name="T28" fmla="*/ 20 w 73"/>
                    <a:gd name="T29" fmla="*/ 38 h 38"/>
                    <a:gd name="T30" fmla="*/ 9 w 73"/>
                    <a:gd name="T31" fmla="*/ 38 h 38"/>
                    <a:gd name="T32" fmla="*/ 6 w 73"/>
                    <a:gd name="T33" fmla="*/ 31 h 38"/>
                    <a:gd name="T34" fmla="*/ 0 w 73"/>
                    <a:gd name="T35"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38">
                      <a:moveTo>
                        <a:pt x="0" y="20"/>
                      </a:moveTo>
                      <a:lnTo>
                        <a:pt x="13" y="18"/>
                      </a:lnTo>
                      <a:lnTo>
                        <a:pt x="23" y="19"/>
                      </a:lnTo>
                      <a:lnTo>
                        <a:pt x="32" y="14"/>
                      </a:lnTo>
                      <a:lnTo>
                        <a:pt x="47" y="7"/>
                      </a:lnTo>
                      <a:lnTo>
                        <a:pt x="52" y="2"/>
                      </a:lnTo>
                      <a:lnTo>
                        <a:pt x="64" y="0"/>
                      </a:lnTo>
                      <a:lnTo>
                        <a:pt x="72" y="0"/>
                      </a:lnTo>
                      <a:lnTo>
                        <a:pt x="73" y="7"/>
                      </a:lnTo>
                      <a:lnTo>
                        <a:pt x="64" y="8"/>
                      </a:lnTo>
                      <a:lnTo>
                        <a:pt x="54" y="20"/>
                      </a:lnTo>
                      <a:lnTo>
                        <a:pt x="45" y="27"/>
                      </a:lnTo>
                      <a:lnTo>
                        <a:pt x="41" y="34"/>
                      </a:lnTo>
                      <a:lnTo>
                        <a:pt x="37" y="37"/>
                      </a:lnTo>
                      <a:lnTo>
                        <a:pt x="20" y="38"/>
                      </a:lnTo>
                      <a:lnTo>
                        <a:pt x="9" y="38"/>
                      </a:lnTo>
                      <a:lnTo>
                        <a:pt x="6" y="31"/>
                      </a:lnTo>
                      <a:lnTo>
                        <a:pt x="0" y="20"/>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7" name="Freeform 135"/>
                <p:cNvSpPr>
                  <a:spLocks/>
                </p:cNvSpPr>
                <p:nvPr/>
              </p:nvSpPr>
              <p:spPr bwMode="auto">
                <a:xfrm>
                  <a:off x="7108" y="1792"/>
                  <a:ext cx="14" cy="30"/>
                </a:xfrm>
                <a:custGeom>
                  <a:avLst/>
                  <a:gdLst>
                    <a:gd name="T0" fmla="*/ 3 w 27"/>
                    <a:gd name="T1" fmla="*/ 0 h 59"/>
                    <a:gd name="T2" fmla="*/ 0 w 27"/>
                    <a:gd name="T3" fmla="*/ 12 h 59"/>
                    <a:gd name="T4" fmla="*/ 1 w 27"/>
                    <a:gd name="T5" fmla="*/ 25 h 59"/>
                    <a:gd name="T6" fmla="*/ 9 w 27"/>
                    <a:gd name="T7" fmla="*/ 34 h 59"/>
                    <a:gd name="T8" fmla="*/ 16 w 27"/>
                    <a:gd name="T9" fmla="*/ 34 h 59"/>
                    <a:gd name="T10" fmla="*/ 18 w 27"/>
                    <a:gd name="T11" fmla="*/ 44 h 59"/>
                    <a:gd name="T12" fmla="*/ 15 w 27"/>
                    <a:gd name="T13" fmla="*/ 59 h 59"/>
                    <a:gd name="T14" fmla="*/ 25 w 27"/>
                    <a:gd name="T15" fmla="*/ 58 h 59"/>
                    <a:gd name="T16" fmla="*/ 27 w 27"/>
                    <a:gd name="T17" fmla="*/ 46 h 59"/>
                    <a:gd name="T18" fmla="*/ 26 w 27"/>
                    <a:gd name="T19" fmla="*/ 31 h 59"/>
                    <a:gd name="T20" fmla="*/ 18 w 27"/>
                    <a:gd name="T21" fmla="*/ 23 h 59"/>
                    <a:gd name="T22" fmla="*/ 12 w 27"/>
                    <a:gd name="T23" fmla="*/ 23 h 59"/>
                    <a:gd name="T24" fmla="*/ 7 w 27"/>
                    <a:gd name="T25" fmla="*/ 18 h 59"/>
                    <a:gd name="T26" fmla="*/ 3 w 27"/>
                    <a:gd name="T2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59">
                      <a:moveTo>
                        <a:pt x="3" y="0"/>
                      </a:moveTo>
                      <a:lnTo>
                        <a:pt x="0" y="12"/>
                      </a:lnTo>
                      <a:lnTo>
                        <a:pt x="1" y="25"/>
                      </a:lnTo>
                      <a:lnTo>
                        <a:pt x="9" y="34"/>
                      </a:lnTo>
                      <a:lnTo>
                        <a:pt x="16" y="34"/>
                      </a:lnTo>
                      <a:lnTo>
                        <a:pt x="18" y="44"/>
                      </a:lnTo>
                      <a:lnTo>
                        <a:pt x="15" y="59"/>
                      </a:lnTo>
                      <a:lnTo>
                        <a:pt x="25" y="58"/>
                      </a:lnTo>
                      <a:lnTo>
                        <a:pt x="27" y="46"/>
                      </a:lnTo>
                      <a:lnTo>
                        <a:pt x="26" y="31"/>
                      </a:lnTo>
                      <a:lnTo>
                        <a:pt x="18" y="23"/>
                      </a:lnTo>
                      <a:lnTo>
                        <a:pt x="12" y="23"/>
                      </a:lnTo>
                      <a:lnTo>
                        <a:pt x="7" y="18"/>
                      </a:lnTo>
                      <a:lnTo>
                        <a:pt x="3" y="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8" name="Freeform 136"/>
                <p:cNvSpPr>
                  <a:spLocks/>
                </p:cNvSpPr>
                <p:nvPr/>
              </p:nvSpPr>
              <p:spPr bwMode="auto">
                <a:xfrm>
                  <a:off x="7115" y="1779"/>
                  <a:ext cx="15" cy="47"/>
                </a:xfrm>
                <a:custGeom>
                  <a:avLst/>
                  <a:gdLst>
                    <a:gd name="T0" fmla="*/ 0 w 31"/>
                    <a:gd name="T1" fmla="*/ 10 h 93"/>
                    <a:gd name="T2" fmla="*/ 7 w 31"/>
                    <a:gd name="T3" fmla="*/ 0 h 93"/>
                    <a:gd name="T4" fmla="*/ 14 w 31"/>
                    <a:gd name="T5" fmla="*/ 2 h 93"/>
                    <a:gd name="T6" fmla="*/ 19 w 31"/>
                    <a:gd name="T7" fmla="*/ 6 h 93"/>
                    <a:gd name="T8" fmla="*/ 28 w 31"/>
                    <a:gd name="T9" fmla="*/ 22 h 93"/>
                    <a:gd name="T10" fmla="*/ 31 w 31"/>
                    <a:gd name="T11" fmla="*/ 47 h 93"/>
                    <a:gd name="T12" fmla="*/ 30 w 31"/>
                    <a:gd name="T13" fmla="*/ 65 h 93"/>
                    <a:gd name="T14" fmla="*/ 26 w 31"/>
                    <a:gd name="T15" fmla="*/ 83 h 93"/>
                    <a:gd name="T16" fmla="*/ 8 w 31"/>
                    <a:gd name="T17" fmla="*/ 93 h 93"/>
                    <a:gd name="T18" fmla="*/ 20 w 31"/>
                    <a:gd name="T19" fmla="*/ 83 h 93"/>
                    <a:gd name="T20" fmla="*/ 26 w 31"/>
                    <a:gd name="T21" fmla="*/ 63 h 93"/>
                    <a:gd name="T22" fmla="*/ 23 w 31"/>
                    <a:gd name="T23" fmla="*/ 43 h 93"/>
                    <a:gd name="T24" fmla="*/ 21 w 31"/>
                    <a:gd name="T25" fmla="*/ 22 h 93"/>
                    <a:gd name="T26" fmla="*/ 15 w 31"/>
                    <a:gd name="T27" fmla="*/ 15 h 93"/>
                    <a:gd name="T28" fmla="*/ 0 w 31"/>
                    <a:gd name="T29" fmla="*/ 1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93">
                      <a:moveTo>
                        <a:pt x="0" y="10"/>
                      </a:moveTo>
                      <a:lnTo>
                        <a:pt x="7" y="0"/>
                      </a:lnTo>
                      <a:lnTo>
                        <a:pt x="14" y="2"/>
                      </a:lnTo>
                      <a:lnTo>
                        <a:pt x="19" y="6"/>
                      </a:lnTo>
                      <a:lnTo>
                        <a:pt x="28" y="22"/>
                      </a:lnTo>
                      <a:lnTo>
                        <a:pt x="31" y="47"/>
                      </a:lnTo>
                      <a:lnTo>
                        <a:pt x="30" y="65"/>
                      </a:lnTo>
                      <a:lnTo>
                        <a:pt x="26" y="83"/>
                      </a:lnTo>
                      <a:lnTo>
                        <a:pt x="8" y="93"/>
                      </a:lnTo>
                      <a:lnTo>
                        <a:pt x="20" y="83"/>
                      </a:lnTo>
                      <a:lnTo>
                        <a:pt x="26" y="63"/>
                      </a:lnTo>
                      <a:lnTo>
                        <a:pt x="23" y="43"/>
                      </a:lnTo>
                      <a:lnTo>
                        <a:pt x="21" y="22"/>
                      </a:lnTo>
                      <a:lnTo>
                        <a:pt x="15" y="15"/>
                      </a:lnTo>
                      <a:lnTo>
                        <a:pt x="0" y="1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9" name="Freeform 137"/>
                <p:cNvSpPr>
                  <a:spLocks/>
                </p:cNvSpPr>
                <p:nvPr/>
              </p:nvSpPr>
              <p:spPr bwMode="auto">
                <a:xfrm>
                  <a:off x="6949" y="1674"/>
                  <a:ext cx="193" cy="176"/>
                </a:xfrm>
                <a:custGeom>
                  <a:avLst/>
                  <a:gdLst>
                    <a:gd name="T0" fmla="*/ 8 w 385"/>
                    <a:gd name="T1" fmla="*/ 152 h 354"/>
                    <a:gd name="T2" fmla="*/ 30 w 385"/>
                    <a:gd name="T3" fmla="*/ 131 h 354"/>
                    <a:gd name="T4" fmla="*/ 76 w 385"/>
                    <a:gd name="T5" fmla="*/ 109 h 354"/>
                    <a:gd name="T6" fmla="*/ 100 w 385"/>
                    <a:gd name="T7" fmla="*/ 97 h 354"/>
                    <a:gd name="T8" fmla="*/ 144 w 385"/>
                    <a:gd name="T9" fmla="*/ 83 h 354"/>
                    <a:gd name="T10" fmla="*/ 178 w 385"/>
                    <a:gd name="T11" fmla="*/ 68 h 354"/>
                    <a:gd name="T12" fmla="*/ 200 w 385"/>
                    <a:gd name="T13" fmla="*/ 54 h 354"/>
                    <a:gd name="T14" fmla="*/ 169 w 385"/>
                    <a:gd name="T15" fmla="*/ 82 h 354"/>
                    <a:gd name="T16" fmla="*/ 188 w 385"/>
                    <a:gd name="T17" fmla="*/ 82 h 354"/>
                    <a:gd name="T18" fmla="*/ 186 w 385"/>
                    <a:gd name="T19" fmla="*/ 106 h 354"/>
                    <a:gd name="T20" fmla="*/ 196 w 385"/>
                    <a:gd name="T21" fmla="*/ 134 h 354"/>
                    <a:gd name="T22" fmla="*/ 208 w 385"/>
                    <a:gd name="T23" fmla="*/ 159 h 354"/>
                    <a:gd name="T24" fmla="*/ 225 w 385"/>
                    <a:gd name="T25" fmla="*/ 178 h 354"/>
                    <a:gd name="T26" fmla="*/ 227 w 385"/>
                    <a:gd name="T27" fmla="*/ 193 h 354"/>
                    <a:gd name="T28" fmla="*/ 237 w 385"/>
                    <a:gd name="T29" fmla="*/ 207 h 354"/>
                    <a:gd name="T30" fmla="*/ 251 w 385"/>
                    <a:gd name="T31" fmla="*/ 229 h 354"/>
                    <a:gd name="T32" fmla="*/ 258 w 385"/>
                    <a:gd name="T33" fmla="*/ 246 h 354"/>
                    <a:gd name="T34" fmla="*/ 261 w 385"/>
                    <a:gd name="T35" fmla="*/ 263 h 354"/>
                    <a:gd name="T36" fmla="*/ 261 w 385"/>
                    <a:gd name="T37" fmla="*/ 281 h 354"/>
                    <a:gd name="T38" fmla="*/ 258 w 385"/>
                    <a:gd name="T39" fmla="*/ 287 h 354"/>
                    <a:gd name="T40" fmla="*/ 272 w 385"/>
                    <a:gd name="T41" fmla="*/ 301 h 354"/>
                    <a:gd name="T42" fmla="*/ 291 w 385"/>
                    <a:gd name="T43" fmla="*/ 296 h 354"/>
                    <a:gd name="T44" fmla="*/ 302 w 385"/>
                    <a:gd name="T45" fmla="*/ 273 h 354"/>
                    <a:gd name="T46" fmla="*/ 304 w 385"/>
                    <a:gd name="T47" fmla="*/ 246 h 354"/>
                    <a:gd name="T48" fmla="*/ 308 w 385"/>
                    <a:gd name="T49" fmla="*/ 221 h 354"/>
                    <a:gd name="T50" fmla="*/ 320 w 385"/>
                    <a:gd name="T51" fmla="*/ 200 h 354"/>
                    <a:gd name="T52" fmla="*/ 338 w 385"/>
                    <a:gd name="T53" fmla="*/ 192 h 354"/>
                    <a:gd name="T54" fmla="*/ 356 w 385"/>
                    <a:gd name="T55" fmla="*/ 199 h 354"/>
                    <a:gd name="T56" fmla="*/ 361 w 385"/>
                    <a:gd name="T57" fmla="*/ 215 h 354"/>
                    <a:gd name="T58" fmla="*/ 365 w 385"/>
                    <a:gd name="T59" fmla="*/ 233 h 354"/>
                    <a:gd name="T60" fmla="*/ 368 w 385"/>
                    <a:gd name="T61" fmla="*/ 248 h 354"/>
                    <a:gd name="T62" fmla="*/ 368 w 385"/>
                    <a:gd name="T63" fmla="*/ 269 h 354"/>
                    <a:gd name="T64" fmla="*/ 365 w 385"/>
                    <a:gd name="T65" fmla="*/ 288 h 354"/>
                    <a:gd name="T66" fmla="*/ 359 w 385"/>
                    <a:gd name="T67" fmla="*/ 307 h 354"/>
                    <a:gd name="T68" fmla="*/ 350 w 385"/>
                    <a:gd name="T69" fmla="*/ 324 h 354"/>
                    <a:gd name="T70" fmla="*/ 361 w 385"/>
                    <a:gd name="T71" fmla="*/ 354 h 354"/>
                    <a:gd name="T72" fmla="*/ 379 w 385"/>
                    <a:gd name="T73" fmla="*/ 323 h 354"/>
                    <a:gd name="T74" fmla="*/ 381 w 385"/>
                    <a:gd name="T75" fmla="*/ 295 h 354"/>
                    <a:gd name="T76" fmla="*/ 379 w 385"/>
                    <a:gd name="T77" fmla="*/ 247 h 354"/>
                    <a:gd name="T78" fmla="*/ 385 w 385"/>
                    <a:gd name="T79" fmla="*/ 217 h 354"/>
                    <a:gd name="T80" fmla="*/ 385 w 385"/>
                    <a:gd name="T81" fmla="*/ 168 h 354"/>
                    <a:gd name="T82" fmla="*/ 379 w 385"/>
                    <a:gd name="T83" fmla="*/ 120 h 354"/>
                    <a:gd name="T84" fmla="*/ 372 w 385"/>
                    <a:gd name="T85" fmla="*/ 82 h 354"/>
                    <a:gd name="T86" fmla="*/ 353 w 385"/>
                    <a:gd name="T87" fmla="*/ 54 h 354"/>
                    <a:gd name="T88" fmla="*/ 330 w 385"/>
                    <a:gd name="T89" fmla="*/ 33 h 354"/>
                    <a:gd name="T90" fmla="*/ 295 w 385"/>
                    <a:gd name="T91" fmla="*/ 17 h 354"/>
                    <a:gd name="T92" fmla="*/ 269 w 385"/>
                    <a:gd name="T93" fmla="*/ 13 h 354"/>
                    <a:gd name="T94" fmla="*/ 250 w 385"/>
                    <a:gd name="T95" fmla="*/ 14 h 354"/>
                    <a:gd name="T96" fmla="*/ 226 w 385"/>
                    <a:gd name="T97" fmla="*/ 2 h 354"/>
                    <a:gd name="T98" fmla="*/ 192 w 385"/>
                    <a:gd name="T99" fmla="*/ 0 h 354"/>
                    <a:gd name="T100" fmla="*/ 131 w 385"/>
                    <a:gd name="T101" fmla="*/ 14 h 354"/>
                    <a:gd name="T102" fmla="*/ 89 w 385"/>
                    <a:gd name="T103" fmla="*/ 27 h 354"/>
                    <a:gd name="T104" fmla="*/ 54 w 385"/>
                    <a:gd name="T105" fmla="*/ 40 h 354"/>
                    <a:gd name="T106" fmla="*/ 30 w 385"/>
                    <a:gd name="T107" fmla="*/ 62 h 354"/>
                    <a:gd name="T108" fmla="*/ 10 w 385"/>
                    <a:gd name="T109" fmla="*/ 89 h 354"/>
                    <a:gd name="T110" fmla="*/ 0 w 385"/>
                    <a:gd name="T111" fmla="*/ 124 h 354"/>
                    <a:gd name="T112" fmla="*/ 8 w 385"/>
                    <a:gd name="T113" fmla="*/ 1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5" h="354">
                      <a:moveTo>
                        <a:pt x="8" y="152"/>
                      </a:moveTo>
                      <a:lnTo>
                        <a:pt x="30" y="131"/>
                      </a:lnTo>
                      <a:lnTo>
                        <a:pt x="76" y="109"/>
                      </a:lnTo>
                      <a:lnTo>
                        <a:pt x="100" y="97"/>
                      </a:lnTo>
                      <a:lnTo>
                        <a:pt x="144" y="83"/>
                      </a:lnTo>
                      <a:lnTo>
                        <a:pt x="178" y="68"/>
                      </a:lnTo>
                      <a:lnTo>
                        <a:pt x="200" y="54"/>
                      </a:lnTo>
                      <a:lnTo>
                        <a:pt x="169" y="82"/>
                      </a:lnTo>
                      <a:lnTo>
                        <a:pt x="188" y="82"/>
                      </a:lnTo>
                      <a:lnTo>
                        <a:pt x="186" y="106"/>
                      </a:lnTo>
                      <a:lnTo>
                        <a:pt x="196" y="134"/>
                      </a:lnTo>
                      <a:lnTo>
                        <a:pt x="208" y="159"/>
                      </a:lnTo>
                      <a:lnTo>
                        <a:pt x="225" y="178"/>
                      </a:lnTo>
                      <a:lnTo>
                        <a:pt x="227" y="193"/>
                      </a:lnTo>
                      <a:lnTo>
                        <a:pt x="237" y="207"/>
                      </a:lnTo>
                      <a:lnTo>
                        <a:pt x="251" y="229"/>
                      </a:lnTo>
                      <a:lnTo>
                        <a:pt x="258" y="246"/>
                      </a:lnTo>
                      <a:lnTo>
                        <a:pt x="261" y="263"/>
                      </a:lnTo>
                      <a:lnTo>
                        <a:pt x="261" y="281"/>
                      </a:lnTo>
                      <a:lnTo>
                        <a:pt x="258" y="287"/>
                      </a:lnTo>
                      <a:lnTo>
                        <a:pt x="272" y="301"/>
                      </a:lnTo>
                      <a:lnTo>
                        <a:pt x="291" y="296"/>
                      </a:lnTo>
                      <a:lnTo>
                        <a:pt x="302" y="273"/>
                      </a:lnTo>
                      <a:lnTo>
                        <a:pt x="304" y="246"/>
                      </a:lnTo>
                      <a:lnTo>
                        <a:pt x="308" y="221"/>
                      </a:lnTo>
                      <a:lnTo>
                        <a:pt x="320" y="200"/>
                      </a:lnTo>
                      <a:lnTo>
                        <a:pt x="338" y="192"/>
                      </a:lnTo>
                      <a:lnTo>
                        <a:pt x="356" y="199"/>
                      </a:lnTo>
                      <a:lnTo>
                        <a:pt x="361" y="215"/>
                      </a:lnTo>
                      <a:lnTo>
                        <a:pt x="365" y="233"/>
                      </a:lnTo>
                      <a:lnTo>
                        <a:pt x="368" y="248"/>
                      </a:lnTo>
                      <a:lnTo>
                        <a:pt x="368" y="269"/>
                      </a:lnTo>
                      <a:lnTo>
                        <a:pt x="365" y="288"/>
                      </a:lnTo>
                      <a:lnTo>
                        <a:pt x="359" y="307"/>
                      </a:lnTo>
                      <a:lnTo>
                        <a:pt x="350" y="324"/>
                      </a:lnTo>
                      <a:lnTo>
                        <a:pt x="361" y="354"/>
                      </a:lnTo>
                      <a:lnTo>
                        <a:pt x="379" y="323"/>
                      </a:lnTo>
                      <a:lnTo>
                        <a:pt x="381" y="295"/>
                      </a:lnTo>
                      <a:lnTo>
                        <a:pt x="379" y="247"/>
                      </a:lnTo>
                      <a:lnTo>
                        <a:pt x="385" y="217"/>
                      </a:lnTo>
                      <a:lnTo>
                        <a:pt x="385" y="168"/>
                      </a:lnTo>
                      <a:lnTo>
                        <a:pt x="379" y="120"/>
                      </a:lnTo>
                      <a:lnTo>
                        <a:pt x="372" y="82"/>
                      </a:lnTo>
                      <a:lnTo>
                        <a:pt x="353" y="54"/>
                      </a:lnTo>
                      <a:lnTo>
                        <a:pt x="330" y="33"/>
                      </a:lnTo>
                      <a:lnTo>
                        <a:pt x="295" y="17"/>
                      </a:lnTo>
                      <a:lnTo>
                        <a:pt x="269" y="13"/>
                      </a:lnTo>
                      <a:lnTo>
                        <a:pt x="250" y="14"/>
                      </a:lnTo>
                      <a:lnTo>
                        <a:pt x="226" y="2"/>
                      </a:lnTo>
                      <a:lnTo>
                        <a:pt x="192" y="0"/>
                      </a:lnTo>
                      <a:lnTo>
                        <a:pt x="131" y="14"/>
                      </a:lnTo>
                      <a:lnTo>
                        <a:pt x="89" y="27"/>
                      </a:lnTo>
                      <a:lnTo>
                        <a:pt x="54" y="40"/>
                      </a:lnTo>
                      <a:lnTo>
                        <a:pt x="30" y="62"/>
                      </a:lnTo>
                      <a:lnTo>
                        <a:pt x="10" y="89"/>
                      </a:lnTo>
                      <a:lnTo>
                        <a:pt x="0" y="124"/>
                      </a:lnTo>
                      <a:lnTo>
                        <a:pt x="8" y="152"/>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0" name="Freeform 138"/>
                <p:cNvSpPr>
                  <a:spLocks/>
                </p:cNvSpPr>
                <p:nvPr/>
              </p:nvSpPr>
              <p:spPr bwMode="auto">
                <a:xfrm>
                  <a:off x="6956" y="1676"/>
                  <a:ext cx="105" cy="51"/>
                </a:xfrm>
                <a:custGeom>
                  <a:avLst/>
                  <a:gdLst>
                    <a:gd name="T0" fmla="*/ 210 w 210"/>
                    <a:gd name="T1" fmla="*/ 8 h 101"/>
                    <a:gd name="T2" fmla="*/ 186 w 210"/>
                    <a:gd name="T3" fmla="*/ 31 h 101"/>
                    <a:gd name="T4" fmla="*/ 159 w 210"/>
                    <a:gd name="T5" fmla="*/ 53 h 101"/>
                    <a:gd name="T6" fmla="*/ 107 w 210"/>
                    <a:gd name="T7" fmla="*/ 70 h 101"/>
                    <a:gd name="T8" fmla="*/ 52 w 210"/>
                    <a:gd name="T9" fmla="*/ 76 h 101"/>
                    <a:gd name="T10" fmla="*/ 14 w 210"/>
                    <a:gd name="T11" fmla="*/ 89 h 101"/>
                    <a:gd name="T12" fmla="*/ 0 w 210"/>
                    <a:gd name="T13" fmla="*/ 101 h 101"/>
                    <a:gd name="T14" fmla="*/ 24 w 210"/>
                    <a:gd name="T15" fmla="*/ 77 h 101"/>
                    <a:gd name="T16" fmla="*/ 52 w 210"/>
                    <a:gd name="T17" fmla="*/ 62 h 101"/>
                    <a:gd name="T18" fmla="*/ 84 w 210"/>
                    <a:gd name="T19" fmla="*/ 48 h 101"/>
                    <a:gd name="T20" fmla="*/ 70 w 210"/>
                    <a:gd name="T21" fmla="*/ 48 h 101"/>
                    <a:gd name="T22" fmla="*/ 39 w 210"/>
                    <a:gd name="T23" fmla="*/ 55 h 101"/>
                    <a:gd name="T24" fmla="*/ 22 w 210"/>
                    <a:gd name="T25" fmla="*/ 63 h 101"/>
                    <a:gd name="T26" fmla="*/ 56 w 210"/>
                    <a:gd name="T27" fmla="*/ 42 h 101"/>
                    <a:gd name="T28" fmla="*/ 84 w 210"/>
                    <a:gd name="T29" fmla="*/ 31 h 101"/>
                    <a:gd name="T30" fmla="*/ 122 w 210"/>
                    <a:gd name="T31" fmla="*/ 21 h 101"/>
                    <a:gd name="T32" fmla="*/ 120 w 210"/>
                    <a:gd name="T33" fmla="*/ 15 h 101"/>
                    <a:gd name="T34" fmla="*/ 153 w 210"/>
                    <a:gd name="T35" fmla="*/ 11 h 101"/>
                    <a:gd name="T36" fmla="*/ 149 w 210"/>
                    <a:gd name="T37" fmla="*/ 7 h 101"/>
                    <a:gd name="T38" fmla="*/ 169 w 210"/>
                    <a:gd name="T39" fmla="*/ 1 h 101"/>
                    <a:gd name="T40" fmla="*/ 186 w 210"/>
                    <a:gd name="T41" fmla="*/ 0 h 101"/>
                    <a:gd name="T42" fmla="*/ 210 w 210"/>
                    <a:gd name="T43" fmla="*/ 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0" h="101">
                      <a:moveTo>
                        <a:pt x="210" y="8"/>
                      </a:moveTo>
                      <a:lnTo>
                        <a:pt x="186" y="31"/>
                      </a:lnTo>
                      <a:lnTo>
                        <a:pt x="159" y="53"/>
                      </a:lnTo>
                      <a:lnTo>
                        <a:pt x="107" y="70"/>
                      </a:lnTo>
                      <a:lnTo>
                        <a:pt x="52" y="76"/>
                      </a:lnTo>
                      <a:lnTo>
                        <a:pt x="14" y="89"/>
                      </a:lnTo>
                      <a:lnTo>
                        <a:pt x="0" y="101"/>
                      </a:lnTo>
                      <a:lnTo>
                        <a:pt x="24" y="77"/>
                      </a:lnTo>
                      <a:lnTo>
                        <a:pt x="52" y="62"/>
                      </a:lnTo>
                      <a:lnTo>
                        <a:pt x="84" y="48"/>
                      </a:lnTo>
                      <a:lnTo>
                        <a:pt x="70" y="48"/>
                      </a:lnTo>
                      <a:lnTo>
                        <a:pt x="39" y="55"/>
                      </a:lnTo>
                      <a:lnTo>
                        <a:pt x="22" y="63"/>
                      </a:lnTo>
                      <a:lnTo>
                        <a:pt x="56" y="42"/>
                      </a:lnTo>
                      <a:lnTo>
                        <a:pt x="84" y="31"/>
                      </a:lnTo>
                      <a:lnTo>
                        <a:pt x="122" y="21"/>
                      </a:lnTo>
                      <a:lnTo>
                        <a:pt x="120" y="15"/>
                      </a:lnTo>
                      <a:lnTo>
                        <a:pt x="153" y="11"/>
                      </a:lnTo>
                      <a:lnTo>
                        <a:pt x="149" y="7"/>
                      </a:lnTo>
                      <a:lnTo>
                        <a:pt x="169" y="1"/>
                      </a:lnTo>
                      <a:lnTo>
                        <a:pt x="186" y="0"/>
                      </a:lnTo>
                      <a:lnTo>
                        <a:pt x="210" y="8"/>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1" name="Freeform 139"/>
                <p:cNvSpPr>
                  <a:spLocks/>
                </p:cNvSpPr>
                <p:nvPr/>
              </p:nvSpPr>
              <p:spPr bwMode="auto">
                <a:xfrm>
                  <a:off x="7046" y="1683"/>
                  <a:ext cx="85" cy="97"/>
                </a:xfrm>
                <a:custGeom>
                  <a:avLst/>
                  <a:gdLst>
                    <a:gd name="T0" fmla="*/ 57 w 171"/>
                    <a:gd name="T1" fmla="*/ 0 h 193"/>
                    <a:gd name="T2" fmla="*/ 24 w 171"/>
                    <a:gd name="T3" fmla="*/ 27 h 193"/>
                    <a:gd name="T4" fmla="*/ 0 w 171"/>
                    <a:gd name="T5" fmla="*/ 49 h 193"/>
                    <a:gd name="T6" fmla="*/ 10 w 171"/>
                    <a:gd name="T7" fmla="*/ 46 h 193"/>
                    <a:gd name="T8" fmla="*/ 3 w 171"/>
                    <a:gd name="T9" fmla="*/ 58 h 193"/>
                    <a:gd name="T10" fmla="*/ 2 w 171"/>
                    <a:gd name="T11" fmla="*/ 72 h 193"/>
                    <a:gd name="T12" fmla="*/ 7 w 171"/>
                    <a:gd name="T13" fmla="*/ 93 h 193"/>
                    <a:gd name="T14" fmla="*/ 14 w 171"/>
                    <a:gd name="T15" fmla="*/ 118 h 193"/>
                    <a:gd name="T16" fmla="*/ 33 w 171"/>
                    <a:gd name="T17" fmla="*/ 132 h 193"/>
                    <a:gd name="T18" fmla="*/ 54 w 171"/>
                    <a:gd name="T19" fmla="*/ 159 h 193"/>
                    <a:gd name="T20" fmla="*/ 44 w 171"/>
                    <a:gd name="T21" fmla="*/ 124 h 193"/>
                    <a:gd name="T22" fmla="*/ 71 w 171"/>
                    <a:gd name="T23" fmla="*/ 132 h 193"/>
                    <a:gd name="T24" fmla="*/ 78 w 171"/>
                    <a:gd name="T25" fmla="*/ 151 h 193"/>
                    <a:gd name="T26" fmla="*/ 82 w 171"/>
                    <a:gd name="T27" fmla="*/ 193 h 193"/>
                    <a:gd name="T28" fmla="*/ 88 w 171"/>
                    <a:gd name="T29" fmla="*/ 159 h 193"/>
                    <a:gd name="T30" fmla="*/ 88 w 171"/>
                    <a:gd name="T31" fmla="*/ 135 h 193"/>
                    <a:gd name="T32" fmla="*/ 105 w 171"/>
                    <a:gd name="T33" fmla="*/ 158 h 193"/>
                    <a:gd name="T34" fmla="*/ 105 w 171"/>
                    <a:gd name="T35" fmla="*/ 189 h 193"/>
                    <a:gd name="T36" fmla="*/ 120 w 171"/>
                    <a:gd name="T37" fmla="*/ 155 h 193"/>
                    <a:gd name="T38" fmla="*/ 120 w 171"/>
                    <a:gd name="T39" fmla="*/ 118 h 193"/>
                    <a:gd name="T40" fmla="*/ 133 w 171"/>
                    <a:gd name="T41" fmla="*/ 132 h 193"/>
                    <a:gd name="T42" fmla="*/ 133 w 171"/>
                    <a:gd name="T43" fmla="*/ 158 h 193"/>
                    <a:gd name="T44" fmla="*/ 141 w 171"/>
                    <a:gd name="T45" fmla="*/ 104 h 193"/>
                    <a:gd name="T46" fmla="*/ 136 w 171"/>
                    <a:gd name="T47" fmla="*/ 79 h 193"/>
                    <a:gd name="T48" fmla="*/ 153 w 171"/>
                    <a:gd name="T49" fmla="*/ 86 h 193"/>
                    <a:gd name="T50" fmla="*/ 157 w 171"/>
                    <a:gd name="T51" fmla="*/ 103 h 193"/>
                    <a:gd name="T52" fmla="*/ 160 w 171"/>
                    <a:gd name="T53" fmla="*/ 80 h 193"/>
                    <a:gd name="T54" fmla="*/ 158 w 171"/>
                    <a:gd name="T55" fmla="*/ 65 h 193"/>
                    <a:gd name="T56" fmla="*/ 171 w 171"/>
                    <a:gd name="T57" fmla="*/ 66 h 193"/>
                    <a:gd name="T58" fmla="*/ 164 w 171"/>
                    <a:gd name="T59" fmla="*/ 51 h 193"/>
                    <a:gd name="T60" fmla="*/ 148 w 171"/>
                    <a:gd name="T61" fmla="*/ 35 h 193"/>
                    <a:gd name="T62" fmla="*/ 129 w 171"/>
                    <a:gd name="T63" fmla="*/ 20 h 193"/>
                    <a:gd name="T64" fmla="*/ 102 w 171"/>
                    <a:gd name="T65" fmla="*/ 8 h 193"/>
                    <a:gd name="T66" fmla="*/ 79 w 171"/>
                    <a:gd name="T67" fmla="*/ 1 h 193"/>
                    <a:gd name="T68" fmla="*/ 57 w 171"/>
                    <a:gd name="T6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193">
                      <a:moveTo>
                        <a:pt x="57" y="0"/>
                      </a:moveTo>
                      <a:lnTo>
                        <a:pt x="24" y="27"/>
                      </a:lnTo>
                      <a:lnTo>
                        <a:pt x="0" y="49"/>
                      </a:lnTo>
                      <a:lnTo>
                        <a:pt x="10" y="46"/>
                      </a:lnTo>
                      <a:lnTo>
                        <a:pt x="3" y="58"/>
                      </a:lnTo>
                      <a:lnTo>
                        <a:pt x="2" y="72"/>
                      </a:lnTo>
                      <a:lnTo>
                        <a:pt x="7" y="93"/>
                      </a:lnTo>
                      <a:lnTo>
                        <a:pt x="14" y="118"/>
                      </a:lnTo>
                      <a:lnTo>
                        <a:pt x="33" y="132"/>
                      </a:lnTo>
                      <a:lnTo>
                        <a:pt x="54" y="159"/>
                      </a:lnTo>
                      <a:lnTo>
                        <a:pt x="44" y="124"/>
                      </a:lnTo>
                      <a:lnTo>
                        <a:pt x="71" y="132"/>
                      </a:lnTo>
                      <a:lnTo>
                        <a:pt x="78" y="151"/>
                      </a:lnTo>
                      <a:lnTo>
                        <a:pt x="82" y="193"/>
                      </a:lnTo>
                      <a:lnTo>
                        <a:pt x="88" y="159"/>
                      </a:lnTo>
                      <a:lnTo>
                        <a:pt x="88" y="135"/>
                      </a:lnTo>
                      <a:lnTo>
                        <a:pt x="105" y="158"/>
                      </a:lnTo>
                      <a:lnTo>
                        <a:pt x="105" y="189"/>
                      </a:lnTo>
                      <a:lnTo>
                        <a:pt x="120" y="155"/>
                      </a:lnTo>
                      <a:lnTo>
                        <a:pt x="120" y="118"/>
                      </a:lnTo>
                      <a:lnTo>
                        <a:pt x="133" y="132"/>
                      </a:lnTo>
                      <a:lnTo>
                        <a:pt x="133" y="158"/>
                      </a:lnTo>
                      <a:lnTo>
                        <a:pt x="141" y="104"/>
                      </a:lnTo>
                      <a:lnTo>
                        <a:pt x="136" y="79"/>
                      </a:lnTo>
                      <a:lnTo>
                        <a:pt x="153" y="86"/>
                      </a:lnTo>
                      <a:lnTo>
                        <a:pt x="157" y="103"/>
                      </a:lnTo>
                      <a:lnTo>
                        <a:pt x="160" y="80"/>
                      </a:lnTo>
                      <a:lnTo>
                        <a:pt x="158" y="65"/>
                      </a:lnTo>
                      <a:lnTo>
                        <a:pt x="171" y="66"/>
                      </a:lnTo>
                      <a:lnTo>
                        <a:pt x="164" y="51"/>
                      </a:lnTo>
                      <a:lnTo>
                        <a:pt x="148" y="35"/>
                      </a:lnTo>
                      <a:lnTo>
                        <a:pt x="129" y="20"/>
                      </a:lnTo>
                      <a:lnTo>
                        <a:pt x="102" y="8"/>
                      </a:lnTo>
                      <a:lnTo>
                        <a:pt x="79" y="1"/>
                      </a:lnTo>
                      <a:lnTo>
                        <a:pt x="5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2" name="Freeform 140"/>
                <p:cNvSpPr>
                  <a:spLocks/>
                </p:cNvSpPr>
                <p:nvPr/>
              </p:nvSpPr>
              <p:spPr bwMode="auto">
                <a:xfrm>
                  <a:off x="7106" y="1827"/>
                  <a:ext cx="16" cy="16"/>
                </a:xfrm>
                <a:custGeom>
                  <a:avLst/>
                  <a:gdLst>
                    <a:gd name="T0" fmla="*/ 5 w 32"/>
                    <a:gd name="T1" fmla="*/ 12 h 31"/>
                    <a:gd name="T2" fmla="*/ 17 w 32"/>
                    <a:gd name="T3" fmla="*/ 10 h 31"/>
                    <a:gd name="T4" fmla="*/ 32 w 32"/>
                    <a:gd name="T5" fmla="*/ 0 h 31"/>
                    <a:gd name="T6" fmla="*/ 27 w 32"/>
                    <a:gd name="T7" fmla="*/ 20 h 31"/>
                    <a:gd name="T8" fmla="*/ 14 w 32"/>
                    <a:gd name="T9" fmla="*/ 31 h 31"/>
                    <a:gd name="T10" fmla="*/ 0 w 32"/>
                    <a:gd name="T11" fmla="*/ 28 h 31"/>
                    <a:gd name="T12" fmla="*/ 0 w 32"/>
                    <a:gd name="T13" fmla="*/ 18 h 31"/>
                    <a:gd name="T14" fmla="*/ 5 w 32"/>
                    <a:gd name="T15" fmla="*/ 12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1">
                      <a:moveTo>
                        <a:pt x="5" y="12"/>
                      </a:moveTo>
                      <a:lnTo>
                        <a:pt x="17" y="10"/>
                      </a:lnTo>
                      <a:lnTo>
                        <a:pt x="32" y="0"/>
                      </a:lnTo>
                      <a:lnTo>
                        <a:pt x="27" y="20"/>
                      </a:lnTo>
                      <a:lnTo>
                        <a:pt x="14" y="31"/>
                      </a:lnTo>
                      <a:lnTo>
                        <a:pt x="0" y="28"/>
                      </a:lnTo>
                      <a:lnTo>
                        <a:pt x="0" y="18"/>
                      </a:lnTo>
                      <a:lnTo>
                        <a:pt x="5" y="12"/>
                      </a:lnTo>
                      <a:close/>
                    </a:path>
                  </a:pathLst>
                </a:custGeom>
                <a:solidFill>
                  <a:srgbClr val="FFA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4" name="Group 151"/>
              <p:cNvGrpSpPr>
                <a:grpSpLocks/>
              </p:cNvGrpSpPr>
              <p:nvPr/>
            </p:nvGrpSpPr>
            <p:grpSpPr bwMode="auto">
              <a:xfrm>
                <a:off x="7183" y="2468"/>
                <a:ext cx="107" cy="181"/>
                <a:chOff x="7183" y="2468"/>
                <a:chExt cx="107" cy="181"/>
              </a:xfrm>
            </p:grpSpPr>
            <p:grpSp>
              <p:nvGrpSpPr>
                <p:cNvPr id="25" name="Group 149"/>
                <p:cNvGrpSpPr>
                  <a:grpSpLocks/>
                </p:cNvGrpSpPr>
                <p:nvPr/>
              </p:nvGrpSpPr>
              <p:grpSpPr bwMode="auto">
                <a:xfrm>
                  <a:off x="7183" y="2484"/>
                  <a:ext cx="96" cy="165"/>
                  <a:chOff x="7183" y="2484"/>
                  <a:chExt cx="96" cy="165"/>
                </a:xfrm>
              </p:grpSpPr>
              <p:sp>
                <p:nvSpPr>
                  <p:cNvPr id="27" name="Freeform 142"/>
                  <p:cNvSpPr>
                    <a:spLocks/>
                  </p:cNvSpPr>
                  <p:nvPr/>
                </p:nvSpPr>
                <p:spPr bwMode="auto">
                  <a:xfrm>
                    <a:off x="7183" y="2484"/>
                    <a:ext cx="96" cy="165"/>
                  </a:xfrm>
                  <a:custGeom>
                    <a:avLst/>
                    <a:gdLst>
                      <a:gd name="T0" fmla="*/ 104 w 191"/>
                      <a:gd name="T1" fmla="*/ 0 h 329"/>
                      <a:gd name="T2" fmla="*/ 74 w 191"/>
                      <a:gd name="T3" fmla="*/ 54 h 329"/>
                      <a:gd name="T4" fmla="*/ 50 w 191"/>
                      <a:gd name="T5" fmla="*/ 81 h 329"/>
                      <a:gd name="T6" fmla="*/ 38 w 191"/>
                      <a:gd name="T7" fmla="*/ 103 h 329"/>
                      <a:gd name="T8" fmla="*/ 24 w 191"/>
                      <a:gd name="T9" fmla="*/ 120 h 329"/>
                      <a:gd name="T10" fmla="*/ 15 w 191"/>
                      <a:gd name="T11" fmla="*/ 143 h 329"/>
                      <a:gd name="T12" fmla="*/ 10 w 191"/>
                      <a:gd name="T13" fmla="*/ 165 h 329"/>
                      <a:gd name="T14" fmla="*/ 0 w 191"/>
                      <a:gd name="T15" fmla="*/ 194 h 329"/>
                      <a:gd name="T16" fmla="*/ 8 w 191"/>
                      <a:gd name="T17" fmla="*/ 219 h 329"/>
                      <a:gd name="T18" fmla="*/ 8 w 191"/>
                      <a:gd name="T19" fmla="*/ 253 h 329"/>
                      <a:gd name="T20" fmla="*/ 19 w 191"/>
                      <a:gd name="T21" fmla="*/ 255 h 329"/>
                      <a:gd name="T22" fmla="*/ 33 w 191"/>
                      <a:gd name="T23" fmla="*/ 245 h 329"/>
                      <a:gd name="T24" fmla="*/ 42 w 191"/>
                      <a:gd name="T25" fmla="*/ 228 h 329"/>
                      <a:gd name="T26" fmla="*/ 42 w 191"/>
                      <a:gd name="T27" fmla="*/ 206 h 329"/>
                      <a:gd name="T28" fmla="*/ 49 w 191"/>
                      <a:gd name="T29" fmla="*/ 183 h 329"/>
                      <a:gd name="T30" fmla="*/ 59 w 191"/>
                      <a:gd name="T31" fmla="*/ 202 h 329"/>
                      <a:gd name="T32" fmla="*/ 62 w 191"/>
                      <a:gd name="T33" fmla="*/ 229 h 329"/>
                      <a:gd name="T34" fmla="*/ 50 w 191"/>
                      <a:gd name="T35" fmla="*/ 255 h 329"/>
                      <a:gd name="T36" fmla="*/ 38 w 191"/>
                      <a:gd name="T37" fmla="*/ 274 h 329"/>
                      <a:gd name="T38" fmla="*/ 26 w 191"/>
                      <a:gd name="T39" fmla="*/ 288 h 329"/>
                      <a:gd name="T40" fmla="*/ 23 w 191"/>
                      <a:gd name="T41" fmla="*/ 303 h 329"/>
                      <a:gd name="T42" fmla="*/ 30 w 191"/>
                      <a:gd name="T43" fmla="*/ 312 h 329"/>
                      <a:gd name="T44" fmla="*/ 36 w 191"/>
                      <a:gd name="T45" fmla="*/ 311 h 329"/>
                      <a:gd name="T46" fmla="*/ 33 w 191"/>
                      <a:gd name="T47" fmla="*/ 321 h 329"/>
                      <a:gd name="T48" fmla="*/ 39 w 191"/>
                      <a:gd name="T49" fmla="*/ 329 h 329"/>
                      <a:gd name="T50" fmla="*/ 50 w 191"/>
                      <a:gd name="T51" fmla="*/ 329 h 329"/>
                      <a:gd name="T52" fmla="*/ 66 w 191"/>
                      <a:gd name="T53" fmla="*/ 322 h 329"/>
                      <a:gd name="T54" fmla="*/ 81 w 191"/>
                      <a:gd name="T55" fmla="*/ 321 h 329"/>
                      <a:gd name="T56" fmla="*/ 101 w 191"/>
                      <a:gd name="T57" fmla="*/ 311 h 329"/>
                      <a:gd name="T58" fmla="*/ 119 w 191"/>
                      <a:gd name="T59" fmla="*/ 305 h 329"/>
                      <a:gd name="T60" fmla="*/ 129 w 191"/>
                      <a:gd name="T61" fmla="*/ 294 h 329"/>
                      <a:gd name="T62" fmla="*/ 149 w 191"/>
                      <a:gd name="T63" fmla="*/ 268 h 329"/>
                      <a:gd name="T64" fmla="*/ 180 w 191"/>
                      <a:gd name="T65" fmla="*/ 233 h 329"/>
                      <a:gd name="T66" fmla="*/ 183 w 191"/>
                      <a:gd name="T67" fmla="*/ 188 h 329"/>
                      <a:gd name="T68" fmla="*/ 190 w 191"/>
                      <a:gd name="T69" fmla="*/ 147 h 329"/>
                      <a:gd name="T70" fmla="*/ 186 w 191"/>
                      <a:gd name="T71" fmla="*/ 110 h 329"/>
                      <a:gd name="T72" fmla="*/ 184 w 191"/>
                      <a:gd name="T73" fmla="*/ 82 h 329"/>
                      <a:gd name="T74" fmla="*/ 191 w 191"/>
                      <a:gd name="T75" fmla="*/ 17 h 329"/>
                      <a:gd name="T76" fmla="*/ 162 w 191"/>
                      <a:gd name="T77" fmla="*/ 2 h 329"/>
                      <a:gd name="T78" fmla="*/ 104 w 191"/>
                      <a:gd name="T79"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 h="329">
                        <a:moveTo>
                          <a:pt x="104" y="0"/>
                        </a:moveTo>
                        <a:lnTo>
                          <a:pt x="74" y="54"/>
                        </a:lnTo>
                        <a:lnTo>
                          <a:pt x="50" y="81"/>
                        </a:lnTo>
                        <a:lnTo>
                          <a:pt x="38" y="103"/>
                        </a:lnTo>
                        <a:lnTo>
                          <a:pt x="24" y="120"/>
                        </a:lnTo>
                        <a:lnTo>
                          <a:pt x="15" y="143"/>
                        </a:lnTo>
                        <a:lnTo>
                          <a:pt x="10" y="165"/>
                        </a:lnTo>
                        <a:lnTo>
                          <a:pt x="0" y="194"/>
                        </a:lnTo>
                        <a:lnTo>
                          <a:pt x="8" y="219"/>
                        </a:lnTo>
                        <a:lnTo>
                          <a:pt x="8" y="253"/>
                        </a:lnTo>
                        <a:lnTo>
                          <a:pt x="19" y="255"/>
                        </a:lnTo>
                        <a:lnTo>
                          <a:pt x="33" y="245"/>
                        </a:lnTo>
                        <a:lnTo>
                          <a:pt x="42" y="228"/>
                        </a:lnTo>
                        <a:lnTo>
                          <a:pt x="42" y="206"/>
                        </a:lnTo>
                        <a:lnTo>
                          <a:pt x="49" y="183"/>
                        </a:lnTo>
                        <a:lnTo>
                          <a:pt x="59" y="202"/>
                        </a:lnTo>
                        <a:lnTo>
                          <a:pt x="62" y="229"/>
                        </a:lnTo>
                        <a:lnTo>
                          <a:pt x="50" y="255"/>
                        </a:lnTo>
                        <a:lnTo>
                          <a:pt x="38" y="274"/>
                        </a:lnTo>
                        <a:lnTo>
                          <a:pt x="26" y="288"/>
                        </a:lnTo>
                        <a:lnTo>
                          <a:pt x="23" y="303"/>
                        </a:lnTo>
                        <a:lnTo>
                          <a:pt x="30" y="312"/>
                        </a:lnTo>
                        <a:lnTo>
                          <a:pt x="36" y="311"/>
                        </a:lnTo>
                        <a:lnTo>
                          <a:pt x="33" y="321"/>
                        </a:lnTo>
                        <a:lnTo>
                          <a:pt x="39" y="329"/>
                        </a:lnTo>
                        <a:lnTo>
                          <a:pt x="50" y="329"/>
                        </a:lnTo>
                        <a:lnTo>
                          <a:pt x="66" y="322"/>
                        </a:lnTo>
                        <a:lnTo>
                          <a:pt x="81" y="321"/>
                        </a:lnTo>
                        <a:lnTo>
                          <a:pt x="101" y="311"/>
                        </a:lnTo>
                        <a:lnTo>
                          <a:pt x="119" y="305"/>
                        </a:lnTo>
                        <a:lnTo>
                          <a:pt x="129" y="294"/>
                        </a:lnTo>
                        <a:lnTo>
                          <a:pt x="149" y="268"/>
                        </a:lnTo>
                        <a:lnTo>
                          <a:pt x="180" y="233"/>
                        </a:lnTo>
                        <a:lnTo>
                          <a:pt x="183" y="188"/>
                        </a:lnTo>
                        <a:lnTo>
                          <a:pt x="190" y="147"/>
                        </a:lnTo>
                        <a:lnTo>
                          <a:pt x="186" y="110"/>
                        </a:lnTo>
                        <a:lnTo>
                          <a:pt x="184" y="82"/>
                        </a:lnTo>
                        <a:lnTo>
                          <a:pt x="191" y="17"/>
                        </a:lnTo>
                        <a:lnTo>
                          <a:pt x="162" y="2"/>
                        </a:lnTo>
                        <a:lnTo>
                          <a:pt x="104"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 name="Freeform 143"/>
                  <p:cNvSpPr>
                    <a:spLocks/>
                  </p:cNvSpPr>
                  <p:nvPr/>
                </p:nvSpPr>
                <p:spPr bwMode="auto">
                  <a:xfrm>
                    <a:off x="7210" y="2597"/>
                    <a:ext cx="28" cy="37"/>
                  </a:xfrm>
                  <a:custGeom>
                    <a:avLst/>
                    <a:gdLst>
                      <a:gd name="T0" fmla="*/ 55 w 55"/>
                      <a:gd name="T1" fmla="*/ 0 h 73"/>
                      <a:gd name="T2" fmla="*/ 43 w 55"/>
                      <a:gd name="T3" fmla="*/ 30 h 73"/>
                      <a:gd name="T4" fmla="*/ 33 w 55"/>
                      <a:gd name="T5" fmla="*/ 43 h 73"/>
                      <a:gd name="T6" fmla="*/ 23 w 55"/>
                      <a:gd name="T7" fmla="*/ 57 h 73"/>
                      <a:gd name="T8" fmla="*/ 0 w 55"/>
                      <a:gd name="T9" fmla="*/ 73 h 73"/>
                      <a:gd name="T10" fmla="*/ 29 w 55"/>
                      <a:gd name="T11" fmla="*/ 58 h 73"/>
                      <a:gd name="T12" fmla="*/ 47 w 55"/>
                      <a:gd name="T13" fmla="*/ 33 h 73"/>
                      <a:gd name="T14" fmla="*/ 55 w 55"/>
                      <a:gd name="T15" fmla="*/ 0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73">
                        <a:moveTo>
                          <a:pt x="55" y="0"/>
                        </a:moveTo>
                        <a:lnTo>
                          <a:pt x="43" y="30"/>
                        </a:lnTo>
                        <a:lnTo>
                          <a:pt x="33" y="43"/>
                        </a:lnTo>
                        <a:lnTo>
                          <a:pt x="23" y="57"/>
                        </a:lnTo>
                        <a:lnTo>
                          <a:pt x="0" y="73"/>
                        </a:lnTo>
                        <a:lnTo>
                          <a:pt x="29" y="58"/>
                        </a:lnTo>
                        <a:lnTo>
                          <a:pt x="47" y="33"/>
                        </a:lnTo>
                        <a:lnTo>
                          <a:pt x="55"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 name="Freeform 144"/>
                  <p:cNvSpPr>
                    <a:spLocks/>
                  </p:cNvSpPr>
                  <p:nvPr/>
                </p:nvSpPr>
                <p:spPr bwMode="auto">
                  <a:xfrm>
                    <a:off x="7241" y="2598"/>
                    <a:ext cx="17" cy="33"/>
                  </a:xfrm>
                  <a:custGeom>
                    <a:avLst/>
                    <a:gdLst>
                      <a:gd name="T0" fmla="*/ 36 w 36"/>
                      <a:gd name="T1" fmla="*/ 0 h 67"/>
                      <a:gd name="T2" fmla="*/ 22 w 36"/>
                      <a:gd name="T3" fmla="*/ 26 h 67"/>
                      <a:gd name="T4" fmla="*/ 12 w 36"/>
                      <a:gd name="T5" fmla="*/ 42 h 67"/>
                      <a:gd name="T6" fmla="*/ 0 w 36"/>
                      <a:gd name="T7" fmla="*/ 67 h 67"/>
                      <a:gd name="T8" fmla="*/ 27 w 36"/>
                      <a:gd name="T9" fmla="*/ 29 h 67"/>
                      <a:gd name="T10" fmla="*/ 36 w 36"/>
                      <a:gd name="T11" fmla="*/ 0 h 67"/>
                    </a:gdLst>
                    <a:ahLst/>
                    <a:cxnLst>
                      <a:cxn ang="0">
                        <a:pos x="T0" y="T1"/>
                      </a:cxn>
                      <a:cxn ang="0">
                        <a:pos x="T2" y="T3"/>
                      </a:cxn>
                      <a:cxn ang="0">
                        <a:pos x="T4" y="T5"/>
                      </a:cxn>
                      <a:cxn ang="0">
                        <a:pos x="T6" y="T7"/>
                      </a:cxn>
                      <a:cxn ang="0">
                        <a:pos x="T8" y="T9"/>
                      </a:cxn>
                      <a:cxn ang="0">
                        <a:pos x="T10" y="T11"/>
                      </a:cxn>
                    </a:cxnLst>
                    <a:rect l="0" t="0" r="r" b="b"/>
                    <a:pathLst>
                      <a:path w="36" h="67">
                        <a:moveTo>
                          <a:pt x="36" y="0"/>
                        </a:moveTo>
                        <a:lnTo>
                          <a:pt x="22" y="26"/>
                        </a:lnTo>
                        <a:lnTo>
                          <a:pt x="12" y="42"/>
                        </a:lnTo>
                        <a:lnTo>
                          <a:pt x="0" y="67"/>
                        </a:lnTo>
                        <a:lnTo>
                          <a:pt x="27" y="29"/>
                        </a:lnTo>
                        <a:lnTo>
                          <a:pt x="36"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 name="Freeform 145"/>
                  <p:cNvSpPr>
                    <a:spLocks/>
                  </p:cNvSpPr>
                  <p:nvPr/>
                </p:nvSpPr>
                <p:spPr bwMode="auto">
                  <a:xfrm>
                    <a:off x="7205" y="2556"/>
                    <a:ext cx="5" cy="20"/>
                  </a:xfrm>
                  <a:custGeom>
                    <a:avLst/>
                    <a:gdLst>
                      <a:gd name="T0" fmla="*/ 0 w 9"/>
                      <a:gd name="T1" fmla="*/ 0 h 42"/>
                      <a:gd name="T2" fmla="*/ 1 w 9"/>
                      <a:gd name="T3" fmla="*/ 20 h 42"/>
                      <a:gd name="T4" fmla="*/ 0 w 9"/>
                      <a:gd name="T5" fmla="*/ 42 h 42"/>
                      <a:gd name="T6" fmla="*/ 9 w 9"/>
                      <a:gd name="T7" fmla="*/ 40 h 42"/>
                      <a:gd name="T8" fmla="*/ 4 w 9"/>
                      <a:gd name="T9" fmla="*/ 24 h 42"/>
                      <a:gd name="T10" fmla="*/ 0 w 9"/>
                      <a:gd name="T11" fmla="*/ 0 h 42"/>
                    </a:gdLst>
                    <a:ahLst/>
                    <a:cxnLst>
                      <a:cxn ang="0">
                        <a:pos x="T0" y="T1"/>
                      </a:cxn>
                      <a:cxn ang="0">
                        <a:pos x="T2" y="T3"/>
                      </a:cxn>
                      <a:cxn ang="0">
                        <a:pos x="T4" y="T5"/>
                      </a:cxn>
                      <a:cxn ang="0">
                        <a:pos x="T6" y="T7"/>
                      </a:cxn>
                      <a:cxn ang="0">
                        <a:pos x="T8" y="T9"/>
                      </a:cxn>
                      <a:cxn ang="0">
                        <a:pos x="T10" y="T11"/>
                      </a:cxn>
                    </a:cxnLst>
                    <a:rect l="0" t="0" r="r" b="b"/>
                    <a:pathLst>
                      <a:path w="9" h="42">
                        <a:moveTo>
                          <a:pt x="0" y="0"/>
                        </a:moveTo>
                        <a:lnTo>
                          <a:pt x="1" y="20"/>
                        </a:lnTo>
                        <a:lnTo>
                          <a:pt x="0" y="42"/>
                        </a:lnTo>
                        <a:lnTo>
                          <a:pt x="9" y="40"/>
                        </a:lnTo>
                        <a:lnTo>
                          <a:pt x="4" y="24"/>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 name="Freeform 146"/>
                  <p:cNvSpPr>
                    <a:spLocks/>
                  </p:cNvSpPr>
                  <p:nvPr/>
                </p:nvSpPr>
                <p:spPr bwMode="auto">
                  <a:xfrm>
                    <a:off x="7238" y="2576"/>
                    <a:ext cx="7" cy="23"/>
                  </a:xfrm>
                  <a:custGeom>
                    <a:avLst/>
                    <a:gdLst>
                      <a:gd name="T0" fmla="*/ 3 w 13"/>
                      <a:gd name="T1" fmla="*/ 2 h 45"/>
                      <a:gd name="T2" fmla="*/ 0 w 13"/>
                      <a:gd name="T3" fmla="*/ 16 h 45"/>
                      <a:gd name="T4" fmla="*/ 0 w 13"/>
                      <a:gd name="T5" fmla="*/ 45 h 45"/>
                      <a:gd name="T6" fmla="*/ 4 w 13"/>
                      <a:gd name="T7" fmla="*/ 33 h 45"/>
                      <a:gd name="T8" fmla="*/ 13 w 13"/>
                      <a:gd name="T9" fmla="*/ 0 h 45"/>
                      <a:gd name="T10" fmla="*/ 3 w 13"/>
                      <a:gd name="T11" fmla="*/ 2 h 45"/>
                    </a:gdLst>
                    <a:ahLst/>
                    <a:cxnLst>
                      <a:cxn ang="0">
                        <a:pos x="T0" y="T1"/>
                      </a:cxn>
                      <a:cxn ang="0">
                        <a:pos x="T2" y="T3"/>
                      </a:cxn>
                      <a:cxn ang="0">
                        <a:pos x="T4" y="T5"/>
                      </a:cxn>
                      <a:cxn ang="0">
                        <a:pos x="T6" y="T7"/>
                      </a:cxn>
                      <a:cxn ang="0">
                        <a:pos x="T8" y="T9"/>
                      </a:cxn>
                      <a:cxn ang="0">
                        <a:pos x="T10" y="T11"/>
                      </a:cxn>
                    </a:cxnLst>
                    <a:rect l="0" t="0" r="r" b="b"/>
                    <a:pathLst>
                      <a:path w="13" h="45">
                        <a:moveTo>
                          <a:pt x="3" y="2"/>
                        </a:moveTo>
                        <a:lnTo>
                          <a:pt x="0" y="16"/>
                        </a:lnTo>
                        <a:lnTo>
                          <a:pt x="0" y="45"/>
                        </a:lnTo>
                        <a:lnTo>
                          <a:pt x="4" y="33"/>
                        </a:lnTo>
                        <a:lnTo>
                          <a:pt x="13" y="0"/>
                        </a:lnTo>
                        <a:lnTo>
                          <a:pt x="3" y="2"/>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 name="Freeform 147"/>
                  <p:cNvSpPr>
                    <a:spLocks/>
                  </p:cNvSpPr>
                  <p:nvPr/>
                </p:nvSpPr>
                <p:spPr bwMode="auto">
                  <a:xfrm>
                    <a:off x="7258" y="2579"/>
                    <a:ext cx="4" cy="20"/>
                  </a:xfrm>
                  <a:custGeom>
                    <a:avLst/>
                    <a:gdLst>
                      <a:gd name="T0" fmla="*/ 9 w 9"/>
                      <a:gd name="T1" fmla="*/ 0 h 40"/>
                      <a:gd name="T2" fmla="*/ 1 w 9"/>
                      <a:gd name="T3" fmla="*/ 8 h 40"/>
                      <a:gd name="T4" fmla="*/ 0 w 9"/>
                      <a:gd name="T5" fmla="*/ 40 h 40"/>
                      <a:gd name="T6" fmla="*/ 9 w 9"/>
                      <a:gd name="T7" fmla="*/ 0 h 40"/>
                    </a:gdLst>
                    <a:ahLst/>
                    <a:cxnLst>
                      <a:cxn ang="0">
                        <a:pos x="T0" y="T1"/>
                      </a:cxn>
                      <a:cxn ang="0">
                        <a:pos x="T2" y="T3"/>
                      </a:cxn>
                      <a:cxn ang="0">
                        <a:pos x="T4" y="T5"/>
                      </a:cxn>
                      <a:cxn ang="0">
                        <a:pos x="T6" y="T7"/>
                      </a:cxn>
                    </a:cxnLst>
                    <a:rect l="0" t="0" r="r" b="b"/>
                    <a:pathLst>
                      <a:path w="9" h="40">
                        <a:moveTo>
                          <a:pt x="9" y="0"/>
                        </a:moveTo>
                        <a:lnTo>
                          <a:pt x="1" y="8"/>
                        </a:lnTo>
                        <a:lnTo>
                          <a:pt x="0" y="40"/>
                        </a:lnTo>
                        <a:lnTo>
                          <a:pt x="9"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 name="Freeform 148"/>
                  <p:cNvSpPr>
                    <a:spLocks/>
                  </p:cNvSpPr>
                  <p:nvPr/>
                </p:nvSpPr>
                <p:spPr bwMode="auto">
                  <a:xfrm>
                    <a:off x="7192" y="2593"/>
                    <a:ext cx="6" cy="9"/>
                  </a:xfrm>
                  <a:custGeom>
                    <a:avLst/>
                    <a:gdLst>
                      <a:gd name="T0" fmla="*/ 0 w 11"/>
                      <a:gd name="T1" fmla="*/ 1 h 17"/>
                      <a:gd name="T2" fmla="*/ 6 w 11"/>
                      <a:gd name="T3" fmla="*/ 5 h 17"/>
                      <a:gd name="T4" fmla="*/ 7 w 11"/>
                      <a:gd name="T5" fmla="*/ 17 h 17"/>
                      <a:gd name="T6" fmla="*/ 11 w 11"/>
                      <a:gd name="T7" fmla="*/ 0 h 17"/>
                      <a:gd name="T8" fmla="*/ 0 w 11"/>
                      <a:gd name="T9" fmla="*/ 1 h 17"/>
                    </a:gdLst>
                    <a:ahLst/>
                    <a:cxnLst>
                      <a:cxn ang="0">
                        <a:pos x="T0" y="T1"/>
                      </a:cxn>
                      <a:cxn ang="0">
                        <a:pos x="T2" y="T3"/>
                      </a:cxn>
                      <a:cxn ang="0">
                        <a:pos x="T4" y="T5"/>
                      </a:cxn>
                      <a:cxn ang="0">
                        <a:pos x="T6" y="T7"/>
                      </a:cxn>
                      <a:cxn ang="0">
                        <a:pos x="T8" y="T9"/>
                      </a:cxn>
                    </a:cxnLst>
                    <a:rect l="0" t="0" r="r" b="b"/>
                    <a:pathLst>
                      <a:path w="11" h="17">
                        <a:moveTo>
                          <a:pt x="0" y="1"/>
                        </a:moveTo>
                        <a:lnTo>
                          <a:pt x="6" y="5"/>
                        </a:lnTo>
                        <a:lnTo>
                          <a:pt x="7" y="17"/>
                        </a:lnTo>
                        <a:lnTo>
                          <a:pt x="11" y="0"/>
                        </a:lnTo>
                        <a:lnTo>
                          <a:pt x="0" y="1"/>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26" name="Freeform 150"/>
                <p:cNvSpPr>
                  <a:spLocks/>
                </p:cNvSpPr>
                <p:nvPr/>
              </p:nvSpPr>
              <p:spPr bwMode="auto">
                <a:xfrm>
                  <a:off x="7221" y="2468"/>
                  <a:ext cx="69" cy="46"/>
                </a:xfrm>
                <a:custGeom>
                  <a:avLst/>
                  <a:gdLst>
                    <a:gd name="T0" fmla="*/ 0 w 140"/>
                    <a:gd name="T1" fmla="*/ 63 h 92"/>
                    <a:gd name="T2" fmla="*/ 19 w 140"/>
                    <a:gd name="T3" fmla="*/ 59 h 92"/>
                    <a:gd name="T4" fmla="*/ 44 w 140"/>
                    <a:gd name="T5" fmla="*/ 61 h 92"/>
                    <a:gd name="T6" fmla="*/ 64 w 140"/>
                    <a:gd name="T7" fmla="*/ 64 h 92"/>
                    <a:gd name="T8" fmla="*/ 99 w 140"/>
                    <a:gd name="T9" fmla="*/ 74 h 92"/>
                    <a:gd name="T10" fmla="*/ 122 w 140"/>
                    <a:gd name="T11" fmla="*/ 87 h 92"/>
                    <a:gd name="T12" fmla="*/ 128 w 140"/>
                    <a:gd name="T13" fmla="*/ 92 h 92"/>
                    <a:gd name="T14" fmla="*/ 140 w 140"/>
                    <a:gd name="T15" fmla="*/ 41 h 92"/>
                    <a:gd name="T16" fmla="*/ 119 w 140"/>
                    <a:gd name="T17" fmla="*/ 22 h 92"/>
                    <a:gd name="T18" fmla="*/ 92 w 140"/>
                    <a:gd name="T19" fmla="*/ 8 h 92"/>
                    <a:gd name="T20" fmla="*/ 64 w 140"/>
                    <a:gd name="T21" fmla="*/ 0 h 92"/>
                    <a:gd name="T22" fmla="*/ 40 w 140"/>
                    <a:gd name="T23" fmla="*/ 0 h 92"/>
                    <a:gd name="T24" fmla="*/ 16 w 140"/>
                    <a:gd name="T25" fmla="*/ 2 h 92"/>
                    <a:gd name="T26" fmla="*/ 0 w 140"/>
                    <a:gd name="T27" fmla="*/ 6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 h="92">
                      <a:moveTo>
                        <a:pt x="0" y="63"/>
                      </a:moveTo>
                      <a:lnTo>
                        <a:pt x="19" y="59"/>
                      </a:lnTo>
                      <a:lnTo>
                        <a:pt x="44" y="61"/>
                      </a:lnTo>
                      <a:lnTo>
                        <a:pt x="64" y="64"/>
                      </a:lnTo>
                      <a:lnTo>
                        <a:pt x="99" y="74"/>
                      </a:lnTo>
                      <a:lnTo>
                        <a:pt x="122" y="87"/>
                      </a:lnTo>
                      <a:lnTo>
                        <a:pt x="128" y="92"/>
                      </a:lnTo>
                      <a:lnTo>
                        <a:pt x="140" y="41"/>
                      </a:lnTo>
                      <a:lnTo>
                        <a:pt x="119" y="22"/>
                      </a:lnTo>
                      <a:lnTo>
                        <a:pt x="92" y="8"/>
                      </a:lnTo>
                      <a:lnTo>
                        <a:pt x="64" y="0"/>
                      </a:lnTo>
                      <a:lnTo>
                        <a:pt x="40" y="0"/>
                      </a:lnTo>
                      <a:lnTo>
                        <a:pt x="16" y="2"/>
                      </a:lnTo>
                      <a:lnTo>
                        <a:pt x="0" y="63"/>
                      </a:lnTo>
                      <a:close/>
                    </a:path>
                  </a:pathLst>
                </a:custGeom>
                <a:solidFill>
                  <a:srgbClr val="FFFFFF"/>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grpSp>
      <p:sp>
        <p:nvSpPr>
          <p:cNvPr id="89" name="角丸四角形吹き出し 88"/>
          <p:cNvSpPr/>
          <p:nvPr/>
        </p:nvSpPr>
        <p:spPr>
          <a:xfrm>
            <a:off x="6697617" y="3770141"/>
            <a:ext cx="1741358" cy="577594"/>
          </a:xfrm>
          <a:prstGeom prst="wedgeRoundRectCallout">
            <a:avLst>
              <a:gd name="adj1" fmla="val -5238"/>
              <a:gd name="adj2" fmla="val 89897"/>
              <a:gd name="adj3" fmla="val 16667"/>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けしからん</a:t>
            </a:r>
            <a:endParaRPr kumimoji="1" lang="en-US" altLang="ja-JP" b="1" dirty="0">
              <a:solidFill>
                <a:schemeClr val="tx1"/>
              </a:solidFill>
            </a:endParaRPr>
          </a:p>
          <a:p>
            <a:pPr algn="ctr"/>
            <a:r>
              <a:rPr kumimoji="1" lang="ja-JP" altLang="en-US" b="1" dirty="0">
                <a:solidFill>
                  <a:schemeClr val="tx1"/>
                </a:solidFill>
              </a:rPr>
              <a:t>じゃないか！！</a:t>
            </a:r>
          </a:p>
        </p:txBody>
      </p:sp>
      <p:sp>
        <p:nvSpPr>
          <p:cNvPr id="91" name="テキスト ボックス 90"/>
          <p:cNvSpPr txBox="1"/>
          <p:nvPr/>
        </p:nvSpPr>
        <p:spPr>
          <a:xfrm>
            <a:off x="7827522" y="5949426"/>
            <a:ext cx="570022" cy="430887"/>
          </a:xfrm>
          <a:prstGeom prst="rect">
            <a:avLst/>
          </a:prstGeom>
          <a:noFill/>
        </p:spPr>
        <p:txBody>
          <a:bodyPr wrap="square" rtlCol="0">
            <a:spAutoFit/>
          </a:bodyPr>
          <a:lstStyle/>
          <a:p>
            <a:r>
              <a:rPr kumimoji="1" lang="ja-JP" altLang="en-US" sz="1100" b="1" dirty="0">
                <a:solidFill>
                  <a:schemeClr val="bg1"/>
                </a:solidFill>
              </a:rPr>
              <a:t>電電</a:t>
            </a:r>
            <a:endParaRPr kumimoji="1" lang="en-US" altLang="ja-JP" sz="1100" b="1" dirty="0">
              <a:solidFill>
                <a:schemeClr val="bg1"/>
              </a:solidFill>
            </a:endParaRPr>
          </a:p>
          <a:p>
            <a:r>
              <a:rPr kumimoji="1" lang="ja-JP" altLang="en-US" sz="1100" b="1" dirty="0">
                <a:solidFill>
                  <a:schemeClr val="bg1"/>
                </a:solidFill>
              </a:rPr>
              <a:t>公社</a:t>
            </a:r>
          </a:p>
        </p:txBody>
      </p:sp>
      <p:sp>
        <p:nvSpPr>
          <p:cNvPr id="92" name="正方形/長方形 91">
            <a:extLst>
              <a:ext uri="{FF2B5EF4-FFF2-40B4-BE49-F238E27FC236}">
                <a16:creationId xmlns:a16="http://schemas.microsoft.com/office/drawing/2014/main" id="{1972D522-B0A5-4E15-A7B5-E02E250570A9}"/>
              </a:ext>
            </a:extLst>
          </p:cNvPr>
          <p:cNvSpPr/>
          <p:nvPr/>
        </p:nvSpPr>
        <p:spPr>
          <a:xfrm>
            <a:off x="288180" y="4594801"/>
            <a:ext cx="607101" cy="461665"/>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ja-JP" sz="2400" b="1" dirty="0">
                <a:latin typeface="+mn-ea"/>
              </a:rPr>
              <a:t> </a:t>
            </a:r>
            <a:endParaRPr lang="ja-JP" altLang="en-US" sz="2400" b="1" dirty="0">
              <a:latin typeface="+mn-ea"/>
            </a:endParaRPr>
          </a:p>
        </p:txBody>
      </p:sp>
      <p:sp>
        <p:nvSpPr>
          <p:cNvPr id="93" name="正方形/長方形 92">
            <a:extLst>
              <a:ext uri="{FF2B5EF4-FFF2-40B4-BE49-F238E27FC236}">
                <a16:creationId xmlns:a16="http://schemas.microsoft.com/office/drawing/2014/main" id="{1972D522-B0A5-4E15-A7B5-E02E250570A9}"/>
              </a:ext>
            </a:extLst>
          </p:cNvPr>
          <p:cNvSpPr/>
          <p:nvPr/>
        </p:nvSpPr>
        <p:spPr>
          <a:xfrm>
            <a:off x="292983" y="3467115"/>
            <a:ext cx="607101" cy="369332"/>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ja-JP" b="1" dirty="0">
                <a:latin typeface="+mn-ea"/>
              </a:rPr>
              <a:t> </a:t>
            </a:r>
            <a:endParaRPr lang="ja-JP" altLang="en-US" b="1" dirty="0">
              <a:latin typeface="+mn-ea"/>
            </a:endParaRPr>
          </a:p>
        </p:txBody>
      </p:sp>
      <p:pic>
        <p:nvPicPr>
          <p:cNvPr id="3" name="図 2"/>
          <p:cNvPicPr>
            <a:picLocks noChangeAspect="1"/>
          </p:cNvPicPr>
          <p:nvPr/>
        </p:nvPicPr>
        <p:blipFill>
          <a:blip r:embed="rId10"/>
          <a:stretch>
            <a:fillRect/>
          </a:stretch>
        </p:blipFill>
        <p:spPr>
          <a:xfrm>
            <a:off x="9413013" y="5042594"/>
            <a:ext cx="2648961" cy="1485521"/>
          </a:xfrm>
          <a:prstGeom prst="rect">
            <a:avLst/>
          </a:prstGeom>
          <a:ln>
            <a:noFill/>
          </a:ln>
          <a:effectLst>
            <a:outerShdw blurRad="292100" dist="139700" dir="2700000" algn="tl" rotWithShape="0">
              <a:srgbClr val="333333">
                <a:alpha val="65000"/>
              </a:srgbClr>
            </a:outerShdw>
          </a:effectLst>
        </p:spPr>
      </p:pic>
      <p:sp>
        <p:nvSpPr>
          <p:cNvPr id="95" name="角丸四角形 94"/>
          <p:cNvSpPr/>
          <p:nvPr/>
        </p:nvSpPr>
        <p:spPr>
          <a:xfrm>
            <a:off x="226871" y="6384215"/>
            <a:ext cx="5314708" cy="421338"/>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b="1" dirty="0"/>
              <a:t>本資料は、独立した一研究者として自己の責任で </a:t>
            </a:r>
            <a:r>
              <a:rPr kumimoji="1" lang="en-US" altLang="ja-JP" sz="1100" b="1" dirty="0"/>
              <a:t>ICT </a:t>
            </a:r>
            <a:r>
              <a:rPr kumimoji="1" lang="ja-JP" altLang="en-US" sz="1100" b="1" dirty="0"/>
              <a:t>技術開発手法の考えを述べるものであり、所属している各組織において見解が統一されていることを示すものではありません。</a:t>
            </a:r>
          </a:p>
        </p:txBody>
      </p:sp>
      <p:pic>
        <p:nvPicPr>
          <p:cNvPr id="97" name="図 96"/>
          <p:cNvPicPr>
            <a:picLocks noChangeAspect="1"/>
          </p:cNvPicPr>
          <p:nvPr/>
        </p:nvPicPr>
        <p:blipFill>
          <a:blip r:embed="rId11"/>
          <a:stretch>
            <a:fillRect/>
          </a:stretch>
        </p:blipFill>
        <p:spPr>
          <a:xfrm>
            <a:off x="4600611" y="23462"/>
            <a:ext cx="1141822" cy="720759"/>
          </a:xfrm>
          <a:prstGeom prst="rect">
            <a:avLst/>
          </a:prstGeom>
        </p:spPr>
      </p:pic>
      <p:pic>
        <p:nvPicPr>
          <p:cNvPr id="98" name="図 9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525119">
            <a:off x="5777008" y="358425"/>
            <a:ext cx="806864" cy="536029"/>
          </a:xfrm>
          <a:prstGeom prst="rect">
            <a:avLst/>
          </a:prstGeom>
        </p:spPr>
      </p:pic>
      <p:pic>
        <p:nvPicPr>
          <p:cNvPr id="99" name="図 98"/>
          <p:cNvPicPr>
            <a:picLocks noChangeAspect="1"/>
          </p:cNvPicPr>
          <p:nvPr/>
        </p:nvPicPr>
        <p:blipFill>
          <a:blip r:embed="rId13"/>
          <a:stretch>
            <a:fillRect/>
          </a:stretch>
        </p:blipFill>
        <p:spPr>
          <a:xfrm>
            <a:off x="6237552" y="6165827"/>
            <a:ext cx="1092681" cy="478084"/>
          </a:xfrm>
          <a:prstGeom prst="rect">
            <a:avLst/>
          </a:prstGeom>
        </p:spPr>
      </p:pic>
      <p:pic>
        <p:nvPicPr>
          <p:cNvPr id="100" name="図 9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37954" y="6104332"/>
            <a:ext cx="900889" cy="523096"/>
          </a:xfrm>
          <a:prstGeom prst="rect">
            <a:avLst/>
          </a:prstGeom>
        </p:spPr>
      </p:pic>
      <p:pic>
        <p:nvPicPr>
          <p:cNvPr id="105" name="図 104"/>
          <p:cNvPicPr>
            <a:picLocks noChangeAspect="1"/>
          </p:cNvPicPr>
          <p:nvPr/>
        </p:nvPicPr>
        <p:blipFill>
          <a:blip r:embed="rId15"/>
          <a:stretch>
            <a:fillRect/>
          </a:stretch>
        </p:blipFill>
        <p:spPr>
          <a:xfrm>
            <a:off x="7301605" y="2623889"/>
            <a:ext cx="1079240" cy="952393"/>
          </a:xfrm>
          <a:prstGeom prst="rect">
            <a:avLst/>
          </a:prstGeom>
          <a:ln w="38100">
            <a:solidFill>
              <a:schemeClr val="bg1"/>
            </a:solidFill>
          </a:ln>
        </p:spPr>
      </p:pic>
      <p:pic>
        <p:nvPicPr>
          <p:cNvPr id="106" name="図 105"/>
          <p:cNvPicPr>
            <a:picLocks noChangeAspect="1"/>
          </p:cNvPicPr>
          <p:nvPr/>
        </p:nvPicPr>
        <p:blipFill>
          <a:blip r:embed="rId16"/>
          <a:stretch>
            <a:fillRect/>
          </a:stretch>
        </p:blipFill>
        <p:spPr>
          <a:xfrm>
            <a:off x="10462260" y="3820486"/>
            <a:ext cx="1518520" cy="1138890"/>
          </a:xfrm>
          <a:prstGeom prst="rect">
            <a:avLst/>
          </a:prstGeom>
        </p:spPr>
      </p:pic>
      <p:pic>
        <p:nvPicPr>
          <p:cNvPr id="109" name="図 108"/>
          <p:cNvPicPr>
            <a:picLocks noChangeAspect="1"/>
          </p:cNvPicPr>
          <p:nvPr/>
        </p:nvPicPr>
        <p:blipFill>
          <a:blip r:embed="rId17"/>
          <a:stretch>
            <a:fillRect/>
          </a:stretch>
        </p:blipFill>
        <p:spPr>
          <a:xfrm>
            <a:off x="8931735" y="3706812"/>
            <a:ext cx="1158328" cy="1447910"/>
          </a:xfrm>
          <a:prstGeom prst="rect">
            <a:avLst/>
          </a:prstGeom>
        </p:spPr>
      </p:pic>
      <p:pic>
        <p:nvPicPr>
          <p:cNvPr id="110" name="図 109"/>
          <p:cNvPicPr>
            <a:picLocks noChangeAspect="1"/>
          </p:cNvPicPr>
          <p:nvPr/>
        </p:nvPicPr>
        <p:blipFill>
          <a:blip r:embed="rId17"/>
          <a:stretch>
            <a:fillRect/>
          </a:stretch>
        </p:blipFill>
        <p:spPr>
          <a:xfrm>
            <a:off x="9915426" y="4288235"/>
            <a:ext cx="628666" cy="785832"/>
          </a:xfrm>
          <a:prstGeom prst="rect">
            <a:avLst/>
          </a:prstGeom>
        </p:spPr>
      </p:pic>
      <p:pic>
        <p:nvPicPr>
          <p:cNvPr id="111" name="図 110"/>
          <p:cNvPicPr>
            <a:picLocks noChangeAspect="1"/>
          </p:cNvPicPr>
          <p:nvPr/>
        </p:nvPicPr>
        <p:blipFill>
          <a:blip r:embed="rId17"/>
          <a:stretch>
            <a:fillRect/>
          </a:stretch>
        </p:blipFill>
        <p:spPr>
          <a:xfrm>
            <a:off x="9582388" y="4288235"/>
            <a:ext cx="628666" cy="785832"/>
          </a:xfrm>
          <a:prstGeom prst="rect">
            <a:avLst/>
          </a:prstGeom>
        </p:spPr>
      </p:pic>
      <p:sp>
        <p:nvSpPr>
          <p:cNvPr id="11" name="テキスト ボックス 10">
            <a:extLst>
              <a:ext uri="{FF2B5EF4-FFF2-40B4-BE49-F238E27FC236}">
                <a16:creationId xmlns:a16="http://schemas.microsoft.com/office/drawing/2014/main" id="{054C607A-2C5F-47AE-891A-35BDB023740C}"/>
              </a:ext>
            </a:extLst>
          </p:cNvPr>
          <p:cNvSpPr txBox="1"/>
          <p:nvPr/>
        </p:nvSpPr>
        <p:spPr>
          <a:xfrm>
            <a:off x="6602197" y="35709"/>
            <a:ext cx="5548473" cy="1077218"/>
          </a:xfrm>
          <a:prstGeom prst="rect">
            <a:avLst/>
          </a:prstGeom>
          <a:solidFill>
            <a:schemeClr val="accent4">
              <a:lumMod val="20000"/>
              <a:lumOff val="80000"/>
            </a:schemeClr>
          </a:solidFill>
          <a:ln w="28575">
            <a:solidFill>
              <a:schemeClr val="accent5">
                <a:lumMod val="60000"/>
                <a:lumOff val="40000"/>
              </a:schemeClr>
            </a:solidFill>
            <a:prstDash val="sysDash"/>
          </a:ln>
        </p:spPr>
        <p:txBody>
          <a:bodyPr wrap="square" rtlCol="0">
            <a:spAutoFit/>
          </a:bodyPr>
          <a:lstStyle/>
          <a:p>
            <a:r>
              <a:rPr kumimoji="1" lang="ja-JP" altLang="en-US" sz="1200" b="1" dirty="0">
                <a:solidFill>
                  <a:srgbClr val="0000FF"/>
                </a:solidFill>
              </a:rPr>
              <a:t>本 </a:t>
            </a:r>
            <a:r>
              <a:rPr kumimoji="1" lang="en-US" altLang="ja-JP" sz="1200" b="1" dirty="0">
                <a:solidFill>
                  <a:srgbClr val="0000FF"/>
                </a:solidFill>
              </a:rPr>
              <a:t>PPT </a:t>
            </a:r>
            <a:r>
              <a:rPr kumimoji="1" lang="ja-JP" altLang="en-US" sz="1200" b="1" dirty="0">
                <a:solidFill>
                  <a:srgbClr val="0000FF"/>
                </a:solidFill>
              </a:rPr>
              <a:t>は以下の </a:t>
            </a:r>
            <a:r>
              <a:rPr kumimoji="1" lang="en-US" altLang="ja-JP" sz="1200" b="1" dirty="0">
                <a:solidFill>
                  <a:srgbClr val="0000FF"/>
                </a:solidFill>
              </a:rPr>
              <a:t>URL </a:t>
            </a:r>
            <a:r>
              <a:rPr kumimoji="1" lang="ja-JP" altLang="en-US" sz="1200" b="1" dirty="0">
                <a:solidFill>
                  <a:srgbClr val="0000FF"/>
                </a:solidFill>
              </a:rPr>
              <a:t>からダウンロード可能にする予定です。</a:t>
            </a:r>
            <a:endParaRPr kumimoji="1" lang="en-US" altLang="ja-JP" sz="1200" b="1" dirty="0">
              <a:solidFill>
                <a:srgbClr val="0000FF"/>
              </a:solidFill>
            </a:endParaRPr>
          </a:p>
          <a:p>
            <a:r>
              <a:rPr kumimoji="1" lang="en-US" altLang="ja-JP" sz="2000" b="1" u="sng" dirty="0">
                <a:solidFill>
                  <a:srgbClr val="0000FF"/>
                </a:solidFill>
                <a:latin typeface="Consolas" panose="020B0609020204030204" pitchFamily="49" charset="0"/>
              </a:rPr>
              <a:t>https://dnobori.cyber.ipa.go.jp/ppt/</a:t>
            </a:r>
            <a:endParaRPr kumimoji="1" lang="en-US" altLang="ja-JP" sz="2800" b="1" u="sng" dirty="0">
              <a:solidFill>
                <a:srgbClr val="0000FF"/>
              </a:solidFill>
              <a:latin typeface="Consolas" panose="020B06090202040302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schemeClr val="accent5">
                    <a:lumMod val="75000"/>
                  </a:schemeClr>
                </a:solidFill>
                <a:effectLst/>
                <a:uLnTx/>
                <a:uFillTx/>
                <a:latin typeface="Calibri"/>
                <a:ea typeface="Meiryo UI"/>
                <a:cs typeface="+mn-cs"/>
              </a:rPr>
              <a:t>本資料の内容は、国のお金を用いて作った成果であり、一部または全部の再配布・転載・社内資料等としての活用は差し支えありません</a:t>
            </a:r>
            <a:r>
              <a:rPr lang="ja-JP" altLang="en-US" sz="800" b="1" dirty="0">
                <a:solidFill>
                  <a:schemeClr val="accent5">
                    <a:lumMod val="75000"/>
                  </a:schemeClr>
                </a:solidFill>
                <a:latin typeface="Calibri"/>
                <a:ea typeface="Meiryo UI"/>
              </a:rPr>
              <a:t> </a:t>
            </a:r>
            <a:r>
              <a:rPr lang="en-US" altLang="ja-JP" sz="800" b="1" dirty="0">
                <a:solidFill>
                  <a:schemeClr val="accent5">
                    <a:lumMod val="75000"/>
                  </a:schemeClr>
                </a:solidFill>
                <a:latin typeface="Calibri"/>
                <a:ea typeface="Meiryo UI"/>
              </a:rPr>
              <a:t>(</a:t>
            </a:r>
            <a:r>
              <a:rPr kumimoji="1" lang="ja-JP" altLang="en-US" sz="800" b="1" i="0" u="none" strike="noStrike" kern="1200" cap="none" spc="0" normalizeH="0" baseline="0" noProof="0" dirty="0">
                <a:ln>
                  <a:noFill/>
                </a:ln>
                <a:solidFill>
                  <a:schemeClr val="accent5">
                    <a:lumMod val="75000"/>
                  </a:schemeClr>
                </a:solidFill>
                <a:effectLst/>
                <a:uLnTx/>
                <a:uFillTx/>
                <a:latin typeface="Calibri"/>
                <a:ea typeface="Meiryo UI"/>
                <a:cs typeface="+mn-cs"/>
              </a:rPr>
              <a:t>ただし、著作権は保留しており、いつでも再配布・二次利用の停止を求めることができます</a:t>
            </a:r>
            <a:r>
              <a:rPr kumimoji="1" lang="en-US" altLang="ja-JP" sz="800" b="1" i="0" u="none" strike="noStrike" kern="1200" cap="none" spc="0" normalizeH="0" baseline="0" noProof="0" dirty="0">
                <a:ln>
                  <a:noFill/>
                </a:ln>
                <a:solidFill>
                  <a:schemeClr val="accent5">
                    <a:lumMod val="75000"/>
                  </a:schemeClr>
                </a:solidFill>
                <a:effectLst/>
                <a:uLnTx/>
                <a:uFillTx/>
                <a:latin typeface="Calibri"/>
                <a:ea typeface="Meiryo UI"/>
                <a:cs typeface="+mn-cs"/>
              </a:rPr>
              <a:t>)</a:t>
            </a:r>
            <a:r>
              <a:rPr kumimoji="1" lang="ja-JP" altLang="en-US" sz="800" b="1" i="0" u="none" strike="noStrike" kern="1200" cap="none" spc="0" normalizeH="0" baseline="0" noProof="0" dirty="0">
                <a:ln>
                  <a:noFill/>
                </a:ln>
                <a:solidFill>
                  <a:schemeClr val="accent5">
                    <a:lumMod val="75000"/>
                  </a:schemeClr>
                </a:solidFill>
                <a:effectLst/>
                <a:uLnTx/>
                <a:uFillTx/>
                <a:latin typeface="Calibri"/>
                <a:ea typeface="Meiryo UI"/>
                <a:cs typeface="+mn-cs"/>
              </a:rPr>
              <a:t>。また、発表者は、本資料の内容の正確性・妥当性と他人の権利の不侵害には十分注意しておりますが、これらを保証するものではないため、自己責任でご利用ください。本資料には、市販のオフィスソフトに付属のクリップアートが含まれます。</a:t>
            </a:r>
            <a:endParaRPr kumimoji="1" lang="en-US" altLang="ja-JP" sz="800" b="1" i="0" u="none" strike="noStrike" kern="1200" cap="none" spc="0" normalizeH="0" baseline="0" noProof="0" dirty="0">
              <a:ln>
                <a:noFill/>
              </a:ln>
              <a:solidFill>
                <a:schemeClr val="accent5">
                  <a:lumMod val="75000"/>
                </a:schemeClr>
              </a:solidFill>
              <a:effectLst/>
              <a:uLnTx/>
              <a:uFillTx/>
              <a:latin typeface="Calibri"/>
              <a:ea typeface="Meiryo UI"/>
              <a:cs typeface="+mn-cs"/>
            </a:endParaRPr>
          </a:p>
        </p:txBody>
      </p:sp>
      <p:sp>
        <p:nvSpPr>
          <p:cNvPr id="112" name="テキスト ボックス 111">
            <a:extLst>
              <a:ext uri="{FF2B5EF4-FFF2-40B4-BE49-F238E27FC236}">
                <a16:creationId xmlns:a16="http://schemas.microsoft.com/office/drawing/2014/main" id="{E3659779-E685-4066-B7C0-9E83D14C7B3E}"/>
              </a:ext>
            </a:extLst>
          </p:cNvPr>
          <p:cNvSpPr txBox="1"/>
          <p:nvPr/>
        </p:nvSpPr>
        <p:spPr>
          <a:xfrm>
            <a:off x="197831" y="1226727"/>
            <a:ext cx="7254222" cy="2554545"/>
          </a:xfrm>
          <a:prstGeom prst="rect">
            <a:avLst/>
          </a:prstGeom>
          <a:noFill/>
        </p:spPr>
        <p:txBody>
          <a:bodyPr wrap="square" rtlCol="0">
            <a:spAutoFit/>
          </a:bodyPr>
          <a:lstStyle/>
          <a:p>
            <a:r>
              <a:rPr lang="ja-JP" altLang="en-US" sz="4000" b="1" dirty="0">
                <a:solidFill>
                  <a:schemeClr val="accent5">
                    <a:lumMod val="75000"/>
                  </a:schemeClr>
                </a:solidFill>
                <a:highlight>
                  <a:srgbClr val="99FFCC"/>
                </a:highlight>
              </a:rPr>
              <a:t>コンピュータ技術とサイバー</a:t>
            </a:r>
          </a:p>
          <a:p>
            <a:r>
              <a:rPr lang="ja-JP" altLang="en-US" sz="4000" b="1" dirty="0">
                <a:solidFill>
                  <a:schemeClr val="accent5">
                    <a:lumMod val="75000"/>
                  </a:schemeClr>
                </a:solidFill>
                <a:highlight>
                  <a:srgbClr val="99FFCC"/>
                </a:highlight>
              </a:rPr>
              <a:t>セキュリティにおける日本の課題、</a:t>
            </a:r>
          </a:p>
          <a:p>
            <a:r>
              <a:rPr lang="ja-JP" altLang="en-US" sz="4000" b="1" dirty="0">
                <a:solidFill>
                  <a:schemeClr val="accent5">
                    <a:lumMod val="75000"/>
                  </a:schemeClr>
                </a:solidFill>
                <a:highlight>
                  <a:srgbClr val="99FFCC"/>
                </a:highlight>
              </a:rPr>
              <a:t>人材育成法および将来展望</a:t>
            </a:r>
          </a:p>
          <a:p>
            <a:endParaRPr lang="ja-JP" altLang="en-US" sz="4000" b="1" dirty="0">
              <a:solidFill>
                <a:schemeClr val="accent5">
                  <a:lumMod val="75000"/>
                </a:schemeClr>
              </a:solidFill>
              <a:highlight>
                <a:srgbClr val="99FFCC"/>
              </a:highlight>
            </a:endParaRPr>
          </a:p>
        </p:txBody>
      </p:sp>
      <p:pic>
        <p:nvPicPr>
          <p:cNvPr id="115" name="図 114">
            <a:extLst>
              <a:ext uri="{FF2B5EF4-FFF2-40B4-BE49-F238E27FC236}">
                <a16:creationId xmlns:a16="http://schemas.microsoft.com/office/drawing/2014/main" id="{0A304990-929D-4800-9BDC-2B5FB4531BE9}"/>
              </a:ext>
            </a:extLst>
          </p:cNvPr>
          <p:cNvPicPr>
            <a:picLocks noChangeAspect="1"/>
          </p:cNvPicPr>
          <p:nvPr/>
        </p:nvPicPr>
        <p:blipFill>
          <a:blip r:embed="rId18"/>
          <a:stretch>
            <a:fillRect/>
          </a:stretch>
        </p:blipFill>
        <p:spPr>
          <a:xfrm>
            <a:off x="6214280" y="4432900"/>
            <a:ext cx="1436178" cy="1715302"/>
          </a:xfrm>
          <a:prstGeom prst="rect">
            <a:avLst/>
          </a:prstGeom>
        </p:spPr>
      </p:pic>
      <p:pic>
        <p:nvPicPr>
          <p:cNvPr id="114" name="図 113">
            <a:extLst>
              <a:ext uri="{FF2B5EF4-FFF2-40B4-BE49-F238E27FC236}">
                <a16:creationId xmlns:a16="http://schemas.microsoft.com/office/drawing/2014/main" id="{1E1ABA11-A9D1-4F51-917C-BDA31987006D}"/>
              </a:ext>
            </a:extLst>
          </p:cNvPr>
          <p:cNvPicPr>
            <a:picLocks noChangeAspect="1"/>
          </p:cNvPicPr>
          <p:nvPr/>
        </p:nvPicPr>
        <p:blipFill>
          <a:blip r:embed="rId19"/>
          <a:stretch>
            <a:fillRect/>
          </a:stretch>
        </p:blipFill>
        <p:spPr>
          <a:xfrm>
            <a:off x="3696439" y="2770999"/>
            <a:ext cx="5414928" cy="2144836"/>
          </a:xfrm>
          <a:prstGeom prst="rect">
            <a:avLst/>
          </a:prstGeom>
          <a:ln w="38100">
            <a:solidFill>
              <a:schemeClr val="tx1"/>
            </a:solidFill>
          </a:ln>
        </p:spPr>
      </p:pic>
    </p:spTree>
    <p:extLst>
      <p:ext uri="{BB962C8B-B14F-4D97-AF65-F5344CB8AC3E}">
        <p14:creationId xmlns:p14="http://schemas.microsoft.com/office/powerpoint/2010/main" val="38022618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308501" y="229759"/>
            <a:ext cx="9206143" cy="4926724"/>
          </a:xfrm>
          <a:prstGeom prst="rect">
            <a:avLst/>
          </a:prstGeom>
        </p:spPr>
      </p:pic>
      <p:sp>
        <p:nvSpPr>
          <p:cNvPr id="2" name="角丸四角形 1"/>
          <p:cNvSpPr/>
          <p:nvPr/>
        </p:nvSpPr>
        <p:spPr>
          <a:xfrm>
            <a:off x="8749379" y="1458309"/>
            <a:ext cx="3287111" cy="208893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2000" b="1" dirty="0"/>
              <a:t>アプリケーション</a:t>
            </a:r>
            <a:r>
              <a:rPr kumimoji="1" lang="en-US" altLang="ja-JP" sz="2000" b="1" dirty="0"/>
              <a:t>, </a:t>
            </a:r>
            <a:endParaRPr kumimoji="1" lang="ja-JP" altLang="en-US" sz="2000" b="1" dirty="0"/>
          </a:p>
          <a:p>
            <a:pPr algn="ctr"/>
            <a:r>
              <a:rPr kumimoji="1" lang="ja-JP" altLang="en-US" sz="2000" b="1" dirty="0"/>
              <a:t>ミドルウェア</a:t>
            </a:r>
            <a:r>
              <a:rPr kumimoji="1" lang="en-US" altLang="ja-JP" sz="2000" b="1" dirty="0"/>
              <a:t>, </a:t>
            </a:r>
            <a:r>
              <a:rPr kumimoji="1" lang="ja-JP" altLang="en-US" sz="2000" b="1" dirty="0"/>
              <a:t>ライブラリ </a:t>
            </a:r>
            <a:r>
              <a:rPr kumimoji="1" lang="en-US" altLang="ja-JP" sz="2000" b="1" dirty="0" err="1"/>
              <a:t>etc</a:t>
            </a:r>
            <a:endParaRPr kumimoji="1" lang="ja-JP" altLang="en-US" sz="2000" b="1" dirty="0"/>
          </a:p>
        </p:txBody>
      </p:sp>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3</a:t>
            </a:fld>
            <a:endParaRPr kumimoji="1" lang="ja-JP" altLang="en-US" dirty="0"/>
          </a:p>
        </p:txBody>
      </p:sp>
      <p:sp>
        <p:nvSpPr>
          <p:cNvPr id="6" name="テキスト ボックス 5"/>
          <p:cNvSpPr txBox="1"/>
          <p:nvPr/>
        </p:nvSpPr>
        <p:spPr>
          <a:xfrm>
            <a:off x="521666" y="840859"/>
            <a:ext cx="4586011" cy="923330"/>
          </a:xfrm>
          <a:prstGeom prst="rect">
            <a:avLst/>
          </a:prstGeom>
          <a:noFill/>
        </p:spPr>
        <p:txBody>
          <a:bodyPr wrap="square" rtlCol="0">
            <a:spAutoFit/>
          </a:bodyPr>
          <a:lstStyle/>
          <a:p>
            <a:r>
              <a:rPr kumimoji="1" lang="ja-JP" altLang="en-US" sz="900" dirty="0"/>
              <a:t>写真出典</a:t>
            </a:r>
            <a:r>
              <a:rPr lang="en-US" altLang="ja-JP" sz="900" dirty="0"/>
              <a:t>: Wikipedia © </a:t>
            </a:r>
            <a:r>
              <a:rPr lang="en-US" altLang="ja-JP" sz="900" dirty="0" err="1"/>
              <a:t>kees</a:t>
            </a:r>
            <a:r>
              <a:rPr lang="en-US" altLang="ja-JP" sz="900" dirty="0"/>
              <a:t> torn, </a:t>
            </a:r>
            <a:r>
              <a:rPr lang="en-US" altLang="ja-JP" sz="900" dirty="0" err="1"/>
              <a:t>Rennett</a:t>
            </a:r>
            <a:r>
              <a:rPr lang="en-US" altLang="ja-JP" sz="900" dirty="0"/>
              <a:t> Stowe from USA, 	Joe Ross from Lansing, Michigan, </a:t>
            </a:r>
            <a:r>
              <a:rPr lang="en-US" altLang="ja-JP" sz="900" dirty="0" err="1"/>
              <a:t>Susandom</a:t>
            </a:r>
            <a:endParaRPr lang="en-US" altLang="ja-JP" sz="900" dirty="0"/>
          </a:p>
          <a:p>
            <a:r>
              <a:rPr lang="en-US" altLang="ja-JP" sz="900" dirty="0"/>
              <a:t>https://ja.wikipedia.org/wiki/%E3%83%95%E3%82%A1%E3%82%A4%E3%83%AB:Mardi_Gras_ship_22-12-2020_front_view.jpg</a:t>
            </a:r>
          </a:p>
          <a:p>
            <a:r>
              <a:rPr lang="en-US" altLang="ja-JP" sz="900" dirty="0"/>
              <a:t>https://ja.wikipedia.org/wiki/%E3%82%AF%E3%83%AB%E3%83%BC%E3%82%BA%E5%AE%A2%E8%88%B9</a:t>
            </a:r>
            <a:endParaRPr kumimoji="1" lang="ja-JP" altLang="en-US" sz="900" dirty="0"/>
          </a:p>
        </p:txBody>
      </p:sp>
      <p:sp>
        <p:nvSpPr>
          <p:cNvPr id="11" name="角丸四角形 10"/>
          <p:cNvSpPr/>
          <p:nvPr/>
        </p:nvSpPr>
        <p:spPr>
          <a:xfrm>
            <a:off x="1326058" y="2735316"/>
            <a:ext cx="6745887" cy="780393"/>
          </a:xfrm>
          <a:prstGeom prst="roundRect">
            <a:avLst/>
          </a:prstGeom>
          <a:noFill/>
          <a:ln w="762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638503" y="354724"/>
            <a:ext cx="5320863" cy="584775"/>
          </a:xfrm>
          <a:prstGeom prst="rect">
            <a:avLst/>
          </a:prstGeom>
          <a:noFill/>
        </p:spPr>
        <p:txBody>
          <a:bodyPr wrap="square" rtlCol="0">
            <a:spAutoFit/>
          </a:bodyPr>
          <a:lstStyle/>
          <a:p>
            <a:r>
              <a:rPr lang="en-US" altLang="ja-JP" sz="3200" b="1" dirty="0"/>
              <a:t>ICT </a:t>
            </a:r>
            <a:r>
              <a:rPr lang="ja-JP" altLang="en-US" sz="3200" b="1" dirty="0"/>
              <a:t>技術を船に例えると</a:t>
            </a:r>
            <a:r>
              <a:rPr lang="en-US" altLang="ja-JP" sz="3200" b="1" dirty="0"/>
              <a:t>…</a:t>
            </a:r>
            <a:endParaRPr kumimoji="1" lang="ja-JP" altLang="en-US" sz="3200" b="1" dirty="0"/>
          </a:p>
        </p:txBody>
      </p:sp>
      <p:cxnSp>
        <p:nvCxnSpPr>
          <p:cNvPr id="15" name="直線矢印コネクタ 14"/>
          <p:cNvCxnSpPr/>
          <p:nvPr/>
        </p:nvCxnSpPr>
        <p:spPr>
          <a:xfrm flipH="1">
            <a:off x="8100662" y="2943365"/>
            <a:ext cx="648715" cy="8277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1562100" y="2795105"/>
            <a:ext cx="6415843" cy="646331"/>
          </a:xfrm>
          <a:prstGeom prst="rect">
            <a:avLst/>
          </a:prstGeom>
          <a:solidFill>
            <a:schemeClr val="accent6">
              <a:lumMod val="20000"/>
              <a:lumOff val="80000"/>
            </a:schemeClr>
          </a:solidFill>
          <a:ln w="19050">
            <a:solidFill>
              <a:schemeClr val="accent6">
                <a:lumMod val="75000"/>
              </a:schemeClr>
            </a:solidFill>
          </a:ln>
        </p:spPr>
        <p:txBody>
          <a:bodyPr wrap="square" rtlCol="0">
            <a:spAutoFit/>
          </a:bodyPr>
          <a:lstStyle/>
          <a:p>
            <a:r>
              <a:rPr kumimoji="1" lang="ja-JP" altLang="en-US" sz="2000" b="1" dirty="0">
                <a:solidFill>
                  <a:schemeClr val="accent6">
                    <a:lumMod val="75000"/>
                  </a:schemeClr>
                </a:solidFill>
              </a:rPr>
              <a:t>② 客室、廊下、レストラン、プール、倉庫、</a:t>
            </a:r>
            <a:r>
              <a:rPr kumimoji="1" lang="en-US" altLang="ja-JP" sz="2000" b="1" dirty="0">
                <a:solidFill>
                  <a:schemeClr val="accent6">
                    <a:lumMod val="75000"/>
                  </a:schemeClr>
                </a:solidFill>
              </a:rPr>
              <a:t>etc… </a:t>
            </a:r>
            <a:r>
              <a:rPr kumimoji="1" lang="ja-JP" altLang="en-US" sz="1000" b="1" dirty="0">
                <a:solidFill>
                  <a:srgbClr val="0000FF"/>
                </a:solidFill>
              </a:rPr>
              <a:t>買ってきた船に取り付ける。</a:t>
            </a:r>
            <a:endParaRPr kumimoji="1" lang="en-US" altLang="ja-JP" sz="1000" b="1" dirty="0">
              <a:solidFill>
                <a:srgbClr val="0000FF"/>
              </a:solidFill>
            </a:endParaRPr>
          </a:p>
          <a:p>
            <a:r>
              <a:rPr kumimoji="1" lang="ja-JP" altLang="en-US" sz="1600" b="1" dirty="0"/>
              <a:t>取り替え可能で、変化の激しい、長続きしない技術領域。</a:t>
            </a:r>
          </a:p>
        </p:txBody>
      </p:sp>
      <p:sp>
        <p:nvSpPr>
          <p:cNvPr id="21" name="テキスト ボックス 20"/>
          <p:cNvSpPr txBox="1"/>
          <p:nvPr/>
        </p:nvSpPr>
        <p:spPr>
          <a:xfrm>
            <a:off x="8856037" y="2306663"/>
            <a:ext cx="3073793" cy="954107"/>
          </a:xfrm>
          <a:prstGeom prst="rect">
            <a:avLst/>
          </a:prstGeom>
          <a:solidFill>
            <a:schemeClr val="accent6">
              <a:lumMod val="20000"/>
              <a:lumOff val="80000"/>
            </a:schemeClr>
          </a:solidFill>
        </p:spPr>
        <p:txBody>
          <a:bodyPr wrap="square" rtlCol="0">
            <a:spAutoFit/>
          </a:bodyPr>
          <a:lstStyle/>
          <a:p>
            <a:r>
              <a:rPr lang="en-US" altLang="ja-JP" sz="1400" b="1" dirty="0"/>
              <a:t>DX</a:t>
            </a:r>
            <a:r>
              <a:rPr lang="ja-JP" altLang="en-US" sz="1400" b="1" dirty="0" err="1"/>
              <a:t>、</a:t>
            </a:r>
            <a:r>
              <a:rPr lang="en-US" altLang="ja-JP" sz="1400" b="1" dirty="0"/>
              <a:t>Web </a:t>
            </a:r>
            <a:r>
              <a:rPr lang="ja-JP" altLang="en-US" sz="1400" b="1" dirty="0"/>
              <a:t>アプリ、業務システム、制御システム、データベースシステム、認証システム、検索エンジン、</a:t>
            </a:r>
            <a:r>
              <a:rPr lang="en-US" altLang="ja-JP" sz="1400" b="1" dirty="0"/>
              <a:t>EC</a:t>
            </a:r>
            <a:r>
              <a:rPr lang="ja-JP" altLang="en-US" sz="1400" b="1" dirty="0" err="1"/>
              <a:t>、</a:t>
            </a:r>
            <a:r>
              <a:rPr lang="ja-JP" altLang="en-US" sz="1400" b="1" dirty="0"/>
              <a:t>電子マネー、行政システム、</a:t>
            </a:r>
            <a:r>
              <a:rPr lang="en-US" altLang="ja-JP" sz="1400" b="1" dirty="0"/>
              <a:t>AI</a:t>
            </a:r>
            <a:r>
              <a:rPr lang="ja-JP" altLang="en-US" sz="1400" b="1" dirty="0" err="1"/>
              <a:t>、</a:t>
            </a:r>
            <a:r>
              <a:rPr lang="ja-JP" altLang="en-US" sz="1400" b="1" dirty="0"/>
              <a:t>ビッグデータ、</a:t>
            </a:r>
            <a:r>
              <a:rPr lang="en-US" altLang="ja-JP" sz="1400" b="1" dirty="0" err="1"/>
              <a:t>etc</a:t>
            </a:r>
            <a:endParaRPr lang="en-US" altLang="ja-JP" sz="1400" b="1" dirty="0"/>
          </a:p>
        </p:txBody>
      </p:sp>
      <p:pic>
        <p:nvPicPr>
          <p:cNvPr id="25" name="図 24"/>
          <p:cNvPicPr>
            <a:picLocks noChangeAspect="1"/>
          </p:cNvPicPr>
          <p:nvPr/>
        </p:nvPicPr>
        <p:blipFill>
          <a:blip r:embed="rId5"/>
          <a:stretch>
            <a:fillRect/>
          </a:stretch>
        </p:blipFill>
        <p:spPr>
          <a:xfrm>
            <a:off x="5188343" y="229759"/>
            <a:ext cx="3117618" cy="2331316"/>
          </a:xfrm>
          <a:prstGeom prst="rect">
            <a:avLst/>
          </a:prstGeom>
          <a:ln w="19050">
            <a:solidFill>
              <a:schemeClr val="tx1"/>
            </a:solidFill>
          </a:ln>
        </p:spPr>
      </p:pic>
      <p:grpSp>
        <p:nvGrpSpPr>
          <p:cNvPr id="32" name="グループ化 31"/>
          <p:cNvGrpSpPr/>
          <p:nvPr/>
        </p:nvGrpSpPr>
        <p:grpSpPr>
          <a:xfrm>
            <a:off x="63062" y="1794779"/>
            <a:ext cx="12080086" cy="5032741"/>
            <a:chOff x="63062" y="1794779"/>
            <a:chExt cx="12080086" cy="5032741"/>
          </a:xfrm>
        </p:grpSpPr>
        <p:sp>
          <p:nvSpPr>
            <p:cNvPr id="12" name="角丸四角形 11"/>
            <p:cNvSpPr/>
            <p:nvPr/>
          </p:nvSpPr>
          <p:spPr>
            <a:xfrm>
              <a:off x="979218" y="3725469"/>
              <a:ext cx="7299434" cy="1256434"/>
            </a:xfrm>
            <a:prstGeom prst="roundRect">
              <a:avLst/>
            </a:prstGeom>
            <a:noFill/>
            <a:ln w="762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3180650" y="4979990"/>
              <a:ext cx="5266022" cy="1200329"/>
            </a:xfrm>
            <a:prstGeom prst="rect">
              <a:avLst/>
            </a:prstGeom>
            <a:solidFill>
              <a:schemeClr val="accent4">
                <a:lumMod val="20000"/>
                <a:lumOff val="80000"/>
              </a:schemeClr>
            </a:solidFill>
            <a:ln w="19050">
              <a:solidFill>
                <a:schemeClr val="accent6">
                  <a:lumMod val="75000"/>
                </a:schemeClr>
              </a:solidFill>
            </a:ln>
          </p:spPr>
          <p:txBody>
            <a:bodyPr wrap="square" rtlCol="0">
              <a:spAutoFit/>
            </a:bodyPr>
            <a:lstStyle/>
            <a:p>
              <a:r>
                <a:rPr kumimoji="1" lang="ja-JP" altLang="en-US" sz="2000" b="1" dirty="0">
                  <a:solidFill>
                    <a:schemeClr val="accent2">
                      <a:lumMod val="50000"/>
                    </a:schemeClr>
                  </a:solidFill>
                </a:rPr>
                <a:t>① 船体、エンジン、推進、操舵、排気、燃料、</a:t>
              </a:r>
              <a:endParaRPr kumimoji="1" lang="en-US" altLang="ja-JP" sz="2000" b="1" dirty="0">
                <a:solidFill>
                  <a:schemeClr val="accent2">
                    <a:lumMod val="50000"/>
                  </a:schemeClr>
                </a:solidFill>
              </a:endParaRPr>
            </a:p>
            <a:p>
              <a:r>
                <a:rPr kumimoji="1" lang="ja-JP" altLang="en-US" sz="2000" b="1" dirty="0">
                  <a:solidFill>
                    <a:schemeClr val="accent2">
                      <a:lumMod val="50000"/>
                    </a:schemeClr>
                  </a:solidFill>
                </a:rPr>
                <a:t>電気、排水、隔壁、</a:t>
              </a:r>
              <a:r>
                <a:rPr kumimoji="1" lang="en-US" altLang="ja-JP" sz="2000" b="1" dirty="0">
                  <a:solidFill>
                    <a:schemeClr val="accent2">
                      <a:lumMod val="50000"/>
                    </a:schemeClr>
                  </a:solidFill>
                </a:rPr>
                <a:t>etc…  </a:t>
              </a:r>
              <a:r>
                <a:rPr kumimoji="1" lang="en-US" altLang="ja-JP" sz="2000" b="1" dirty="0">
                  <a:solidFill>
                    <a:srgbClr val="0000FF"/>
                  </a:solidFill>
                </a:rPr>
                <a:t>『</a:t>
              </a:r>
              <a:r>
                <a:rPr kumimoji="1" lang="ja-JP" altLang="en-US" sz="2000" b="1" dirty="0">
                  <a:solidFill>
                    <a:srgbClr val="0000FF"/>
                  </a:solidFill>
                </a:rPr>
                <a:t>造船所</a:t>
              </a:r>
              <a:r>
                <a:rPr kumimoji="1" lang="en-US" altLang="ja-JP" sz="2000" b="1" dirty="0">
                  <a:solidFill>
                    <a:srgbClr val="0000FF"/>
                  </a:solidFill>
                </a:rPr>
                <a:t>』</a:t>
              </a:r>
              <a:r>
                <a:rPr kumimoji="1" lang="ja-JP" altLang="en-US" sz="2000" b="1" dirty="0">
                  <a:solidFill>
                    <a:srgbClr val="0000FF"/>
                  </a:solidFill>
                </a:rPr>
                <a:t>で作る。</a:t>
              </a:r>
              <a:endParaRPr kumimoji="1" lang="en-US" altLang="ja-JP" sz="2000" b="1" dirty="0">
                <a:solidFill>
                  <a:srgbClr val="0000FF"/>
                </a:solidFill>
              </a:endParaRPr>
            </a:p>
            <a:p>
              <a:r>
                <a:rPr kumimoji="1" lang="ja-JP" altLang="en-US" sz="1600" b="1" dirty="0"/>
                <a:t>一度作られると長期間、世界中で普遍的に使われる技術領域。世界中の多数の ② を載せて走っている </a:t>
              </a:r>
              <a:r>
                <a:rPr kumimoji="1" lang="en-US" altLang="ja-JP" sz="1600" b="1" dirty="0"/>
                <a:t>(</a:t>
              </a:r>
              <a:r>
                <a:rPr kumimoji="1" lang="ja-JP" altLang="en-US" sz="1600" b="1" dirty="0"/>
                <a:t>縁の下の力持ち</a:t>
              </a:r>
              <a:r>
                <a:rPr kumimoji="1" lang="en-US" altLang="ja-JP" sz="1600" b="1" dirty="0"/>
                <a:t>)</a:t>
              </a:r>
              <a:r>
                <a:rPr kumimoji="1" lang="ja-JP" altLang="en-US" sz="1600" b="1" dirty="0" err="1"/>
                <a:t>。</a:t>
              </a:r>
              <a:endParaRPr kumimoji="1" lang="ja-JP" altLang="en-US" sz="1600" b="1" dirty="0"/>
            </a:p>
          </p:txBody>
        </p:sp>
        <p:cxnSp>
          <p:nvCxnSpPr>
            <p:cNvPr id="10" name="直線コネクタ 9"/>
            <p:cNvCxnSpPr/>
            <p:nvPr/>
          </p:nvCxnSpPr>
          <p:spPr>
            <a:xfrm>
              <a:off x="63062" y="3586654"/>
              <a:ext cx="1204485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角丸四角形 18"/>
            <p:cNvSpPr/>
            <p:nvPr/>
          </p:nvSpPr>
          <p:spPr>
            <a:xfrm>
              <a:off x="8610600" y="3628070"/>
              <a:ext cx="3532548" cy="2339838"/>
            </a:xfrm>
            <a:prstGeom prst="roundRect">
              <a:avLst/>
            </a:prstGeom>
            <a:solidFill>
              <a:schemeClr val="accent2">
                <a:lumMod val="50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2400" b="1" dirty="0"/>
                <a:t>システムソフトウェア</a:t>
              </a:r>
              <a:endParaRPr kumimoji="1" lang="en-US" altLang="ja-JP" sz="2400" b="1" dirty="0"/>
            </a:p>
            <a:p>
              <a:pPr algn="ctr"/>
              <a:r>
                <a:rPr lang="en-US" altLang="ja-JP" sz="2000" b="1" dirty="0"/>
                <a:t>(</a:t>
              </a:r>
              <a:r>
                <a:rPr lang="ja-JP" altLang="en-US" sz="2000" b="1" dirty="0"/>
                <a:t>インフラストラクチャ</a:t>
              </a:r>
              <a:r>
                <a:rPr lang="en-US" altLang="ja-JP" sz="2000" b="1" dirty="0"/>
                <a:t>)</a:t>
              </a:r>
              <a:endParaRPr kumimoji="1" lang="ja-JP" altLang="en-US" sz="2000" b="1" dirty="0"/>
            </a:p>
          </p:txBody>
        </p:sp>
        <p:cxnSp>
          <p:nvCxnSpPr>
            <p:cNvPr id="22" name="直線矢印コネクタ 21"/>
            <p:cNvCxnSpPr/>
            <p:nvPr/>
          </p:nvCxnSpPr>
          <p:spPr>
            <a:xfrm flipH="1">
              <a:off x="8249769" y="4843954"/>
              <a:ext cx="379425" cy="42170"/>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8856037" y="4461764"/>
              <a:ext cx="3073793" cy="1384995"/>
            </a:xfrm>
            <a:prstGeom prst="rect">
              <a:avLst/>
            </a:prstGeom>
            <a:solidFill>
              <a:schemeClr val="accent4">
                <a:lumMod val="20000"/>
                <a:lumOff val="80000"/>
              </a:schemeClr>
            </a:solidFill>
          </p:spPr>
          <p:txBody>
            <a:bodyPr wrap="square" rtlCol="0">
              <a:spAutoFit/>
            </a:bodyPr>
            <a:lstStyle/>
            <a:p>
              <a:pPr marL="285750" indent="-285750">
                <a:buFont typeface="Arial" panose="020B0604020202020204" pitchFamily="34" charset="0"/>
                <a:buChar char="•"/>
              </a:pPr>
              <a:r>
                <a:rPr lang="en-US" altLang="ja-JP" sz="1200" b="1" dirty="0"/>
                <a:t>OS (UNIX, Windows, </a:t>
              </a:r>
              <a:r>
                <a:rPr lang="en-US" altLang="ja-JP" sz="1200" b="1" dirty="0" err="1"/>
                <a:t>etc</a:t>
              </a:r>
              <a:r>
                <a:rPr lang="en-US" altLang="ja-JP" sz="1200" b="1" dirty="0"/>
                <a:t>)</a:t>
              </a:r>
            </a:p>
            <a:p>
              <a:pPr marL="285750" indent="-285750">
                <a:buFont typeface="Arial" panose="020B0604020202020204" pitchFamily="34" charset="0"/>
                <a:buChar char="•"/>
              </a:pPr>
              <a:r>
                <a:rPr lang="ja-JP" altLang="en-US" sz="1200" b="1" dirty="0"/>
                <a:t>カーネル</a:t>
              </a:r>
              <a:endParaRPr lang="en-US" altLang="ja-JP" sz="1200" b="1" dirty="0"/>
            </a:p>
            <a:p>
              <a:pPr marL="285750" indent="-285750">
                <a:buFont typeface="Arial" panose="020B0604020202020204" pitchFamily="34" charset="0"/>
                <a:buChar char="•"/>
              </a:pPr>
              <a:r>
                <a:rPr lang="ja-JP" altLang="en-US" sz="1200" b="1" dirty="0"/>
                <a:t>クラウドシステム</a:t>
              </a:r>
              <a:endParaRPr lang="en-US" altLang="ja-JP" sz="1200" b="1" dirty="0"/>
            </a:p>
            <a:p>
              <a:pPr marL="285750" indent="-285750">
                <a:buFont typeface="Arial" panose="020B0604020202020204" pitchFamily="34" charset="0"/>
                <a:buChar char="•"/>
              </a:pPr>
              <a:r>
                <a:rPr lang="ja-JP" altLang="en-US" sz="1200" b="1" dirty="0"/>
                <a:t>インターネットシステム</a:t>
              </a:r>
              <a:br>
                <a:rPr lang="en-US" altLang="ja-JP" sz="1200" b="1" dirty="0"/>
              </a:br>
              <a:r>
                <a:rPr lang="en-US" altLang="ja-JP" sz="1200" b="1" dirty="0"/>
                <a:t>(DNS, </a:t>
              </a:r>
              <a:r>
                <a:rPr lang="ja-JP" altLang="en-US" sz="1200" b="1" dirty="0"/>
                <a:t>ルーティング</a:t>
              </a:r>
              <a:r>
                <a:rPr lang="en-US" altLang="ja-JP" sz="1200" b="1" dirty="0"/>
                <a:t>, </a:t>
              </a:r>
              <a:r>
                <a:rPr lang="en-US" altLang="ja-JP" sz="1200" b="1" dirty="0" err="1"/>
                <a:t>etc</a:t>
              </a:r>
              <a:r>
                <a:rPr lang="en-US" altLang="ja-JP" sz="1200" b="1" dirty="0"/>
                <a:t>)</a:t>
              </a:r>
            </a:p>
            <a:p>
              <a:pPr marL="285750" indent="-285750">
                <a:buFont typeface="Arial" panose="020B0604020202020204" pitchFamily="34" charset="0"/>
                <a:buChar char="•"/>
              </a:pPr>
              <a:r>
                <a:rPr lang="ja-JP" altLang="en-US" sz="1200" b="1" dirty="0"/>
                <a:t>セキュリティシステム  ・ ストレージ</a:t>
              </a:r>
              <a:endParaRPr lang="en-US" altLang="ja-JP" sz="1200" b="1" dirty="0"/>
            </a:p>
            <a:p>
              <a:pPr marL="285750" indent="-285750">
                <a:buFont typeface="Arial" panose="020B0604020202020204" pitchFamily="34" charset="0"/>
                <a:buChar char="•"/>
              </a:pPr>
              <a:r>
                <a:rPr lang="ja-JP" altLang="en-US" sz="1200" b="1" dirty="0"/>
                <a:t>通信システム </a:t>
              </a:r>
              <a:r>
                <a:rPr lang="en-US" altLang="ja-JP" sz="1200" b="1" dirty="0"/>
                <a:t>(TCP/IP, VPN, </a:t>
              </a:r>
              <a:r>
                <a:rPr lang="en-US" altLang="ja-JP" sz="1200" b="1" dirty="0" err="1"/>
                <a:t>etc</a:t>
              </a:r>
              <a:r>
                <a:rPr lang="en-US" altLang="ja-JP" sz="1200" b="1" dirty="0"/>
                <a:t>)</a:t>
              </a:r>
            </a:p>
          </p:txBody>
        </p:sp>
        <p:pic>
          <p:nvPicPr>
            <p:cNvPr id="27" name="図 26"/>
            <p:cNvPicPr>
              <a:picLocks noChangeAspect="1"/>
            </p:cNvPicPr>
            <p:nvPr/>
          </p:nvPicPr>
          <p:blipFill>
            <a:blip r:embed="rId6"/>
            <a:stretch>
              <a:fillRect/>
            </a:stretch>
          </p:blipFill>
          <p:spPr>
            <a:xfrm>
              <a:off x="5639972" y="3856823"/>
              <a:ext cx="2408797" cy="1015395"/>
            </a:xfrm>
            <a:prstGeom prst="rect">
              <a:avLst/>
            </a:prstGeom>
            <a:ln w="19050">
              <a:solidFill>
                <a:schemeClr val="tx1"/>
              </a:solidFill>
            </a:ln>
          </p:spPr>
        </p:pic>
        <p:pic>
          <p:nvPicPr>
            <p:cNvPr id="28" name="図 27"/>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20000"/>
                      </a14:imgEffect>
                    </a14:imgLayer>
                  </a14:imgProps>
                </a:ext>
              </a:extLst>
            </a:blip>
            <a:stretch>
              <a:fillRect/>
            </a:stretch>
          </p:blipFill>
          <p:spPr>
            <a:xfrm>
              <a:off x="2763235" y="3826290"/>
              <a:ext cx="1350942" cy="1049875"/>
            </a:xfrm>
            <a:prstGeom prst="rect">
              <a:avLst/>
            </a:prstGeom>
          </p:spPr>
        </p:pic>
        <p:pic>
          <p:nvPicPr>
            <p:cNvPr id="30" name="図 29"/>
            <p:cNvPicPr>
              <a:picLocks noChangeAspect="1"/>
            </p:cNvPicPr>
            <p:nvPr/>
          </p:nvPicPr>
          <p:blipFill>
            <a:blip r:embed="rId9"/>
            <a:stretch>
              <a:fillRect/>
            </a:stretch>
          </p:blipFill>
          <p:spPr>
            <a:xfrm>
              <a:off x="4227598" y="3814390"/>
              <a:ext cx="1246400" cy="1008434"/>
            </a:xfrm>
            <a:prstGeom prst="rect">
              <a:avLst/>
            </a:prstGeom>
          </p:spPr>
        </p:pic>
        <p:sp>
          <p:nvSpPr>
            <p:cNvPr id="31" name="テキスト ボックス 30"/>
            <p:cNvSpPr txBox="1"/>
            <p:nvPr/>
          </p:nvSpPr>
          <p:spPr>
            <a:xfrm>
              <a:off x="3078244" y="1794779"/>
              <a:ext cx="2452358" cy="553998"/>
            </a:xfrm>
            <a:prstGeom prst="rect">
              <a:avLst/>
            </a:prstGeom>
            <a:noFill/>
          </p:spPr>
          <p:txBody>
            <a:bodyPr wrap="square" rtlCol="0">
              <a:spAutoFit/>
            </a:bodyPr>
            <a:lstStyle/>
            <a:p>
              <a:r>
                <a:rPr lang="ja-JP" altLang="en-US" sz="600" dirty="0"/>
                <a:t>写真出典</a:t>
              </a:r>
              <a:r>
                <a:rPr lang="en-US" altLang="ja-JP" sz="600" dirty="0"/>
                <a:t>:</a:t>
              </a:r>
              <a:r>
                <a:rPr lang="ja-JP" altLang="en-US" sz="600" dirty="0"/>
                <a:t> 国土交通省、海上保安庁資料</a:t>
              </a:r>
            </a:p>
            <a:p>
              <a:r>
                <a:rPr lang="en-US" altLang="ja-JP" sz="600" dirty="0"/>
                <a:t>https://www.kaiho.mlit.go.jp/04kanku/contents/blog/index_7.html, https://www.mlit.go.jp/common/001262370.pdf</a:t>
              </a:r>
            </a:p>
            <a:p>
              <a:r>
                <a:rPr lang="en-US" altLang="ja-JP" sz="600" dirty="0"/>
                <a:t>https://www.mlit.go.jp/report/press/kaiji08_hh_000020.html, https://www.kaiho.mlit.go.jp/03kanku/soubyo/pdf/07%203seinou.pdf</a:t>
              </a:r>
            </a:p>
          </p:txBody>
        </p:sp>
        <p:pic>
          <p:nvPicPr>
            <p:cNvPr id="29" name="図 28"/>
            <p:cNvPicPr>
              <a:picLocks noChangeAspect="1"/>
            </p:cNvPicPr>
            <p:nvPr/>
          </p:nvPicPr>
          <p:blipFill>
            <a:blip r:embed="rId10"/>
            <a:stretch>
              <a:fillRect/>
            </a:stretch>
          </p:blipFill>
          <p:spPr>
            <a:xfrm>
              <a:off x="1139792" y="3848808"/>
              <a:ext cx="1422443" cy="981486"/>
            </a:xfrm>
            <a:prstGeom prst="rect">
              <a:avLst/>
            </a:prstGeom>
          </p:spPr>
        </p:pic>
        <p:sp>
          <p:nvSpPr>
            <p:cNvPr id="33" name="角丸四角形 32"/>
            <p:cNvSpPr/>
            <p:nvPr/>
          </p:nvSpPr>
          <p:spPr>
            <a:xfrm>
              <a:off x="434340" y="3649212"/>
              <a:ext cx="11704320" cy="3178308"/>
            </a:xfrm>
            <a:prstGeom prst="roundRect">
              <a:avLst/>
            </a:prstGeom>
            <a:no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角丸四角形 2"/>
          <p:cNvSpPr/>
          <p:nvPr/>
        </p:nvSpPr>
        <p:spPr>
          <a:xfrm>
            <a:off x="8454136" y="408020"/>
            <a:ext cx="3684524" cy="1004393"/>
          </a:xfrm>
          <a:prstGeom prst="roundRect">
            <a:avLst/>
          </a:prstGeom>
          <a:solidFill>
            <a:schemeClr val="accent6">
              <a:lumMod val="20000"/>
              <a:lumOff val="8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アプリケーション領域は日本人でも</a:t>
            </a:r>
            <a:endParaRPr kumimoji="1" lang="en-US" altLang="ja-JP" b="1" dirty="0">
              <a:solidFill>
                <a:schemeClr val="tx1"/>
              </a:solidFill>
            </a:endParaRPr>
          </a:p>
          <a:p>
            <a:pPr algn="ctr"/>
            <a:r>
              <a:rPr kumimoji="1" lang="ja-JP" altLang="en-US" b="1" dirty="0">
                <a:solidFill>
                  <a:schemeClr val="tx1"/>
                </a:solidFill>
              </a:rPr>
              <a:t>だいたい作れるようになった</a:t>
            </a:r>
            <a:endParaRPr kumimoji="1" lang="en-US" altLang="ja-JP" b="1" dirty="0">
              <a:solidFill>
                <a:schemeClr val="tx1"/>
              </a:solidFill>
            </a:endParaRPr>
          </a:p>
          <a:p>
            <a:pPr algn="ctr"/>
            <a:r>
              <a:rPr lang="en-US" altLang="ja-JP" sz="1200" b="1" dirty="0">
                <a:solidFill>
                  <a:schemeClr val="accent5">
                    <a:lumMod val="75000"/>
                  </a:schemeClr>
                </a:solidFill>
              </a:rPr>
              <a:t>(</a:t>
            </a:r>
            <a:r>
              <a:rPr lang="ja-JP" altLang="en-US" sz="1200" b="1" dirty="0">
                <a:solidFill>
                  <a:schemeClr val="accent5">
                    <a:lumMod val="75000"/>
                  </a:schemeClr>
                </a:solidFill>
              </a:rPr>
              <a:t>たいてい、会社や役所の 「コンピュータ」、「</a:t>
            </a:r>
            <a:r>
              <a:rPr lang="en-US" altLang="ja-JP" sz="1200" b="1" dirty="0">
                <a:solidFill>
                  <a:schemeClr val="accent5">
                    <a:lumMod val="75000"/>
                  </a:schemeClr>
                </a:solidFill>
              </a:rPr>
              <a:t>ICT</a:t>
            </a:r>
            <a:r>
              <a:rPr lang="ja-JP" altLang="en-US" sz="1200" b="1" dirty="0">
                <a:solidFill>
                  <a:schemeClr val="accent5">
                    <a:lumMod val="75000"/>
                  </a:schemeClr>
                </a:solidFill>
              </a:rPr>
              <a:t>」、「デジタル」の概念は、残念ながらこの領域に留まっている</a:t>
            </a:r>
            <a:r>
              <a:rPr lang="en-US" altLang="ja-JP" sz="1200" b="1" dirty="0">
                <a:solidFill>
                  <a:schemeClr val="accent5">
                    <a:lumMod val="75000"/>
                  </a:schemeClr>
                </a:solidFill>
              </a:rPr>
              <a:t>)</a:t>
            </a:r>
            <a:endParaRPr kumimoji="1" lang="ja-JP" altLang="en-US" sz="1200" b="1" dirty="0">
              <a:solidFill>
                <a:schemeClr val="accent5">
                  <a:lumMod val="75000"/>
                </a:schemeClr>
              </a:solidFill>
            </a:endParaRPr>
          </a:p>
        </p:txBody>
      </p:sp>
      <p:sp>
        <p:nvSpPr>
          <p:cNvPr id="26" name="角丸四角形 25"/>
          <p:cNvSpPr/>
          <p:nvPr/>
        </p:nvSpPr>
        <p:spPr>
          <a:xfrm>
            <a:off x="3236181" y="6160963"/>
            <a:ext cx="5939110" cy="606408"/>
          </a:xfrm>
          <a:prstGeom prst="roundRect">
            <a:avLst/>
          </a:prstGeom>
          <a:solidFill>
            <a:srgbClr val="FFFF0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700" b="1" dirty="0">
                <a:solidFill>
                  <a:schemeClr val="tx1"/>
                </a:solidFill>
              </a:rPr>
              <a:t>海外サイバー先進国 </a:t>
            </a:r>
            <a:r>
              <a:rPr kumimoji="1" lang="en-US" altLang="ja-JP" sz="1700" b="1" dirty="0">
                <a:solidFill>
                  <a:schemeClr val="tx1"/>
                </a:solidFill>
              </a:rPr>
              <a:t>(</a:t>
            </a:r>
            <a:r>
              <a:rPr kumimoji="1" lang="ja-JP" altLang="en-US" sz="1700" b="1" dirty="0">
                <a:solidFill>
                  <a:schemeClr val="tx1"/>
                </a:solidFill>
              </a:rPr>
              <a:t>米国等</a:t>
            </a:r>
            <a:r>
              <a:rPr kumimoji="1" lang="en-US" altLang="ja-JP" sz="1700" b="1" dirty="0">
                <a:solidFill>
                  <a:schemeClr val="tx1"/>
                </a:solidFill>
              </a:rPr>
              <a:t>)</a:t>
            </a:r>
            <a:r>
              <a:rPr lang="ja-JP" altLang="en-US" sz="1700" b="1" dirty="0">
                <a:solidFill>
                  <a:schemeClr val="tx1"/>
                </a:solidFill>
              </a:rPr>
              <a:t> の</a:t>
            </a:r>
            <a:r>
              <a:rPr kumimoji="1" lang="ja-JP" altLang="en-US" sz="1700" b="1" dirty="0">
                <a:solidFill>
                  <a:schemeClr val="tx1"/>
                </a:solidFill>
              </a:rPr>
              <a:t>企業 </a:t>
            </a:r>
            <a:r>
              <a:rPr kumimoji="1" lang="en-US" altLang="ja-JP" sz="1700" b="1" dirty="0">
                <a:solidFill>
                  <a:schemeClr val="tx1"/>
                </a:solidFill>
              </a:rPr>
              <a:t>(Microsoft, Google, Apple, Amazon </a:t>
            </a:r>
            <a:r>
              <a:rPr kumimoji="1" lang="ja-JP" altLang="en-US" sz="1700" b="1" dirty="0">
                <a:solidFill>
                  <a:schemeClr val="tx1"/>
                </a:solidFill>
              </a:rPr>
              <a:t>等</a:t>
            </a:r>
            <a:r>
              <a:rPr kumimoji="1" lang="en-US" altLang="ja-JP" sz="1700" b="1" dirty="0">
                <a:solidFill>
                  <a:schemeClr val="tx1"/>
                </a:solidFill>
              </a:rPr>
              <a:t>) </a:t>
            </a:r>
            <a:r>
              <a:rPr kumimoji="1" lang="ja-JP" altLang="en-US" sz="1700" b="1" dirty="0">
                <a:solidFill>
                  <a:schemeClr val="tx1"/>
                </a:solidFill>
              </a:rPr>
              <a:t>や技術者</a:t>
            </a:r>
            <a:r>
              <a:rPr lang="en-US" altLang="ja-JP" sz="1700" b="1" dirty="0">
                <a:solidFill>
                  <a:srgbClr val="0000FF"/>
                </a:solidFill>
              </a:rPr>
              <a:t>= 『</a:t>
            </a:r>
            <a:r>
              <a:rPr lang="ja-JP" altLang="en-US" sz="1700" b="1" dirty="0">
                <a:solidFill>
                  <a:srgbClr val="0000FF"/>
                </a:solidFill>
              </a:rPr>
              <a:t>造船所</a:t>
            </a:r>
            <a:r>
              <a:rPr lang="en-US" altLang="ja-JP" sz="1700" b="1" dirty="0">
                <a:solidFill>
                  <a:srgbClr val="0000FF"/>
                </a:solidFill>
              </a:rPr>
              <a:t>』</a:t>
            </a:r>
            <a:r>
              <a:rPr kumimoji="1" lang="en-US" altLang="ja-JP" sz="1700" b="1" dirty="0">
                <a:solidFill>
                  <a:schemeClr val="tx1"/>
                </a:solidFill>
              </a:rPr>
              <a:t> </a:t>
            </a:r>
            <a:r>
              <a:rPr kumimoji="1" lang="ja-JP" altLang="en-US" sz="1700" b="1" dirty="0" err="1">
                <a:solidFill>
                  <a:schemeClr val="tx1"/>
                </a:solidFill>
              </a:rPr>
              <a:t>に依</a:t>
            </a:r>
            <a:r>
              <a:rPr kumimoji="1" lang="ja-JP" altLang="en-US" sz="1700" b="1" dirty="0">
                <a:solidFill>
                  <a:schemeClr val="tx1"/>
                </a:solidFill>
              </a:rPr>
              <a:t>存し、毎回買ってくる領域。</a:t>
            </a:r>
          </a:p>
        </p:txBody>
      </p:sp>
      <p:sp>
        <p:nvSpPr>
          <p:cNvPr id="34" name="角丸四角形 33"/>
          <p:cNvSpPr/>
          <p:nvPr/>
        </p:nvSpPr>
        <p:spPr>
          <a:xfrm>
            <a:off x="9238714" y="6030465"/>
            <a:ext cx="2579906" cy="683317"/>
          </a:xfrm>
          <a:prstGeom prst="roundRect">
            <a:avLst/>
          </a:prstGeom>
          <a:solidFill>
            <a:srgbClr val="99FFCC"/>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日本もこれから諸外国のようにこれらを作ることができるようになるのである。</a:t>
            </a:r>
            <a:r>
              <a:rPr kumimoji="1" lang="en-US" altLang="ja-JP" sz="1050" b="1" dirty="0">
                <a:solidFill>
                  <a:schemeClr val="tx1"/>
                </a:solidFill>
              </a:rPr>
              <a:t>(</a:t>
            </a:r>
            <a:r>
              <a:rPr kumimoji="1" lang="ja-JP" altLang="en-US" sz="1050" b="1" dirty="0">
                <a:solidFill>
                  <a:schemeClr val="tx1"/>
                </a:solidFill>
              </a:rPr>
              <a:t>サイバー先進国の仲間入り</a:t>
            </a:r>
            <a:r>
              <a:rPr kumimoji="1" lang="en-US" altLang="ja-JP" sz="1050" b="1" dirty="0">
                <a:solidFill>
                  <a:schemeClr val="tx1"/>
                </a:solidFill>
              </a:rPr>
              <a:t>)</a:t>
            </a:r>
            <a:endParaRPr kumimoji="1" lang="ja-JP" altLang="en-US" sz="1050" b="1" dirty="0">
              <a:solidFill>
                <a:schemeClr val="tx1"/>
              </a:solidFill>
            </a:endParaRPr>
          </a:p>
        </p:txBody>
      </p:sp>
      <p:sp>
        <p:nvSpPr>
          <p:cNvPr id="8" name="下矢印 7"/>
          <p:cNvSpPr/>
          <p:nvPr/>
        </p:nvSpPr>
        <p:spPr>
          <a:xfrm rot="10800000">
            <a:off x="505493" y="2511924"/>
            <a:ext cx="528714" cy="984420"/>
          </a:xfrm>
          <a:prstGeom prst="downArrow">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363490" y="1742483"/>
            <a:ext cx="2733340" cy="769441"/>
          </a:xfrm>
          <a:prstGeom prst="rect">
            <a:avLst/>
          </a:prstGeom>
          <a:solidFill>
            <a:schemeClr val="bg1"/>
          </a:solidFill>
        </p:spPr>
        <p:txBody>
          <a:bodyPr wrap="square" rtlCol="0">
            <a:spAutoFit/>
          </a:bodyPr>
          <a:lstStyle/>
          <a:p>
            <a:r>
              <a:rPr kumimoji="1" lang="ja-JP" altLang="en-US" sz="1100" b="1" dirty="0">
                <a:solidFill>
                  <a:schemeClr val="accent6">
                    <a:lumMod val="75000"/>
                  </a:schemeClr>
                </a:solidFill>
              </a:rPr>
              <a:t>難易度は低い </a:t>
            </a:r>
            <a:r>
              <a:rPr kumimoji="1" lang="en-US" altLang="ja-JP" sz="1100" b="1" dirty="0">
                <a:solidFill>
                  <a:schemeClr val="accent6">
                    <a:lumMod val="75000"/>
                  </a:schemeClr>
                </a:solidFill>
              </a:rPr>
              <a:t>(</a:t>
            </a:r>
            <a:r>
              <a:rPr kumimoji="1" lang="ja-JP" altLang="en-US" sz="1100" b="1" dirty="0">
                <a:solidFill>
                  <a:schemeClr val="accent6">
                    <a:lumMod val="75000"/>
                  </a:schemeClr>
                </a:solidFill>
              </a:rPr>
              <a:t>誰でも参入できる</a:t>
            </a:r>
            <a:r>
              <a:rPr kumimoji="1" lang="en-US" altLang="ja-JP" sz="1100" b="1" dirty="0">
                <a:solidFill>
                  <a:schemeClr val="accent6">
                    <a:lumMod val="75000"/>
                  </a:schemeClr>
                </a:solidFill>
              </a:rPr>
              <a:t>)</a:t>
            </a:r>
            <a:r>
              <a:rPr kumimoji="1" lang="ja-JP" altLang="en-US" sz="1100" b="1" dirty="0" err="1">
                <a:solidFill>
                  <a:schemeClr val="accent6">
                    <a:lumMod val="75000"/>
                  </a:schemeClr>
                </a:solidFill>
              </a:rPr>
              <a:t>。</a:t>
            </a:r>
            <a:r>
              <a:rPr kumimoji="1" lang="ja-JP" altLang="en-US" sz="1100" b="1" dirty="0">
                <a:solidFill>
                  <a:schemeClr val="accent6">
                    <a:lumMod val="75000"/>
                  </a:schemeClr>
                </a:solidFill>
              </a:rPr>
              <a:t>低リスク。</a:t>
            </a:r>
          </a:p>
          <a:p>
            <a:r>
              <a:rPr kumimoji="1" lang="ja-JP" altLang="en-US" sz="1100" b="1" dirty="0">
                <a:solidFill>
                  <a:schemeClr val="accent6">
                    <a:lumMod val="75000"/>
                  </a:schemeClr>
                </a:solidFill>
              </a:rPr>
              <a:t>日常的苦労の割に、収益が少ない。</a:t>
            </a:r>
            <a:endParaRPr kumimoji="1" lang="en-US" altLang="ja-JP" sz="1100" b="1" dirty="0">
              <a:solidFill>
                <a:schemeClr val="accent6">
                  <a:lumMod val="75000"/>
                </a:schemeClr>
              </a:solidFill>
            </a:endParaRPr>
          </a:p>
          <a:p>
            <a:r>
              <a:rPr kumimoji="1" lang="ja-JP" altLang="en-US" sz="1100" b="1" dirty="0">
                <a:solidFill>
                  <a:schemeClr val="accent6">
                    <a:lumMod val="75000"/>
                  </a:schemeClr>
                </a:solidFill>
              </a:rPr>
              <a:t>すぐに他者と競争になり、長続きしない。</a:t>
            </a:r>
            <a:endParaRPr kumimoji="1" lang="en-US" altLang="ja-JP" sz="1100" b="1" dirty="0">
              <a:solidFill>
                <a:schemeClr val="accent6">
                  <a:lumMod val="75000"/>
                </a:schemeClr>
              </a:solidFill>
            </a:endParaRPr>
          </a:p>
          <a:p>
            <a:r>
              <a:rPr kumimoji="1" lang="ja-JP" altLang="en-US" sz="1100" b="1" dirty="0">
                <a:solidFill>
                  <a:schemeClr val="accent6">
                    <a:lumMod val="75000"/>
                  </a:schemeClr>
                </a:solidFill>
              </a:rPr>
              <a:t>表面的。真似が容易。人海戦術化。</a:t>
            </a:r>
          </a:p>
        </p:txBody>
      </p:sp>
      <p:sp>
        <p:nvSpPr>
          <p:cNvPr id="35" name="下矢印 34"/>
          <p:cNvSpPr/>
          <p:nvPr/>
        </p:nvSpPr>
        <p:spPr>
          <a:xfrm>
            <a:off x="450504" y="3652542"/>
            <a:ext cx="632074" cy="984420"/>
          </a:xfrm>
          <a:prstGeom prst="downArrow">
            <a:avLst/>
          </a:prstGeom>
          <a:solidFill>
            <a:schemeClr val="accent2">
              <a:lumMod val="40000"/>
              <a:lumOff val="6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C9A478F2-4ACD-4E96-97C7-5D1748D0FC28}"/>
              </a:ext>
            </a:extLst>
          </p:cNvPr>
          <p:cNvSpPr txBox="1"/>
          <p:nvPr/>
        </p:nvSpPr>
        <p:spPr>
          <a:xfrm>
            <a:off x="769706" y="5840101"/>
            <a:ext cx="2389239" cy="954107"/>
          </a:xfrm>
          <a:prstGeom prst="rect">
            <a:avLst/>
          </a:prstGeom>
          <a:solidFill>
            <a:srgbClr val="FFFF00"/>
          </a:solidFill>
        </p:spPr>
        <p:txBody>
          <a:bodyPr wrap="square" rtlCol="0">
            <a:spAutoFit/>
          </a:bodyPr>
          <a:lstStyle/>
          <a:p>
            <a:r>
              <a:rPr kumimoji="1" lang="ja-JP" altLang="en-US" sz="2800" b="1" dirty="0">
                <a:solidFill>
                  <a:schemeClr val="accent5">
                    <a:lumMod val="75000"/>
                  </a:schemeClr>
                </a:solidFill>
              </a:rPr>
              <a:t>ココを </a:t>
            </a:r>
            <a:r>
              <a:rPr kumimoji="1" lang="en-US" altLang="ja-JP" sz="2800" b="1" dirty="0">
                <a:solidFill>
                  <a:schemeClr val="accent5">
                    <a:lumMod val="75000"/>
                  </a:schemeClr>
                </a:solidFill>
              </a:rPr>
              <a:t>1</a:t>
            </a:r>
            <a:r>
              <a:rPr kumimoji="1" lang="ja-JP" altLang="en-US" sz="2800" b="1" dirty="0">
                <a:solidFill>
                  <a:schemeClr val="accent5">
                    <a:lumMod val="75000"/>
                  </a:schemeClr>
                </a:solidFill>
              </a:rPr>
              <a:t> 万人</a:t>
            </a:r>
            <a:endParaRPr kumimoji="1" lang="en-US" altLang="ja-JP" sz="2800" b="1" dirty="0">
              <a:solidFill>
                <a:schemeClr val="accent5">
                  <a:lumMod val="75000"/>
                </a:schemeClr>
              </a:solidFill>
            </a:endParaRPr>
          </a:p>
          <a:p>
            <a:r>
              <a:rPr kumimoji="1" lang="ja-JP" altLang="en-US" sz="2800" b="1" dirty="0">
                <a:solidFill>
                  <a:schemeClr val="accent5">
                    <a:lumMod val="75000"/>
                  </a:schemeClr>
                </a:solidFill>
              </a:rPr>
              <a:t>育成したい！</a:t>
            </a:r>
          </a:p>
        </p:txBody>
      </p:sp>
      <p:sp>
        <p:nvSpPr>
          <p:cNvPr id="36" name="テキスト ボックス 35"/>
          <p:cNvSpPr txBox="1"/>
          <p:nvPr/>
        </p:nvSpPr>
        <p:spPr>
          <a:xfrm>
            <a:off x="552146" y="5132230"/>
            <a:ext cx="2652383" cy="938719"/>
          </a:xfrm>
          <a:prstGeom prst="rect">
            <a:avLst/>
          </a:prstGeom>
          <a:noFill/>
        </p:spPr>
        <p:txBody>
          <a:bodyPr wrap="square" rtlCol="0">
            <a:spAutoFit/>
          </a:bodyPr>
          <a:lstStyle/>
          <a:p>
            <a:r>
              <a:rPr kumimoji="1" lang="ja-JP" altLang="en-US" sz="1100" b="1" dirty="0">
                <a:solidFill>
                  <a:schemeClr val="accent2">
                    <a:lumMod val="50000"/>
                  </a:schemeClr>
                </a:solidFill>
              </a:rPr>
              <a:t>システム内奥。極めて高難易度、高リスク。</a:t>
            </a:r>
            <a:endParaRPr kumimoji="1" lang="en-US" altLang="ja-JP" sz="1100" b="1" dirty="0">
              <a:solidFill>
                <a:schemeClr val="accent2">
                  <a:lumMod val="50000"/>
                </a:schemeClr>
              </a:solidFill>
            </a:endParaRPr>
          </a:p>
          <a:p>
            <a:r>
              <a:rPr lang="en-US" altLang="ja-JP" sz="1100" b="1" dirty="0">
                <a:solidFill>
                  <a:schemeClr val="accent2">
                    <a:lumMod val="50000"/>
                  </a:schemeClr>
                </a:solidFill>
              </a:rPr>
              <a:t>(</a:t>
            </a:r>
            <a:r>
              <a:rPr lang="ja-JP" altLang="en-US" sz="1100" b="1" dirty="0">
                <a:solidFill>
                  <a:schemeClr val="accent2">
                    <a:lumMod val="50000"/>
                  </a:schemeClr>
                </a:solidFill>
              </a:rPr>
              <a:t>高い技術習得をしなければ参入不能</a:t>
            </a:r>
            <a:r>
              <a:rPr lang="en-US" altLang="ja-JP" sz="1100" b="1" dirty="0">
                <a:solidFill>
                  <a:schemeClr val="accent2">
                    <a:lumMod val="50000"/>
                  </a:schemeClr>
                </a:solidFill>
              </a:rPr>
              <a:t>)</a:t>
            </a:r>
            <a:endParaRPr kumimoji="1" lang="en-US" altLang="ja-JP" sz="1100" b="1" dirty="0">
              <a:solidFill>
                <a:schemeClr val="accent2">
                  <a:lumMod val="50000"/>
                </a:schemeClr>
              </a:solidFill>
            </a:endParaRPr>
          </a:p>
          <a:p>
            <a:r>
              <a:rPr kumimoji="1" lang="ja-JP" altLang="en-US" sz="1100" b="1" dirty="0">
                <a:solidFill>
                  <a:schemeClr val="accent2">
                    <a:lumMod val="50000"/>
                  </a:schemeClr>
                </a:solidFill>
              </a:rPr>
              <a:t>少数人数でも勝てる</a:t>
            </a:r>
            <a:r>
              <a:rPr lang="ja-JP" altLang="en-US" sz="1100" b="1" dirty="0">
                <a:solidFill>
                  <a:schemeClr val="accent2">
                    <a:lumMod val="50000"/>
                  </a:schemeClr>
                </a:solidFill>
              </a:rPr>
              <a:t>。</a:t>
            </a:r>
            <a:r>
              <a:rPr kumimoji="1" lang="ja-JP" altLang="en-US" sz="1100" b="1" dirty="0">
                <a:solidFill>
                  <a:schemeClr val="accent2">
                    <a:lumMod val="50000"/>
                  </a:schemeClr>
                </a:solidFill>
              </a:rPr>
              <a:t>人海戦術では決して作れない。高収益、高効率。国際競争力の根源</a:t>
            </a:r>
            <a:r>
              <a:rPr lang="ja-JP" altLang="en-US" sz="1100" b="1" dirty="0">
                <a:solidFill>
                  <a:schemeClr val="accent2">
                    <a:lumMod val="50000"/>
                  </a:schemeClr>
                </a:solidFill>
              </a:rPr>
              <a:t>。</a:t>
            </a:r>
            <a:endParaRPr kumimoji="1" lang="ja-JP" altLang="en-US" sz="1100" b="1" dirty="0">
              <a:solidFill>
                <a:schemeClr val="accent2">
                  <a:lumMod val="50000"/>
                </a:schemeClr>
              </a:solidFill>
            </a:endParaRPr>
          </a:p>
        </p:txBody>
      </p:sp>
    </p:spTree>
    <p:extLst>
      <p:ext uri="{BB962C8B-B14F-4D97-AF65-F5344CB8AC3E}">
        <p14:creationId xmlns:p14="http://schemas.microsoft.com/office/powerpoint/2010/main" val="4146015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FD723006-DAB2-470D-BAB5-61EE700C4BD9}"/>
              </a:ext>
            </a:extLst>
          </p:cNvPr>
          <p:cNvSpPr/>
          <p:nvPr/>
        </p:nvSpPr>
        <p:spPr>
          <a:xfrm>
            <a:off x="2812942" y="46467"/>
            <a:ext cx="5285429" cy="840869"/>
          </a:xfrm>
          <a:prstGeom prst="roundRect">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2400" b="1" dirty="0">
                <a:solidFill>
                  <a:schemeClr val="tx1"/>
                </a:solidFill>
              </a:rPr>
              <a:t>アプリケーション領域</a:t>
            </a:r>
          </a:p>
        </p:txBody>
      </p:sp>
      <p:sp>
        <p:nvSpPr>
          <p:cNvPr id="42" name="四角形: 角を丸くする 41">
            <a:extLst>
              <a:ext uri="{FF2B5EF4-FFF2-40B4-BE49-F238E27FC236}">
                <a16:creationId xmlns:a16="http://schemas.microsoft.com/office/drawing/2014/main" id="{3C68056D-2F05-4200-BC6C-AA33AD460A40}"/>
              </a:ext>
            </a:extLst>
          </p:cNvPr>
          <p:cNvSpPr/>
          <p:nvPr/>
        </p:nvSpPr>
        <p:spPr>
          <a:xfrm>
            <a:off x="250093" y="6176837"/>
            <a:ext cx="11279552" cy="681163"/>
          </a:xfrm>
          <a:prstGeom prst="roundRect">
            <a:avLst/>
          </a:prstGeom>
          <a:solidFill>
            <a:schemeClr val="accent6">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kumimoji="1" lang="ja-JP" altLang="en-US" sz="2400" b="1" dirty="0"/>
              <a:t>物理世界</a:t>
            </a:r>
            <a:endParaRPr kumimoji="1" lang="en-US" altLang="ja-JP" sz="2400" b="1" dirty="0"/>
          </a:p>
        </p:txBody>
      </p:sp>
      <p:sp>
        <p:nvSpPr>
          <p:cNvPr id="21" name="四角形: 角を丸くする 20">
            <a:extLst>
              <a:ext uri="{FF2B5EF4-FFF2-40B4-BE49-F238E27FC236}">
                <a16:creationId xmlns:a16="http://schemas.microsoft.com/office/drawing/2014/main" id="{AE2C9014-4C68-4DDE-B3B4-C630510E4C22}"/>
              </a:ext>
            </a:extLst>
          </p:cNvPr>
          <p:cNvSpPr/>
          <p:nvPr/>
        </p:nvSpPr>
        <p:spPr>
          <a:xfrm>
            <a:off x="836247" y="4326387"/>
            <a:ext cx="10034953" cy="140868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kumimoji="1" lang="ja-JP" altLang="en-US" sz="2400" b="1" dirty="0"/>
              <a:t>ハードウェア領域</a:t>
            </a:r>
            <a:endParaRPr kumimoji="1" lang="en-US" altLang="ja-JP" sz="2400" b="1" dirty="0"/>
          </a:p>
        </p:txBody>
      </p:sp>
      <p:sp>
        <p:nvSpPr>
          <p:cNvPr id="11" name="四角形: 角を丸くする 10">
            <a:extLst>
              <a:ext uri="{FF2B5EF4-FFF2-40B4-BE49-F238E27FC236}">
                <a16:creationId xmlns:a16="http://schemas.microsoft.com/office/drawing/2014/main" id="{ED0E1D23-328F-43B1-878E-052146F8CBD1}"/>
              </a:ext>
            </a:extLst>
          </p:cNvPr>
          <p:cNvSpPr/>
          <p:nvPr/>
        </p:nvSpPr>
        <p:spPr>
          <a:xfrm>
            <a:off x="1609970" y="1078609"/>
            <a:ext cx="7909169" cy="266504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t"/>
          <a:lstStyle/>
          <a:p>
            <a:pPr algn="ctr"/>
            <a:endParaRPr kumimoji="1" lang="en-US" altLang="ja-JP" sz="900" b="1" dirty="0"/>
          </a:p>
          <a:p>
            <a:pPr algn="ctr"/>
            <a:r>
              <a:rPr kumimoji="1" lang="ja-JP" altLang="en-US" sz="2400" b="1" dirty="0"/>
              <a:t>システムソフトウェア領域</a:t>
            </a:r>
          </a:p>
        </p:txBody>
      </p:sp>
      <p:sp>
        <p:nvSpPr>
          <p:cNvPr id="13" name="四角形: 角を丸くする 12">
            <a:extLst>
              <a:ext uri="{FF2B5EF4-FFF2-40B4-BE49-F238E27FC236}">
                <a16:creationId xmlns:a16="http://schemas.microsoft.com/office/drawing/2014/main" id="{6DBD9D5E-DA3F-4960-B48D-E4B518476C0F}"/>
              </a:ext>
            </a:extLst>
          </p:cNvPr>
          <p:cNvSpPr/>
          <p:nvPr/>
        </p:nvSpPr>
        <p:spPr>
          <a:xfrm>
            <a:off x="1992923" y="1772224"/>
            <a:ext cx="3391877" cy="2479433"/>
          </a:xfrm>
          <a:prstGeom prst="roundRect">
            <a:avLst/>
          </a:prstGeom>
        </p:spPr>
        <p:style>
          <a:lnRef idx="1">
            <a:schemeClr val="accent5"/>
          </a:lnRef>
          <a:fillRef idx="2">
            <a:schemeClr val="accent5"/>
          </a:fillRef>
          <a:effectRef idx="1">
            <a:schemeClr val="accent5"/>
          </a:effectRef>
          <a:fontRef idx="minor">
            <a:schemeClr val="dk1"/>
          </a:fontRef>
        </p:style>
        <p:txBody>
          <a:bodyPr rtlCol="0" anchor="t"/>
          <a:lstStyle/>
          <a:p>
            <a:pPr algn="ctr"/>
            <a:r>
              <a:rPr kumimoji="1" lang="ja-JP" altLang="en-US" sz="2400" dirty="0"/>
              <a:t>コンピュータシステム</a:t>
            </a:r>
          </a:p>
        </p:txBody>
      </p:sp>
      <p:sp>
        <p:nvSpPr>
          <p:cNvPr id="14" name="四角形: 角を丸くする 13">
            <a:extLst>
              <a:ext uri="{FF2B5EF4-FFF2-40B4-BE49-F238E27FC236}">
                <a16:creationId xmlns:a16="http://schemas.microsoft.com/office/drawing/2014/main" id="{DE6ED08F-52D5-4E57-BB36-9BA28E7F7789}"/>
              </a:ext>
            </a:extLst>
          </p:cNvPr>
          <p:cNvSpPr/>
          <p:nvPr/>
        </p:nvSpPr>
        <p:spPr>
          <a:xfrm>
            <a:off x="5756031" y="1772224"/>
            <a:ext cx="3391877" cy="2409093"/>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kumimoji="1" lang="ja-JP" altLang="en-US" sz="2400" dirty="0"/>
              <a:t>ネットワークシステム</a:t>
            </a:r>
          </a:p>
        </p:txBody>
      </p:sp>
      <p:sp>
        <p:nvSpPr>
          <p:cNvPr id="15" name="四角形: 角を丸くする 14">
            <a:extLst>
              <a:ext uri="{FF2B5EF4-FFF2-40B4-BE49-F238E27FC236}">
                <a16:creationId xmlns:a16="http://schemas.microsoft.com/office/drawing/2014/main" id="{9FD188CB-952F-43BB-8240-3740E3BF5E3C}"/>
              </a:ext>
            </a:extLst>
          </p:cNvPr>
          <p:cNvSpPr/>
          <p:nvPr/>
        </p:nvSpPr>
        <p:spPr>
          <a:xfrm>
            <a:off x="5929923" y="2696394"/>
            <a:ext cx="2965938" cy="592017"/>
          </a:xfrm>
          <a:prstGeom prst="roundRect">
            <a:avLst/>
          </a:prstGeom>
        </p:spPr>
        <p:style>
          <a:lnRef idx="1">
            <a:schemeClr val="accent6"/>
          </a:lnRef>
          <a:fillRef idx="2">
            <a:schemeClr val="accent6"/>
          </a:fillRef>
          <a:effectRef idx="1">
            <a:schemeClr val="accent6"/>
          </a:effectRef>
          <a:fontRef idx="minor">
            <a:schemeClr val="dk1"/>
          </a:fontRef>
        </p:style>
        <p:txBody>
          <a:bodyPr rtlCol="0" anchor="t"/>
          <a:lstStyle/>
          <a:p>
            <a:pPr algn="ctr"/>
            <a:r>
              <a:rPr kumimoji="1" lang="ja-JP" altLang="en-US" sz="2400" dirty="0"/>
              <a:t>インターネットシステム</a:t>
            </a:r>
          </a:p>
        </p:txBody>
      </p:sp>
      <p:sp>
        <p:nvSpPr>
          <p:cNvPr id="17" name="四角形: 角を丸くする 16">
            <a:extLst>
              <a:ext uri="{FF2B5EF4-FFF2-40B4-BE49-F238E27FC236}">
                <a16:creationId xmlns:a16="http://schemas.microsoft.com/office/drawing/2014/main" id="{74173158-70B5-4C85-B1A7-5499420B57CE}"/>
              </a:ext>
            </a:extLst>
          </p:cNvPr>
          <p:cNvSpPr/>
          <p:nvPr/>
        </p:nvSpPr>
        <p:spPr>
          <a:xfrm>
            <a:off x="6362225" y="3387527"/>
            <a:ext cx="2398821" cy="516349"/>
          </a:xfrm>
          <a:prstGeom prst="roundRect">
            <a:avLst/>
          </a:prstGeom>
        </p:spPr>
        <p:style>
          <a:lnRef idx="1">
            <a:schemeClr val="accent2"/>
          </a:lnRef>
          <a:fillRef idx="2">
            <a:schemeClr val="accent2"/>
          </a:fillRef>
          <a:effectRef idx="1">
            <a:schemeClr val="accent2"/>
          </a:effectRef>
          <a:fontRef idx="minor">
            <a:schemeClr val="dk1"/>
          </a:fontRef>
        </p:style>
        <p:txBody>
          <a:bodyPr rtlCol="0" anchor="t"/>
          <a:lstStyle/>
          <a:p>
            <a:pPr algn="ctr"/>
            <a:r>
              <a:rPr kumimoji="1" lang="ja-JP" altLang="en-US" dirty="0"/>
              <a:t>通信システム </a:t>
            </a:r>
            <a:r>
              <a:rPr kumimoji="1" lang="en-US" altLang="ja-JP" dirty="0"/>
              <a:t>(</a:t>
            </a:r>
            <a:r>
              <a:rPr kumimoji="1" lang="ja-JP" altLang="en-US" dirty="0"/>
              <a:t>ソフト</a:t>
            </a:r>
            <a:r>
              <a:rPr kumimoji="1" lang="en-US" altLang="ja-JP" dirty="0"/>
              <a:t>)</a:t>
            </a:r>
            <a:endParaRPr kumimoji="1" lang="ja-JP" altLang="en-US" dirty="0"/>
          </a:p>
        </p:txBody>
      </p:sp>
      <p:sp>
        <p:nvSpPr>
          <p:cNvPr id="18" name="四角形: 角を丸くする 17">
            <a:extLst>
              <a:ext uri="{FF2B5EF4-FFF2-40B4-BE49-F238E27FC236}">
                <a16:creationId xmlns:a16="http://schemas.microsoft.com/office/drawing/2014/main" id="{2C05A415-7802-43AA-B054-B411E57D45F5}"/>
              </a:ext>
            </a:extLst>
          </p:cNvPr>
          <p:cNvSpPr/>
          <p:nvPr/>
        </p:nvSpPr>
        <p:spPr>
          <a:xfrm>
            <a:off x="2233246" y="2564509"/>
            <a:ext cx="2965938" cy="592017"/>
          </a:xfrm>
          <a:prstGeom prst="roundRect">
            <a:avLst/>
          </a:prstGeom>
        </p:spPr>
        <p:style>
          <a:lnRef idx="1">
            <a:schemeClr val="accent4"/>
          </a:lnRef>
          <a:fillRef idx="2">
            <a:schemeClr val="accent4"/>
          </a:fillRef>
          <a:effectRef idx="1">
            <a:schemeClr val="accent4"/>
          </a:effectRef>
          <a:fontRef idx="minor">
            <a:schemeClr val="dk1"/>
          </a:fontRef>
        </p:style>
        <p:txBody>
          <a:bodyPr rtlCol="0" anchor="t"/>
          <a:lstStyle/>
          <a:p>
            <a:pPr algn="ctr"/>
            <a:r>
              <a:rPr kumimoji="1" lang="ja-JP" altLang="en-US" dirty="0"/>
              <a:t>オペレーティングシステム </a:t>
            </a:r>
            <a:r>
              <a:rPr kumimoji="1" lang="en-US" altLang="ja-JP" dirty="0"/>
              <a:t>(OS)</a:t>
            </a:r>
            <a:endParaRPr kumimoji="1" lang="ja-JP" altLang="en-US" dirty="0"/>
          </a:p>
        </p:txBody>
      </p:sp>
      <p:sp>
        <p:nvSpPr>
          <p:cNvPr id="19" name="四角形: 角を丸くする 18">
            <a:extLst>
              <a:ext uri="{FF2B5EF4-FFF2-40B4-BE49-F238E27FC236}">
                <a16:creationId xmlns:a16="http://schemas.microsoft.com/office/drawing/2014/main" id="{567785E9-C778-4D1D-B7F2-8D040D66C586}"/>
              </a:ext>
            </a:extLst>
          </p:cNvPr>
          <p:cNvSpPr/>
          <p:nvPr/>
        </p:nvSpPr>
        <p:spPr>
          <a:xfrm>
            <a:off x="2233246" y="3231256"/>
            <a:ext cx="2965938" cy="592017"/>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kumimoji="1" lang="ja-JP" altLang="en-US" sz="2400" dirty="0"/>
              <a:t>仮想化システム</a:t>
            </a:r>
          </a:p>
        </p:txBody>
      </p:sp>
      <p:sp>
        <p:nvSpPr>
          <p:cNvPr id="20" name="四角形: 角を丸くする 19">
            <a:extLst>
              <a:ext uri="{FF2B5EF4-FFF2-40B4-BE49-F238E27FC236}">
                <a16:creationId xmlns:a16="http://schemas.microsoft.com/office/drawing/2014/main" id="{A47A1412-1E13-449E-8E20-78A5DCD90C60}"/>
              </a:ext>
            </a:extLst>
          </p:cNvPr>
          <p:cNvSpPr/>
          <p:nvPr/>
        </p:nvSpPr>
        <p:spPr>
          <a:xfrm>
            <a:off x="2205892" y="3784808"/>
            <a:ext cx="2965938" cy="378564"/>
          </a:xfrm>
          <a:prstGeom prst="roundRect">
            <a:avLst/>
          </a:prstGeom>
        </p:spPr>
        <p:style>
          <a:lnRef idx="1">
            <a:schemeClr val="accent2"/>
          </a:lnRef>
          <a:fillRef idx="2">
            <a:schemeClr val="accent2"/>
          </a:fillRef>
          <a:effectRef idx="1">
            <a:schemeClr val="accent2"/>
          </a:effectRef>
          <a:fontRef idx="minor">
            <a:schemeClr val="dk1"/>
          </a:fontRef>
        </p:style>
        <p:txBody>
          <a:bodyPr rtlCol="0" anchor="t"/>
          <a:lstStyle/>
          <a:p>
            <a:pPr algn="ctr"/>
            <a:r>
              <a:rPr kumimoji="1" lang="ja-JP" altLang="en-US" sz="2400" dirty="0"/>
              <a:t>クラウドシステム</a:t>
            </a:r>
          </a:p>
        </p:txBody>
      </p:sp>
      <p:sp>
        <p:nvSpPr>
          <p:cNvPr id="24" name="円柱 23">
            <a:extLst>
              <a:ext uri="{FF2B5EF4-FFF2-40B4-BE49-F238E27FC236}">
                <a16:creationId xmlns:a16="http://schemas.microsoft.com/office/drawing/2014/main" id="{807069DB-257E-4B4D-9D93-50BB74352E3F}"/>
              </a:ext>
            </a:extLst>
          </p:cNvPr>
          <p:cNvSpPr/>
          <p:nvPr/>
        </p:nvSpPr>
        <p:spPr>
          <a:xfrm>
            <a:off x="7471507" y="4077153"/>
            <a:ext cx="179754" cy="51704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sp>
        <p:nvSpPr>
          <p:cNvPr id="25" name="円柱 24">
            <a:extLst>
              <a:ext uri="{FF2B5EF4-FFF2-40B4-BE49-F238E27FC236}">
                <a16:creationId xmlns:a16="http://schemas.microsoft.com/office/drawing/2014/main" id="{1400559E-0601-49A3-847E-23B4D66AE3BC}"/>
              </a:ext>
            </a:extLst>
          </p:cNvPr>
          <p:cNvSpPr/>
          <p:nvPr/>
        </p:nvSpPr>
        <p:spPr>
          <a:xfrm>
            <a:off x="3626338" y="4147482"/>
            <a:ext cx="179754" cy="51704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sp>
        <p:nvSpPr>
          <p:cNvPr id="33" name="テキスト ボックス 32">
            <a:extLst>
              <a:ext uri="{FF2B5EF4-FFF2-40B4-BE49-F238E27FC236}">
                <a16:creationId xmlns:a16="http://schemas.microsoft.com/office/drawing/2014/main" id="{762B861B-6B70-4EBF-94E9-32543DE4DFB5}"/>
              </a:ext>
            </a:extLst>
          </p:cNvPr>
          <p:cNvSpPr txBox="1"/>
          <p:nvPr/>
        </p:nvSpPr>
        <p:spPr>
          <a:xfrm>
            <a:off x="9732108" y="3607521"/>
            <a:ext cx="1797536" cy="646331"/>
          </a:xfrm>
          <a:prstGeom prst="rect">
            <a:avLst/>
          </a:prstGeom>
          <a:noFill/>
        </p:spPr>
        <p:txBody>
          <a:bodyPr wrap="square" rtlCol="0">
            <a:spAutoFit/>
          </a:bodyPr>
          <a:lstStyle/>
          <a:p>
            <a:r>
              <a:rPr kumimoji="1" lang="ja-JP" altLang="en-US" dirty="0"/>
              <a:t>デバイスドライバ</a:t>
            </a:r>
            <a:endParaRPr kumimoji="1" lang="en-US" altLang="ja-JP" dirty="0"/>
          </a:p>
          <a:p>
            <a:r>
              <a:rPr lang="en-US" altLang="ja-JP" dirty="0"/>
              <a:t>(Device Driver)</a:t>
            </a:r>
            <a:endParaRPr kumimoji="1" lang="ja-JP" altLang="en-US" dirty="0"/>
          </a:p>
        </p:txBody>
      </p:sp>
      <p:sp>
        <p:nvSpPr>
          <p:cNvPr id="36" name="四角形: 角を丸くする 35">
            <a:extLst>
              <a:ext uri="{FF2B5EF4-FFF2-40B4-BE49-F238E27FC236}">
                <a16:creationId xmlns:a16="http://schemas.microsoft.com/office/drawing/2014/main" id="{B10DA1F9-D029-40D7-8FE3-70BFC5FD9DDE}"/>
              </a:ext>
            </a:extLst>
          </p:cNvPr>
          <p:cNvSpPr/>
          <p:nvPr/>
        </p:nvSpPr>
        <p:spPr>
          <a:xfrm>
            <a:off x="3049953" y="5370721"/>
            <a:ext cx="5539155" cy="441761"/>
          </a:xfrm>
          <a:prstGeom prst="roundRect">
            <a:avLst/>
          </a:prstGeom>
        </p:spPr>
        <p:style>
          <a:lnRef idx="1">
            <a:schemeClr val="accent4"/>
          </a:lnRef>
          <a:fillRef idx="2">
            <a:schemeClr val="accent4"/>
          </a:fillRef>
          <a:effectRef idx="1">
            <a:schemeClr val="accent4"/>
          </a:effectRef>
          <a:fontRef idx="minor">
            <a:schemeClr val="dk1"/>
          </a:fontRef>
        </p:style>
        <p:txBody>
          <a:bodyPr rtlCol="0" anchor="t"/>
          <a:lstStyle/>
          <a:p>
            <a:pPr algn="ctr"/>
            <a:r>
              <a:rPr kumimoji="1" lang="ja-JP" altLang="en-US" dirty="0">
                <a:solidFill>
                  <a:schemeClr val="tx1"/>
                </a:solidFill>
              </a:rPr>
              <a:t>半導体 </a:t>
            </a:r>
            <a:r>
              <a:rPr kumimoji="1" lang="en-US" altLang="ja-JP" dirty="0">
                <a:solidFill>
                  <a:schemeClr val="tx1"/>
                </a:solidFill>
              </a:rPr>
              <a:t>(</a:t>
            </a:r>
            <a:r>
              <a:rPr kumimoji="1" lang="ja-JP" altLang="en-US" dirty="0">
                <a:solidFill>
                  <a:schemeClr val="tx1"/>
                </a:solidFill>
              </a:rPr>
              <a:t>シリコン</a:t>
            </a:r>
            <a:r>
              <a:rPr kumimoji="1" lang="en-US" altLang="ja-JP" dirty="0">
                <a:solidFill>
                  <a:schemeClr val="tx1"/>
                </a:solidFill>
              </a:rPr>
              <a:t>)</a:t>
            </a:r>
            <a:endParaRPr kumimoji="1" lang="ja-JP" altLang="en-US" dirty="0">
              <a:solidFill>
                <a:schemeClr val="tx1"/>
              </a:solidFill>
            </a:endParaRPr>
          </a:p>
        </p:txBody>
      </p:sp>
      <p:sp>
        <p:nvSpPr>
          <p:cNvPr id="38" name="四角形: 角を丸くする 37">
            <a:extLst>
              <a:ext uri="{FF2B5EF4-FFF2-40B4-BE49-F238E27FC236}">
                <a16:creationId xmlns:a16="http://schemas.microsoft.com/office/drawing/2014/main" id="{27B0271F-485E-45AB-9604-65274C9D2D47}"/>
              </a:ext>
            </a:extLst>
          </p:cNvPr>
          <p:cNvSpPr/>
          <p:nvPr/>
        </p:nvSpPr>
        <p:spPr>
          <a:xfrm>
            <a:off x="3262923" y="4973602"/>
            <a:ext cx="2965938" cy="329902"/>
          </a:xfrm>
          <a:prstGeom prst="roundRect">
            <a:avLst/>
          </a:prstGeom>
        </p:spPr>
        <p:style>
          <a:lnRef idx="1">
            <a:schemeClr val="dk1"/>
          </a:lnRef>
          <a:fillRef idx="2">
            <a:schemeClr val="dk1"/>
          </a:fillRef>
          <a:effectRef idx="1">
            <a:schemeClr val="dk1"/>
          </a:effectRef>
          <a:fontRef idx="minor">
            <a:schemeClr val="dk1"/>
          </a:fontRef>
        </p:style>
        <p:txBody>
          <a:bodyPr rtlCol="0" anchor="t"/>
          <a:lstStyle/>
          <a:p>
            <a:pPr algn="ctr"/>
            <a:r>
              <a:rPr kumimoji="1" lang="ja-JP" altLang="en-US" dirty="0">
                <a:solidFill>
                  <a:schemeClr val="bg1"/>
                </a:solidFill>
              </a:rPr>
              <a:t>論理回路設計技術</a:t>
            </a:r>
          </a:p>
        </p:txBody>
      </p:sp>
      <p:sp>
        <p:nvSpPr>
          <p:cNvPr id="39" name="四角形: 角を丸くする 38">
            <a:extLst>
              <a:ext uri="{FF2B5EF4-FFF2-40B4-BE49-F238E27FC236}">
                <a16:creationId xmlns:a16="http://schemas.microsoft.com/office/drawing/2014/main" id="{4C1A09F0-119E-4F23-A776-F85551204244}"/>
              </a:ext>
            </a:extLst>
          </p:cNvPr>
          <p:cNvSpPr/>
          <p:nvPr/>
        </p:nvSpPr>
        <p:spPr>
          <a:xfrm>
            <a:off x="6362225" y="4864541"/>
            <a:ext cx="1881552" cy="441761"/>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kumimoji="1" lang="ja-JP" altLang="en-US" dirty="0">
                <a:solidFill>
                  <a:schemeClr val="tx1"/>
                </a:solidFill>
              </a:rPr>
              <a:t>光伝送技術</a:t>
            </a:r>
          </a:p>
        </p:txBody>
      </p:sp>
      <p:sp>
        <p:nvSpPr>
          <p:cNvPr id="40" name="テキスト ボックス 39">
            <a:extLst>
              <a:ext uri="{FF2B5EF4-FFF2-40B4-BE49-F238E27FC236}">
                <a16:creationId xmlns:a16="http://schemas.microsoft.com/office/drawing/2014/main" id="{9D259D47-FA4A-4916-893C-2709F1D98C8A}"/>
              </a:ext>
            </a:extLst>
          </p:cNvPr>
          <p:cNvSpPr txBox="1"/>
          <p:nvPr/>
        </p:nvSpPr>
        <p:spPr>
          <a:xfrm>
            <a:off x="9352812" y="5251099"/>
            <a:ext cx="1100015" cy="369332"/>
          </a:xfrm>
          <a:prstGeom prst="rect">
            <a:avLst/>
          </a:prstGeom>
          <a:noFill/>
        </p:spPr>
        <p:txBody>
          <a:bodyPr wrap="square" rtlCol="0">
            <a:spAutoFit/>
          </a:bodyPr>
          <a:lstStyle/>
          <a:p>
            <a:r>
              <a:rPr kumimoji="1" lang="ja-JP" altLang="en-US" dirty="0">
                <a:solidFill>
                  <a:schemeClr val="bg1"/>
                </a:solidFill>
              </a:rPr>
              <a:t>・・・ </a:t>
            </a:r>
            <a:r>
              <a:rPr kumimoji="1" lang="en-US" altLang="ja-JP" dirty="0" err="1">
                <a:solidFill>
                  <a:schemeClr val="bg1"/>
                </a:solidFill>
              </a:rPr>
              <a:t>etc</a:t>
            </a:r>
            <a:endParaRPr kumimoji="1" lang="ja-JP" altLang="en-US" dirty="0">
              <a:solidFill>
                <a:schemeClr val="bg1"/>
              </a:solidFill>
            </a:endParaRPr>
          </a:p>
        </p:txBody>
      </p:sp>
      <p:sp>
        <p:nvSpPr>
          <p:cNvPr id="41" name="円柱 40">
            <a:extLst>
              <a:ext uri="{FF2B5EF4-FFF2-40B4-BE49-F238E27FC236}">
                <a16:creationId xmlns:a16="http://schemas.microsoft.com/office/drawing/2014/main" id="{25A32ECB-CE62-4DB9-88AC-8459AAEFF75D}"/>
              </a:ext>
            </a:extLst>
          </p:cNvPr>
          <p:cNvSpPr/>
          <p:nvPr/>
        </p:nvSpPr>
        <p:spPr>
          <a:xfrm>
            <a:off x="5799991" y="5735076"/>
            <a:ext cx="179754" cy="517042"/>
          </a:xfrm>
          <a:prstGeom prst="can">
            <a:avLst/>
          </a:prstGeom>
          <a:solidFill>
            <a:srgbClr val="7030A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cxnSp>
        <p:nvCxnSpPr>
          <p:cNvPr id="43" name="直線矢印コネクタ 42">
            <a:extLst>
              <a:ext uri="{FF2B5EF4-FFF2-40B4-BE49-F238E27FC236}">
                <a16:creationId xmlns:a16="http://schemas.microsoft.com/office/drawing/2014/main" id="{388EDD07-844C-496C-BED2-F0BBAEF67097}"/>
              </a:ext>
            </a:extLst>
          </p:cNvPr>
          <p:cNvCxnSpPr>
            <a:cxnSpLocks/>
          </p:cNvCxnSpPr>
          <p:nvPr/>
        </p:nvCxnSpPr>
        <p:spPr>
          <a:xfrm flipH="1">
            <a:off x="5994400" y="5904744"/>
            <a:ext cx="2901461" cy="68225"/>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486F7398-8B09-448A-B2FF-FE282FB87D53}"/>
              </a:ext>
            </a:extLst>
          </p:cNvPr>
          <p:cNvSpPr txBox="1"/>
          <p:nvPr/>
        </p:nvSpPr>
        <p:spPr>
          <a:xfrm>
            <a:off x="8901472" y="5838064"/>
            <a:ext cx="2835031" cy="369332"/>
          </a:xfrm>
          <a:prstGeom prst="rect">
            <a:avLst/>
          </a:prstGeom>
          <a:noFill/>
        </p:spPr>
        <p:txBody>
          <a:bodyPr wrap="square" rtlCol="0">
            <a:spAutoFit/>
          </a:bodyPr>
          <a:lstStyle/>
          <a:p>
            <a:r>
              <a:rPr kumimoji="1" lang="ja-JP" altLang="en-US" dirty="0"/>
              <a:t>物理法則、論理法則</a:t>
            </a:r>
          </a:p>
        </p:txBody>
      </p:sp>
      <p:sp>
        <p:nvSpPr>
          <p:cNvPr id="46" name="四角形: 角を丸くする 45">
            <a:extLst>
              <a:ext uri="{FF2B5EF4-FFF2-40B4-BE49-F238E27FC236}">
                <a16:creationId xmlns:a16="http://schemas.microsoft.com/office/drawing/2014/main" id="{EA724818-EE37-47D2-943C-2442A093072F}"/>
              </a:ext>
            </a:extLst>
          </p:cNvPr>
          <p:cNvSpPr/>
          <p:nvPr/>
        </p:nvSpPr>
        <p:spPr>
          <a:xfrm>
            <a:off x="40591" y="533849"/>
            <a:ext cx="3604845" cy="1205682"/>
          </a:xfrm>
          <a:prstGeom prst="roundRect">
            <a:avLst/>
          </a:prstGeom>
          <a:solidFill>
            <a:schemeClr val="accent4">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t"/>
          <a:lstStyle/>
          <a:p>
            <a:pPr algn="ctr"/>
            <a:r>
              <a:rPr kumimoji="1" lang="ja-JP" altLang="en-US" sz="1600" dirty="0"/>
              <a:t>アプリケーション領域とシステム領域の両方に現われるシステム性を帯びた要素</a:t>
            </a:r>
          </a:p>
        </p:txBody>
      </p:sp>
      <p:sp>
        <p:nvSpPr>
          <p:cNvPr id="47" name="四角形: 角を丸くする 46">
            <a:extLst>
              <a:ext uri="{FF2B5EF4-FFF2-40B4-BE49-F238E27FC236}">
                <a16:creationId xmlns:a16="http://schemas.microsoft.com/office/drawing/2014/main" id="{1664503C-83C2-4003-B67F-EA6BC3C22377}"/>
              </a:ext>
            </a:extLst>
          </p:cNvPr>
          <p:cNvSpPr/>
          <p:nvPr/>
        </p:nvSpPr>
        <p:spPr>
          <a:xfrm>
            <a:off x="334157" y="1354819"/>
            <a:ext cx="1187939" cy="625118"/>
          </a:xfrm>
          <a:prstGeom prst="roundRect">
            <a:avLst/>
          </a:prstGeom>
        </p:spPr>
        <p:style>
          <a:lnRef idx="1">
            <a:schemeClr val="accent6"/>
          </a:lnRef>
          <a:fillRef idx="2">
            <a:schemeClr val="accent6"/>
          </a:fillRef>
          <a:effectRef idx="1">
            <a:schemeClr val="accent6"/>
          </a:effectRef>
          <a:fontRef idx="minor">
            <a:schemeClr val="dk1"/>
          </a:fontRef>
        </p:style>
        <p:txBody>
          <a:bodyPr rtlCol="0" anchor="t"/>
          <a:lstStyle/>
          <a:p>
            <a:pPr algn="ctr"/>
            <a:r>
              <a:rPr kumimoji="1" lang="ja-JP" altLang="en-US" sz="1400" dirty="0"/>
              <a:t>プログラミング</a:t>
            </a:r>
            <a:endParaRPr kumimoji="1" lang="en-US" altLang="ja-JP" sz="1400" dirty="0"/>
          </a:p>
          <a:p>
            <a:pPr algn="ctr"/>
            <a:r>
              <a:rPr kumimoji="1" lang="ja-JP" altLang="en-US" sz="1400" dirty="0"/>
              <a:t>言語</a:t>
            </a:r>
          </a:p>
        </p:txBody>
      </p:sp>
      <p:sp>
        <p:nvSpPr>
          <p:cNvPr id="49" name="四角形: 角を丸くする 48">
            <a:extLst>
              <a:ext uri="{FF2B5EF4-FFF2-40B4-BE49-F238E27FC236}">
                <a16:creationId xmlns:a16="http://schemas.microsoft.com/office/drawing/2014/main" id="{9A828A39-4A5C-4616-B4DF-B77E14AADDD5}"/>
              </a:ext>
            </a:extLst>
          </p:cNvPr>
          <p:cNvSpPr/>
          <p:nvPr/>
        </p:nvSpPr>
        <p:spPr>
          <a:xfrm>
            <a:off x="1539192" y="1183379"/>
            <a:ext cx="861646" cy="625118"/>
          </a:xfrm>
          <a:prstGeom prst="roundRect">
            <a:avLst/>
          </a:prstGeom>
        </p:spPr>
        <p:style>
          <a:lnRef idx="1">
            <a:schemeClr val="accent5"/>
          </a:lnRef>
          <a:fillRef idx="2">
            <a:schemeClr val="accent5"/>
          </a:fillRef>
          <a:effectRef idx="1">
            <a:schemeClr val="accent5"/>
          </a:effectRef>
          <a:fontRef idx="minor">
            <a:schemeClr val="dk1"/>
          </a:fontRef>
        </p:style>
        <p:txBody>
          <a:bodyPr rtlCol="0" anchor="t"/>
          <a:lstStyle/>
          <a:p>
            <a:pPr algn="ctr"/>
            <a:r>
              <a:rPr kumimoji="1" lang="ja-JP" altLang="en-US" sz="1400" dirty="0"/>
              <a:t>実行</a:t>
            </a:r>
            <a:endParaRPr kumimoji="1" lang="en-US" altLang="ja-JP" sz="1400" dirty="0"/>
          </a:p>
          <a:p>
            <a:pPr algn="ctr"/>
            <a:r>
              <a:rPr kumimoji="1" lang="ja-JP" altLang="en-US" sz="1400" dirty="0"/>
              <a:t>エンジン</a:t>
            </a:r>
          </a:p>
        </p:txBody>
      </p:sp>
      <p:sp>
        <p:nvSpPr>
          <p:cNvPr id="50" name="四角形: 角を丸くする 49">
            <a:extLst>
              <a:ext uri="{FF2B5EF4-FFF2-40B4-BE49-F238E27FC236}">
                <a16:creationId xmlns:a16="http://schemas.microsoft.com/office/drawing/2014/main" id="{68AA4DE4-4028-4D72-9716-C98459320567}"/>
              </a:ext>
            </a:extLst>
          </p:cNvPr>
          <p:cNvSpPr/>
          <p:nvPr/>
        </p:nvSpPr>
        <p:spPr>
          <a:xfrm>
            <a:off x="2410606" y="1199247"/>
            <a:ext cx="861646" cy="625118"/>
          </a:xfrm>
          <a:prstGeom prst="roundRect">
            <a:avLst/>
          </a:prstGeom>
        </p:spPr>
        <p:style>
          <a:lnRef idx="1">
            <a:schemeClr val="accent1"/>
          </a:lnRef>
          <a:fillRef idx="2">
            <a:schemeClr val="accent1"/>
          </a:fillRef>
          <a:effectRef idx="1">
            <a:schemeClr val="accent1"/>
          </a:effectRef>
          <a:fontRef idx="minor">
            <a:schemeClr val="dk1"/>
          </a:fontRef>
        </p:style>
        <p:txBody>
          <a:bodyPr rtlCol="0" anchor="t"/>
          <a:lstStyle/>
          <a:p>
            <a:pPr algn="ctr"/>
            <a:r>
              <a:rPr kumimoji="1" lang="ja-JP" altLang="en-US" sz="1400" dirty="0"/>
              <a:t>データ</a:t>
            </a:r>
          </a:p>
          <a:p>
            <a:pPr algn="ctr"/>
            <a:r>
              <a:rPr kumimoji="1" lang="ja-JP" altLang="en-US" sz="1400" dirty="0"/>
              <a:t>ベース</a:t>
            </a:r>
          </a:p>
        </p:txBody>
      </p:sp>
      <p:sp>
        <p:nvSpPr>
          <p:cNvPr id="51" name="テキスト ボックス 50">
            <a:extLst>
              <a:ext uri="{FF2B5EF4-FFF2-40B4-BE49-F238E27FC236}">
                <a16:creationId xmlns:a16="http://schemas.microsoft.com/office/drawing/2014/main" id="{C0C30AFC-CFDB-4A34-AD1F-B7023C1B22A9}"/>
              </a:ext>
            </a:extLst>
          </p:cNvPr>
          <p:cNvSpPr txBox="1"/>
          <p:nvPr/>
        </p:nvSpPr>
        <p:spPr>
          <a:xfrm>
            <a:off x="9182100" y="2934570"/>
            <a:ext cx="1100015" cy="369332"/>
          </a:xfrm>
          <a:prstGeom prst="rect">
            <a:avLst/>
          </a:prstGeom>
          <a:noFill/>
        </p:spPr>
        <p:txBody>
          <a:bodyPr wrap="square" rtlCol="0">
            <a:spAutoFit/>
          </a:bodyPr>
          <a:lstStyle/>
          <a:p>
            <a:r>
              <a:rPr kumimoji="1" lang="ja-JP" altLang="en-US" dirty="0"/>
              <a:t>・・・ </a:t>
            </a:r>
            <a:r>
              <a:rPr kumimoji="1" lang="en-US" altLang="ja-JP" dirty="0" err="1"/>
              <a:t>etc</a:t>
            </a:r>
            <a:endParaRPr kumimoji="1" lang="ja-JP" altLang="en-US" dirty="0"/>
          </a:p>
        </p:txBody>
      </p:sp>
      <p:sp>
        <p:nvSpPr>
          <p:cNvPr id="53" name="テキスト ボックス 52">
            <a:extLst>
              <a:ext uri="{FF2B5EF4-FFF2-40B4-BE49-F238E27FC236}">
                <a16:creationId xmlns:a16="http://schemas.microsoft.com/office/drawing/2014/main" id="{9E7E94AC-9FDF-40EE-BECA-5300759C796E}"/>
              </a:ext>
            </a:extLst>
          </p:cNvPr>
          <p:cNvSpPr txBox="1"/>
          <p:nvPr/>
        </p:nvSpPr>
        <p:spPr>
          <a:xfrm>
            <a:off x="3199958" y="1087519"/>
            <a:ext cx="1100015" cy="646331"/>
          </a:xfrm>
          <a:prstGeom prst="rect">
            <a:avLst/>
          </a:prstGeom>
          <a:noFill/>
        </p:spPr>
        <p:txBody>
          <a:bodyPr wrap="square" rtlCol="0">
            <a:spAutoFit/>
          </a:bodyPr>
          <a:lstStyle/>
          <a:p>
            <a:r>
              <a:rPr kumimoji="1" lang="ja-JP" altLang="en-US" dirty="0"/>
              <a:t>・・・</a:t>
            </a:r>
            <a:endParaRPr kumimoji="1" lang="en-US" altLang="ja-JP" dirty="0"/>
          </a:p>
          <a:p>
            <a:r>
              <a:rPr kumimoji="1" lang="en-US" altLang="ja-JP" dirty="0" err="1"/>
              <a:t>etc</a:t>
            </a:r>
            <a:endParaRPr kumimoji="1" lang="ja-JP" altLang="en-US" dirty="0"/>
          </a:p>
        </p:txBody>
      </p:sp>
      <p:sp>
        <p:nvSpPr>
          <p:cNvPr id="54" name="四角形: 角を丸くする 53">
            <a:extLst>
              <a:ext uri="{FF2B5EF4-FFF2-40B4-BE49-F238E27FC236}">
                <a16:creationId xmlns:a16="http://schemas.microsoft.com/office/drawing/2014/main" id="{05DDC640-1439-4C4A-8FC3-86C667C9727B}"/>
              </a:ext>
            </a:extLst>
          </p:cNvPr>
          <p:cNvSpPr/>
          <p:nvPr/>
        </p:nvSpPr>
        <p:spPr>
          <a:xfrm>
            <a:off x="334157" y="1119464"/>
            <a:ext cx="1187939" cy="269560"/>
          </a:xfrm>
          <a:prstGeom prst="roundRect">
            <a:avLst/>
          </a:prstGeom>
        </p:spPr>
        <p:style>
          <a:lnRef idx="1">
            <a:schemeClr val="accent2"/>
          </a:lnRef>
          <a:fillRef idx="2">
            <a:schemeClr val="accent2"/>
          </a:fillRef>
          <a:effectRef idx="1">
            <a:schemeClr val="accent2"/>
          </a:effectRef>
          <a:fontRef idx="minor">
            <a:schemeClr val="dk1"/>
          </a:fontRef>
        </p:style>
        <p:txBody>
          <a:bodyPr rtlCol="0" anchor="t"/>
          <a:lstStyle/>
          <a:p>
            <a:pPr algn="ctr"/>
            <a:r>
              <a:rPr kumimoji="1" lang="ja-JP" altLang="en-US" sz="1400" dirty="0"/>
              <a:t>ライブラリ</a:t>
            </a:r>
          </a:p>
        </p:txBody>
      </p:sp>
      <p:sp>
        <p:nvSpPr>
          <p:cNvPr id="56" name="四角形: 角を丸くする 55">
            <a:extLst>
              <a:ext uri="{FF2B5EF4-FFF2-40B4-BE49-F238E27FC236}">
                <a16:creationId xmlns:a16="http://schemas.microsoft.com/office/drawing/2014/main" id="{DBF8B597-FF82-4985-A494-F100203B998C}"/>
              </a:ext>
            </a:extLst>
          </p:cNvPr>
          <p:cNvSpPr/>
          <p:nvPr/>
        </p:nvSpPr>
        <p:spPr>
          <a:xfrm>
            <a:off x="1554259" y="4703712"/>
            <a:ext cx="1165472" cy="32990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en-US" altLang="ja-JP" dirty="0">
                <a:solidFill>
                  <a:schemeClr val="bg1"/>
                </a:solidFill>
              </a:rPr>
              <a:t>CPU</a:t>
            </a:r>
            <a:endParaRPr kumimoji="1" lang="ja-JP" altLang="en-US" dirty="0">
              <a:solidFill>
                <a:schemeClr val="bg1"/>
              </a:solidFill>
            </a:endParaRPr>
          </a:p>
        </p:txBody>
      </p:sp>
      <p:sp>
        <p:nvSpPr>
          <p:cNvPr id="57" name="四角形: 角を丸くする 56">
            <a:extLst>
              <a:ext uri="{FF2B5EF4-FFF2-40B4-BE49-F238E27FC236}">
                <a16:creationId xmlns:a16="http://schemas.microsoft.com/office/drawing/2014/main" id="{113725AE-FF13-46C0-935A-EF86A09AB714}"/>
              </a:ext>
            </a:extLst>
          </p:cNvPr>
          <p:cNvSpPr/>
          <p:nvPr/>
        </p:nvSpPr>
        <p:spPr>
          <a:xfrm>
            <a:off x="2719731" y="4687057"/>
            <a:ext cx="1165472" cy="32990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dirty="0">
                <a:solidFill>
                  <a:schemeClr val="bg1"/>
                </a:solidFill>
              </a:rPr>
              <a:t>メモリ</a:t>
            </a:r>
          </a:p>
        </p:txBody>
      </p:sp>
      <p:sp>
        <p:nvSpPr>
          <p:cNvPr id="58" name="四角形: 角を丸くする 57">
            <a:extLst>
              <a:ext uri="{FF2B5EF4-FFF2-40B4-BE49-F238E27FC236}">
                <a16:creationId xmlns:a16="http://schemas.microsoft.com/office/drawing/2014/main" id="{5845B7B3-EA2C-4102-9676-2B920B5C0B57}"/>
              </a:ext>
            </a:extLst>
          </p:cNvPr>
          <p:cNvSpPr/>
          <p:nvPr/>
        </p:nvSpPr>
        <p:spPr>
          <a:xfrm>
            <a:off x="3846129" y="4718952"/>
            <a:ext cx="842354" cy="32990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en-US" altLang="ja-JP" dirty="0">
                <a:solidFill>
                  <a:schemeClr val="bg1"/>
                </a:solidFill>
              </a:rPr>
              <a:t>GPU</a:t>
            </a:r>
            <a:endParaRPr kumimoji="1" lang="ja-JP" altLang="en-US" dirty="0">
              <a:solidFill>
                <a:schemeClr val="bg1"/>
              </a:solidFill>
            </a:endParaRPr>
          </a:p>
        </p:txBody>
      </p:sp>
      <p:sp>
        <p:nvSpPr>
          <p:cNvPr id="59" name="四角形: 角を丸くする 58">
            <a:extLst>
              <a:ext uri="{FF2B5EF4-FFF2-40B4-BE49-F238E27FC236}">
                <a16:creationId xmlns:a16="http://schemas.microsoft.com/office/drawing/2014/main" id="{B127C445-7141-4922-AC86-8607AB92A09E}"/>
              </a:ext>
            </a:extLst>
          </p:cNvPr>
          <p:cNvSpPr/>
          <p:nvPr/>
        </p:nvSpPr>
        <p:spPr>
          <a:xfrm>
            <a:off x="4704114" y="4709219"/>
            <a:ext cx="842354" cy="32990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en-US" altLang="ja-JP" dirty="0">
                <a:solidFill>
                  <a:schemeClr val="bg1"/>
                </a:solidFill>
              </a:rPr>
              <a:t>FPGA</a:t>
            </a:r>
            <a:endParaRPr kumimoji="1" lang="ja-JP" altLang="en-US" dirty="0">
              <a:solidFill>
                <a:schemeClr val="bg1"/>
              </a:solidFill>
            </a:endParaRPr>
          </a:p>
        </p:txBody>
      </p:sp>
      <p:sp>
        <p:nvSpPr>
          <p:cNvPr id="60" name="四角形: 角を丸くする 59">
            <a:extLst>
              <a:ext uri="{FF2B5EF4-FFF2-40B4-BE49-F238E27FC236}">
                <a16:creationId xmlns:a16="http://schemas.microsoft.com/office/drawing/2014/main" id="{AB5DD063-A0A0-4BB6-8914-3BFBB8F325BD}"/>
              </a:ext>
            </a:extLst>
          </p:cNvPr>
          <p:cNvSpPr/>
          <p:nvPr/>
        </p:nvSpPr>
        <p:spPr>
          <a:xfrm>
            <a:off x="3080921" y="5567887"/>
            <a:ext cx="1955366" cy="329902"/>
          </a:xfrm>
          <a:prstGeom prst="roundRect">
            <a:avLst/>
          </a:prstGeom>
        </p:spPr>
        <p:style>
          <a:lnRef idx="1">
            <a:schemeClr val="dk1"/>
          </a:lnRef>
          <a:fillRef idx="2">
            <a:schemeClr val="dk1"/>
          </a:fillRef>
          <a:effectRef idx="1">
            <a:schemeClr val="dk1"/>
          </a:effectRef>
          <a:fontRef idx="minor">
            <a:schemeClr val="dk1"/>
          </a:fontRef>
        </p:style>
        <p:txBody>
          <a:bodyPr rtlCol="0" anchor="t"/>
          <a:lstStyle/>
          <a:p>
            <a:pPr algn="ctr"/>
            <a:r>
              <a:rPr kumimoji="1" lang="ja-JP" altLang="en-US" dirty="0">
                <a:solidFill>
                  <a:schemeClr val="bg1"/>
                </a:solidFill>
              </a:rPr>
              <a:t>アナログ回路技術</a:t>
            </a:r>
          </a:p>
        </p:txBody>
      </p:sp>
      <p:sp>
        <p:nvSpPr>
          <p:cNvPr id="61" name="四角形: 角を丸くする 60">
            <a:extLst>
              <a:ext uri="{FF2B5EF4-FFF2-40B4-BE49-F238E27FC236}">
                <a16:creationId xmlns:a16="http://schemas.microsoft.com/office/drawing/2014/main" id="{20643815-B250-41E0-94D9-9E6228F41F78}"/>
              </a:ext>
            </a:extLst>
          </p:cNvPr>
          <p:cNvSpPr/>
          <p:nvPr/>
        </p:nvSpPr>
        <p:spPr>
          <a:xfrm>
            <a:off x="8118758" y="4844146"/>
            <a:ext cx="2262752" cy="423961"/>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kumimoji="1" lang="ja-JP" altLang="en-US" dirty="0">
                <a:solidFill>
                  <a:schemeClr val="tx1"/>
                </a:solidFill>
              </a:rPr>
              <a:t>光ファイバ網</a:t>
            </a:r>
          </a:p>
        </p:txBody>
      </p:sp>
      <p:sp>
        <p:nvSpPr>
          <p:cNvPr id="63" name="四角形: 角を丸くする 62">
            <a:extLst>
              <a:ext uri="{FF2B5EF4-FFF2-40B4-BE49-F238E27FC236}">
                <a16:creationId xmlns:a16="http://schemas.microsoft.com/office/drawing/2014/main" id="{74F66EF3-A63C-4B3B-9364-05745DAB6ED3}"/>
              </a:ext>
            </a:extLst>
          </p:cNvPr>
          <p:cNvSpPr/>
          <p:nvPr/>
        </p:nvSpPr>
        <p:spPr>
          <a:xfrm>
            <a:off x="8169294" y="4301579"/>
            <a:ext cx="2161680" cy="516349"/>
          </a:xfrm>
          <a:prstGeom prst="roundRect">
            <a:avLst/>
          </a:prstGeom>
        </p:spPr>
        <p:style>
          <a:lnRef idx="1">
            <a:schemeClr val="accent2"/>
          </a:lnRef>
          <a:fillRef idx="2">
            <a:schemeClr val="accent2"/>
          </a:fillRef>
          <a:effectRef idx="1">
            <a:schemeClr val="accent2"/>
          </a:effectRef>
          <a:fontRef idx="minor">
            <a:schemeClr val="dk1"/>
          </a:fontRef>
        </p:style>
        <p:txBody>
          <a:bodyPr rtlCol="0" anchor="t"/>
          <a:lstStyle/>
          <a:p>
            <a:pPr algn="ctr"/>
            <a:r>
              <a:rPr kumimoji="1" lang="ja-JP" altLang="en-US" dirty="0"/>
              <a:t>通信システム </a:t>
            </a:r>
            <a:r>
              <a:rPr kumimoji="1" lang="en-US" altLang="ja-JP" dirty="0"/>
              <a:t>(</a:t>
            </a:r>
            <a:r>
              <a:rPr kumimoji="1" lang="ja-JP" altLang="en-US" dirty="0"/>
              <a:t>ハード</a:t>
            </a:r>
            <a:r>
              <a:rPr kumimoji="1" lang="en-US" altLang="ja-JP" dirty="0"/>
              <a:t>)</a:t>
            </a:r>
            <a:endParaRPr kumimoji="1" lang="ja-JP" altLang="en-US" dirty="0"/>
          </a:p>
        </p:txBody>
      </p:sp>
      <p:sp>
        <p:nvSpPr>
          <p:cNvPr id="64" name="左中かっこ 63">
            <a:extLst>
              <a:ext uri="{FF2B5EF4-FFF2-40B4-BE49-F238E27FC236}">
                <a16:creationId xmlns:a16="http://schemas.microsoft.com/office/drawing/2014/main" id="{368C670A-730F-40B7-BE60-D24670E79964}"/>
              </a:ext>
            </a:extLst>
          </p:cNvPr>
          <p:cNvSpPr/>
          <p:nvPr/>
        </p:nvSpPr>
        <p:spPr>
          <a:xfrm rot="10800000">
            <a:off x="11095642" y="399912"/>
            <a:ext cx="379296" cy="3900777"/>
          </a:xfrm>
          <a:prstGeom prst="leftBrace">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5" name="テキスト ボックス 64">
            <a:extLst>
              <a:ext uri="{FF2B5EF4-FFF2-40B4-BE49-F238E27FC236}">
                <a16:creationId xmlns:a16="http://schemas.microsoft.com/office/drawing/2014/main" id="{86747ED0-90AE-4BB3-8E20-E64A394D6CCD}"/>
              </a:ext>
            </a:extLst>
          </p:cNvPr>
          <p:cNvSpPr txBox="1"/>
          <p:nvPr/>
        </p:nvSpPr>
        <p:spPr>
          <a:xfrm>
            <a:off x="11529644" y="1692753"/>
            <a:ext cx="461665" cy="2050904"/>
          </a:xfrm>
          <a:prstGeom prst="rect">
            <a:avLst/>
          </a:prstGeom>
          <a:noFill/>
        </p:spPr>
        <p:txBody>
          <a:bodyPr vert="eaVert" wrap="square" rtlCol="0">
            <a:spAutoFit/>
          </a:bodyPr>
          <a:lstStyle/>
          <a:p>
            <a:r>
              <a:rPr kumimoji="1" lang="ja-JP" altLang="en-US" b="1" dirty="0">
                <a:solidFill>
                  <a:srgbClr val="00B0F0"/>
                </a:solidFill>
              </a:rPr>
              <a:t>ソフトウェア界</a:t>
            </a:r>
          </a:p>
        </p:txBody>
      </p:sp>
      <p:sp>
        <p:nvSpPr>
          <p:cNvPr id="66" name="左中かっこ 65">
            <a:extLst>
              <a:ext uri="{FF2B5EF4-FFF2-40B4-BE49-F238E27FC236}">
                <a16:creationId xmlns:a16="http://schemas.microsoft.com/office/drawing/2014/main" id="{8419E754-A440-470A-972B-5F3CD468EAA6}"/>
              </a:ext>
            </a:extLst>
          </p:cNvPr>
          <p:cNvSpPr/>
          <p:nvPr/>
        </p:nvSpPr>
        <p:spPr>
          <a:xfrm rot="10800000">
            <a:off x="11103433" y="4371644"/>
            <a:ext cx="379296" cy="1703259"/>
          </a:xfrm>
          <a:prstGeom prst="leftBrace">
            <a:avLst/>
          </a:prstGeom>
          <a:ln w="1905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7" name="テキスト ボックス 66">
            <a:extLst>
              <a:ext uri="{FF2B5EF4-FFF2-40B4-BE49-F238E27FC236}">
                <a16:creationId xmlns:a16="http://schemas.microsoft.com/office/drawing/2014/main" id="{35CAFC63-73D3-42A8-BEEA-5C5F68183931}"/>
              </a:ext>
            </a:extLst>
          </p:cNvPr>
          <p:cNvSpPr txBox="1"/>
          <p:nvPr/>
        </p:nvSpPr>
        <p:spPr>
          <a:xfrm>
            <a:off x="11576428" y="4181317"/>
            <a:ext cx="461665" cy="2050904"/>
          </a:xfrm>
          <a:prstGeom prst="rect">
            <a:avLst/>
          </a:prstGeom>
          <a:noFill/>
        </p:spPr>
        <p:txBody>
          <a:bodyPr vert="eaVert" wrap="square" rtlCol="0">
            <a:spAutoFit/>
          </a:bodyPr>
          <a:lstStyle/>
          <a:p>
            <a:r>
              <a:rPr kumimoji="1" lang="ja-JP" altLang="en-US" b="1" dirty="0">
                <a:solidFill>
                  <a:srgbClr val="7030A0"/>
                </a:solidFill>
              </a:rPr>
              <a:t>ハードウェア界</a:t>
            </a:r>
          </a:p>
        </p:txBody>
      </p:sp>
      <p:pic>
        <p:nvPicPr>
          <p:cNvPr id="69" name="図 68">
            <a:extLst>
              <a:ext uri="{FF2B5EF4-FFF2-40B4-BE49-F238E27FC236}">
                <a16:creationId xmlns:a16="http://schemas.microsoft.com/office/drawing/2014/main" id="{1340FCE9-C922-4E1B-831B-C24ED09D53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3129" y="6175690"/>
            <a:ext cx="963702" cy="644939"/>
          </a:xfrm>
          <a:prstGeom prst="rect">
            <a:avLst/>
          </a:prstGeom>
        </p:spPr>
      </p:pic>
      <p:pic>
        <p:nvPicPr>
          <p:cNvPr id="70" name="図 69">
            <a:extLst>
              <a:ext uri="{FF2B5EF4-FFF2-40B4-BE49-F238E27FC236}">
                <a16:creationId xmlns:a16="http://schemas.microsoft.com/office/drawing/2014/main" id="{17142E5C-02F6-4181-BF55-4BF6C98731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8371" y="48852"/>
            <a:ext cx="1023886" cy="902284"/>
          </a:xfrm>
          <a:prstGeom prst="rect">
            <a:avLst/>
          </a:prstGeom>
        </p:spPr>
      </p:pic>
      <p:cxnSp>
        <p:nvCxnSpPr>
          <p:cNvPr id="75" name="直線矢印コネクタ 74">
            <a:extLst>
              <a:ext uri="{FF2B5EF4-FFF2-40B4-BE49-F238E27FC236}">
                <a16:creationId xmlns:a16="http://schemas.microsoft.com/office/drawing/2014/main" id="{4C63AE23-D4BE-4A88-9D89-D749D0C974F1}"/>
              </a:ext>
            </a:extLst>
          </p:cNvPr>
          <p:cNvCxnSpPr/>
          <p:nvPr/>
        </p:nvCxnSpPr>
        <p:spPr>
          <a:xfrm>
            <a:off x="10734116" y="718947"/>
            <a:ext cx="0" cy="631766"/>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6" name="テキスト ボックス 75">
            <a:extLst>
              <a:ext uri="{FF2B5EF4-FFF2-40B4-BE49-F238E27FC236}">
                <a16:creationId xmlns:a16="http://schemas.microsoft.com/office/drawing/2014/main" id="{3999B635-FD71-4E9B-8920-83C5E574B0AA}"/>
              </a:ext>
            </a:extLst>
          </p:cNvPr>
          <p:cNvSpPr txBox="1"/>
          <p:nvPr/>
        </p:nvSpPr>
        <p:spPr>
          <a:xfrm>
            <a:off x="10158925" y="349532"/>
            <a:ext cx="1188048" cy="369332"/>
          </a:xfrm>
          <a:prstGeom prst="rect">
            <a:avLst/>
          </a:prstGeom>
          <a:noFill/>
        </p:spPr>
        <p:txBody>
          <a:bodyPr wrap="square" rtlCol="0">
            <a:spAutoFit/>
          </a:bodyPr>
          <a:lstStyle/>
          <a:p>
            <a:r>
              <a:rPr kumimoji="1" lang="ja-JP" altLang="en-US" dirty="0"/>
              <a:t>非特権</a:t>
            </a:r>
          </a:p>
        </p:txBody>
      </p:sp>
      <p:sp>
        <p:nvSpPr>
          <p:cNvPr id="77" name="テキスト ボックス 76">
            <a:extLst>
              <a:ext uri="{FF2B5EF4-FFF2-40B4-BE49-F238E27FC236}">
                <a16:creationId xmlns:a16="http://schemas.microsoft.com/office/drawing/2014/main" id="{5E0043E0-E497-4FEB-AD7D-3B1B40B8738E}"/>
              </a:ext>
            </a:extLst>
          </p:cNvPr>
          <p:cNvSpPr txBox="1"/>
          <p:nvPr/>
        </p:nvSpPr>
        <p:spPr>
          <a:xfrm>
            <a:off x="10246768" y="1350654"/>
            <a:ext cx="1188048" cy="369332"/>
          </a:xfrm>
          <a:prstGeom prst="rect">
            <a:avLst/>
          </a:prstGeom>
          <a:noFill/>
        </p:spPr>
        <p:txBody>
          <a:bodyPr wrap="square" rtlCol="0">
            <a:spAutoFit/>
          </a:bodyPr>
          <a:lstStyle/>
          <a:p>
            <a:r>
              <a:rPr kumimoji="1" lang="ja-JP" altLang="en-US" dirty="0"/>
              <a:t>特権</a:t>
            </a:r>
          </a:p>
        </p:txBody>
      </p:sp>
      <p:sp>
        <p:nvSpPr>
          <p:cNvPr id="78" name="テキスト ボックス 77">
            <a:extLst>
              <a:ext uri="{FF2B5EF4-FFF2-40B4-BE49-F238E27FC236}">
                <a16:creationId xmlns:a16="http://schemas.microsoft.com/office/drawing/2014/main" id="{41C0D61D-D6FD-4E2F-82F1-6A15DBE9A6F4}"/>
              </a:ext>
            </a:extLst>
          </p:cNvPr>
          <p:cNvSpPr txBox="1"/>
          <p:nvPr/>
        </p:nvSpPr>
        <p:spPr>
          <a:xfrm>
            <a:off x="8834326" y="80964"/>
            <a:ext cx="1484239" cy="646331"/>
          </a:xfrm>
          <a:prstGeom prst="rect">
            <a:avLst/>
          </a:prstGeom>
          <a:noFill/>
        </p:spPr>
        <p:txBody>
          <a:bodyPr wrap="square" rtlCol="0">
            <a:spAutoFit/>
          </a:bodyPr>
          <a:lstStyle/>
          <a:p>
            <a:r>
              <a:rPr kumimoji="1" lang="ja-JP" altLang="en-US" sz="1200" b="1" dirty="0">
                <a:highlight>
                  <a:srgbClr val="99FFCC"/>
                </a:highlight>
              </a:rPr>
              <a:t>ユーザー、システムエンジニア、</a:t>
            </a:r>
          </a:p>
          <a:p>
            <a:r>
              <a:rPr kumimoji="1" lang="ja-JP" altLang="en-US" sz="1200" b="1" dirty="0">
                <a:highlight>
                  <a:srgbClr val="99FFCC"/>
                </a:highlight>
              </a:rPr>
              <a:t>プログラマ、管理者</a:t>
            </a:r>
          </a:p>
        </p:txBody>
      </p:sp>
      <p:sp>
        <p:nvSpPr>
          <p:cNvPr id="79" name="テキスト ボックス 78">
            <a:extLst>
              <a:ext uri="{FF2B5EF4-FFF2-40B4-BE49-F238E27FC236}">
                <a16:creationId xmlns:a16="http://schemas.microsoft.com/office/drawing/2014/main" id="{3A137A4D-6925-4948-9A58-F6586A3B7BC5}"/>
              </a:ext>
            </a:extLst>
          </p:cNvPr>
          <p:cNvSpPr txBox="1"/>
          <p:nvPr/>
        </p:nvSpPr>
        <p:spPr>
          <a:xfrm>
            <a:off x="9875537" y="1724201"/>
            <a:ext cx="1409754" cy="523220"/>
          </a:xfrm>
          <a:prstGeom prst="rect">
            <a:avLst/>
          </a:prstGeom>
          <a:noFill/>
        </p:spPr>
        <p:txBody>
          <a:bodyPr wrap="square" rtlCol="0">
            <a:spAutoFit/>
          </a:bodyPr>
          <a:lstStyle/>
          <a:p>
            <a:r>
              <a:rPr kumimoji="1" lang="en-US" altLang="ja-JP" sz="1400" b="1" dirty="0">
                <a:highlight>
                  <a:srgbClr val="FFFF00"/>
                </a:highlight>
              </a:rPr>
              <a:t>(</a:t>
            </a:r>
            <a:r>
              <a:rPr kumimoji="1" lang="ja-JP" altLang="en-US" sz="1400" b="1" dirty="0">
                <a:highlight>
                  <a:srgbClr val="FFFF00"/>
                </a:highlight>
              </a:rPr>
              <a:t>ユーザーからのアクセスを禁止</a:t>
            </a:r>
            <a:r>
              <a:rPr kumimoji="1" lang="en-US" altLang="ja-JP" sz="1400" b="1" dirty="0">
                <a:highlight>
                  <a:srgbClr val="FFFF00"/>
                </a:highlight>
              </a:rPr>
              <a:t>)</a:t>
            </a:r>
            <a:endParaRPr kumimoji="1" lang="ja-JP" altLang="en-US" sz="1400" b="1" dirty="0">
              <a:highlight>
                <a:srgbClr val="FFFF00"/>
              </a:highlight>
            </a:endParaRPr>
          </a:p>
        </p:txBody>
      </p:sp>
      <p:sp>
        <p:nvSpPr>
          <p:cNvPr id="80" name="テキスト ボックス 79">
            <a:extLst>
              <a:ext uri="{FF2B5EF4-FFF2-40B4-BE49-F238E27FC236}">
                <a16:creationId xmlns:a16="http://schemas.microsoft.com/office/drawing/2014/main" id="{49E730CF-D1F3-4F5E-8A0D-E5AC263A7E11}"/>
              </a:ext>
            </a:extLst>
          </p:cNvPr>
          <p:cNvSpPr txBox="1"/>
          <p:nvPr/>
        </p:nvSpPr>
        <p:spPr>
          <a:xfrm>
            <a:off x="11063967" y="810636"/>
            <a:ext cx="1188048" cy="369332"/>
          </a:xfrm>
          <a:prstGeom prst="rect">
            <a:avLst/>
          </a:prstGeom>
          <a:noFill/>
        </p:spPr>
        <p:txBody>
          <a:bodyPr wrap="square" rtlCol="0">
            <a:spAutoFit/>
          </a:bodyPr>
          <a:lstStyle/>
          <a:p>
            <a:r>
              <a:rPr kumimoji="1" lang="ja-JP" altLang="en-US" b="1" dirty="0">
                <a:highlight>
                  <a:srgbClr val="00FF00"/>
                </a:highlight>
              </a:rPr>
              <a:t>深淵１</a:t>
            </a:r>
          </a:p>
        </p:txBody>
      </p:sp>
      <p:cxnSp>
        <p:nvCxnSpPr>
          <p:cNvPr id="81" name="直線コネクタ 80">
            <a:extLst>
              <a:ext uri="{FF2B5EF4-FFF2-40B4-BE49-F238E27FC236}">
                <a16:creationId xmlns:a16="http://schemas.microsoft.com/office/drawing/2014/main" id="{D4641C7B-AA12-4907-90A2-EB5C3C9A8910}"/>
              </a:ext>
            </a:extLst>
          </p:cNvPr>
          <p:cNvCxnSpPr>
            <a:cxnSpLocks/>
          </p:cNvCxnSpPr>
          <p:nvPr/>
        </p:nvCxnSpPr>
        <p:spPr>
          <a:xfrm>
            <a:off x="836247" y="4271707"/>
            <a:ext cx="10501922" cy="1"/>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3" name="テキスト ボックス 82">
            <a:extLst>
              <a:ext uri="{FF2B5EF4-FFF2-40B4-BE49-F238E27FC236}">
                <a16:creationId xmlns:a16="http://schemas.microsoft.com/office/drawing/2014/main" id="{1B6399C4-0AD0-467D-8F1A-C34D55E693B4}"/>
              </a:ext>
            </a:extLst>
          </p:cNvPr>
          <p:cNvSpPr txBox="1"/>
          <p:nvPr/>
        </p:nvSpPr>
        <p:spPr>
          <a:xfrm>
            <a:off x="11255161" y="3869709"/>
            <a:ext cx="1188048" cy="369332"/>
          </a:xfrm>
          <a:prstGeom prst="rect">
            <a:avLst/>
          </a:prstGeom>
          <a:noFill/>
        </p:spPr>
        <p:txBody>
          <a:bodyPr wrap="square" rtlCol="0">
            <a:spAutoFit/>
          </a:bodyPr>
          <a:lstStyle/>
          <a:p>
            <a:r>
              <a:rPr kumimoji="1" lang="ja-JP" altLang="en-US" b="1" dirty="0">
                <a:highlight>
                  <a:srgbClr val="00FFFF"/>
                </a:highlight>
              </a:rPr>
              <a:t>深淵２</a:t>
            </a:r>
          </a:p>
        </p:txBody>
      </p:sp>
      <p:sp>
        <p:nvSpPr>
          <p:cNvPr id="84" name="テキスト ボックス 83">
            <a:extLst>
              <a:ext uri="{FF2B5EF4-FFF2-40B4-BE49-F238E27FC236}">
                <a16:creationId xmlns:a16="http://schemas.microsoft.com/office/drawing/2014/main" id="{8FCC2B0D-177B-432F-B8A6-40DA294EEBF7}"/>
              </a:ext>
            </a:extLst>
          </p:cNvPr>
          <p:cNvSpPr txBox="1"/>
          <p:nvPr/>
        </p:nvSpPr>
        <p:spPr>
          <a:xfrm>
            <a:off x="9623731" y="2261596"/>
            <a:ext cx="1744061" cy="461665"/>
          </a:xfrm>
          <a:prstGeom prst="rect">
            <a:avLst/>
          </a:prstGeom>
          <a:noFill/>
        </p:spPr>
        <p:txBody>
          <a:bodyPr wrap="square" rtlCol="0">
            <a:spAutoFit/>
          </a:bodyPr>
          <a:lstStyle/>
          <a:p>
            <a:r>
              <a:rPr kumimoji="1" lang="ja-JP" altLang="en-US" sz="1200" b="1" dirty="0">
                <a:highlight>
                  <a:srgbClr val="99FFCC"/>
                </a:highlight>
              </a:rPr>
              <a:t>システムソフトウェア</a:t>
            </a:r>
            <a:endParaRPr kumimoji="1" lang="en-US" altLang="ja-JP" sz="1200" b="1" dirty="0">
              <a:highlight>
                <a:srgbClr val="99FFCC"/>
              </a:highlight>
            </a:endParaRPr>
          </a:p>
          <a:p>
            <a:r>
              <a:rPr kumimoji="1" lang="ja-JP" altLang="en-US" sz="1200" b="1" dirty="0">
                <a:highlight>
                  <a:srgbClr val="99FFCC"/>
                </a:highlight>
              </a:rPr>
              <a:t>開拓者のみアクセス可能</a:t>
            </a:r>
          </a:p>
        </p:txBody>
      </p:sp>
      <p:cxnSp>
        <p:nvCxnSpPr>
          <p:cNvPr id="86" name="直線コネクタ 85">
            <a:extLst>
              <a:ext uri="{FF2B5EF4-FFF2-40B4-BE49-F238E27FC236}">
                <a16:creationId xmlns:a16="http://schemas.microsoft.com/office/drawing/2014/main" id="{47728D28-614E-4D8A-B78B-A6813374080A}"/>
              </a:ext>
            </a:extLst>
          </p:cNvPr>
          <p:cNvCxnSpPr>
            <a:cxnSpLocks/>
          </p:cNvCxnSpPr>
          <p:nvPr/>
        </p:nvCxnSpPr>
        <p:spPr>
          <a:xfrm>
            <a:off x="674040" y="5858613"/>
            <a:ext cx="10664129"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9" name="テキスト ボックス 88">
            <a:extLst>
              <a:ext uri="{FF2B5EF4-FFF2-40B4-BE49-F238E27FC236}">
                <a16:creationId xmlns:a16="http://schemas.microsoft.com/office/drawing/2014/main" id="{BA61CFE0-1550-4787-9699-6EAF70286EF6}"/>
              </a:ext>
            </a:extLst>
          </p:cNvPr>
          <p:cNvSpPr txBox="1"/>
          <p:nvPr/>
        </p:nvSpPr>
        <p:spPr>
          <a:xfrm>
            <a:off x="11293081" y="5867045"/>
            <a:ext cx="1188048" cy="369332"/>
          </a:xfrm>
          <a:prstGeom prst="rect">
            <a:avLst/>
          </a:prstGeom>
          <a:noFill/>
        </p:spPr>
        <p:txBody>
          <a:bodyPr wrap="square" rtlCol="0">
            <a:spAutoFit/>
          </a:bodyPr>
          <a:lstStyle/>
          <a:p>
            <a:r>
              <a:rPr kumimoji="1" lang="ja-JP" altLang="en-US" b="1" dirty="0">
                <a:solidFill>
                  <a:schemeClr val="bg1"/>
                </a:solidFill>
                <a:highlight>
                  <a:srgbClr val="800080"/>
                </a:highlight>
              </a:rPr>
              <a:t>深淵３</a:t>
            </a:r>
          </a:p>
        </p:txBody>
      </p:sp>
      <p:sp>
        <p:nvSpPr>
          <p:cNvPr id="90" name="テキスト ボックス 89">
            <a:extLst>
              <a:ext uri="{FF2B5EF4-FFF2-40B4-BE49-F238E27FC236}">
                <a16:creationId xmlns:a16="http://schemas.microsoft.com/office/drawing/2014/main" id="{D95A15A8-72E3-4E0F-948A-57A23367E0C9}"/>
              </a:ext>
            </a:extLst>
          </p:cNvPr>
          <p:cNvSpPr txBox="1"/>
          <p:nvPr/>
        </p:nvSpPr>
        <p:spPr>
          <a:xfrm>
            <a:off x="8085767" y="657777"/>
            <a:ext cx="3045028" cy="338554"/>
          </a:xfrm>
          <a:prstGeom prst="rect">
            <a:avLst/>
          </a:prstGeom>
          <a:noFill/>
        </p:spPr>
        <p:txBody>
          <a:bodyPr wrap="square" rtlCol="0">
            <a:spAutoFit/>
          </a:bodyPr>
          <a:lstStyle/>
          <a:p>
            <a:r>
              <a:rPr kumimoji="1" lang="ja-JP" altLang="en-US" sz="1600" b="1" dirty="0">
                <a:highlight>
                  <a:srgbClr val="00FFFF"/>
                </a:highlight>
              </a:rPr>
              <a:t>第一層 </a:t>
            </a:r>
            <a:r>
              <a:rPr kumimoji="1" lang="en-US" altLang="ja-JP" sz="1600" b="1" dirty="0">
                <a:highlight>
                  <a:srgbClr val="00FFFF"/>
                </a:highlight>
              </a:rPr>
              <a:t>(</a:t>
            </a:r>
            <a:r>
              <a:rPr kumimoji="1" lang="ja-JP" altLang="en-US" sz="1600" b="1" dirty="0">
                <a:highlight>
                  <a:srgbClr val="00FFFF"/>
                </a:highlight>
              </a:rPr>
              <a:t>現代の日本の水準</a:t>
            </a:r>
            <a:r>
              <a:rPr kumimoji="1" lang="en-US" altLang="ja-JP" sz="1600" b="1" dirty="0">
                <a:highlight>
                  <a:srgbClr val="00FFFF"/>
                </a:highlight>
              </a:rPr>
              <a:t>)</a:t>
            </a:r>
            <a:endParaRPr kumimoji="1" lang="ja-JP" altLang="en-US" sz="1600" b="1" dirty="0">
              <a:highlight>
                <a:srgbClr val="00FFFF"/>
              </a:highlight>
            </a:endParaRPr>
          </a:p>
        </p:txBody>
      </p:sp>
      <p:sp>
        <p:nvSpPr>
          <p:cNvPr id="91" name="テキスト ボックス 90">
            <a:extLst>
              <a:ext uri="{FF2B5EF4-FFF2-40B4-BE49-F238E27FC236}">
                <a16:creationId xmlns:a16="http://schemas.microsoft.com/office/drawing/2014/main" id="{EA77C060-78DA-4101-947A-AC647E6BEB1A}"/>
              </a:ext>
            </a:extLst>
          </p:cNvPr>
          <p:cNvSpPr txBox="1"/>
          <p:nvPr/>
        </p:nvSpPr>
        <p:spPr>
          <a:xfrm>
            <a:off x="25783" y="2516356"/>
            <a:ext cx="1664043" cy="1323439"/>
          </a:xfrm>
          <a:prstGeom prst="rect">
            <a:avLst/>
          </a:prstGeom>
          <a:noFill/>
        </p:spPr>
        <p:txBody>
          <a:bodyPr wrap="square" rtlCol="0">
            <a:spAutoFit/>
          </a:bodyPr>
          <a:lstStyle/>
          <a:p>
            <a:r>
              <a:rPr kumimoji="1" lang="ja-JP" altLang="en-US" sz="1600" b="1" dirty="0">
                <a:highlight>
                  <a:srgbClr val="00FF00"/>
                </a:highlight>
              </a:rPr>
              <a:t>第二層</a:t>
            </a:r>
            <a:endParaRPr kumimoji="1" lang="en-US" altLang="ja-JP" sz="1600" b="1" dirty="0">
              <a:highlight>
                <a:srgbClr val="00FF00"/>
              </a:highlight>
            </a:endParaRPr>
          </a:p>
          <a:p>
            <a:r>
              <a:rPr kumimoji="1" lang="en-US" altLang="ja-JP" sz="1600" b="1" dirty="0">
                <a:highlight>
                  <a:srgbClr val="00FF00"/>
                </a:highlight>
              </a:rPr>
              <a:t>(</a:t>
            </a:r>
            <a:r>
              <a:rPr kumimoji="1" lang="ja-JP" altLang="en-US" sz="1600" b="1" dirty="0">
                <a:highlight>
                  <a:srgbClr val="00FF00"/>
                </a:highlight>
              </a:rPr>
              <a:t>米中企業</a:t>
            </a:r>
            <a:endParaRPr kumimoji="1" lang="en-US" altLang="ja-JP" sz="1600" b="1" dirty="0">
              <a:highlight>
                <a:srgbClr val="00FF00"/>
              </a:highlight>
            </a:endParaRPr>
          </a:p>
          <a:p>
            <a:r>
              <a:rPr kumimoji="1" lang="en-US" altLang="ja-JP" sz="1600" b="1" dirty="0">
                <a:highlight>
                  <a:srgbClr val="00FF00"/>
                </a:highlight>
              </a:rPr>
              <a:t>GAFA</a:t>
            </a:r>
            <a:r>
              <a:rPr lang="en-US" altLang="ja-JP" sz="1600" b="1" dirty="0">
                <a:highlight>
                  <a:srgbClr val="00FF00"/>
                </a:highlight>
              </a:rPr>
              <a:t>,</a:t>
            </a:r>
            <a:r>
              <a:rPr lang="ja-JP" altLang="en-US" sz="1600" b="1" dirty="0">
                <a:highlight>
                  <a:srgbClr val="00FF00"/>
                </a:highlight>
              </a:rPr>
              <a:t> </a:t>
            </a:r>
            <a:r>
              <a:rPr kumimoji="1" lang="en-US" altLang="ja-JP" sz="1600" b="1" dirty="0">
                <a:highlight>
                  <a:srgbClr val="00FF00"/>
                </a:highlight>
              </a:rPr>
              <a:t>Microsoft, Alibaba, </a:t>
            </a:r>
            <a:r>
              <a:rPr kumimoji="1" lang="en-US" altLang="ja-JP" sz="1600" b="1" dirty="0" err="1">
                <a:highlight>
                  <a:srgbClr val="00FF00"/>
                </a:highlight>
              </a:rPr>
              <a:t>etc</a:t>
            </a:r>
            <a:r>
              <a:rPr kumimoji="1" lang="en-US" altLang="ja-JP" sz="1600" b="1" dirty="0">
                <a:highlight>
                  <a:srgbClr val="00FF00"/>
                </a:highlight>
              </a:rPr>
              <a:t> </a:t>
            </a:r>
            <a:r>
              <a:rPr kumimoji="1" lang="ja-JP" altLang="en-US" sz="1600" b="1" dirty="0">
                <a:highlight>
                  <a:srgbClr val="00FF00"/>
                </a:highlight>
              </a:rPr>
              <a:t>の水準</a:t>
            </a:r>
            <a:r>
              <a:rPr kumimoji="1" lang="en-US" altLang="ja-JP" sz="1600" b="1" dirty="0">
                <a:highlight>
                  <a:srgbClr val="00FF00"/>
                </a:highlight>
              </a:rPr>
              <a:t>)</a:t>
            </a:r>
            <a:endParaRPr kumimoji="1" lang="ja-JP" altLang="en-US" sz="1600" b="1" dirty="0">
              <a:highlight>
                <a:srgbClr val="00FF00"/>
              </a:highlight>
            </a:endParaRPr>
          </a:p>
        </p:txBody>
      </p:sp>
      <p:sp>
        <p:nvSpPr>
          <p:cNvPr id="92" name="テキスト ボックス 91">
            <a:extLst>
              <a:ext uri="{FF2B5EF4-FFF2-40B4-BE49-F238E27FC236}">
                <a16:creationId xmlns:a16="http://schemas.microsoft.com/office/drawing/2014/main" id="{3A186931-7119-401D-8ED4-490812CB6B03}"/>
              </a:ext>
            </a:extLst>
          </p:cNvPr>
          <p:cNvSpPr txBox="1"/>
          <p:nvPr/>
        </p:nvSpPr>
        <p:spPr>
          <a:xfrm>
            <a:off x="54841" y="4271707"/>
            <a:ext cx="1637592" cy="1815882"/>
          </a:xfrm>
          <a:prstGeom prst="rect">
            <a:avLst/>
          </a:prstGeom>
          <a:noFill/>
        </p:spPr>
        <p:txBody>
          <a:bodyPr wrap="square" rtlCol="0">
            <a:spAutoFit/>
          </a:bodyPr>
          <a:lstStyle/>
          <a:p>
            <a:r>
              <a:rPr kumimoji="1" lang="ja-JP" altLang="en-US" sz="1400" b="1" dirty="0">
                <a:highlight>
                  <a:srgbClr val="00FFFF"/>
                </a:highlight>
              </a:rPr>
              <a:t>第三層</a:t>
            </a:r>
            <a:endParaRPr kumimoji="1" lang="en-US" altLang="ja-JP" sz="1400" b="1" dirty="0">
              <a:highlight>
                <a:srgbClr val="00FFFF"/>
              </a:highlight>
            </a:endParaRPr>
          </a:p>
          <a:p>
            <a:r>
              <a:rPr kumimoji="1" lang="en-US" altLang="ja-JP" sz="1400" b="1" dirty="0">
                <a:highlight>
                  <a:srgbClr val="00FFFF"/>
                </a:highlight>
              </a:rPr>
              <a:t>(1990 </a:t>
            </a:r>
            <a:r>
              <a:rPr kumimoji="1" lang="ja-JP" altLang="en-US" sz="1400" b="1" dirty="0">
                <a:highlight>
                  <a:srgbClr val="00FFFF"/>
                </a:highlight>
              </a:rPr>
              <a:t>年代の日本の電子企業群、</a:t>
            </a:r>
            <a:r>
              <a:rPr kumimoji="1" lang="en-US" altLang="ja-JP" sz="1400" b="1" dirty="0">
                <a:highlight>
                  <a:srgbClr val="00FFFF"/>
                </a:highlight>
              </a:rPr>
              <a:t>1950- </a:t>
            </a:r>
            <a:r>
              <a:rPr kumimoji="1" lang="ja-JP" altLang="en-US" sz="1400" b="1" dirty="0">
                <a:highlight>
                  <a:srgbClr val="00FFFF"/>
                </a:highlight>
              </a:rPr>
              <a:t>の米国企業群の水準。現代の </a:t>
            </a:r>
            <a:r>
              <a:rPr kumimoji="1" lang="en-US" altLang="ja-JP" sz="1400" b="1" dirty="0">
                <a:highlight>
                  <a:srgbClr val="00FFFF"/>
                </a:highlight>
              </a:rPr>
              <a:t>ARM, </a:t>
            </a:r>
            <a:r>
              <a:rPr lang="en-US" altLang="ja-JP" sz="1400" b="1" dirty="0">
                <a:highlight>
                  <a:srgbClr val="00FFFF"/>
                </a:highlight>
              </a:rPr>
              <a:t>Cisco, Huawei, Broadcom, NVIDIA </a:t>
            </a:r>
            <a:r>
              <a:rPr lang="ja-JP" altLang="en-US" sz="1400" b="1" dirty="0">
                <a:highlight>
                  <a:srgbClr val="00FFFF"/>
                </a:highlight>
              </a:rPr>
              <a:t>等</a:t>
            </a:r>
            <a:r>
              <a:rPr kumimoji="1" lang="en-US" altLang="ja-JP" sz="1400" b="1" dirty="0">
                <a:highlight>
                  <a:srgbClr val="00FFFF"/>
                </a:highlight>
              </a:rPr>
              <a:t>)</a:t>
            </a:r>
            <a:endParaRPr kumimoji="1" lang="ja-JP" altLang="en-US" sz="1400" b="1" dirty="0">
              <a:highlight>
                <a:srgbClr val="00FFFF"/>
              </a:highlight>
            </a:endParaRPr>
          </a:p>
        </p:txBody>
      </p:sp>
      <p:sp>
        <p:nvSpPr>
          <p:cNvPr id="93" name="テキスト ボックス 92">
            <a:extLst>
              <a:ext uri="{FF2B5EF4-FFF2-40B4-BE49-F238E27FC236}">
                <a16:creationId xmlns:a16="http://schemas.microsoft.com/office/drawing/2014/main" id="{7396E482-9AC1-4AED-BAAA-380086F0A772}"/>
              </a:ext>
            </a:extLst>
          </p:cNvPr>
          <p:cNvSpPr txBox="1"/>
          <p:nvPr/>
        </p:nvSpPr>
        <p:spPr>
          <a:xfrm>
            <a:off x="1341350" y="6251429"/>
            <a:ext cx="2592134" cy="523220"/>
          </a:xfrm>
          <a:prstGeom prst="rect">
            <a:avLst/>
          </a:prstGeom>
          <a:noFill/>
        </p:spPr>
        <p:txBody>
          <a:bodyPr wrap="square" rtlCol="0">
            <a:spAutoFit/>
          </a:bodyPr>
          <a:lstStyle/>
          <a:p>
            <a:r>
              <a:rPr kumimoji="1" lang="ja-JP" altLang="en-US" sz="1400" b="1" dirty="0">
                <a:highlight>
                  <a:srgbClr val="FF0000"/>
                </a:highlight>
              </a:rPr>
              <a:t>第四層 ノーベル賞級の超能力者</a:t>
            </a:r>
            <a:endParaRPr kumimoji="1" lang="en-US" altLang="ja-JP" sz="1400" b="1" dirty="0">
              <a:highlight>
                <a:srgbClr val="FF0000"/>
              </a:highlight>
            </a:endParaRPr>
          </a:p>
          <a:p>
            <a:r>
              <a:rPr lang="en-US" altLang="ja-JP" sz="1400" b="1" dirty="0">
                <a:highlight>
                  <a:srgbClr val="FF0000"/>
                </a:highlight>
              </a:rPr>
              <a:t>(</a:t>
            </a:r>
            <a:r>
              <a:rPr lang="ja-JP" altLang="en-US" sz="1400" b="1" dirty="0">
                <a:highlight>
                  <a:srgbClr val="FF0000"/>
                </a:highlight>
              </a:rPr>
              <a:t>ヨーロッパ、アメリカ、日本</a:t>
            </a:r>
            <a:r>
              <a:rPr lang="en-US" altLang="ja-JP" sz="1400" b="1" dirty="0">
                <a:highlight>
                  <a:srgbClr val="FF0000"/>
                </a:highlight>
              </a:rPr>
              <a:t>)</a:t>
            </a:r>
            <a:endParaRPr kumimoji="1" lang="en-US" altLang="ja-JP" sz="1400" b="1" dirty="0">
              <a:highlight>
                <a:srgbClr val="FF0000"/>
              </a:highlight>
            </a:endParaRPr>
          </a:p>
        </p:txBody>
      </p:sp>
      <p:sp>
        <p:nvSpPr>
          <p:cNvPr id="68" name="四角形: 角を丸くする 67">
            <a:extLst>
              <a:ext uri="{FF2B5EF4-FFF2-40B4-BE49-F238E27FC236}">
                <a16:creationId xmlns:a16="http://schemas.microsoft.com/office/drawing/2014/main" id="{1C57223E-557A-4D56-8721-2B846128B031}"/>
              </a:ext>
            </a:extLst>
          </p:cNvPr>
          <p:cNvSpPr/>
          <p:nvPr/>
        </p:nvSpPr>
        <p:spPr>
          <a:xfrm>
            <a:off x="3920022" y="462274"/>
            <a:ext cx="901459" cy="51334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2400" dirty="0"/>
              <a:t>アプリ</a:t>
            </a:r>
          </a:p>
        </p:txBody>
      </p:sp>
      <p:sp>
        <p:nvSpPr>
          <p:cNvPr id="71" name="四角形: 角を丸くする 70">
            <a:extLst>
              <a:ext uri="{FF2B5EF4-FFF2-40B4-BE49-F238E27FC236}">
                <a16:creationId xmlns:a16="http://schemas.microsoft.com/office/drawing/2014/main" id="{FFF83E88-1CBA-4D1A-A4F9-5BB95EDFB19A}"/>
              </a:ext>
            </a:extLst>
          </p:cNvPr>
          <p:cNvSpPr/>
          <p:nvPr/>
        </p:nvSpPr>
        <p:spPr>
          <a:xfrm>
            <a:off x="4934070" y="469626"/>
            <a:ext cx="901459" cy="51334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2400" dirty="0"/>
              <a:t>アプリ</a:t>
            </a:r>
          </a:p>
        </p:txBody>
      </p:sp>
      <p:sp>
        <p:nvSpPr>
          <p:cNvPr id="73" name="四角形: 角を丸くする 72">
            <a:extLst>
              <a:ext uri="{FF2B5EF4-FFF2-40B4-BE49-F238E27FC236}">
                <a16:creationId xmlns:a16="http://schemas.microsoft.com/office/drawing/2014/main" id="{F8C3EA17-5EB9-4619-A5C4-5869A6D36D07}"/>
              </a:ext>
            </a:extLst>
          </p:cNvPr>
          <p:cNvSpPr/>
          <p:nvPr/>
        </p:nvSpPr>
        <p:spPr>
          <a:xfrm>
            <a:off x="5987366" y="478186"/>
            <a:ext cx="901459" cy="51334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2400" dirty="0"/>
              <a:t>アプリ</a:t>
            </a:r>
          </a:p>
        </p:txBody>
      </p:sp>
      <p:sp>
        <p:nvSpPr>
          <p:cNvPr id="74" name="四角形: 角を丸くする 73">
            <a:extLst>
              <a:ext uri="{FF2B5EF4-FFF2-40B4-BE49-F238E27FC236}">
                <a16:creationId xmlns:a16="http://schemas.microsoft.com/office/drawing/2014/main" id="{F5552FDF-76EC-4A0A-A725-7F40C1B17A0A}"/>
              </a:ext>
            </a:extLst>
          </p:cNvPr>
          <p:cNvSpPr/>
          <p:nvPr/>
        </p:nvSpPr>
        <p:spPr>
          <a:xfrm>
            <a:off x="6991716" y="462844"/>
            <a:ext cx="901459" cy="51334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2400" dirty="0"/>
              <a:t>アプリ</a:t>
            </a:r>
          </a:p>
        </p:txBody>
      </p:sp>
      <p:sp>
        <p:nvSpPr>
          <p:cNvPr id="23" name="円柱 22">
            <a:extLst>
              <a:ext uri="{FF2B5EF4-FFF2-40B4-BE49-F238E27FC236}">
                <a16:creationId xmlns:a16="http://schemas.microsoft.com/office/drawing/2014/main" id="{31CCDB8A-98F1-49AF-A60C-DA6E046782E9}"/>
              </a:ext>
            </a:extLst>
          </p:cNvPr>
          <p:cNvSpPr/>
          <p:nvPr/>
        </p:nvSpPr>
        <p:spPr>
          <a:xfrm>
            <a:off x="4269757" y="916254"/>
            <a:ext cx="187091" cy="370843"/>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85" name="円柱 84">
            <a:extLst>
              <a:ext uri="{FF2B5EF4-FFF2-40B4-BE49-F238E27FC236}">
                <a16:creationId xmlns:a16="http://schemas.microsoft.com/office/drawing/2014/main" id="{57CEABE1-16DB-46CB-B0F2-9575DB924933}"/>
              </a:ext>
            </a:extLst>
          </p:cNvPr>
          <p:cNvSpPr/>
          <p:nvPr/>
        </p:nvSpPr>
        <p:spPr>
          <a:xfrm>
            <a:off x="5291253" y="916254"/>
            <a:ext cx="187091" cy="370843"/>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87" name="円柱 86">
            <a:extLst>
              <a:ext uri="{FF2B5EF4-FFF2-40B4-BE49-F238E27FC236}">
                <a16:creationId xmlns:a16="http://schemas.microsoft.com/office/drawing/2014/main" id="{255D7054-CB44-4250-8385-5E1FBB348747}"/>
              </a:ext>
            </a:extLst>
          </p:cNvPr>
          <p:cNvSpPr/>
          <p:nvPr/>
        </p:nvSpPr>
        <p:spPr>
          <a:xfrm>
            <a:off x="6374168" y="931379"/>
            <a:ext cx="187091" cy="370843"/>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88" name="円柱 87">
            <a:extLst>
              <a:ext uri="{FF2B5EF4-FFF2-40B4-BE49-F238E27FC236}">
                <a16:creationId xmlns:a16="http://schemas.microsoft.com/office/drawing/2014/main" id="{22FFD5BE-EEC6-4B09-A8B8-0F598E8980BA}"/>
              </a:ext>
            </a:extLst>
          </p:cNvPr>
          <p:cNvSpPr/>
          <p:nvPr/>
        </p:nvSpPr>
        <p:spPr>
          <a:xfrm>
            <a:off x="7293705" y="931379"/>
            <a:ext cx="187091" cy="370843"/>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6" name="テキスト ボックス 25">
            <a:extLst>
              <a:ext uri="{FF2B5EF4-FFF2-40B4-BE49-F238E27FC236}">
                <a16:creationId xmlns:a16="http://schemas.microsoft.com/office/drawing/2014/main" id="{CF8EF476-6E81-48F7-9D16-0351964FDCA7}"/>
              </a:ext>
            </a:extLst>
          </p:cNvPr>
          <p:cNvSpPr txBox="1"/>
          <p:nvPr/>
        </p:nvSpPr>
        <p:spPr>
          <a:xfrm>
            <a:off x="7422511" y="1020815"/>
            <a:ext cx="804984" cy="369332"/>
          </a:xfrm>
          <a:prstGeom prst="rect">
            <a:avLst/>
          </a:prstGeom>
          <a:noFill/>
        </p:spPr>
        <p:txBody>
          <a:bodyPr wrap="square" rtlCol="0">
            <a:spAutoFit/>
          </a:bodyPr>
          <a:lstStyle/>
          <a:p>
            <a:r>
              <a:rPr kumimoji="1" lang="en-US" altLang="ja-JP" b="1" dirty="0">
                <a:solidFill>
                  <a:schemeClr val="accent6">
                    <a:lumMod val="40000"/>
                    <a:lumOff val="60000"/>
                  </a:schemeClr>
                </a:solidFill>
              </a:rPr>
              <a:t>API</a:t>
            </a:r>
            <a:endParaRPr kumimoji="1" lang="ja-JP" altLang="en-US" b="1" dirty="0">
              <a:solidFill>
                <a:schemeClr val="accent6">
                  <a:lumMod val="40000"/>
                  <a:lumOff val="60000"/>
                </a:schemeClr>
              </a:solidFill>
            </a:endParaRPr>
          </a:p>
        </p:txBody>
      </p:sp>
      <p:sp>
        <p:nvSpPr>
          <p:cNvPr id="94" name="テキスト ボックス 93">
            <a:extLst>
              <a:ext uri="{FF2B5EF4-FFF2-40B4-BE49-F238E27FC236}">
                <a16:creationId xmlns:a16="http://schemas.microsoft.com/office/drawing/2014/main" id="{6DC10906-2E79-4C47-9100-5561AE3D59DA}"/>
              </a:ext>
            </a:extLst>
          </p:cNvPr>
          <p:cNvSpPr txBox="1"/>
          <p:nvPr/>
        </p:nvSpPr>
        <p:spPr>
          <a:xfrm>
            <a:off x="6492722" y="1020815"/>
            <a:ext cx="804984" cy="369332"/>
          </a:xfrm>
          <a:prstGeom prst="rect">
            <a:avLst/>
          </a:prstGeom>
          <a:noFill/>
        </p:spPr>
        <p:txBody>
          <a:bodyPr wrap="square" rtlCol="0">
            <a:spAutoFit/>
          </a:bodyPr>
          <a:lstStyle/>
          <a:p>
            <a:r>
              <a:rPr kumimoji="1" lang="en-US" altLang="ja-JP" b="1" dirty="0">
                <a:solidFill>
                  <a:schemeClr val="accent6">
                    <a:lumMod val="40000"/>
                    <a:lumOff val="60000"/>
                  </a:schemeClr>
                </a:solidFill>
              </a:rPr>
              <a:t>API</a:t>
            </a:r>
            <a:endParaRPr kumimoji="1" lang="ja-JP" altLang="en-US" b="1" dirty="0">
              <a:solidFill>
                <a:schemeClr val="accent6">
                  <a:lumMod val="40000"/>
                  <a:lumOff val="60000"/>
                </a:schemeClr>
              </a:solidFill>
            </a:endParaRPr>
          </a:p>
        </p:txBody>
      </p:sp>
      <p:sp>
        <p:nvSpPr>
          <p:cNvPr id="95" name="テキスト ボックス 94">
            <a:extLst>
              <a:ext uri="{FF2B5EF4-FFF2-40B4-BE49-F238E27FC236}">
                <a16:creationId xmlns:a16="http://schemas.microsoft.com/office/drawing/2014/main" id="{30451185-1FD2-458E-8916-0EAAD402D0CD}"/>
              </a:ext>
            </a:extLst>
          </p:cNvPr>
          <p:cNvSpPr txBox="1"/>
          <p:nvPr/>
        </p:nvSpPr>
        <p:spPr>
          <a:xfrm>
            <a:off x="5387206" y="1013723"/>
            <a:ext cx="804984" cy="369332"/>
          </a:xfrm>
          <a:prstGeom prst="rect">
            <a:avLst/>
          </a:prstGeom>
          <a:noFill/>
        </p:spPr>
        <p:txBody>
          <a:bodyPr wrap="square" rtlCol="0">
            <a:spAutoFit/>
          </a:bodyPr>
          <a:lstStyle/>
          <a:p>
            <a:r>
              <a:rPr kumimoji="1" lang="en-US" altLang="ja-JP" b="1" dirty="0">
                <a:solidFill>
                  <a:schemeClr val="accent6">
                    <a:lumMod val="40000"/>
                    <a:lumOff val="60000"/>
                  </a:schemeClr>
                </a:solidFill>
              </a:rPr>
              <a:t>API</a:t>
            </a:r>
            <a:endParaRPr kumimoji="1" lang="ja-JP" altLang="en-US" b="1" dirty="0">
              <a:solidFill>
                <a:schemeClr val="accent6">
                  <a:lumMod val="40000"/>
                  <a:lumOff val="60000"/>
                </a:schemeClr>
              </a:solidFill>
            </a:endParaRPr>
          </a:p>
        </p:txBody>
      </p:sp>
      <p:sp>
        <p:nvSpPr>
          <p:cNvPr id="96" name="テキスト ボックス 95">
            <a:extLst>
              <a:ext uri="{FF2B5EF4-FFF2-40B4-BE49-F238E27FC236}">
                <a16:creationId xmlns:a16="http://schemas.microsoft.com/office/drawing/2014/main" id="{440B461D-5EA8-4807-A593-75C25CCBD5B6}"/>
              </a:ext>
            </a:extLst>
          </p:cNvPr>
          <p:cNvSpPr txBox="1"/>
          <p:nvPr/>
        </p:nvSpPr>
        <p:spPr>
          <a:xfrm>
            <a:off x="4366085" y="1028392"/>
            <a:ext cx="804984" cy="369332"/>
          </a:xfrm>
          <a:prstGeom prst="rect">
            <a:avLst/>
          </a:prstGeom>
          <a:noFill/>
        </p:spPr>
        <p:txBody>
          <a:bodyPr wrap="square" rtlCol="0">
            <a:spAutoFit/>
          </a:bodyPr>
          <a:lstStyle/>
          <a:p>
            <a:r>
              <a:rPr kumimoji="1" lang="en-US" altLang="ja-JP" b="1" dirty="0">
                <a:solidFill>
                  <a:schemeClr val="accent6">
                    <a:lumMod val="40000"/>
                    <a:lumOff val="60000"/>
                  </a:schemeClr>
                </a:solidFill>
              </a:rPr>
              <a:t>API</a:t>
            </a:r>
            <a:endParaRPr kumimoji="1" lang="ja-JP" altLang="en-US" b="1" dirty="0">
              <a:solidFill>
                <a:schemeClr val="accent6">
                  <a:lumMod val="40000"/>
                  <a:lumOff val="60000"/>
                </a:schemeClr>
              </a:solidFill>
            </a:endParaRPr>
          </a:p>
        </p:txBody>
      </p:sp>
      <p:cxnSp>
        <p:nvCxnSpPr>
          <p:cNvPr id="31" name="直線矢印コネクタ 30">
            <a:extLst>
              <a:ext uri="{FF2B5EF4-FFF2-40B4-BE49-F238E27FC236}">
                <a16:creationId xmlns:a16="http://schemas.microsoft.com/office/drawing/2014/main" id="{300DEBBB-6BBA-46AC-B1A6-58FD3B0D4B8A}"/>
              </a:ext>
            </a:extLst>
          </p:cNvPr>
          <p:cNvCxnSpPr>
            <a:cxnSpLocks/>
          </p:cNvCxnSpPr>
          <p:nvPr/>
        </p:nvCxnSpPr>
        <p:spPr>
          <a:xfrm flipH="1">
            <a:off x="7647352" y="4026575"/>
            <a:ext cx="1996831" cy="273594"/>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D332F765-753A-41CE-92AC-862A0A1F7030}"/>
              </a:ext>
            </a:extLst>
          </p:cNvPr>
          <p:cNvCxnSpPr>
            <a:cxnSpLocks/>
          </p:cNvCxnSpPr>
          <p:nvPr/>
        </p:nvCxnSpPr>
        <p:spPr>
          <a:xfrm flipH="1">
            <a:off x="3899878" y="3878631"/>
            <a:ext cx="5802922" cy="408568"/>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7BB41684-C228-4F91-858B-A031C857B2C7}"/>
              </a:ext>
            </a:extLst>
          </p:cNvPr>
          <p:cNvCxnSpPr>
            <a:cxnSpLocks/>
          </p:cNvCxnSpPr>
          <p:nvPr/>
        </p:nvCxnSpPr>
        <p:spPr>
          <a:xfrm flipV="1">
            <a:off x="3712308" y="990324"/>
            <a:ext cx="7383334" cy="6747"/>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00" name="テキスト ボックス 99">
            <a:extLst>
              <a:ext uri="{FF2B5EF4-FFF2-40B4-BE49-F238E27FC236}">
                <a16:creationId xmlns:a16="http://schemas.microsoft.com/office/drawing/2014/main" id="{D4FDB677-821F-4BC8-88B8-589E7F2E3F21}"/>
              </a:ext>
            </a:extLst>
          </p:cNvPr>
          <p:cNvSpPr txBox="1"/>
          <p:nvPr/>
        </p:nvSpPr>
        <p:spPr>
          <a:xfrm>
            <a:off x="1745433" y="24785"/>
            <a:ext cx="2418337" cy="553998"/>
          </a:xfrm>
          <a:prstGeom prst="rect">
            <a:avLst/>
          </a:prstGeom>
          <a:noFill/>
        </p:spPr>
        <p:txBody>
          <a:bodyPr wrap="square" rtlCol="0">
            <a:spAutoFit/>
          </a:bodyPr>
          <a:lstStyle/>
          <a:p>
            <a:r>
              <a:rPr lang="en-US" altLang="ja-JP" sz="1000" b="1" dirty="0">
                <a:solidFill>
                  <a:schemeClr val="accent2">
                    <a:lumMod val="75000"/>
                  </a:schemeClr>
                </a:solidFill>
              </a:rPr>
              <a:t>DX</a:t>
            </a:r>
            <a:r>
              <a:rPr lang="ja-JP" altLang="en-US" sz="1000" b="1" dirty="0" err="1">
                <a:solidFill>
                  <a:schemeClr val="accent2">
                    <a:lumMod val="75000"/>
                  </a:schemeClr>
                </a:solidFill>
              </a:rPr>
              <a:t>、</a:t>
            </a:r>
            <a:r>
              <a:rPr lang="en-US" altLang="ja-JP" sz="1000" b="1" dirty="0">
                <a:solidFill>
                  <a:schemeClr val="accent2">
                    <a:lumMod val="75000"/>
                  </a:schemeClr>
                </a:solidFill>
              </a:rPr>
              <a:t>Web </a:t>
            </a:r>
            <a:r>
              <a:rPr lang="ja-JP" altLang="en-US" sz="1000" b="1" dirty="0">
                <a:solidFill>
                  <a:schemeClr val="accent2">
                    <a:lumMod val="75000"/>
                  </a:schemeClr>
                </a:solidFill>
              </a:rPr>
              <a:t>アプリ、業務システム、制御システム、</a:t>
            </a:r>
            <a:r>
              <a:rPr lang="en-US" altLang="ja-JP" sz="1000" b="1" dirty="0">
                <a:solidFill>
                  <a:schemeClr val="accent2">
                    <a:lumMod val="75000"/>
                  </a:schemeClr>
                </a:solidFill>
              </a:rPr>
              <a:t>DB</a:t>
            </a:r>
            <a:r>
              <a:rPr lang="ja-JP" altLang="en-US" sz="1000" b="1" dirty="0">
                <a:solidFill>
                  <a:schemeClr val="accent2">
                    <a:lumMod val="75000"/>
                  </a:schemeClr>
                </a:solidFill>
              </a:rPr>
              <a:t>、認証、検索、</a:t>
            </a:r>
            <a:r>
              <a:rPr lang="en-US" altLang="ja-JP" sz="1000" b="1" dirty="0">
                <a:solidFill>
                  <a:schemeClr val="accent2">
                    <a:lumMod val="75000"/>
                  </a:schemeClr>
                </a:solidFill>
              </a:rPr>
              <a:t>EC</a:t>
            </a:r>
            <a:r>
              <a:rPr lang="ja-JP" altLang="en-US" sz="1000" b="1" dirty="0">
                <a:solidFill>
                  <a:schemeClr val="accent2">
                    <a:lumMod val="75000"/>
                  </a:schemeClr>
                </a:solidFill>
              </a:rPr>
              <a:t>、仮想通貨、行政システム、</a:t>
            </a:r>
            <a:r>
              <a:rPr lang="en-US" altLang="ja-JP" sz="1000" b="1" dirty="0">
                <a:solidFill>
                  <a:schemeClr val="accent2">
                    <a:lumMod val="75000"/>
                  </a:schemeClr>
                </a:solidFill>
              </a:rPr>
              <a:t>AI</a:t>
            </a:r>
            <a:r>
              <a:rPr lang="ja-JP" altLang="en-US" sz="1000" b="1" dirty="0" err="1">
                <a:solidFill>
                  <a:schemeClr val="accent2">
                    <a:lumMod val="75000"/>
                  </a:schemeClr>
                </a:solidFill>
              </a:rPr>
              <a:t>、</a:t>
            </a:r>
            <a:r>
              <a:rPr lang="ja-JP" altLang="en-US" sz="1000" b="1" dirty="0">
                <a:solidFill>
                  <a:schemeClr val="accent2">
                    <a:lumMod val="75000"/>
                  </a:schemeClr>
                </a:solidFill>
              </a:rPr>
              <a:t>ビッグデータ、</a:t>
            </a:r>
            <a:r>
              <a:rPr lang="en-US" altLang="ja-JP" sz="1000" b="1" dirty="0" err="1">
                <a:solidFill>
                  <a:schemeClr val="accent2">
                    <a:lumMod val="75000"/>
                  </a:schemeClr>
                </a:solidFill>
              </a:rPr>
              <a:t>etc</a:t>
            </a:r>
            <a:endParaRPr lang="en-US" altLang="ja-JP" sz="1000" b="1" dirty="0">
              <a:solidFill>
                <a:schemeClr val="accent2">
                  <a:lumMod val="75000"/>
                </a:schemeClr>
              </a:solidFill>
            </a:endParaRPr>
          </a:p>
        </p:txBody>
      </p:sp>
      <p:sp>
        <p:nvSpPr>
          <p:cNvPr id="101" name="テキスト ボックス 100">
            <a:extLst>
              <a:ext uri="{FF2B5EF4-FFF2-40B4-BE49-F238E27FC236}">
                <a16:creationId xmlns:a16="http://schemas.microsoft.com/office/drawing/2014/main" id="{8B189048-A1D5-48AA-8468-523C91BB3518}"/>
              </a:ext>
            </a:extLst>
          </p:cNvPr>
          <p:cNvSpPr txBox="1"/>
          <p:nvPr/>
        </p:nvSpPr>
        <p:spPr>
          <a:xfrm>
            <a:off x="9724275" y="896535"/>
            <a:ext cx="1064112" cy="276999"/>
          </a:xfrm>
          <a:prstGeom prst="rect">
            <a:avLst/>
          </a:prstGeom>
          <a:noFill/>
        </p:spPr>
        <p:txBody>
          <a:bodyPr wrap="square" rtlCol="0">
            <a:spAutoFit/>
          </a:bodyPr>
          <a:lstStyle/>
          <a:p>
            <a:r>
              <a:rPr kumimoji="1" lang="en-US" altLang="ja-JP" sz="1200" b="1" dirty="0">
                <a:highlight>
                  <a:srgbClr val="00FFFF"/>
                </a:highlight>
              </a:rPr>
              <a:t>(</a:t>
            </a:r>
            <a:r>
              <a:rPr kumimoji="1" lang="ja-JP" altLang="en-US" sz="1200" b="1" dirty="0">
                <a:highlight>
                  <a:srgbClr val="00FFFF"/>
                </a:highlight>
              </a:rPr>
              <a:t>残念ながら</a:t>
            </a:r>
            <a:r>
              <a:rPr kumimoji="1" lang="en-US" altLang="ja-JP" sz="1200" b="1" dirty="0">
                <a:highlight>
                  <a:srgbClr val="00FFFF"/>
                </a:highlight>
              </a:rPr>
              <a:t>)</a:t>
            </a:r>
            <a:endParaRPr kumimoji="1" lang="ja-JP" altLang="en-US" sz="1200" b="1" dirty="0">
              <a:highlight>
                <a:srgbClr val="00FFFF"/>
              </a:highlight>
            </a:endParaRPr>
          </a:p>
        </p:txBody>
      </p:sp>
    </p:spTree>
    <p:extLst>
      <p:ext uri="{BB962C8B-B14F-4D97-AF65-F5344CB8AC3E}">
        <p14:creationId xmlns:p14="http://schemas.microsoft.com/office/powerpoint/2010/main" val="2356858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5</a:t>
            </a:fld>
            <a:endParaRPr kumimoji="1" lang="ja-JP" altLang="en-US" dirty="0"/>
          </a:p>
        </p:txBody>
      </p:sp>
      <p:pic>
        <p:nvPicPr>
          <p:cNvPr id="5" name="図 4"/>
          <p:cNvPicPr>
            <a:picLocks noChangeAspect="1"/>
          </p:cNvPicPr>
          <p:nvPr/>
        </p:nvPicPr>
        <p:blipFill>
          <a:blip r:embed="rId2"/>
          <a:stretch>
            <a:fillRect/>
          </a:stretch>
        </p:blipFill>
        <p:spPr>
          <a:xfrm>
            <a:off x="6038193" y="2225074"/>
            <a:ext cx="5751784" cy="4313838"/>
          </a:xfrm>
          <a:prstGeom prst="rect">
            <a:avLst/>
          </a:prstGeom>
        </p:spPr>
      </p:pic>
      <p:pic>
        <p:nvPicPr>
          <p:cNvPr id="6" name="図 5"/>
          <p:cNvPicPr>
            <a:picLocks noChangeAspect="1"/>
          </p:cNvPicPr>
          <p:nvPr/>
        </p:nvPicPr>
        <p:blipFill>
          <a:blip r:embed="rId3"/>
          <a:stretch>
            <a:fillRect/>
          </a:stretch>
        </p:blipFill>
        <p:spPr>
          <a:xfrm>
            <a:off x="3057617" y="2153611"/>
            <a:ext cx="2688914" cy="4456763"/>
          </a:xfrm>
          <a:prstGeom prst="rect">
            <a:avLst/>
          </a:prstGeom>
        </p:spPr>
      </p:pic>
      <p:sp>
        <p:nvSpPr>
          <p:cNvPr id="7" name="テキスト ボックス 6"/>
          <p:cNvSpPr txBox="1"/>
          <p:nvPr/>
        </p:nvSpPr>
        <p:spPr>
          <a:xfrm>
            <a:off x="3673367" y="164296"/>
            <a:ext cx="8363124" cy="738664"/>
          </a:xfrm>
          <a:prstGeom prst="rect">
            <a:avLst/>
          </a:prstGeom>
          <a:solidFill>
            <a:srgbClr val="FFFF00"/>
          </a:solidFill>
        </p:spPr>
        <p:txBody>
          <a:bodyPr wrap="square" rtlCol="0">
            <a:spAutoFit/>
          </a:bodyPr>
          <a:lstStyle/>
          <a:p>
            <a:r>
              <a:rPr kumimoji="1" lang="en-US" altLang="ja-JP" sz="2400" b="1" dirty="0"/>
              <a:t>Google </a:t>
            </a:r>
            <a:r>
              <a:rPr kumimoji="1" lang="ja-JP" altLang="en-US" sz="2400" b="1" dirty="0"/>
              <a:t>の大変素晴らしい初代インチキ・サーバー </a:t>
            </a:r>
            <a:r>
              <a:rPr kumimoji="1" lang="en-US" altLang="ja-JP" sz="2400" b="1" dirty="0"/>
              <a:t>(1998-)</a:t>
            </a:r>
          </a:p>
          <a:p>
            <a:r>
              <a:rPr lang="en-US" altLang="ja-JP" dirty="0"/>
              <a:t>(</a:t>
            </a:r>
            <a:r>
              <a:rPr lang="ja-JP" altLang="en-US" dirty="0"/>
              <a:t>実物がカリフォルニアの </a:t>
            </a:r>
            <a:r>
              <a:rPr lang="en-US" altLang="ja-JP" dirty="0"/>
              <a:t>Computer History Museum </a:t>
            </a:r>
            <a:r>
              <a:rPr lang="ja-JP" altLang="en-US" dirty="0"/>
              <a:t>に展示してある</a:t>
            </a:r>
            <a:r>
              <a:rPr lang="en-US" altLang="ja-JP" dirty="0"/>
              <a:t>)</a:t>
            </a:r>
            <a:endParaRPr kumimoji="1" lang="ja-JP" altLang="en-US" dirty="0"/>
          </a:p>
        </p:txBody>
      </p:sp>
      <p:sp>
        <p:nvSpPr>
          <p:cNvPr id="8" name="テキスト ボックス 7"/>
          <p:cNvSpPr txBox="1"/>
          <p:nvPr/>
        </p:nvSpPr>
        <p:spPr>
          <a:xfrm>
            <a:off x="4974021" y="1014372"/>
            <a:ext cx="5522945" cy="430887"/>
          </a:xfrm>
          <a:prstGeom prst="rect">
            <a:avLst/>
          </a:prstGeom>
          <a:noFill/>
        </p:spPr>
        <p:txBody>
          <a:bodyPr wrap="square" rtlCol="0">
            <a:spAutoFit/>
          </a:bodyPr>
          <a:lstStyle/>
          <a:p>
            <a:r>
              <a:rPr lang="en-US" altLang="ja-JP" sz="1100" dirty="0"/>
              <a:t>https://www.pingdom.com/blog/original-google-setup-at-stanford-university/</a:t>
            </a:r>
          </a:p>
          <a:p>
            <a:r>
              <a:rPr lang="en-US" altLang="ja-JP" sz="1100" dirty="0"/>
              <a:t>https://gigazine.net/news/20070226_google/</a:t>
            </a:r>
            <a:endParaRPr kumimoji="1" lang="ja-JP" altLang="en-US" sz="1100" dirty="0"/>
          </a:p>
        </p:txBody>
      </p:sp>
      <p:pic>
        <p:nvPicPr>
          <p:cNvPr id="2" name="図 1"/>
          <p:cNvPicPr>
            <a:picLocks noChangeAspect="1"/>
          </p:cNvPicPr>
          <p:nvPr/>
        </p:nvPicPr>
        <p:blipFill>
          <a:blip r:embed="rId4"/>
          <a:stretch>
            <a:fillRect/>
          </a:stretch>
        </p:blipFill>
        <p:spPr>
          <a:xfrm>
            <a:off x="164881" y="202521"/>
            <a:ext cx="3287767" cy="2046351"/>
          </a:xfrm>
          <a:prstGeom prst="rect">
            <a:avLst/>
          </a:prstGeom>
        </p:spPr>
      </p:pic>
      <p:sp>
        <p:nvSpPr>
          <p:cNvPr id="3" name="テキスト ボックス 2"/>
          <p:cNvSpPr txBox="1"/>
          <p:nvPr/>
        </p:nvSpPr>
        <p:spPr>
          <a:xfrm>
            <a:off x="298887" y="2356945"/>
            <a:ext cx="1994995" cy="2862322"/>
          </a:xfrm>
          <a:prstGeom prst="rect">
            <a:avLst/>
          </a:prstGeom>
          <a:solidFill>
            <a:schemeClr val="accent5">
              <a:lumMod val="20000"/>
              <a:lumOff val="80000"/>
            </a:schemeClr>
          </a:solidFill>
        </p:spPr>
        <p:txBody>
          <a:bodyPr wrap="square" rtlCol="0">
            <a:spAutoFit/>
          </a:bodyPr>
          <a:lstStyle/>
          <a:p>
            <a:r>
              <a:rPr kumimoji="1" lang="ja-JP" altLang="en-US" dirty="0"/>
              <a:t>↑</a:t>
            </a:r>
          </a:p>
          <a:p>
            <a:r>
              <a:rPr kumimoji="1" lang="ja-JP" altLang="en-US" dirty="0"/>
              <a:t>最初の </a:t>
            </a:r>
            <a:r>
              <a:rPr kumimoji="1" lang="en-US" altLang="ja-JP" dirty="0"/>
              <a:t>Google (1998) </a:t>
            </a:r>
            <a:r>
              <a:rPr kumimoji="1" lang="ja-JP" altLang="en-US" dirty="0"/>
              <a:t>は</a:t>
            </a:r>
          </a:p>
          <a:p>
            <a:r>
              <a:rPr kumimoji="1" lang="ja-JP" altLang="en-US" dirty="0"/>
              <a:t>「</a:t>
            </a:r>
            <a:r>
              <a:rPr kumimoji="1" lang="en-US" altLang="ja-JP" dirty="0"/>
              <a:t>Intel </a:t>
            </a:r>
            <a:r>
              <a:rPr kumimoji="1" lang="ja-JP" altLang="en-US" dirty="0"/>
              <a:t>社からもらってきた </a:t>
            </a:r>
            <a:r>
              <a:rPr lang="en-US" altLang="ja-JP" dirty="0"/>
              <a:t>300MHz x 2 Dual Pentium </a:t>
            </a:r>
            <a:r>
              <a:rPr lang="ja-JP" altLang="en-US" dirty="0"/>
              <a:t>サーバー」で</a:t>
            </a:r>
          </a:p>
          <a:p>
            <a:r>
              <a:rPr kumimoji="1" lang="en-US" altLang="ja-JP" dirty="0"/>
              <a:t>Stanford </a:t>
            </a:r>
            <a:r>
              <a:rPr kumimoji="1" lang="ja-JP" altLang="en-US" dirty="0"/>
              <a:t>大学内の部屋でインチキに構築されていた。</a:t>
            </a:r>
          </a:p>
        </p:txBody>
      </p:sp>
      <p:sp>
        <p:nvSpPr>
          <p:cNvPr id="9" name="テキスト ボックス 8"/>
          <p:cNvSpPr txBox="1"/>
          <p:nvPr/>
        </p:nvSpPr>
        <p:spPr>
          <a:xfrm>
            <a:off x="5746531" y="1505505"/>
            <a:ext cx="6043446" cy="646331"/>
          </a:xfrm>
          <a:prstGeom prst="rect">
            <a:avLst/>
          </a:prstGeom>
          <a:solidFill>
            <a:schemeClr val="accent6">
              <a:lumMod val="20000"/>
              <a:lumOff val="80000"/>
            </a:schemeClr>
          </a:solidFill>
        </p:spPr>
        <p:txBody>
          <a:bodyPr wrap="square" rtlCol="0">
            <a:spAutoFit/>
          </a:bodyPr>
          <a:lstStyle/>
          <a:p>
            <a:r>
              <a:rPr kumimoji="1" lang="ja-JP" altLang="en-US" dirty="0"/>
              <a:t>↓ その後、</a:t>
            </a:r>
            <a:r>
              <a:rPr kumimoji="1" lang="en-US" altLang="ja-JP" dirty="0"/>
              <a:t>Google </a:t>
            </a:r>
            <a:r>
              <a:rPr kumimoji="1" lang="ja-JP" altLang="en-US" dirty="0"/>
              <a:t>は大規模化のため学外の建物を借り、多数のサーバーに分散したが、やはりインチキ・サーバーであった。</a:t>
            </a:r>
          </a:p>
        </p:txBody>
      </p:sp>
    </p:spTree>
    <p:extLst>
      <p:ext uri="{BB962C8B-B14F-4D97-AF65-F5344CB8AC3E}">
        <p14:creationId xmlns:p14="http://schemas.microsoft.com/office/powerpoint/2010/main" val="1072124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2"/>
          <a:stretch>
            <a:fillRect/>
          </a:stretch>
        </p:blipFill>
        <p:spPr>
          <a:xfrm>
            <a:off x="2188268" y="2351346"/>
            <a:ext cx="5425082" cy="2350509"/>
          </a:xfrm>
          <a:prstGeom prst="rect">
            <a:avLst/>
          </a:prstGeom>
          <a:ln>
            <a:noFill/>
          </a:ln>
          <a:effectLst>
            <a:outerShdw blurRad="292100" dist="139700" dir="2700000" algn="tl" rotWithShape="0">
              <a:srgbClr val="333333">
                <a:alpha val="65000"/>
              </a:srgbClr>
            </a:outerShdw>
          </a:effectLst>
        </p:spPr>
      </p:pic>
      <p:pic>
        <p:nvPicPr>
          <p:cNvPr id="16" name="図 15"/>
          <p:cNvPicPr>
            <a:picLocks noChangeAspect="1"/>
          </p:cNvPicPr>
          <p:nvPr/>
        </p:nvPicPr>
        <p:blipFill>
          <a:blip r:embed="rId3"/>
          <a:stretch>
            <a:fillRect/>
          </a:stretch>
        </p:blipFill>
        <p:spPr>
          <a:xfrm>
            <a:off x="3586247" y="4363644"/>
            <a:ext cx="3921188" cy="2082885"/>
          </a:xfrm>
          <a:prstGeom prst="rect">
            <a:avLst/>
          </a:prstGeom>
          <a:ln>
            <a:noFill/>
          </a:ln>
          <a:effectLst>
            <a:outerShdw blurRad="292100" dist="139700" dir="2700000" algn="tl" rotWithShape="0">
              <a:srgbClr val="333333">
                <a:alpha val="65000"/>
              </a:srgbClr>
            </a:outerShdw>
          </a:effectLst>
        </p:spPr>
      </p:pic>
      <p:pic>
        <p:nvPicPr>
          <p:cNvPr id="6" name="図 5"/>
          <p:cNvPicPr>
            <a:picLocks noChangeAspect="1"/>
          </p:cNvPicPr>
          <p:nvPr/>
        </p:nvPicPr>
        <p:blipFill>
          <a:blip r:embed="rId4"/>
          <a:stretch>
            <a:fillRect/>
          </a:stretch>
        </p:blipFill>
        <p:spPr>
          <a:xfrm>
            <a:off x="172211" y="2410449"/>
            <a:ext cx="2016057" cy="1422575"/>
          </a:xfrm>
          <a:prstGeom prst="rect">
            <a:avLst/>
          </a:prstGeom>
          <a:ln w="19050">
            <a:solidFill>
              <a:schemeClr val="tx1"/>
            </a:solidFill>
          </a:ln>
        </p:spPr>
      </p:pic>
      <p:sp>
        <p:nvSpPr>
          <p:cNvPr id="3" name="コンテンツ プレースホルダー 2"/>
          <p:cNvSpPr>
            <a:spLocks noGrp="1"/>
          </p:cNvSpPr>
          <p:nvPr>
            <p:ph idx="1"/>
          </p:nvPr>
        </p:nvSpPr>
        <p:spPr>
          <a:xfrm>
            <a:off x="38100" y="810010"/>
            <a:ext cx="12097406" cy="1302313"/>
          </a:xfrm>
          <a:solidFill>
            <a:schemeClr val="accent5">
              <a:lumMod val="20000"/>
              <a:lumOff val="80000"/>
            </a:schemeClr>
          </a:solidFill>
        </p:spPr>
        <p:txBody>
          <a:bodyPr>
            <a:noAutofit/>
          </a:bodyPr>
          <a:lstStyle/>
          <a:p>
            <a:r>
              <a:rPr kumimoji="1" lang="ja-JP" altLang="en-US" sz="2000" b="1" dirty="0"/>
              <a:t>登が </a:t>
            </a:r>
            <a:r>
              <a:rPr lang="en-US" altLang="ja-JP" sz="2000" b="1" dirty="0"/>
              <a:t>2003 </a:t>
            </a:r>
            <a:r>
              <a:rPr lang="ja-JP" altLang="en-US" sz="2000" b="1" dirty="0"/>
              <a:t>年に </a:t>
            </a:r>
            <a:r>
              <a:rPr lang="en-US" altLang="ja-JP" sz="2000" b="1" dirty="0"/>
              <a:t>IPA </a:t>
            </a:r>
            <a:r>
              <a:rPr lang="ja-JP" altLang="en-US" sz="2000" b="1" dirty="0"/>
              <a:t>未踏事業で</a:t>
            </a:r>
            <a:r>
              <a:rPr kumimoji="1" lang="ja-JP" altLang="en-US" sz="2000" b="1" dirty="0"/>
              <a:t>開発し、現在まで開発を継続。世界中で </a:t>
            </a:r>
            <a:r>
              <a:rPr lang="en-US" altLang="ja-JP" sz="2000" b="1" u="sng" dirty="0">
                <a:solidFill>
                  <a:schemeClr val="accent5">
                    <a:lumMod val="75000"/>
                  </a:schemeClr>
                </a:solidFill>
              </a:rPr>
              <a:t>540</a:t>
            </a:r>
            <a:r>
              <a:rPr kumimoji="1" lang="en-US" altLang="ja-JP" sz="2000" b="1" u="sng" dirty="0">
                <a:solidFill>
                  <a:schemeClr val="accent5">
                    <a:lumMod val="75000"/>
                  </a:schemeClr>
                </a:solidFill>
              </a:rPr>
              <a:t> </a:t>
            </a:r>
            <a:r>
              <a:rPr kumimoji="1" lang="ja-JP" altLang="en-US" sz="2000" b="1" u="sng" dirty="0">
                <a:solidFill>
                  <a:schemeClr val="accent5">
                    <a:lumMod val="75000"/>
                  </a:schemeClr>
                </a:solidFill>
              </a:rPr>
              <a:t>万サーバー</a:t>
            </a:r>
            <a:r>
              <a:rPr kumimoji="1" lang="ja-JP" altLang="en-US" sz="2000" b="1" dirty="0">
                <a:solidFill>
                  <a:schemeClr val="accent5">
                    <a:lumMod val="75000"/>
                  </a:schemeClr>
                </a:solidFill>
              </a:rPr>
              <a:t> </a:t>
            </a:r>
            <a:r>
              <a:rPr kumimoji="1" lang="ja-JP" altLang="en-US" sz="2000" b="1" dirty="0"/>
              <a:t>で動作。</a:t>
            </a:r>
            <a:r>
              <a:rPr kumimoji="1" lang="ja-JP" altLang="en-US" sz="2000" b="1" u="sng" dirty="0">
                <a:solidFill>
                  <a:schemeClr val="accent5">
                    <a:lumMod val="75000"/>
                  </a:schemeClr>
                </a:solidFill>
              </a:rPr>
              <a:t>全世界で数百万人</a:t>
            </a:r>
            <a:r>
              <a:rPr kumimoji="1" lang="ja-JP" altLang="en-US" sz="2000" b="1" dirty="0"/>
              <a:t>の業務等を支えている。日本で商用版 </a:t>
            </a:r>
            <a:r>
              <a:rPr kumimoji="1" lang="en-US" altLang="ja-JP" sz="2000" b="1" dirty="0"/>
              <a:t>(</a:t>
            </a:r>
            <a:r>
              <a:rPr kumimoji="1" lang="en-US" altLang="ja-JP" sz="2000" b="1" dirty="0" err="1"/>
              <a:t>PacketiX</a:t>
            </a:r>
            <a:r>
              <a:rPr kumimoji="1" lang="en-US" altLang="ja-JP" sz="2000" b="1" dirty="0"/>
              <a:t> VPN) </a:t>
            </a:r>
            <a:r>
              <a:rPr kumimoji="1" lang="ja-JP" altLang="en-US" sz="2000" b="1" dirty="0"/>
              <a:t>も発売。</a:t>
            </a:r>
            <a:r>
              <a:rPr kumimoji="1" lang="en-US" altLang="ja-JP" sz="2000" b="1" u="sng" dirty="0">
                <a:solidFill>
                  <a:schemeClr val="accent5">
                    <a:lumMod val="75000"/>
                  </a:schemeClr>
                </a:solidFill>
              </a:rPr>
              <a:t>7,400 </a:t>
            </a:r>
            <a:r>
              <a:rPr kumimoji="1" lang="ja-JP" altLang="en-US" sz="2000" b="1" u="sng" dirty="0">
                <a:solidFill>
                  <a:schemeClr val="accent5">
                    <a:lumMod val="75000"/>
                  </a:schemeClr>
                </a:solidFill>
              </a:rPr>
              <a:t>社 </a:t>
            </a:r>
            <a:r>
              <a:rPr kumimoji="1" lang="ja-JP" altLang="en-US" sz="2000" b="1" dirty="0"/>
              <a:t>の日本企業の業務を支えている。</a:t>
            </a:r>
          </a:p>
          <a:p>
            <a:r>
              <a:rPr kumimoji="1" lang="ja-JP" altLang="en-US" sz="2000" b="1" dirty="0"/>
              <a:t>現在、オープンソース方式で無償公開し、開発を継続中。</a:t>
            </a:r>
            <a:r>
              <a:rPr kumimoji="1" lang="en-US" altLang="ja-JP" sz="2000" b="1" dirty="0"/>
              <a:t> </a:t>
            </a:r>
            <a:r>
              <a:rPr kumimoji="1" lang="ja-JP" altLang="en-US" sz="2000" dirty="0"/>
              <a:t>プログラムコード </a:t>
            </a:r>
            <a:r>
              <a:rPr kumimoji="1" lang="en-US" altLang="ja-JP" sz="2000" dirty="0"/>
              <a:t>C </a:t>
            </a:r>
            <a:r>
              <a:rPr kumimoji="1" lang="ja-JP" altLang="en-US" sz="2000" dirty="0"/>
              <a:t>言語 </a:t>
            </a:r>
            <a:r>
              <a:rPr kumimoji="1" lang="en-US" altLang="ja-JP" sz="2000" b="1" u="sng" dirty="0">
                <a:solidFill>
                  <a:schemeClr val="accent5">
                    <a:lumMod val="75000"/>
                  </a:schemeClr>
                </a:solidFill>
              </a:rPr>
              <a:t>30 </a:t>
            </a:r>
            <a:r>
              <a:rPr kumimoji="1" lang="ja-JP" altLang="en-US" sz="2000" b="1" u="sng" dirty="0">
                <a:solidFill>
                  <a:schemeClr val="accent5">
                    <a:lumMod val="75000"/>
                  </a:schemeClr>
                </a:solidFill>
              </a:rPr>
              <a:t>万行</a:t>
            </a:r>
            <a:r>
              <a:rPr kumimoji="1" lang="ja-JP" altLang="en-US" sz="2000" dirty="0"/>
              <a:t> 。</a:t>
            </a:r>
            <a:br>
              <a:rPr lang="en-US" altLang="ja-JP" sz="2000" dirty="0"/>
            </a:br>
            <a:r>
              <a:rPr lang="en-US" altLang="ja-JP" sz="2000" b="1" u="sng" dirty="0">
                <a:solidFill>
                  <a:schemeClr val="accent5">
                    <a:lumMod val="75000"/>
                  </a:schemeClr>
                </a:solidFill>
              </a:rPr>
              <a:t>1,300 </a:t>
            </a:r>
            <a:r>
              <a:rPr lang="ja-JP" altLang="en-US" sz="2000" b="1" u="sng" dirty="0">
                <a:solidFill>
                  <a:schemeClr val="accent5">
                    <a:lumMod val="75000"/>
                  </a:schemeClr>
                </a:solidFill>
              </a:rPr>
              <a:t>件のコード修正案 </a:t>
            </a:r>
            <a:r>
              <a:rPr lang="en-US" altLang="ja-JP" sz="2000" b="1" u="sng" dirty="0">
                <a:solidFill>
                  <a:schemeClr val="accent5">
                    <a:lumMod val="75000"/>
                  </a:schemeClr>
                </a:solidFill>
              </a:rPr>
              <a:t>(Pull </a:t>
            </a:r>
            <a:r>
              <a:rPr lang="en-US" altLang="ja-JP" sz="2000" b="1" u="sng" dirty="0" err="1">
                <a:solidFill>
                  <a:schemeClr val="accent5">
                    <a:lumMod val="75000"/>
                  </a:schemeClr>
                </a:solidFill>
              </a:rPr>
              <a:t>Reqeust</a:t>
            </a:r>
            <a:r>
              <a:rPr lang="en-US" altLang="ja-JP" sz="2000" b="1" u="sng" dirty="0">
                <a:solidFill>
                  <a:schemeClr val="accent5">
                    <a:lumMod val="75000"/>
                  </a:schemeClr>
                </a:solidFill>
              </a:rPr>
              <a:t>)</a:t>
            </a:r>
            <a:r>
              <a:rPr lang="ja-JP" altLang="en-US" sz="2000" dirty="0"/>
              <a:t> を、</a:t>
            </a:r>
            <a:r>
              <a:rPr lang="en-US" altLang="ja-JP" sz="2000" dirty="0"/>
              <a:t>GitHub </a:t>
            </a:r>
            <a:r>
              <a:rPr lang="ja-JP" altLang="en-US" sz="2000" dirty="0"/>
              <a:t>上で世界中</a:t>
            </a:r>
            <a:r>
              <a:rPr kumimoji="1" lang="ja-JP" altLang="en-US" sz="2000" dirty="0"/>
              <a:t>の </a:t>
            </a:r>
            <a:r>
              <a:rPr lang="en-US" altLang="ja-JP" sz="2000" b="1" u="sng" dirty="0">
                <a:solidFill>
                  <a:schemeClr val="accent5">
                    <a:lumMod val="75000"/>
                  </a:schemeClr>
                </a:solidFill>
              </a:rPr>
              <a:t>7,300 </a:t>
            </a:r>
            <a:r>
              <a:rPr lang="ja-JP" altLang="en-US" sz="2000" b="1" u="sng" dirty="0">
                <a:solidFill>
                  <a:schemeClr val="accent5">
                    <a:lumMod val="75000"/>
                  </a:schemeClr>
                </a:solidFill>
              </a:rPr>
              <a:t>名 </a:t>
            </a:r>
            <a:r>
              <a:rPr lang="ja-JP" altLang="en-US" sz="2000" dirty="0"/>
              <a:t>以上のエンジニアの環視を経て適用。</a:t>
            </a:r>
            <a:endParaRPr kumimoji="1" lang="ja-JP" altLang="en-US" sz="2000" dirty="0"/>
          </a:p>
        </p:txBody>
      </p:sp>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6</a:t>
            </a:fld>
            <a:endParaRPr kumimoji="1" lang="ja-JP" altLang="en-US" dirty="0"/>
          </a:p>
        </p:txBody>
      </p:sp>
      <p:pic>
        <p:nvPicPr>
          <p:cNvPr id="5" name="図 4"/>
          <p:cNvPicPr>
            <a:picLocks noChangeAspect="1"/>
          </p:cNvPicPr>
          <p:nvPr/>
        </p:nvPicPr>
        <p:blipFill>
          <a:blip r:embed="rId5"/>
          <a:stretch>
            <a:fillRect/>
          </a:stretch>
        </p:blipFill>
        <p:spPr>
          <a:xfrm>
            <a:off x="733224" y="4131150"/>
            <a:ext cx="2637305" cy="1984706"/>
          </a:xfrm>
          <a:prstGeom prst="rect">
            <a:avLst/>
          </a:prstGeom>
          <a:ln w="19050">
            <a:solidFill>
              <a:schemeClr val="tx1"/>
            </a:solidFill>
          </a:ln>
        </p:spPr>
      </p:pic>
      <p:sp>
        <p:nvSpPr>
          <p:cNvPr id="14" name="コンテンツ プレースホルダー 2"/>
          <p:cNvSpPr txBox="1">
            <a:spLocks/>
          </p:cNvSpPr>
          <p:nvPr/>
        </p:nvSpPr>
        <p:spPr>
          <a:xfrm>
            <a:off x="235435" y="70248"/>
            <a:ext cx="10356366" cy="645499"/>
          </a:xfrm>
          <a:prstGeom prst="rect">
            <a:avLst/>
          </a:prstGeom>
          <a:solidFill>
            <a:srgbClr val="FFC00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4000" b="1" dirty="0"/>
              <a:t>1. </a:t>
            </a:r>
            <a:r>
              <a:rPr lang="ja-JP" altLang="en-US" sz="4000" b="1" dirty="0"/>
              <a:t>「</a:t>
            </a:r>
            <a:r>
              <a:rPr lang="en-US" altLang="ja-JP" sz="4000" b="1" dirty="0"/>
              <a:t>SoftEther VPN</a:t>
            </a:r>
            <a:r>
              <a:rPr lang="ja-JP" altLang="en-US" sz="4000" b="1" dirty="0"/>
              <a:t>」 </a:t>
            </a:r>
            <a:r>
              <a:rPr lang="en-US" altLang="ja-JP" sz="4000" b="1" dirty="0"/>
              <a:t>- </a:t>
            </a:r>
            <a:r>
              <a:rPr lang="ja-JP" altLang="en-US" sz="4000" b="1" dirty="0"/>
              <a:t>サイバー空間の橋・トンネル</a:t>
            </a:r>
          </a:p>
        </p:txBody>
      </p:sp>
      <p:sp>
        <p:nvSpPr>
          <p:cNvPr id="7" name="テキスト ボックス 6"/>
          <p:cNvSpPr txBox="1"/>
          <p:nvPr/>
        </p:nvSpPr>
        <p:spPr>
          <a:xfrm>
            <a:off x="5712951" y="4728414"/>
            <a:ext cx="1310463" cy="523220"/>
          </a:xfrm>
          <a:prstGeom prst="rect">
            <a:avLst/>
          </a:prstGeom>
          <a:solidFill>
            <a:schemeClr val="accent2">
              <a:lumMod val="20000"/>
              <a:lumOff val="80000"/>
            </a:schemeClr>
          </a:solidFill>
        </p:spPr>
        <p:txBody>
          <a:bodyPr wrap="square" rtlCol="0">
            <a:spAutoFit/>
          </a:bodyPr>
          <a:lstStyle/>
          <a:p>
            <a:pPr algn="ctr"/>
            <a:r>
              <a:rPr kumimoji="1" lang="ja-JP" altLang="en-US" sz="2800" dirty="0"/>
              <a:t>安定性</a:t>
            </a:r>
          </a:p>
        </p:txBody>
      </p:sp>
      <p:sp>
        <p:nvSpPr>
          <p:cNvPr id="15" name="テキスト ボックス 14"/>
          <p:cNvSpPr txBox="1"/>
          <p:nvPr/>
        </p:nvSpPr>
        <p:spPr>
          <a:xfrm>
            <a:off x="4376123" y="4548652"/>
            <a:ext cx="954568" cy="523220"/>
          </a:xfrm>
          <a:prstGeom prst="rect">
            <a:avLst/>
          </a:prstGeom>
          <a:solidFill>
            <a:schemeClr val="accent4">
              <a:lumMod val="20000"/>
              <a:lumOff val="80000"/>
            </a:schemeClr>
          </a:solidFill>
        </p:spPr>
        <p:txBody>
          <a:bodyPr wrap="square" rtlCol="0">
            <a:spAutoFit/>
          </a:bodyPr>
          <a:lstStyle/>
          <a:p>
            <a:pPr algn="ctr"/>
            <a:r>
              <a:rPr kumimoji="1" lang="ja-JP" altLang="en-US" sz="2800" dirty="0"/>
              <a:t>検問</a:t>
            </a:r>
          </a:p>
        </p:txBody>
      </p:sp>
      <p:sp>
        <p:nvSpPr>
          <p:cNvPr id="17" name="テキスト ボックス 16"/>
          <p:cNvSpPr txBox="1"/>
          <p:nvPr/>
        </p:nvSpPr>
        <p:spPr>
          <a:xfrm>
            <a:off x="2303985" y="2696610"/>
            <a:ext cx="1691463" cy="523220"/>
          </a:xfrm>
          <a:prstGeom prst="rect">
            <a:avLst/>
          </a:prstGeom>
          <a:solidFill>
            <a:schemeClr val="accent6">
              <a:lumMod val="20000"/>
              <a:lumOff val="80000"/>
            </a:schemeClr>
          </a:solidFill>
        </p:spPr>
        <p:txBody>
          <a:bodyPr wrap="square" rtlCol="0">
            <a:spAutoFit/>
          </a:bodyPr>
          <a:lstStyle/>
          <a:p>
            <a:pPr algn="ctr"/>
            <a:r>
              <a:rPr kumimoji="1" lang="ja-JP" altLang="en-US" sz="2800" dirty="0"/>
              <a:t>耐攻撃性</a:t>
            </a:r>
          </a:p>
        </p:txBody>
      </p:sp>
      <p:sp>
        <p:nvSpPr>
          <p:cNvPr id="18" name="テキスト ボックス 17"/>
          <p:cNvSpPr txBox="1"/>
          <p:nvPr/>
        </p:nvSpPr>
        <p:spPr>
          <a:xfrm>
            <a:off x="4904404" y="2618970"/>
            <a:ext cx="1688610" cy="523220"/>
          </a:xfrm>
          <a:prstGeom prst="rect">
            <a:avLst/>
          </a:prstGeom>
          <a:solidFill>
            <a:schemeClr val="accent1">
              <a:lumMod val="20000"/>
              <a:lumOff val="80000"/>
            </a:schemeClr>
          </a:solidFill>
        </p:spPr>
        <p:txBody>
          <a:bodyPr wrap="square" rtlCol="0">
            <a:spAutoFit/>
          </a:bodyPr>
          <a:lstStyle/>
          <a:p>
            <a:pPr algn="ctr"/>
            <a:r>
              <a:rPr kumimoji="1" lang="ja-JP" altLang="en-US" sz="2800" dirty="0"/>
              <a:t>耐妨害性</a:t>
            </a:r>
          </a:p>
        </p:txBody>
      </p:sp>
      <p:pic>
        <p:nvPicPr>
          <p:cNvPr id="8" name="図 7"/>
          <p:cNvPicPr>
            <a:picLocks noChangeAspect="1"/>
          </p:cNvPicPr>
          <p:nvPr/>
        </p:nvPicPr>
        <p:blipFill>
          <a:blip r:embed="rId6"/>
          <a:stretch>
            <a:fillRect/>
          </a:stretch>
        </p:blipFill>
        <p:spPr>
          <a:xfrm>
            <a:off x="8140841" y="2265894"/>
            <a:ext cx="3663113" cy="1213748"/>
          </a:xfrm>
          <a:prstGeom prst="rect">
            <a:avLst/>
          </a:prstGeom>
          <a:ln w="19050">
            <a:solidFill>
              <a:schemeClr val="tx1"/>
            </a:solidFill>
          </a:ln>
        </p:spPr>
      </p:pic>
      <p:pic>
        <p:nvPicPr>
          <p:cNvPr id="9" name="図 8"/>
          <p:cNvPicPr>
            <a:picLocks noChangeAspect="1"/>
          </p:cNvPicPr>
          <p:nvPr/>
        </p:nvPicPr>
        <p:blipFill>
          <a:blip r:embed="rId7"/>
          <a:stretch>
            <a:fillRect/>
          </a:stretch>
        </p:blipFill>
        <p:spPr>
          <a:xfrm>
            <a:off x="8002576" y="3252579"/>
            <a:ext cx="3585660" cy="2871276"/>
          </a:xfrm>
          <a:prstGeom prst="rect">
            <a:avLst/>
          </a:prstGeom>
          <a:ln w="38100">
            <a:solidFill>
              <a:schemeClr val="tx1"/>
            </a:solidFill>
          </a:ln>
        </p:spPr>
      </p:pic>
      <p:sp>
        <p:nvSpPr>
          <p:cNvPr id="19" name="テキスト ボックス 18"/>
          <p:cNvSpPr txBox="1"/>
          <p:nvPr/>
        </p:nvSpPr>
        <p:spPr>
          <a:xfrm>
            <a:off x="7620317" y="6198255"/>
            <a:ext cx="4061144" cy="553998"/>
          </a:xfrm>
          <a:prstGeom prst="rect">
            <a:avLst/>
          </a:prstGeom>
          <a:solidFill>
            <a:schemeClr val="accent6">
              <a:lumMod val="20000"/>
              <a:lumOff val="80000"/>
            </a:schemeClr>
          </a:solidFill>
        </p:spPr>
        <p:txBody>
          <a:bodyPr wrap="square" rtlCol="0">
            <a:spAutoFit/>
          </a:bodyPr>
          <a:lstStyle/>
          <a:p>
            <a:pPr algn="ctr"/>
            <a:r>
              <a:rPr kumimoji="1" lang="ja-JP" altLang="en-US" sz="1400" b="1" dirty="0"/>
              <a:t>総務省 </a:t>
            </a:r>
            <a:r>
              <a:rPr kumimoji="1" lang="en-US" altLang="ja-JP" sz="1400" b="1" dirty="0"/>
              <a:t>2020 </a:t>
            </a:r>
            <a:r>
              <a:rPr kumimoji="1" lang="ja-JP" altLang="en-US" sz="1400" b="1" dirty="0"/>
              <a:t>年度企業テレワーク調査結果</a:t>
            </a:r>
            <a:r>
              <a:rPr kumimoji="1" lang="en-US" altLang="ja-JP" sz="1400" b="1" dirty="0"/>
              <a:t>:</a:t>
            </a:r>
            <a:endParaRPr kumimoji="1" lang="ja-JP" altLang="en-US" sz="1400" b="1" dirty="0"/>
          </a:p>
          <a:p>
            <a:pPr algn="ctr"/>
            <a:r>
              <a:rPr kumimoji="1" lang="en-US" altLang="ja-JP" sz="1600" b="1" dirty="0"/>
              <a:t>SoftEther VPN </a:t>
            </a:r>
            <a:r>
              <a:rPr kumimoji="1" lang="ja-JP" altLang="en-US" sz="1600" b="1" dirty="0"/>
              <a:t>は日本国内の企業で第４位</a:t>
            </a:r>
          </a:p>
        </p:txBody>
      </p:sp>
      <p:sp>
        <p:nvSpPr>
          <p:cNvPr id="10" name="テキスト ボックス 9"/>
          <p:cNvSpPr txBox="1"/>
          <p:nvPr/>
        </p:nvSpPr>
        <p:spPr>
          <a:xfrm>
            <a:off x="10323545" y="5671560"/>
            <a:ext cx="1729740" cy="400110"/>
          </a:xfrm>
          <a:prstGeom prst="rect">
            <a:avLst/>
          </a:prstGeom>
          <a:solidFill>
            <a:srgbClr val="FFFFCC"/>
          </a:solidFill>
          <a:ln>
            <a:solidFill>
              <a:schemeClr val="tx1">
                <a:lumMod val="50000"/>
                <a:lumOff val="50000"/>
              </a:schemeClr>
            </a:solidFill>
          </a:ln>
        </p:spPr>
        <p:txBody>
          <a:bodyPr wrap="square" rtlCol="0">
            <a:spAutoFit/>
          </a:bodyPr>
          <a:lstStyle/>
          <a:p>
            <a:r>
              <a:rPr lang="en-US" altLang="ja-JP" sz="1000" dirty="0"/>
              <a:t>https://www.soumu.go.jp/main_content/000711713.pdf</a:t>
            </a:r>
            <a:endParaRPr kumimoji="1" lang="ja-JP" altLang="en-US" sz="1000" dirty="0"/>
          </a:p>
        </p:txBody>
      </p:sp>
    </p:spTree>
    <p:extLst>
      <p:ext uri="{BB962C8B-B14F-4D97-AF65-F5344CB8AC3E}">
        <p14:creationId xmlns:p14="http://schemas.microsoft.com/office/powerpoint/2010/main" val="1040916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7</a:t>
            </a:fld>
            <a:endParaRPr kumimoji="1" lang="ja-JP" altLang="en-US" dirty="0"/>
          </a:p>
        </p:txBody>
      </p:sp>
      <p:pic>
        <p:nvPicPr>
          <p:cNvPr id="5" name="図 4"/>
          <p:cNvPicPr>
            <a:picLocks noChangeAspect="1"/>
          </p:cNvPicPr>
          <p:nvPr/>
        </p:nvPicPr>
        <p:blipFill>
          <a:blip r:embed="rId2"/>
          <a:stretch>
            <a:fillRect/>
          </a:stretch>
        </p:blipFill>
        <p:spPr>
          <a:xfrm>
            <a:off x="549747" y="412082"/>
            <a:ext cx="9387198" cy="5280299"/>
          </a:xfrm>
          <a:prstGeom prst="rect">
            <a:avLst/>
          </a:prstGeom>
        </p:spPr>
      </p:pic>
      <p:grpSp>
        <p:nvGrpSpPr>
          <p:cNvPr id="6" name="Group 82"/>
          <p:cNvGrpSpPr>
            <a:grpSpLocks noChangeAspect="1"/>
          </p:cNvGrpSpPr>
          <p:nvPr/>
        </p:nvGrpSpPr>
        <p:grpSpPr bwMode="auto">
          <a:xfrm>
            <a:off x="10129806" y="2034045"/>
            <a:ext cx="1781042" cy="3623498"/>
            <a:chOff x="6422" y="1669"/>
            <a:chExt cx="928" cy="1888"/>
          </a:xfrm>
        </p:grpSpPr>
        <p:sp>
          <p:nvSpPr>
            <p:cNvPr id="7" name="AutoShape 81"/>
            <p:cNvSpPr>
              <a:spLocks noChangeAspect="1" noChangeArrowheads="1" noTextEdit="1"/>
            </p:cNvSpPr>
            <p:nvPr/>
          </p:nvSpPr>
          <p:spPr bwMode="auto">
            <a:xfrm>
              <a:off x="6422" y="1669"/>
              <a:ext cx="928" cy="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nvGrpSpPr>
            <p:cNvPr id="8" name="Group 152"/>
            <p:cNvGrpSpPr>
              <a:grpSpLocks/>
            </p:cNvGrpSpPr>
            <p:nvPr/>
          </p:nvGrpSpPr>
          <p:grpSpPr bwMode="auto">
            <a:xfrm>
              <a:off x="6427" y="1674"/>
              <a:ext cx="918" cy="1807"/>
              <a:chOff x="6427" y="1674"/>
              <a:chExt cx="918" cy="1807"/>
            </a:xfrm>
          </p:grpSpPr>
          <p:grpSp>
            <p:nvGrpSpPr>
              <p:cNvPr id="9" name="Group 89"/>
              <p:cNvGrpSpPr>
                <a:grpSpLocks/>
              </p:cNvGrpSpPr>
              <p:nvPr/>
            </p:nvGrpSpPr>
            <p:grpSpPr bwMode="auto">
              <a:xfrm>
                <a:off x="6852" y="3268"/>
                <a:ext cx="354" cy="213"/>
                <a:chOff x="6852" y="3268"/>
                <a:chExt cx="354" cy="213"/>
              </a:xfrm>
            </p:grpSpPr>
            <p:sp>
              <p:nvSpPr>
                <p:cNvPr id="72" name="Freeform 83"/>
                <p:cNvSpPr>
                  <a:spLocks/>
                </p:cNvSpPr>
                <p:nvPr/>
              </p:nvSpPr>
              <p:spPr bwMode="auto">
                <a:xfrm>
                  <a:off x="6852" y="3268"/>
                  <a:ext cx="354" cy="213"/>
                </a:xfrm>
                <a:custGeom>
                  <a:avLst/>
                  <a:gdLst>
                    <a:gd name="T0" fmla="*/ 247 w 707"/>
                    <a:gd name="T1" fmla="*/ 48 h 427"/>
                    <a:gd name="T2" fmla="*/ 151 w 707"/>
                    <a:gd name="T3" fmla="*/ 124 h 427"/>
                    <a:gd name="T4" fmla="*/ 0 w 707"/>
                    <a:gd name="T5" fmla="*/ 192 h 427"/>
                    <a:gd name="T6" fmla="*/ 0 w 707"/>
                    <a:gd name="T7" fmla="*/ 241 h 427"/>
                    <a:gd name="T8" fmla="*/ 82 w 707"/>
                    <a:gd name="T9" fmla="*/ 268 h 427"/>
                    <a:gd name="T10" fmla="*/ 220 w 707"/>
                    <a:gd name="T11" fmla="*/ 261 h 427"/>
                    <a:gd name="T12" fmla="*/ 364 w 707"/>
                    <a:gd name="T13" fmla="*/ 234 h 427"/>
                    <a:gd name="T14" fmla="*/ 460 w 707"/>
                    <a:gd name="T15" fmla="*/ 213 h 427"/>
                    <a:gd name="T16" fmla="*/ 440 w 707"/>
                    <a:gd name="T17" fmla="*/ 316 h 427"/>
                    <a:gd name="T18" fmla="*/ 419 w 707"/>
                    <a:gd name="T19" fmla="*/ 365 h 427"/>
                    <a:gd name="T20" fmla="*/ 426 w 707"/>
                    <a:gd name="T21" fmla="*/ 399 h 427"/>
                    <a:gd name="T22" fmla="*/ 536 w 707"/>
                    <a:gd name="T23" fmla="*/ 427 h 427"/>
                    <a:gd name="T24" fmla="*/ 653 w 707"/>
                    <a:gd name="T25" fmla="*/ 365 h 427"/>
                    <a:gd name="T26" fmla="*/ 680 w 707"/>
                    <a:gd name="T27" fmla="*/ 303 h 427"/>
                    <a:gd name="T28" fmla="*/ 680 w 707"/>
                    <a:gd name="T29" fmla="*/ 247 h 427"/>
                    <a:gd name="T30" fmla="*/ 707 w 707"/>
                    <a:gd name="T31" fmla="*/ 206 h 427"/>
                    <a:gd name="T32" fmla="*/ 694 w 707"/>
                    <a:gd name="T33" fmla="*/ 0 h 427"/>
                    <a:gd name="T34" fmla="*/ 247 w 707"/>
                    <a:gd name="T35" fmla="*/ 48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7" h="427">
                      <a:moveTo>
                        <a:pt x="247" y="48"/>
                      </a:moveTo>
                      <a:lnTo>
                        <a:pt x="151" y="124"/>
                      </a:lnTo>
                      <a:lnTo>
                        <a:pt x="0" y="192"/>
                      </a:lnTo>
                      <a:lnTo>
                        <a:pt x="0" y="241"/>
                      </a:lnTo>
                      <a:lnTo>
                        <a:pt x="82" y="268"/>
                      </a:lnTo>
                      <a:lnTo>
                        <a:pt x="220" y="261"/>
                      </a:lnTo>
                      <a:lnTo>
                        <a:pt x="364" y="234"/>
                      </a:lnTo>
                      <a:lnTo>
                        <a:pt x="460" y="213"/>
                      </a:lnTo>
                      <a:lnTo>
                        <a:pt x="440" y="316"/>
                      </a:lnTo>
                      <a:lnTo>
                        <a:pt x="419" y="365"/>
                      </a:lnTo>
                      <a:lnTo>
                        <a:pt x="426" y="399"/>
                      </a:lnTo>
                      <a:lnTo>
                        <a:pt x="536" y="427"/>
                      </a:lnTo>
                      <a:lnTo>
                        <a:pt x="653" y="365"/>
                      </a:lnTo>
                      <a:lnTo>
                        <a:pt x="680" y="303"/>
                      </a:lnTo>
                      <a:lnTo>
                        <a:pt x="680" y="247"/>
                      </a:lnTo>
                      <a:lnTo>
                        <a:pt x="707" y="206"/>
                      </a:lnTo>
                      <a:lnTo>
                        <a:pt x="694" y="0"/>
                      </a:lnTo>
                      <a:lnTo>
                        <a:pt x="247" y="48"/>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nvGrpSpPr>
                <p:cNvPr id="73" name="Group 88"/>
                <p:cNvGrpSpPr>
                  <a:grpSpLocks/>
                </p:cNvGrpSpPr>
                <p:nvPr/>
              </p:nvGrpSpPr>
              <p:grpSpPr bwMode="auto">
                <a:xfrm>
                  <a:off x="6861" y="3312"/>
                  <a:ext cx="316" cy="146"/>
                  <a:chOff x="6861" y="3312"/>
                  <a:chExt cx="316" cy="146"/>
                </a:xfrm>
              </p:grpSpPr>
              <p:sp>
                <p:nvSpPr>
                  <p:cNvPr id="74" name="Freeform 84"/>
                  <p:cNvSpPr>
                    <a:spLocks/>
                  </p:cNvSpPr>
                  <p:nvPr/>
                </p:nvSpPr>
                <p:spPr bwMode="auto">
                  <a:xfrm>
                    <a:off x="6861" y="3334"/>
                    <a:ext cx="111" cy="36"/>
                  </a:xfrm>
                  <a:custGeom>
                    <a:avLst/>
                    <a:gdLst>
                      <a:gd name="T0" fmla="*/ 0 w 222"/>
                      <a:gd name="T1" fmla="*/ 65 h 71"/>
                      <a:gd name="T2" fmla="*/ 116 w 222"/>
                      <a:gd name="T3" fmla="*/ 71 h 71"/>
                      <a:gd name="T4" fmla="*/ 222 w 222"/>
                      <a:gd name="T5" fmla="*/ 43 h 71"/>
                      <a:gd name="T6" fmla="*/ 138 w 222"/>
                      <a:gd name="T7" fmla="*/ 0 h 71"/>
                      <a:gd name="T8" fmla="*/ 0 w 222"/>
                      <a:gd name="T9" fmla="*/ 65 h 71"/>
                    </a:gdLst>
                    <a:ahLst/>
                    <a:cxnLst>
                      <a:cxn ang="0">
                        <a:pos x="T0" y="T1"/>
                      </a:cxn>
                      <a:cxn ang="0">
                        <a:pos x="T2" y="T3"/>
                      </a:cxn>
                      <a:cxn ang="0">
                        <a:pos x="T4" y="T5"/>
                      </a:cxn>
                      <a:cxn ang="0">
                        <a:pos x="T6" y="T7"/>
                      </a:cxn>
                      <a:cxn ang="0">
                        <a:pos x="T8" y="T9"/>
                      </a:cxn>
                    </a:cxnLst>
                    <a:rect l="0" t="0" r="r" b="b"/>
                    <a:pathLst>
                      <a:path w="222" h="71">
                        <a:moveTo>
                          <a:pt x="0" y="65"/>
                        </a:moveTo>
                        <a:lnTo>
                          <a:pt x="116" y="71"/>
                        </a:lnTo>
                        <a:lnTo>
                          <a:pt x="222" y="43"/>
                        </a:lnTo>
                        <a:lnTo>
                          <a:pt x="138" y="0"/>
                        </a:lnTo>
                        <a:lnTo>
                          <a:pt x="0" y="65"/>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5" name="Freeform 85"/>
                  <p:cNvSpPr>
                    <a:spLocks/>
                  </p:cNvSpPr>
                  <p:nvPr/>
                </p:nvSpPr>
                <p:spPr bwMode="auto">
                  <a:xfrm>
                    <a:off x="6935" y="3312"/>
                    <a:ext cx="121" cy="39"/>
                  </a:xfrm>
                  <a:custGeom>
                    <a:avLst/>
                    <a:gdLst>
                      <a:gd name="T0" fmla="*/ 50 w 243"/>
                      <a:gd name="T1" fmla="*/ 0 h 78"/>
                      <a:gd name="T2" fmla="*/ 0 w 243"/>
                      <a:gd name="T3" fmla="*/ 40 h 78"/>
                      <a:gd name="T4" fmla="*/ 72 w 243"/>
                      <a:gd name="T5" fmla="*/ 78 h 78"/>
                      <a:gd name="T6" fmla="*/ 129 w 243"/>
                      <a:gd name="T7" fmla="*/ 68 h 78"/>
                      <a:gd name="T8" fmla="*/ 192 w 243"/>
                      <a:gd name="T9" fmla="*/ 50 h 78"/>
                      <a:gd name="T10" fmla="*/ 243 w 243"/>
                      <a:gd name="T11" fmla="*/ 37 h 78"/>
                      <a:gd name="T12" fmla="*/ 130 w 243"/>
                      <a:gd name="T13" fmla="*/ 27 h 78"/>
                      <a:gd name="T14" fmla="*/ 50 w 243"/>
                      <a:gd name="T15" fmla="*/ 0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78">
                        <a:moveTo>
                          <a:pt x="50" y="0"/>
                        </a:moveTo>
                        <a:lnTo>
                          <a:pt x="0" y="40"/>
                        </a:lnTo>
                        <a:lnTo>
                          <a:pt x="72" y="78"/>
                        </a:lnTo>
                        <a:lnTo>
                          <a:pt x="129" y="68"/>
                        </a:lnTo>
                        <a:lnTo>
                          <a:pt x="192" y="50"/>
                        </a:lnTo>
                        <a:lnTo>
                          <a:pt x="243" y="37"/>
                        </a:lnTo>
                        <a:lnTo>
                          <a:pt x="130" y="27"/>
                        </a:lnTo>
                        <a:lnTo>
                          <a:pt x="5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6" name="Freeform 86"/>
                  <p:cNvSpPr>
                    <a:spLocks/>
                  </p:cNvSpPr>
                  <p:nvPr/>
                </p:nvSpPr>
                <p:spPr bwMode="auto">
                  <a:xfrm>
                    <a:off x="7071" y="3389"/>
                    <a:ext cx="106" cy="69"/>
                  </a:xfrm>
                  <a:custGeom>
                    <a:avLst/>
                    <a:gdLst>
                      <a:gd name="T0" fmla="*/ 31 w 212"/>
                      <a:gd name="T1" fmla="*/ 39 h 137"/>
                      <a:gd name="T2" fmla="*/ 24 w 212"/>
                      <a:gd name="T3" fmla="*/ 77 h 137"/>
                      <a:gd name="T4" fmla="*/ 0 w 212"/>
                      <a:gd name="T5" fmla="*/ 118 h 137"/>
                      <a:gd name="T6" fmla="*/ 62 w 212"/>
                      <a:gd name="T7" fmla="*/ 135 h 137"/>
                      <a:gd name="T8" fmla="*/ 120 w 212"/>
                      <a:gd name="T9" fmla="*/ 137 h 137"/>
                      <a:gd name="T10" fmla="*/ 174 w 212"/>
                      <a:gd name="T11" fmla="*/ 111 h 137"/>
                      <a:gd name="T12" fmla="*/ 199 w 212"/>
                      <a:gd name="T13" fmla="*/ 80 h 137"/>
                      <a:gd name="T14" fmla="*/ 212 w 212"/>
                      <a:gd name="T15" fmla="*/ 11 h 137"/>
                      <a:gd name="T16" fmla="*/ 151 w 212"/>
                      <a:gd name="T17" fmla="*/ 25 h 137"/>
                      <a:gd name="T18" fmla="*/ 88 w 212"/>
                      <a:gd name="T19" fmla="*/ 24 h 137"/>
                      <a:gd name="T20" fmla="*/ 37 w 212"/>
                      <a:gd name="T21" fmla="*/ 0 h 137"/>
                      <a:gd name="T22" fmla="*/ 31 w 212"/>
                      <a:gd name="T23" fmla="*/ 3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2" h="137">
                        <a:moveTo>
                          <a:pt x="31" y="39"/>
                        </a:moveTo>
                        <a:lnTo>
                          <a:pt x="24" y="77"/>
                        </a:lnTo>
                        <a:lnTo>
                          <a:pt x="0" y="118"/>
                        </a:lnTo>
                        <a:lnTo>
                          <a:pt x="62" y="135"/>
                        </a:lnTo>
                        <a:lnTo>
                          <a:pt x="120" y="137"/>
                        </a:lnTo>
                        <a:lnTo>
                          <a:pt x="174" y="111"/>
                        </a:lnTo>
                        <a:lnTo>
                          <a:pt x="199" y="80"/>
                        </a:lnTo>
                        <a:lnTo>
                          <a:pt x="212" y="11"/>
                        </a:lnTo>
                        <a:lnTo>
                          <a:pt x="151" y="25"/>
                        </a:lnTo>
                        <a:lnTo>
                          <a:pt x="88" y="24"/>
                        </a:lnTo>
                        <a:lnTo>
                          <a:pt x="37" y="0"/>
                        </a:lnTo>
                        <a:lnTo>
                          <a:pt x="31" y="39"/>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7" name="Freeform 87"/>
                  <p:cNvSpPr>
                    <a:spLocks/>
                  </p:cNvSpPr>
                  <p:nvPr/>
                </p:nvSpPr>
                <p:spPr bwMode="auto">
                  <a:xfrm>
                    <a:off x="7091" y="3348"/>
                    <a:ext cx="84" cy="50"/>
                  </a:xfrm>
                  <a:custGeom>
                    <a:avLst/>
                    <a:gdLst>
                      <a:gd name="T0" fmla="*/ 0 w 170"/>
                      <a:gd name="T1" fmla="*/ 76 h 101"/>
                      <a:gd name="T2" fmla="*/ 45 w 170"/>
                      <a:gd name="T3" fmla="*/ 98 h 101"/>
                      <a:gd name="T4" fmla="*/ 118 w 170"/>
                      <a:gd name="T5" fmla="*/ 101 h 101"/>
                      <a:gd name="T6" fmla="*/ 170 w 170"/>
                      <a:gd name="T7" fmla="*/ 90 h 101"/>
                      <a:gd name="T8" fmla="*/ 165 w 170"/>
                      <a:gd name="T9" fmla="*/ 39 h 101"/>
                      <a:gd name="T10" fmla="*/ 165 w 170"/>
                      <a:gd name="T11" fmla="*/ 0 h 101"/>
                      <a:gd name="T12" fmla="*/ 132 w 170"/>
                      <a:gd name="T13" fmla="*/ 17 h 101"/>
                      <a:gd name="T14" fmla="*/ 31 w 170"/>
                      <a:gd name="T15" fmla="*/ 32 h 101"/>
                      <a:gd name="T16" fmla="*/ 14 w 170"/>
                      <a:gd name="T17" fmla="*/ 22 h 101"/>
                      <a:gd name="T18" fmla="*/ 0 w 170"/>
                      <a:gd name="T19" fmla="*/ 7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01">
                        <a:moveTo>
                          <a:pt x="0" y="76"/>
                        </a:moveTo>
                        <a:lnTo>
                          <a:pt x="45" y="98"/>
                        </a:lnTo>
                        <a:lnTo>
                          <a:pt x="118" y="101"/>
                        </a:lnTo>
                        <a:lnTo>
                          <a:pt x="170" y="90"/>
                        </a:lnTo>
                        <a:lnTo>
                          <a:pt x="165" y="39"/>
                        </a:lnTo>
                        <a:lnTo>
                          <a:pt x="165" y="0"/>
                        </a:lnTo>
                        <a:lnTo>
                          <a:pt x="132" y="17"/>
                        </a:lnTo>
                        <a:lnTo>
                          <a:pt x="31" y="32"/>
                        </a:lnTo>
                        <a:lnTo>
                          <a:pt x="14" y="22"/>
                        </a:lnTo>
                        <a:lnTo>
                          <a:pt x="0" y="76"/>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10" name="Group 109"/>
              <p:cNvGrpSpPr>
                <a:grpSpLocks/>
              </p:cNvGrpSpPr>
              <p:nvPr/>
            </p:nvGrpSpPr>
            <p:grpSpPr bwMode="auto">
              <a:xfrm>
                <a:off x="6561" y="1862"/>
                <a:ext cx="784" cy="1497"/>
                <a:chOff x="6561" y="1862"/>
                <a:chExt cx="784" cy="1497"/>
              </a:xfrm>
            </p:grpSpPr>
            <p:sp>
              <p:nvSpPr>
                <p:cNvPr id="53" name="Freeform 90"/>
                <p:cNvSpPr>
                  <a:spLocks/>
                </p:cNvSpPr>
                <p:nvPr/>
              </p:nvSpPr>
              <p:spPr bwMode="auto">
                <a:xfrm>
                  <a:off x="6561" y="1887"/>
                  <a:ext cx="784" cy="1472"/>
                </a:xfrm>
                <a:custGeom>
                  <a:avLst/>
                  <a:gdLst>
                    <a:gd name="T0" fmla="*/ 0 w 1569"/>
                    <a:gd name="T1" fmla="*/ 332 h 2944"/>
                    <a:gd name="T2" fmla="*/ 76 w 1569"/>
                    <a:gd name="T3" fmla="*/ 300 h 2944"/>
                    <a:gd name="T4" fmla="*/ 102 w 1569"/>
                    <a:gd name="T5" fmla="*/ 225 h 2944"/>
                    <a:gd name="T6" fmla="*/ 116 w 1569"/>
                    <a:gd name="T7" fmla="*/ 206 h 2944"/>
                    <a:gd name="T8" fmla="*/ 384 w 1569"/>
                    <a:gd name="T9" fmla="*/ 389 h 2944"/>
                    <a:gd name="T10" fmla="*/ 418 w 1569"/>
                    <a:gd name="T11" fmla="*/ 382 h 2944"/>
                    <a:gd name="T12" fmla="*/ 452 w 1569"/>
                    <a:gd name="T13" fmla="*/ 369 h 2944"/>
                    <a:gd name="T14" fmla="*/ 573 w 1569"/>
                    <a:gd name="T15" fmla="*/ 227 h 2944"/>
                    <a:gd name="T16" fmla="*/ 623 w 1569"/>
                    <a:gd name="T17" fmla="*/ 152 h 2944"/>
                    <a:gd name="T18" fmla="*/ 678 w 1569"/>
                    <a:gd name="T19" fmla="*/ 97 h 2944"/>
                    <a:gd name="T20" fmla="*/ 788 w 1569"/>
                    <a:gd name="T21" fmla="*/ 69 h 2944"/>
                    <a:gd name="T22" fmla="*/ 1170 w 1569"/>
                    <a:gd name="T23" fmla="*/ 0 h 2944"/>
                    <a:gd name="T24" fmla="*/ 1281 w 1569"/>
                    <a:gd name="T25" fmla="*/ 86 h 2944"/>
                    <a:gd name="T26" fmla="*/ 1435 w 1569"/>
                    <a:gd name="T27" fmla="*/ 148 h 2944"/>
                    <a:gd name="T28" fmla="*/ 1466 w 1569"/>
                    <a:gd name="T29" fmla="*/ 293 h 2944"/>
                    <a:gd name="T30" fmla="*/ 1528 w 1569"/>
                    <a:gd name="T31" fmla="*/ 536 h 2944"/>
                    <a:gd name="T32" fmla="*/ 1569 w 1569"/>
                    <a:gd name="T33" fmla="*/ 777 h 2944"/>
                    <a:gd name="T34" fmla="*/ 1548 w 1569"/>
                    <a:gd name="T35" fmla="*/ 1053 h 2944"/>
                    <a:gd name="T36" fmla="*/ 1435 w 1569"/>
                    <a:gd name="T37" fmla="*/ 1226 h 2944"/>
                    <a:gd name="T38" fmla="*/ 1380 w 1569"/>
                    <a:gd name="T39" fmla="*/ 1509 h 2944"/>
                    <a:gd name="T40" fmla="*/ 1319 w 1569"/>
                    <a:gd name="T41" fmla="*/ 2465 h 2944"/>
                    <a:gd name="T42" fmla="*/ 1305 w 1569"/>
                    <a:gd name="T43" fmla="*/ 2768 h 2944"/>
                    <a:gd name="T44" fmla="*/ 1182 w 1569"/>
                    <a:gd name="T45" fmla="*/ 2930 h 2944"/>
                    <a:gd name="T46" fmla="*/ 1048 w 1569"/>
                    <a:gd name="T47" fmla="*/ 2872 h 2944"/>
                    <a:gd name="T48" fmla="*/ 876 w 1569"/>
                    <a:gd name="T49" fmla="*/ 2865 h 2944"/>
                    <a:gd name="T50" fmla="*/ 773 w 1569"/>
                    <a:gd name="T51" fmla="*/ 2741 h 2944"/>
                    <a:gd name="T52" fmla="*/ 699 w 1569"/>
                    <a:gd name="T53" fmla="*/ 2100 h 2944"/>
                    <a:gd name="T54" fmla="*/ 624 w 1569"/>
                    <a:gd name="T55" fmla="*/ 1406 h 2944"/>
                    <a:gd name="T56" fmla="*/ 683 w 1569"/>
                    <a:gd name="T57" fmla="*/ 785 h 2944"/>
                    <a:gd name="T58" fmla="*/ 514 w 1569"/>
                    <a:gd name="T59" fmla="*/ 665 h 2944"/>
                    <a:gd name="T60" fmla="*/ 396 w 1569"/>
                    <a:gd name="T61" fmla="*/ 678 h 2944"/>
                    <a:gd name="T62" fmla="*/ 202 w 1569"/>
                    <a:gd name="T63" fmla="*/ 541 h 2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69" h="2944">
                      <a:moveTo>
                        <a:pt x="4" y="348"/>
                      </a:moveTo>
                      <a:lnTo>
                        <a:pt x="0" y="332"/>
                      </a:lnTo>
                      <a:lnTo>
                        <a:pt x="35" y="331"/>
                      </a:lnTo>
                      <a:lnTo>
                        <a:pt x="76" y="300"/>
                      </a:lnTo>
                      <a:lnTo>
                        <a:pt x="102" y="255"/>
                      </a:lnTo>
                      <a:lnTo>
                        <a:pt x="102" y="225"/>
                      </a:lnTo>
                      <a:lnTo>
                        <a:pt x="98" y="212"/>
                      </a:lnTo>
                      <a:lnTo>
                        <a:pt x="116" y="206"/>
                      </a:lnTo>
                      <a:lnTo>
                        <a:pt x="370" y="393"/>
                      </a:lnTo>
                      <a:lnTo>
                        <a:pt x="384" y="389"/>
                      </a:lnTo>
                      <a:lnTo>
                        <a:pt x="418" y="400"/>
                      </a:lnTo>
                      <a:lnTo>
                        <a:pt x="418" y="382"/>
                      </a:lnTo>
                      <a:lnTo>
                        <a:pt x="449" y="382"/>
                      </a:lnTo>
                      <a:lnTo>
                        <a:pt x="452" y="369"/>
                      </a:lnTo>
                      <a:lnTo>
                        <a:pt x="497" y="317"/>
                      </a:lnTo>
                      <a:lnTo>
                        <a:pt x="573" y="227"/>
                      </a:lnTo>
                      <a:lnTo>
                        <a:pt x="592" y="207"/>
                      </a:lnTo>
                      <a:lnTo>
                        <a:pt x="623" y="152"/>
                      </a:lnTo>
                      <a:lnTo>
                        <a:pt x="647" y="117"/>
                      </a:lnTo>
                      <a:lnTo>
                        <a:pt x="678" y="97"/>
                      </a:lnTo>
                      <a:lnTo>
                        <a:pt x="736" y="76"/>
                      </a:lnTo>
                      <a:lnTo>
                        <a:pt x="788" y="69"/>
                      </a:lnTo>
                      <a:lnTo>
                        <a:pt x="843" y="35"/>
                      </a:lnTo>
                      <a:lnTo>
                        <a:pt x="1170" y="0"/>
                      </a:lnTo>
                      <a:lnTo>
                        <a:pt x="1185" y="38"/>
                      </a:lnTo>
                      <a:lnTo>
                        <a:pt x="1281" y="86"/>
                      </a:lnTo>
                      <a:lnTo>
                        <a:pt x="1388" y="117"/>
                      </a:lnTo>
                      <a:lnTo>
                        <a:pt x="1435" y="148"/>
                      </a:lnTo>
                      <a:lnTo>
                        <a:pt x="1453" y="179"/>
                      </a:lnTo>
                      <a:lnTo>
                        <a:pt x="1466" y="293"/>
                      </a:lnTo>
                      <a:lnTo>
                        <a:pt x="1491" y="409"/>
                      </a:lnTo>
                      <a:lnTo>
                        <a:pt x="1528" y="536"/>
                      </a:lnTo>
                      <a:lnTo>
                        <a:pt x="1562" y="667"/>
                      </a:lnTo>
                      <a:lnTo>
                        <a:pt x="1569" y="777"/>
                      </a:lnTo>
                      <a:lnTo>
                        <a:pt x="1555" y="922"/>
                      </a:lnTo>
                      <a:lnTo>
                        <a:pt x="1548" y="1053"/>
                      </a:lnTo>
                      <a:lnTo>
                        <a:pt x="1510" y="1240"/>
                      </a:lnTo>
                      <a:lnTo>
                        <a:pt x="1435" y="1226"/>
                      </a:lnTo>
                      <a:lnTo>
                        <a:pt x="1442" y="1460"/>
                      </a:lnTo>
                      <a:lnTo>
                        <a:pt x="1380" y="1509"/>
                      </a:lnTo>
                      <a:lnTo>
                        <a:pt x="1351" y="2114"/>
                      </a:lnTo>
                      <a:lnTo>
                        <a:pt x="1319" y="2465"/>
                      </a:lnTo>
                      <a:lnTo>
                        <a:pt x="1299" y="2679"/>
                      </a:lnTo>
                      <a:lnTo>
                        <a:pt x="1305" y="2768"/>
                      </a:lnTo>
                      <a:lnTo>
                        <a:pt x="1299" y="2868"/>
                      </a:lnTo>
                      <a:lnTo>
                        <a:pt x="1182" y="2930"/>
                      </a:lnTo>
                      <a:lnTo>
                        <a:pt x="1089" y="2944"/>
                      </a:lnTo>
                      <a:lnTo>
                        <a:pt x="1048" y="2872"/>
                      </a:lnTo>
                      <a:lnTo>
                        <a:pt x="993" y="2872"/>
                      </a:lnTo>
                      <a:lnTo>
                        <a:pt x="876" y="2865"/>
                      </a:lnTo>
                      <a:lnTo>
                        <a:pt x="790" y="2834"/>
                      </a:lnTo>
                      <a:lnTo>
                        <a:pt x="773" y="2741"/>
                      </a:lnTo>
                      <a:lnTo>
                        <a:pt x="777" y="2662"/>
                      </a:lnTo>
                      <a:lnTo>
                        <a:pt x="699" y="2100"/>
                      </a:lnTo>
                      <a:lnTo>
                        <a:pt x="700" y="1502"/>
                      </a:lnTo>
                      <a:lnTo>
                        <a:pt x="624" y="1406"/>
                      </a:lnTo>
                      <a:lnTo>
                        <a:pt x="693" y="901"/>
                      </a:lnTo>
                      <a:lnTo>
                        <a:pt x="683" y="785"/>
                      </a:lnTo>
                      <a:lnTo>
                        <a:pt x="686" y="551"/>
                      </a:lnTo>
                      <a:lnTo>
                        <a:pt x="514" y="665"/>
                      </a:lnTo>
                      <a:lnTo>
                        <a:pt x="458" y="682"/>
                      </a:lnTo>
                      <a:lnTo>
                        <a:pt x="396" y="678"/>
                      </a:lnTo>
                      <a:lnTo>
                        <a:pt x="290" y="630"/>
                      </a:lnTo>
                      <a:lnTo>
                        <a:pt x="202" y="541"/>
                      </a:lnTo>
                      <a:lnTo>
                        <a:pt x="4" y="348"/>
                      </a:lnTo>
                      <a:close/>
                    </a:path>
                  </a:pathLst>
                </a:custGeom>
                <a:solidFill>
                  <a:srgbClr val="60606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4" name="Freeform 91"/>
                <p:cNvSpPr>
                  <a:spLocks/>
                </p:cNvSpPr>
                <p:nvPr/>
              </p:nvSpPr>
              <p:spPr bwMode="auto">
                <a:xfrm>
                  <a:off x="7000" y="1862"/>
                  <a:ext cx="143" cy="373"/>
                </a:xfrm>
                <a:custGeom>
                  <a:avLst/>
                  <a:gdLst>
                    <a:gd name="T0" fmla="*/ 0 w 286"/>
                    <a:gd name="T1" fmla="*/ 149 h 745"/>
                    <a:gd name="T2" fmla="*/ 0 w 286"/>
                    <a:gd name="T3" fmla="*/ 283 h 745"/>
                    <a:gd name="T4" fmla="*/ 7 w 286"/>
                    <a:gd name="T5" fmla="*/ 497 h 745"/>
                    <a:gd name="T6" fmla="*/ 52 w 286"/>
                    <a:gd name="T7" fmla="*/ 683 h 745"/>
                    <a:gd name="T8" fmla="*/ 69 w 286"/>
                    <a:gd name="T9" fmla="*/ 745 h 745"/>
                    <a:gd name="T10" fmla="*/ 90 w 286"/>
                    <a:gd name="T11" fmla="*/ 572 h 745"/>
                    <a:gd name="T12" fmla="*/ 121 w 286"/>
                    <a:gd name="T13" fmla="*/ 397 h 745"/>
                    <a:gd name="T14" fmla="*/ 165 w 286"/>
                    <a:gd name="T15" fmla="*/ 283 h 745"/>
                    <a:gd name="T16" fmla="*/ 207 w 286"/>
                    <a:gd name="T17" fmla="*/ 194 h 745"/>
                    <a:gd name="T18" fmla="*/ 227 w 286"/>
                    <a:gd name="T19" fmla="*/ 163 h 745"/>
                    <a:gd name="T20" fmla="*/ 286 w 286"/>
                    <a:gd name="T21" fmla="*/ 63 h 745"/>
                    <a:gd name="T22" fmla="*/ 269 w 286"/>
                    <a:gd name="T23" fmla="*/ 0 h 745"/>
                    <a:gd name="T24" fmla="*/ 4 w 286"/>
                    <a:gd name="T25" fmla="*/ 56 h 745"/>
                    <a:gd name="T26" fmla="*/ 0 w 286"/>
                    <a:gd name="T27" fmla="*/ 149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6" h="745">
                      <a:moveTo>
                        <a:pt x="0" y="149"/>
                      </a:moveTo>
                      <a:lnTo>
                        <a:pt x="0" y="283"/>
                      </a:lnTo>
                      <a:lnTo>
                        <a:pt x="7" y="497"/>
                      </a:lnTo>
                      <a:lnTo>
                        <a:pt x="52" y="683"/>
                      </a:lnTo>
                      <a:lnTo>
                        <a:pt x="69" y="745"/>
                      </a:lnTo>
                      <a:lnTo>
                        <a:pt x="90" y="572"/>
                      </a:lnTo>
                      <a:lnTo>
                        <a:pt x="121" y="397"/>
                      </a:lnTo>
                      <a:lnTo>
                        <a:pt x="165" y="283"/>
                      </a:lnTo>
                      <a:lnTo>
                        <a:pt x="207" y="194"/>
                      </a:lnTo>
                      <a:lnTo>
                        <a:pt x="227" y="163"/>
                      </a:lnTo>
                      <a:lnTo>
                        <a:pt x="286" y="63"/>
                      </a:lnTo>
                      <a:lnTo>
                        <a:pt x="269" y="0"/>
                      </a:lnTo>
                      <a:lnTo>
                        <a:pt x="4" y="56"/>
                      </a:lnTo>
                      <a:lnTo>
                        <a:pt x="0" y="149"/>
                      </a:lnTo>
                      <a:close/>
                    </a:path>
                  </a:pathLst>
                </a:custGeom>
                <a:solidFill>
                  <a:srgbClr val="C0C0C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5" name="Freeform 92"/>
                <p:cNvSpPr>
                  <a:spLocks/>
                </p:cNvSpPr>
                <p:nvPr/>
              </p:nvSpPr>
              <p:spPr bwMode="auto">
                <a:xfrm>
                  <a:off x="7009" y="1956"/>
                  <a:ext cx="55" cy="258"/>
                </a:xfrm>
                <a:custGeom>
                  <a:avLst/>
                  <a:gdLst>
                    <a:gd name="T0" fmla="*/ 57 w 109"/>
                    <a:gd name="T1" fmla="*/ 7 h 516"/>
                    <a:gd name="T2" fmla="*/ 44 w 109"/>
                    <a:gd name="T3" fmla="*/ 43 h 516"/>
                    <a:gd name="T4" fmla="*/ 50 w 109"/>
                    <a:gd name="T5" fmla="*/ 82 h 516"/>
                    <a:gd name="T6" fmla="*/ 23 w 109"/>
                    <a:gd name="T7" fmla="*/ 162 h 516"/>
                    <a:gd name="T8" fmla="*/ 3 w 109"/>
                    <a:gd name="T9" fmla="*/ 229 h 516"/>
                    <a:gd name="T10" fmla="*/ 0 w 109"/>
                    <a:gd name="T11" fmla="*/ 291 h 516"/>
                    <a:gd name="T12" fmla="*/ 9 w 109"/>
                    <a:gd name="T13" fmla="*/ 344 h 516"/>
                    <a:gd name="T14" fmla="*/ 47 w 109"/>
                    <a:gd name="T15" fmla="*/ 516 h 516"/>
                    <a:gd name="T16" fmla="*/ 67 w 109"/>
                    <a:gd name="T17" fmla="*/ 351 h 516"/>
                    <a:gd name="T18" fmla="*/ 81 w 109"/>
                    <a:gd name="T19" fmla="*/ 268 h 516"/>
                    <a:gd name="T20" fmla="*/ 81 w 109"/>
                    <a:gd name="T21" fmla="*/ 169 h 516"/>
                    <a:gd name="T22" fmla="*/ 81 w 109"/>
                    <a:gd name="T23" fmla="*/ 79 h 516"/>
                    <a:gd name="T24" fmla="*/ 109 w 109"/>
                    <a:gd name="T25" fmla="*/ 64 h 516"/>
                    <a:gd name="T26" fmla="*/ 99 w 109"/>
                    <a:gd name="T27" fmla="*/ 12 h 516"/>
                    <a:gd name="T28" fmla="*/ 81 w 109"/>
                    <a:gd name="T29" fmla="*/ 0 h 516"/>
                    <a:gd name="T30" fmla="*/ 57 w 109"/>
                    <a:gd name="T31" fmla="*/ 7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516">
                      <a:moveTo>
                        <a:pt x="57" y="7"/>
                      </a:moveTo>
                      <a:lnTo>
                        <a:pt x="44" y="43"/>
                      </a:lnTo>
                      <a:lnTo>
                        <a:pt x="50" y="82"/>
                      </a:lnTo>
                      <a:lnTo>
                        <a:pt x="23" y="162"/>
                      </a:lnTo>
                      <a:lnTo>
                        <a:pt x="3" y="229"/>
                      </a:lnTo>
                      <a:lnTo>
                        <a:pt x="0" y="291"/>
                      </a:lnTo>
                      <a:lnTo>
                        <a:pt x="9" y="344"/>
                      </a:lnTo>
                      <a:lnTo>
                        <a:pt x="47" y="516"/>
                      </a:lnTo>
                      <a:lnTo>
                        <a:pt x="67" y="351"/>
                      </a:lnTo>
                      <a:lnTo>
                        <a:pt x="81" y="268"/>
                      </a:lnTo>
                      <a:lnTo>
                        <a:pt x="81" y="169"/>
                      </a:lnTo>
                      <a:lnTo>
                        <a:pt x="81" y="79"/>
                      </a:lnTo>
                      <a:lnTo>
                        <a:pt x="109" y="64"/>
                      </a:lnTo>
                      <a:lnTo>
                        <a:pt x="99" y="12"/>
                      </a:lnTo>
                      <a:lnTo>
                        <a:pt x="81" y="0"/>
                      </a:lnTo>
                      <a:lnTo>
                        <a:pt x="57" y="7"/>
                      </a:lnTo>
                      <a:close/>
                    </a:path>
                  </a:pathLst>
                </a:custGeom>
                <a:solidFill>
                  <a:srgbClr val="80000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6" name="Freeform 93"/>
                <p:cNvSpPr>
                  <a:spLocks/>
                </p:cNvSpPr>
                <p:nvPr/>
              </p:nvSpPr>
              <p:spPr bwMode="auto">
                <a:xfrm>
                  <a:off x="6930" y="1913"/>
                  <a:ext cx="108" cy="452"/>
                </a:xfrm>
                <a:custGeom>
                  <a:avLst/>
                  <a:gdLst>
                    <a:gd name="T0" fmla="*/ 99 w 216"/>
                    <a:gd name="T1" fmla="*/ 0 h 904"/>
                    <a:gd name="T2" fmla="*/ 40 w 216"/>
                    <a:gd name="T3" fmla="*/ 34 h 904"/>
                    <a:gd name="T4" fmla="*/ 22 w 216"/>
                    <a:gd name="T5" fmla="*/ 69 h 904"/>
                    <a:gd name="T6" fmla="*/ 0 w 216"/>
                    <a:gd name="T7" fmla="*/ 141 h 904"/>
                    <a:gd name="T8" fmla="*/ 48 w 216"/>
                    <a:gd name="T9" fmla="*/ 168 h 904"/>
                    <a:gd name="T10" fmla="*/ 13 w 216"/>
                    <a:gd name="T11" fmla="*/ 206 h 904"/>
                    <a:gd name="T12" fmla="*/ 27 w 216"/>
                    <a:gd name="T13" fmla="*/ 292 h 904"/>
                    <a:gd name="T14" fmla="*/ 44 w 216"/>
                    <a:gd name="T15" fmla="*/ 375 h 904"/>
                    <a:gd name="T16" fmla="*/ 65 w 216"/>
                    <a:gd name="T17" fmla="*/ 489 h 904"/>
                    <a:gd name="T18" fmla="*/ 82 w 216"/>
                    <a:gd name="T19" fmla="*/ 554 h 904"/>
                    <a:gd name="T20" fmla="*/ 96 w 216"/>
                    <a:gd name="T21" fmla="*/ 637 h 904"/>
                    <a:gd name="T22" fmla="*/ 175 w 216"/>
                    <a:gd name="T23" fmla="*/ 904 h 904"/>
                    <a:gd name="T24" fmla="*/ 216 w 216"/>
                    <a:gd name="T25" fmla="*/ 804 h 904"/>
                    <a:gd name="T26" fmla="*/ 164 w 216"/>
                    <a:gd name="T27" fmla="*/ 582 h 904"/>
                    <a:gd name="T28" fmla="*/ 137 w 216"/>
                    <a:gd name="T29" fmla="*/ 454 h 904"/>
                    <a:gd name="T30" fmla="*/ 127 w 216"/>
                    <a:gd name="T31" fmla="*/ 337 h 904"/>
                    <a:gd name="T32" fmla="*/ 123 w 216"/>
                    <a:gd name="T33" fmla="*/ 193 h 904"/>
                    <a:gd name="T34" fmla="*/ 120 w 216"/>
                    <a:gd name="T35" fmla="*/ 107 h 904"/>
                    <a:gd name="T36" fmla="*/ 130 w 216"/>
                    <a:gd name="T37" fmla="*/ 72 h 904"/>
                    <a:gd name="T38" fmla="*/ 113 w 216"/>
                    <a:gd name="T39" fmla="*/ 41 h 904"/>
                    <a:gd name="T40" fmla="*/ 106 w 216"/>
                    <a:gd name="T41" fmla="*/ 24 h 904"/>
                    <a:gd name="T42" fmla="*/ 99 w 216"/>
                    <a:gd name="T43"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 h="904">
                      <a:moveTo>
                        <a:pt x="99" y="0"/>
                      </a:moveTo>
                      <a:lnTo>
                        <a:pt x="40" y="34"/>
                      </a:lnTo>
                      <a:lnTo>
                        <a:pt x="22" y="69"/>
                      </a:lnTo>
                      <a:lnTo>
                        <a:pt x="0" y="141"/>
                      </a:lnTo>
                      <a:lnTo>
                        <a:pt x="48" y="168"/>
                      </a:lnTo>
                      <a:lnTo>
                        <a:pt x="13" y="206"/>
                      </a:lnTo>
                      <a:lnTo>
                        <a:pt x="27" y="292"/>
                      </a:lnTo>
                      <a:lnTo>
                        <a:pt x="44" y="375"/>
                      </a:lnTo>
                      <a:lnTo>
                        <a:pt x="65" y="489"/>
                      </a:lnTo>
                      <a:lnTo>
                        <a:pt x="82" y="554"/>
                      </a:lnTo>
                      <a:lnTo>
                        <a:pt x="96" y="637"/>
                      </a:lnTo>
                      <a:lnTo>
                        <a:pt x="175" y="904"/>
                      </a:lnTo>
                      <a:lnTo>
                        <a:pt x="216" y="804"/>
                      </a:lnTo>
                      <a:lnTo>
                        <a:pt x="164" y="582"/>
                      </a:lnTo>
                      <a:lnTo>
                        <a:pt x="137" y="454"/>
                      </a:lnTo>
                      <a:lnTo>
                        <a:pt x="127" y="337"/>
                      </a:lnTo>
                      <a:lnTo>
                        <a:pt x="123" y="193"/>
                      </a:lnTo>
                      <a:lnTo>
                        <a:pt x="120" y="107"/>
                      </a:lnTo>
                      <a:lnTo>
                        <a:pt x="130" y="72"/>
                      </a:lnTo>
                      <a:lnTo>
                        <a:pt x="113" y="41"/>
                      </a:lnTo>
                      <a:lnTo>
                        <a:pt x="106" y="24"/>
                      </a:lnTo>
                      <a:lnTo>
                        <a:pt x="99"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7" name="Freeform 94"/>
                <p:cNvSpPr>
                  <a:spLocks/>
                </p:cNvSpPr>
                <p:nvPr/>
              </p:nvSpPr>
              <p:spPr bwMode="auto">
                <a:xfrm>
                  <a:off x="7021" y="1901"/>
                  <a:ext cx="154" cy="449"/>
                </a:xfrm>
                <a:custGeom>
                  <a:avLst/>
                  <a:gdLst>
                    <a:gd name="T0" fmla="*/ 254 w 309"/>
                    <a:gd name="T1" fmla="*/ 0 h 897"/>
                    <a:gd name="T2" fmla="*/ 257 w 309"/>
                    <a:gd name="T3" fmla="*/ 17 h 897"/>
                    <a:gd name="T4" fmla="*/ 309 w 309"/>
                    <a:gd name="T5" fmla="*/ 44 h 897"/>
                    <a:gd name="T6" fmla="*/ 288 w 309"/>
                    <a:gd name="T7" fmla="*/ 100 h 897"/>
                    <a:gd name="T8" fmla="*/ 278 w 309"/>
                    <a:gd name="T9" fmla="*/ 165 h 897"/>
                    <a:gd name="T10" fmla="*/ 223 w 309"/>
                    <a:gd name="T11" fmla="*/ 162 h 897"/>
                    <a:gd name="T12" fmla="*/ 271 w 309"/>
                    <a:gd name="T13" fmla="*/ 217 h 897"/>
                    <a:gd name="T14" fmla="*/ 230 w 309"/>
                    <a:gd name="T15" fmla="*/ 251 h 897"/>
                    <a:gd name="T16" fmla="*/ 182 w 309"/>
                    <a:gd name="T17" fmla="*/ 330 h 897"/>
                    <a:gd name="T18" fmla="*/ 151 w 309"/>
                    <a:gd name="T19" fmla="*/ 427 h 897"/>
                    <a:gd name="T20" fmla="*/ 127 w 309"/>
                    <a:gd name="T21" fmla="*/ 533 h 897"/>
                    <a:gd name="T22" fmla="*/ 106 w 309"/>
                    <a:gd name="T23" fmla="*/ 644 h 897"/>
                    <a:gd name="T24" fmla="*/ 55 w 309"/>
                    <a:gd name="T25" fmla="*/ 897 h 897"/>
                    <a:gd name="T26" fmla="*/ 0 w 309"/>
                    <a:gd name="T27" fmla="*/ 794 h 897"/>
                    <a:gd name="T28" fmla="*/ 51 w 309"/>
                    <a:gd name="T29" fmla="*/ 625 h 897"/>
                    <a:gd name="T30" fmla="*/ 61 w 309"/>
                    <a:gd name="T31" fmla="*/ 526 h 897"/>
                    <a:gd name="T32" fmla="*/ 79 w 309"/>
                    <a:gd name="T33" fmla="*/ 420 h 897"/>
                    <a:gd name="T34" fmla="*/ 96 w 309"/>
                    <a:gd name="T35" fmla="*/ 330 h 897"/>
                    <a:gd name="T36" fmla="*/ 127 w 309"/>
                    <a:gd name="T37" fmla="*/ 234 h 897"/>
                    <a:gd name="T38" fmla="*/ 165 w 309"/>
                    <a:gd name="T39" fmla="*/ 158 h 897"/>
                    <a:gd name="T40" fmla="*/ 213 w 309"/>
                    <a:gd name="T41" fmla="*/ 79 h 897"/>
                    <a:gd name="T42" fmla="*/ 254 w 309"/>
                    <a:gd name="T43" fmla="*/ 0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9" h="897">
                      <a:moveTo>
                        <a:pt x="254" y="0"/>
                      </a:moveTo>
                      <a:lnTo>
                        <a:pt x="257" y="17"/>
                      </a:lnTo>
                      <a:lnTo>
                        <a:pt x="309" y="44"/>
                      </a:lnTo>
                      <a:lnTo>
                        <a:pt x="288" y="100"/>
                      </a:lnTo>
                      <a:lnTo>
                        <a:pt x="278" y="165"/>
                      </a:lnTo>
                      <a:lnTo>
                        <a:pt x="223" y="162"/>
                      </a:lnTo>
                      <a:lnTo>
                        <a:pt x="271" y="217"/>
                      </a:lnTo>
                      <a:lnTo>
                        <a:pt x="230" y="251"/>
                      </a:lnTo>
                      <a:lnTo>
                        <a:pt x="182" y="330"/>
                      </a:lnTo>
                      <a:lnTo>
                        <a:pt x="151" y="427"/>
                      </a:lnTo>
                      <a:lnTo>
                        <a:pt x="127" y="533"/>
                      </a:lnTo>
                      <a:lnTo>
                        <a:pt x="106" y="644"/>
                      </a:lnTo>
                      <a:lnTo>
                        <a:pt x="55" y="897"/>
                      </a:lnTo>
                      <a:lnTo>
                        <a:pt x="0" y="794"/>
                      </a:lnTo>
                      <a:lnTo>
                        <a:pt x="51" y="625"/>
                      </a:lnTo>
                      <a:lnTo>
                        <a:pt x="61" y="526"/>
                      </a:lnTo>
                      <a:lnTo>
                        <a:pt x="79" y="420"/>
                      </a:lnTo>
                      <a:lnTo>
                        <a:pt x="96" y="330"/>
                      </a:lnTo>
                      <a:lnTo>
                        <a:pt x="127" y="234"/>
                      </a:lnTo>
                      <a:lnTo>
                        <a:pt x="165" y="158"/>
                      </a:lnTo>
                      <a:lnTo>
                        <a:pt x="213" y="79"/>
                      </a:lnTo>
                      <a:lnTo>
                        <a:pt x="254"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 name="Freeform 95"/>
                <p:cNvSpPr>
                  <a:spLocks/>
                </p:cNvSpPr>
                <p:nvPr/>
              </p:nvSpPr>
              <p:spPr bwMode="auto">
                <a:xfrm>
                  <a:off x="7019" y="1925"/>
                  <a:ext cx="253" cy="734"/>
                </a:xfrm>
                <a:custGeom>
                  <a:avLst/>
                  <a:gdLst>
                    <a:gd name="T0" fmla="*/ 320 w 505"/>
                    <a:gd name="T1" fmla="*/ 0 h 1469"/>
                    <a:gd name="T2" fmla="*/ 306 w 505"/>
                    <a:gd name="T3" fmla="*/ 62 h 1469"/>
                    <a:gd name="T4" fmla="*/ 306 w 505"/>
                    <a:gd name="T5" fmla="*/ 120 h 1469"/>
                    <a:gd name="T6" fmla="*/ 292 w 505"/>
                    <a:gd name="T7" fmla="*/ 131 h 1469"/>
                    <a:gd name="T8" fmla="*/ 251 w 505"/>
                    <a:gd name="T9" fmla="*/ 124 h 1469"/>
                    <a:gd name="T10" fmla="*/ 272 w 505"/>
                    <a:gd name="T11" fmla="*/ 144 h 1469"/>
                    <a:gd name="T12" fmla="*/ 285 w 505"/>
                    <a:gd name="T13" fmla="*/ 165 h 1469"/>
                    <a:gd name="T14" fmla="*/ 282 w 505"/>
                    <a:gd name="T15" fmla="*/ 179 h 1469"/>
                    <a:gd name="T16" fmla="*/ 261 w 505"/>
                    <a:gd name="T17" fmla="*/ 186 h 1469"/>
                    <a:gd name="T18" fmla="*/ 223 w 505"/>
                    <a:gd name="T19" fmla="*/ 248 h 1469"/>
                    <a:gd name="T20" fmla="*/ 199 w 505"/>
                    <a:gd name="T21" fmla="*/ 286 h 1469"/>
                    <a:gd name="T22" fmla="*/ 179 w 505"/>
                    <a:gd name="T23" fmla="*/ 355 h 1469"/>
                    <a:gd name="T24" fmla="*/ 158 w 505"/>
                    <a:gd name="T25" fmla="*/ 437 h 1469"/>
                    <a:gd name="T26" fmla="*/ 141 w 505"/>
                    <a:gd name="T27" fmla="*/ 537 h 1469"/>
                    <a:gd name="T28" fmla="*/ 110 w 505"/>
                    <a:gd name="T29" fmla="*/ 605 h 1469"/>
                    <a:gd name="T30" fmla="*/ 72 w 505"/>
                    <a:gd name="T31" fmla="*/ 677 h 1469"/>
                    <a:gd name="T32" fmla="*/ 4 w 505"/>
                    <a:gd name="T33" fmla="*/ 839 h 1469"/>
                    <a:gd name="T34" fmla="*/ 0 w 505"/>
                    <a:gd name="T35" fmla="*/ 973 h 1469"/>
                    <a:gd name="T36" fmla="*/ 11 w 505"/>
                    <a:gd name="T37" fmla="*/ 1270 h 1469"/>
                    <a:gd name="T38" fmla="*/ 47 w 505"/>
                    <a:gd name="T39" fmla="*/ 1469 h 1469"/>
                    <a:gd name="T40" fmla="*/ 172 w 505"/>
                    <a:gd name="T41" fmla="*/ 1468 h 1469"/>
                    <a:gd name="T42" fmla="*/ 378 w 505"/>
                    <a:gd name="T43" fmla="*/ 1451 h 1469"/>
                    <a:gd name="T44" fmla="*/ 505 w 505"/>
                    <a:gd name="T45" fmla="*/ 1377 h 1469"/>
                    <a:gd name="T46" fmla="*/ 488 w 505"/>
                    <a:gd name="T47" fmla="*/ 1111 h 1469"/>
                    <a:gd name="T48" fmla="*/ 359 w 505"/>
                    <a:gd name="T49" fmla="*/ 1086 h 1469"/>
                    <a:gd name="T50" fmla="*/ 365 w 505"/>
                    <a:gd name="T51" fmla="*/ 1019 h 1469"/>
                    <a:gd name="T52" fmla="*/ 399 w 505"/>
                    <a:gd name="T53" fmla="*/ 831 h 1469"/>
                    <a:gd name="T54" fmla="*/ 409 w 505"/>
                    <a:gd name="T55" fmla="*/ 690 h 1469"/>
                    <a:gd name="T56" fmla="*/ 409 w 505"/>
                    <a:gd name="T57" fmla="*/ 641 h 1469"/>
                    <a:gd name="T58" fmla="*/ 388 w 505"/>
                    <a:gd name="T59" fmla="*/ 607 h 1469"/>
                    <a:gd name="T60" fmla="*/ 402 w 505"/>
                    <a:gd name="T61" fmla="*/ 590 h 1469"/>
                    <a:gd name="T62" fmla="*/ 388 w 505"/>
                    <a:gd name="T63" fmla="*/ 542 h 1469"/>
                    <a:gd name="T64" fmla="*/ 364 w 505"/>
                    <a:gd name="T65" fmla="*/ 442 h 1469"/>
                    <a:gd name="T66" fmla="*/ 347 w 505"/>
                    <a:gd name="T67" fmla="*/ 368 h 1469"/>
                    <a:gd name="T68" fmla="*/ 320 w 505"/>
                    <a:gd name="T69" fmla="*/ 317 h 1469"/>
                    <a:gd name="T70" fmla="*/ 347 w 505"/>
                    <a:gd name="T71" fmla="*/ 334 h 1469"/>
                    <a:gd name="T72" fmla="*/ 347 w 505"/>
                    <a:gd name="T73" fmla="*/ 268 h 1469"/>
                    <a:gd name="T74" fmla="*/ 361 w 505"/>
                    <a:gd name="T75" fmla="*/ 196 h 1469"/>
                    <a:gd name="T76" fmla="*/ 388 w 505"/>
                    <a:gd name="T77" fmla="*/ 138 h 1469"/>
                    <a:gd name="T78" fmla="*/ 419 w 505"/>
                    <a:gd name="T79" fmla="*/ 96 h 1469"/>
                    <a:gd name="T80" fmla="*/ 443 w 505"/>
                    <a:gd name="T81" fmla="*/ 69 h 1469"/>
                    <a:gd name="T82" fmla="*/ 464 w 505"/>
                    <a:gd name="T83" fmla="*/ 52 h 1469"/>
                    <a:gd name="T84" fmla="*/ 426 w 505"/>
                    <a:gd name="T85" fmla="*/ 38 h 1469"/>
                    <a:gd name="T86" fmla="*/ 378 w 505"/>
                    <a:gd name="T87" fmla="*/ 24 h 1469"/>
                    <a:gd name="T88" fmla="*/ 320 w 505"/>
                    <a:gd name="T89" fmla="*/ 0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5" h="1469">
                      <a:moveTo>
                        <a:pt x="320" y="0"/>
                      </a:moveTo>
                      <a:lnTo>
                        <a:pt x="306" y="62"/>
                      </a:lnTo>
                      <a:lnTo>
                        <a:pt x="306" y="120"/>
                      </a:lnTo>
                      <a:lnTo>
                        <a:pt x="292" y="131"/>
                      </a:lnTo>
                      <a:lnTo>
                        <a:pt x="251" y="124"/>
                      </a:lnTo>
                      <a:lnTo>
                        <a:pt x="272" y="144"/>
                      </a:lnTo>
                      <a:lnTo>
                        <a:pt x="285" y="165"/>
                      </a:lnTo>
                      <a:lnTo>
                        <a:pt x="282" y="179"/>
                      </a:lnTo>
                      <a:lnTo>
                        <a:pt x="261" y="186"/>
                      </a:lnTo>
                      <a:lnTo>
                        <a:pt x="223" y="248"/>
                      </a:lnTo>
                      <a:lnTo>
                        <a:pt x="199" y="286"/>
                      </a:lnTo>
                      <a:lnTo>
                        <a:pt x="179" y="355"/>
                      </a:lnTo>
                      <a:lnTo>
                        <a:pt x="158" y="437"/>
                      </a:lnTo>
                      <a:lnTo>
                        <a:pt x="141" y="537"/>
                      </a:lnTo>
                      <a:lnTo>
                        <a:pt x="110" y="605"/>
                      </a:lnTo>
                      <a:lnTo>
                        <a:pt x="72" y="677"/>
                      </a:lnTo>
                      <a:lnTo>
                        <a:pt x="4" y="839"/>
                      </a:lnTo>
                      <a:lnTo>
                        <a:pt x="0" y="973"/>
                      </a:lnTo>
                      <a:lnTo>
                        <a:pt x="11" y="1270"/>
                      </a:lnTo>
                      <a:lnTo>
                        <a:pt x="47" y="1469"/>
                      </a:lnTo>
                      <a:lnTo>
                        <a:pt x="172" y="1468"/>
                      </a:lnTo>
                      <a:lnTo>
                        <a:pt x="378" y="1451"/>
                      </a:lnTo>
                      <a:lnTo>
                        <a:pt x="505" y="1377"/>
                      </a:lnTo>
                      <a:lnTo>
                        <a:pt x="488" y="1111"/>
                      </a:lnTo>
                      <a:lnTo>
                        <a:pt x="359" y="1086"/>
                      </a:lnTo>
                      <a:lnTo>
                        <a:pt x="365" y="1019"/>
                      </a:lnTo>
                      <a:lnTo>
                        <a:pt x="399" y="831"/>
                      </a:lnTo>
                      <a:lnTo>
                        <a:pt x="409" y="690"/>
                      </a:lnTo>
                      <a:lnTo>
                        <a:pt x="409" y="641"/>
                      </a:lnTo>
                      <a:lnTo>
                        <a:pt x="388" y="607"/>
                      </a:lnTo>
                      <a:lnTo>
                        <a:pt x="402" y="590"/>
                      </a:lnTo>
                      <a:lnTo>
                        <a:pt x="388" y="542"/>
                      </a:lnTo>
                      <a:lnTo>
                        <a:pt x="364" y="442"/>
                      </a:lnTo>
                      <a:lnTo>
                        <a:pt x="347" y="368"/>
                      </a:lnTo>
                      <a:lnTo>
                        <a:pt x="320" y="317"/>
                      </a:lnTo>
                      <a:lnTo>
                        <a:pt x="347" y="334"/>
                      </a:lnTo>
                      <a:lnTo>
                        <a:pt x="347" y="268"/>
                      </a:lnTo>
                      <a:lnTo>
                        <a:pt x="361" y="196"/>
                      </a:lnTo>
                      <a:lnTo>
                        <a:pt x="388" y="138"/>
                      </a:lnTo>
                      <a:lnTo>
                        <a:pt x="419" y="96"/>
                      </a:lnTo>
                      <a:lnTo>
                        <a:pt x="443" y="69"/>
                      </a:lnTo>
                      <a:lnTo>
                        <a:pt x="464" y="52"/>
                      </a:lnTo>
                      <a:lnTo>
                        <a:pt x="426" y="38"/>
                      </a:lnTo>
                      <a:lnTo>
                        <a:pt x="378" y="24"/>
                      </a:lnTo>
                      <a:lnTo>
                        <a:pt x="3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 name="Freeform 96"/>
                <p:cNvSpPr>
                  <a:spLocks/>
                </p:cNvSpPr>
                <p:nvPr/>
              </p:nvSpPr>
              <p:spPr bwMode="auto">
                <a:xfrm>
                  <a:off x="7198" y="1952"/>
                  <a:ext cx="141" cy="543"/>
                </a:xfrm>
                <a:custGeom>
                  <a:avLst/>
                  <a:gdLst>
                    <a:gd name="T0" fmla="*/ 117 w 282"/>
                    <a:gd name="T1" fmla="*/ 0 h 1086"/>
                    <a:gd name="T2" fmla="*/ 69 w 282"/>
                    <a:gd name="T3" fmla="*/ 52 h 1086"/>
                    <a:gd name="T4" fmla="*/ 35 w 282"/>
                    <a:gd name="T5" fmla="*/ 103 h 1086"/>
                    <a:gd name="T6" fmla="*/ 11 w 282"/>
                    <a:gd name="T7" fmla="*/ 148 h 1086"/>
                    <a:gd name="T8" fmla="*/ 4 w 282"/>
                    <a:gd name="T9" fmla="*/ 193 h 1086"/>
                    <a:gd name="T10" fmla="*/ 0 w 282"/>
                    <a:gd name="T11" fmla="*/ 234 h 1086"/>
                    <a:gd name="T12" fmla="*/ 4 w 282"/>
                    <a:gd name="T13" fmla="*/ 279 h 1086"/>
                    <a:gd name="T14" fmla="*/ 14 w 282"/>
                    <a:gd name="T15" fmla="*/ 308 h 1086"/>
                    <a:gd name="T16" fmla="*/ 28 w 282"/>
                    <a:gd name="T17" fmla="*/ 387 h 1086"/>
                    <a:gd name="T18" fmla="*/ 42 w 282"/>
                    <a:gd name="T19" fmla="*/ 459 h 1086"/>
                    <a:gd name="T20" fmla="*/ 62 w 282"/>
                    <a:gd name="T21" fmla="*/ 523 h 1086"/>
                    <a:gd name="T22" fmla="*/ 152 w 282"/>
                    <a:gd name="T23" fmla="*/ 545 h 1086"/>
                    <a:gd name="T24" fmla="*/ 62 w 282"/>
                    <a:gd name="T25" fmla="*/ 552 h 1086"/>
                    <a:gd name="T26" fmla="*/ 73 w 282"/>
                    <a:gd name="T27" fmla="*/ 569 h 1086"/>
                    <a:gd name="T28" fmla="*/ 128 w 282"/>
                    <a:gd name="T29" fmla="*/ 583 h 1086"/>
                    <a:gd name="T30" fmla="*/ 186 w 282"/>
                    <a:gd name="T31" fmla="*/ 611 h 1086"/>
                    <a:gd name="T32" fmla="*/ 103 w 282"/>
                    <a:gd name="T33" fmla="*/ 604 h 1086"/>
                    <a:gd name="T34" fmla="*/ 66 w 282"/>
                    <a:gd name="T35" fmla="*/ 600 h 1086"/>
                    <a:gd name="T36" fmla="*/ 73 w 282"/>
                    <a:gd name="T37" fmla="*/ 635 h 1086"/>
                    <a:gd name="T38" fmla="*/ 66 w 282"/>
                    <a:gd name="T39" fmla="*/ 704 h 1086"/>
                    <a:gd name="T40" fmla="*/ 55 w 282"/>
                    <a:gd name="T41" fmla="*/ 810 h 1086"/>
                    <a:gd name="T42" fmla="*/ 10 w 282"/>
                    <a:gd name="T43" fmla="*/ 1024 h 1086"/>
                    <a:gd name="T44" fmla="*/ 70 w 282"/>
                    <a:gd name="T45" fmla="*/ 1025 h 1086"/>
                    <a:gd name="T46" fmla="*/ 147 w 282"/>
                    <a:gd name="T47" fmla="*/ 1031 h 1086"/>
                    <a:gd name="T48" fmla="*/ 191 w 282"/>
                    <a:gd name="T49" fmla="*/ 1051 h 1086"/>
                    <a:gd name="T50" fmla="*/ 228 w 282"/>
                    <a:gd name="T51" fmla="*/ 1086 h 1086"/>
                    <a:gd name="T52" fmla="*/ 255 w 282"/>
                    <a:gd name="T53" fmla="*/ 914 h 1086"/>
                    <a:gd name="T54" fmla="*/ 258 w 282"/>
                    <a:gd name="T55" fmla="*/ 769 h 1086"/>
                    <a:gd name="T56" fmla="*/ 282 w 282"/>
                    <a:gd name="T57" fmla="*/ 614 h 1086"/>
                    <a:gd name="T58" fmla="*/ 272 w 282"/>
                    <a:gd name="T59" fmla="*/ 535 h 1086"/>
                    <a:gd name="T60" fmla="*/ 244 w 282"/>
                    <a:gd name="T61" fmla="*/ 428 h 1086"/>
                    <a:gd name="T62" fmla="*/ 210 w 282"/>
                    <a:gd name="T63" fmla="*/ 308 h 1086"/>
                    <a:gd name="T64" fmla="*/ 193 w 282"/>
                    <a:gd name="T65" fmla="*/ 225 h 1086"/>
                    <a:gd name="T66" fmla="*/ 182 w 282"/>
                    <a:gd name="T67" fmla="*/ 165 h 1086"/>
                    <a:gd name="T68" fmla="*/ 172 w 282"/>
                    <a:gd name="T69" fmla="*/ 100 h 1086"/>
                    <a:gd name="T70" fmla="*/ 169 w 282"/>
                    <a:gd name="T71" fmla="*/ 55 h 1086"/>
                    <a:gd name="T72" fmla="*/ 155 w 282"/>
                    <a:gd name="T73" fmla="*/ 28 h 1086"/>
                    <a:gd name="T74" fmla="*/ 117 w 282"/>
                    <a:gd name="T75" fmla="*/ 0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2" h="1086">
                      <a:moveTo>
                        <a:pt x="117" y="0"/>
                      </a:moveTo>
                      <a:lnTo>
                        <a:pt x="69" y="52"/>
                      </a:lnTo>
                      <a:lnTo>
                        <a:pt x="35" y="103"/>
                      </a:lnTo>
                      <a:lnTo>
                        <a:pt x="11" y="148"/>
                      </a:lnTo>
                      <a:lnTo>
                        <a:pt x="4" y="193"/>
                      </a:lnTo>
                      <a:lnTo>
                        <a:pt x="0" y="234"/>
                      </a:lnTo>
                      <a:lnTo>
                        <a:pt x="4" y="279"/>
                      </a:lnTo>
                      <a:lnTo>
                        <a:pt x="14" y="308"/>
                      </a:lnTo>
                      <a:lnTo>
                        <a:pt x="28" y="387"/>
                      </a:lnTo>
                      <a:lnTo>
                        <a:pt x="42" y="459"/>
                      </a:lnTo>
                      <a:lnTo>
                        <a:pt x="62" y="523"/>
                      </a:lnTo>
                      <a:lnTo>
                        <a:pt x="152" y="545"/>
                      </a:lnTo>
                      <a:lnTo>
                        <a:pt x="62" y="552"/>
                      </a:lnTo>
                      <a:lnTo>
                        <a:pt x="73" y="569"/>
                      </a:lnTo>
                      <a:lnTo>
                        <a:pt x="128" y="583"/>
                      </a:lnTo>
                      <a:lnTo>
                        <a:pt x="186" y="611"/>
                      </a:lnTo>
                      <a:lnTo>
                        <a:pt x="103" y="604"/>
                      </a:lnTo>
                      <a:lnTo>
                        <a:pt x="66" y="600"/>
                      </a:lnTo>
                      <a:lnTo>
                        <a:pt x="73" y="635"/>
                      </a:lnTo>
                      <a:lnTo>
                        <a:pt x="66" y="704"/>
                      </a:lnTo>
                      <a:lnTo>
                        <a:pt x="55" y="810"/>
                      </a:lnTo>
                      <a:lnTo>
                        <a:pt x="10" y="1024"/>
                      </a:lnTo>
                      <a:lnTo>
                        <a:pt x="70" y="1025"/>
                      </a:lnTo>
                      <a:lnTo>
                        <a:pt x="147" y="1031"/>
                      </a:lnTo>
                      <a:lnTo>
                        <a:pt x="191" y="1051"/>
                      </a:lnTo>
                      <a:lnTo>
                        <a:pt x="228" y="1086"/>
                      </a:lnTo>
                      <a:lnTo>
                        <a:pt x="255" y="914"/>
                      </a:lnTo>
                      <a:lnTo>
                        <a:pt x="258" y="769"/>
                      </a:lnTo>
                      <a:lnTo>
                        <a:pt x="282" y="614"/>
                      </a:lnTo>
                      <a:lnTo>
                        <a:pt x="272" y="535"/>
                      </a:lnTo>
                      <a:lnTo>
                        <a:pt x="244" y="428"/>
                      </a:lnTo>
                      <a:lnTo>
                        <a:pt x="210" y="308"/>
                      </a:lnTo>
                      <a:lnTo>
                        <a:pt x="193" y="225"/>
                      </a:lnTo>
                      <a:lnTo>
                        <a:pt x="182" y="165"/>
                      </a:lnTo>
                      <a:lnTo>
                        <a:pt x="172" y="100"/>
                      </a:lnTo>
                      <a:lnTo>
                        <a:pt x="169" y="55"/>
                      </a:lnTo>
                      <a:lnTo>
                        <a:pt x="155" y="28"/>
                      </a:lnTo>
                      <a:lnTo>
                        <a:pt x="11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0" name="Freeform 97"/>
                <p:cNvSpPr>
                  <a:spLocks/>
                </p:cNvSpPr>
                <p:nvPr/>
              </p:nvSpPr>
              <p:spPr bwMode="auto">
                <a:xfrm>
                  <a:off x="6567" y="1935"/>
                  <a:ext cx="354" cy="287"/>
                </a:xfrm>
                <a:custGeom>
                  <a:avLst/>
                  <a:gdLst>
                    <a:gd name="T0" fmla="*/ 706 w 706"/>
                    <a:gd name="T1" fmla="*/ 0 h 574"/>
                    <a:gd name="T2" fmla="*/ 683 w 706"/>
                    <a:gd name="T3" fmla="*/ 64 h 574"/>
                    <a:gd name="T4" fmla="*/ 670 w 706"/>
                    <a:gd name="T5" fmla="*/ 153 h 574"/>
                    <a:gd name="T6" fmla="*/ 670 w 706"/>
                    <a:gd name="T7" fmla="*/ 229 h 574"/>
                    <a:gd name="T8" fmla="*/ 666 w 706"/>
                    <a:gd name="T9" fmla="*/ 329 h 574"/>
                    <a:gd name="T10" fmla="*/ 673 w 706"/>
                    <a:gd name="T11" fmla="*/ 370 h 574"/>
                    <a:gd name="T12" fmla="*/ 673 w 706"/>
                    <a:gd name="T13" fmla="*/ 432 h 574"/>
                    <a:gd name="T14" fmla="*/ 501 w 706"/>
                    <a:gd name="T15" fmla="*/ 552 h 574"/>
                    <a:gd name="T16" fmla="*/ 417 w 706"/>
                    <a:gd name="T17" fmla="*/ 574 h 574"/>
                    <a:gd name="T18" fmla="*/ 362 w 706"/>
                    <a:gd name="T19" fmla="*/ 554 h 574"/>
                    <a:gd name="T20" fmla="*/ 286 w 706"/>
                    <a:gd name="T21" fmla="*/ 519 h 574"/>
                    <a:gd name="T22" fmla="*/ 172 w 706"/>
                    <a:gd name="T23" fmla="*/ 404 h 574"/>
                    <a:gd name="T24" fmla="*/ 80 w 706"/>
                    <a:gd name="T25" fmla="*/ 323 h 574"/>
                    <a:gd name="T26" fmla="*/ 57 w 706"/>
                    <a:gd name="T27" fmla="*/ 299 h 574"/>
                    <a:gd name="T28" fmla="*/ 0 w 706"/>
                    <a:gd name="T29" fmla="*/ 247 h 574"/>
                    <a:gd name="T30" fmla="*/ 23 w 706"/>
                    <a:gd name="T31" fmla="*/ 245 h 574"/>
                    <a:gd name="T32" fmla="*/ 51 w 706"/>
                    <a:gd name="T33" fmla="*/ 233 h 574"/>
                    <a:gd name="T34" fmla="*/ 80 w 706"/>
                    <a:gd name="T35" fmla="*/ 204 h 574"/>
                    <a:gd name="T36" fmla="*/ 103 w 706"/>
                    <a:gd name="T37" fmla="*/ 153 h 574"/>
                    <a:gd name="T38" fmla="*/ 98 w 706"/>
                    <a:gd name="T39" fmla="*/ 120 h 574"/>
                    <a:gd name="T40" fmla="*/ 323 w 706"/>
                    <a:gd name="T41" fmla="*/ 287 h 574"/>
                    <a:gd name="T42" fmla="*/ 330 w 706"/>
                    <a:gd name="T43" fmla="*/ 322 h 574"/>
                    <a:gd name="T44" fmla="*/ 336 w 706"/>
                    <a:gd name="T45" fmla="*/ 387 h 574"/>
                    <a:gd name="T46" fmla="*/ 347 w 706"/>
                    <a:gd name="T47" fmla="*/ 322 h 574"/>
                    <a:gd name="T48" fmla="*/ 357 w 706"/>
                    <a:gd name="T49" fmla="*/ 311 h 574"/>
                    <a:gd name="T50" fmla="*/ 398 w 706"/>
                    <a:gd name="T51" fmla="*/ 311 h 574"/>
                    <a:gd name="T52" fmla="*/ 405 w 706"/>
                    <a:gd name="T53" fmla="*/ 349 h 574"/>
                    <a:gd name="T54" fmla="*/ 443 w 706"/>
                    <a:gd name="T55" fmla="*/ 394 h 574"/>
                    <a:gd name="T56" fmla="*/ 422 w 706"/>
                    <a:gd name="T57" fmla="*/ 353 h 574"/>
                    <a:gd name="T58" fmla="*/ 419 w 706"/>
                    <a:gd name="T59" fmla="*/ 305 h 574"/>
                    <a:gd name="T60" fmla="*/ 436 w 706"/>
                    <a:gd name="T61" fmla="*/ 298 h 574"/>
                    <a:gd name="T62" fmla="*/ 460 w 706"/>
                    <a:gd name="T63" fmla="*/ 318 h 574"/>
                    <a:gd name="T64" fmla="*/ 501 w 706"/>
                    <a:gd name="T65" fmla="*/ 342 h 574"/>
                    <a:gd name="T66" fmla="*/ 484 w 706"/>
                    <a:gd name="T67" fmla="*/ 315 h 574"/>
                    <a:gd name="T68" fmla="*/ 457 w 706"/>
                    <a:gd name="T69" fmla="*/ 287 h 574"/>
                    <a:gd name="T70" fmla="*/ 488 w 706"/>
                    <a:gd name="T71" fmla="*/ 249 h 574"/>
                    <a:gd name="T72" fmla="*/ 512 w 706"/>
                    <a:gd name="T73" fmla="*/ 243 h 574"/>
                    <a:gd name="T74" fmla="*/ 560 w 706"/>
                    <a:gd name="T75" fmla="*/ 163 h 574"/>
                    <a:gd name="T76" fmla="*/ 577 w 706"/>
                    <a:gd name="T77" fmla="*/ 146 h 574"/>
                    <a:gd name="T78" fmla="*/ 622 w 706"/>
                    <a:gd name="T79" fmla="*/ 167 h 574"/>
                    <a:gd name="T80" fmla="*/ 604 w 706"/>
                    <a:gd name="T81" fmla="*/ 139 h 574"/>
                    <a:gd name="T82" fmla="*/ 594 w 706"/>
                    <a:gd name="T83" fmla="*/ 112 h 574"/>
                    <a:gd name="T84" fmla="*/ 611 w 706"/>
                    <a:gd name="T85" fmla="*/ 81 h 574"/>
                    <a:gd name="T86" fmla="*/ 628 w 706"/>
                    <a:gd name="T87" fmla="*/ 91 h 574"/>
                    <a:gd name="T88" fmla="*/ 632 w 706"/>
                    <a:gd name="T89" fmla="*/ 60 h 574"/>
                    <a:gd name="T90" fmla="*/ 652 w 706"/>
                    <a:gd name="T91" fmla="*/ 22 h 574"/>
                    <a:gd name="T92" fmla="*/ 706 w 706"/>
                    <a:gd name="T93" fmla="*/ 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6" h="574">
                      <a:moveTo>
                        <a:pt x="706" y="0"/>
                      </a:moveTo>
                      <a:lnTo>
                        <a:pt x="683" y="64"/>
                      </a:lnTo>
                      <a:lnTo>
                        <a:pt x="670" y="153"/>
                      </a:lnTo>
                      <a:lnTo>
                        <a:pt x="670" y="229"/>
                      </a:lnTo>
                      <a:lnTo>
                        <a:pt x="666" y="329"/>
                      </a:lnTo>
                      <a:lnTo>
                        <a:pt x="673" y="370"/>
                      </a:lnTo>
                      <a:lnTo>
                        <a:pt x="673" y="432"/>
                      </a:lnTo>
                      <a:lnTo>
                        <a:pt x="501" y="552"/>
                      </a:lnTo>
                      <a:lnTo>
                        <a:pt x="417" y="574"/>
                      </a:lnTo>
                      <a:lnTo>
                        <a:pt x="362" y="554"/>
                      </a:lnTo>
                      <a:lnTo>
                        <a:pt x="286" y="519"/>
                      </a:lnTo>
                      <a:lnTo>
                        <a:pt x="172" y="404"/>
                      </a:lnTo>
                      <a:lnTo>
                        <a:pt x="80" y="323"/>
                      </a:lnTo>
                      <a:lnTo>
                        <a:pt x="57" y="299"/>
                      </a:lnTo>
                      <a:lnTo>
                        <a:pt x="0" y="247"/>
                      </a:lnTo>
                      <a:lnTo>
                        <a:pt x="23" y="245"/>
                      </a:lnTo>
                      <a:lnTo>
                        <a:pt x="51" y="233"/>
                      </a:lnTo>
                      <a:lnTo>
                        <a:pt x="80" y="204"/>
                      </a:lnTo>
                      <a:lnTo>
                        <a:pt x="103" y="153"/>
                      </a:lnTo>
                      <a:lnTo>
                        <a:pt x="98" y="120"/>
                      </a:lnTo>
                      <a:lnTo>
                        <a:pt x="323" y="287"/>
                      </a:lnTo>
                      <a:lnTo>
                        <a:pt x="330" y="322"/>
                      </a:lnTo>
                      <a:lnTo>
                        <a:pt x="336" y="387"/>
                      </a:lnTo>
                      <a:lnTo>
                        <a:pt x="347" y="322"/>
                      </a:lnTo>
                      <a:lnTo>
                        <a:pt x="357" y="311"/>
                      </a:lnTo>
                      <a:lnTo>
                        <a:pt x="398" y="311"/>
                      </a:lnTo>
                      <a:lnTo>
                        <a:pt x="405" y="349"/>
                      </a:lnTo>
                      <a:lnTo>
                        <a:pt x="443" y="394"/>
                      </a:lnTo>
                      <a:lnTo>
                        <a:pt x="422" y="353"/>
                      </a:lnTo>
                      <a:lnTo>
                        <a:pt x="419" y="305"/>
                      </a:lnTo>
                      <a:lnTo>
                        <a:pt x="436" y="298"/>
                      </a:lnTo>
                      <a:lnTo>
                        <a:pt x="460" y="318"/>
                      </a:lnTo>
                      <a:lnTo>
                        <a:pt x="501" y="342"/>
                      </a:lnTo>
                      <a:lnTo>
                        <a:pt x="484" y="315"/>
                      </a:lnTo>
                      <a:lnTo>
                        <a:pt x="457" y="287"/>
                      </a:lnTo>
                      <a:lnTo>
                        <a:pt x="488" y="249"/>
                      </a:lnTo>
                      <a:lnTo>
                        <a:pt x="512" y="243"/>
                      </a:lnTo>
                      <a:lnTo>
                        <a:pt x="560" y="163"/>
                      </a:lnTo>
                      <a:lnTo>
                        <a:pt x="577" y="146"/>
                      </a:lnTo>
                      <a:lnTo>
                        <a:pt x="622" y="167"/>
                      </a:lnTo>
                      <a:lnTo>
                        <a:pt x="604" y="139"/>
                      </a:lnTo>
                      <a:lnTo>
                        <a:pt x="594" y="112"/>
                      </a:lnTo>
                      <a:lnTo>
                        <a:pt x="611" y="81"/>
                      </a:lnTo>
                      <a:lnTo>
                        <a:pt x="628" y="91"/>
                      </a:lnTo>
                      <a:lnTo>
                        <a:pt x="632" y="60"/>
                      </a:lnTo>
                      <a:lnTo>
                        <a:pt x="652" y="22"/>
                      </a:lnTo>
                      <a:lnTo>
                        <a:pt x="706"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1" name="Freeform 98"/>
                <p:cNvSpPr>
                  <a:spLocks/>
                </p:cNvSpPr>
                <p:nvPr/>
              </p:nvSpPr>
              <p:spPr bwMode="auto">
                <a:xfrm>
                  <a:off x="6883" y="1930"/>
                  <a:ext cx="145" cy="724"/>
                </a:xfrm>
                <a:custGeom>
                  <a:avLst/>
                  <a:gdLst>
                    <a:gd name="T0" fmla="*/ 120 w 288"/>
                    <a:gd name="T1" fmla="*/ 0 h 1450"/>
                    <a:gd name="T2" fmla="*/ 96 w 288"/>
                    <a:gd name="T3" fmla="*/ 53 h 1450"/>
                    <a:gd name="T4" fmla="*/ 69 w 288"/>
                    <a:gd name="T5" fmla="*/ 111 h 1450"/>
                    <a:gd name="T6" fmla="*/ 117 w 288"/>
                    <a:gd name="T7" fmla="*/ 135 h 1450"/>
                    <a:gd name="T8" fmla="*/ 82 w 288"/>
                    <a:gd name="T9" fmla="*/ 187 h 1450"/>
                    <a:gd name="T10" fmla="*/ 96 w 288"/>
                    <a:gd name="T11" fmla="*/ 211 h 1450"/>
                    <a:gd name="T12" fmla="*/ 120 w 288"/>
                    <a:gd name="T13" fmla="*/ 352 h 1450"/>
                    <a:gd name="T14" fmla="*/ 148 w 288"/>
                    <a:gd name="T15" fmla="*/ 476 h 1450"/>
                    <a:gd name="T16" fmla="*/ 178 w 288"/>
                    <a:gd name="T17" fmla="*/ 590 h 1450"/>
                    <a:gd name="T18" fmla="*/ 288 w 288"/>
                    <a:gd name="T19" fmla="*/ 823 h 1450"/>
                    <a:gd name="T20" fmla="*/ 223 w 288"/>
                    <a:gd name="T21" fmla="*/ 1450 h 1450"/>
                    <a:gd name="T22" fmla="*/ 71 w 288"/>
                    <a:gd name="T23" fmla="*/ 1412 h 1450"/>
                    <a:gd name="T24" fmla="*/ 0 w 288"/>
                    <a:gd name="T25" fmla="*/ 1318 h 1450"/>
                    <a:gd name="T26" fmla="*/ 65 w 288"/>
                    <a:gd name="T27" fmla="*/ 816 h 1450"/>
                    <a:gd name="T28" fmla="*/ 48 w 288"/>
                    <a:gd name="T29" fmla="*/ 580 h 1450"/>
                    <a:gd name="T30" fmla="*/ 51 w 288"/>
                    <a:gd name="T31" fmla="*/ 487 h 1450"/>
                    <a:gd name="T32" fmla="*/ 58 w 288"/>
                    <a:gd name="T33" fmla="*/ 380 h 1450"/>
                    <a:gd name="T34" fmla="*/ 45 w 288"/>
                    <a:gd name="T35" fmla="*/ 311 h 1450"/>
                    <a:gd name="T36" fmla="*/ 45 w 288"/>
                    <a:gd name="T37" fmla="*/ 211 h 1450"/>
                    <a:gd name="T38" fmla="*/ 48 w 288"/>
                    <a:gd name="T39" fmla="*/ 146 h 1450"/>
                    <a:gd name="T40" fmla="*/ 55 w 288"/>
                    <a:gd name="T41" fmla="*/ 77 h 1450"/>
                    <a:gd name="T42" fmla="*/ 54 w 288"/>
                    <a:gd name="T43" fmla="*/ 25 h 1450"/>
                    <a:gd name="T44" fmla="*/ 75 w 288"/>
                    <a:gd name="T45" fmla="*/ 5 h 1450"/>
                    <a:gd name="T46" fmla="*/ 120 w 288"/>
                    <a:gd name="T47" fmla="*/ 0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8" h="1450">
                      <a:moveTo>
                        <a:pt x="120" y="0"/>
                      </a:moveTo>
                      <a:lnTo>
                        <a:pt x="96" y="53"/>
                      </a:lnTo>
                      <a:lnTo>
                        <a:pt x="69" y="111"/>
                      </a:lnTo>
                      <a:lnTo>
                        <a:pt x="117" y="135"/>
                      </a:lnTo>
                      <a:lnTo>
                        <a:pt x="82" y="187"/>
                      </a:lnTo>
                      <a:lnTo>
                        <a:pt x="96" y="211"/>
                      </a:lnTo>
                      <a:lnTo>
                        <a:pt x="120" y="352"/>
                      </a:lnTo>
                      <a:lnTo>
                        <a:pt x="148" y="476"/>
                      </a:lnTo>
                      <a:lnTo>
                        <a:pt x="178" y="590"/>
                      </a:lnTo>
                      <a:lnTo>
                        <a:pt x="288" y="823"/>
                      </a:lnTo>
                      <a:lnTo>
                        <a:pt x="223" y="1450"/>
                      </a:lnTo>
                      <a:lnTo>
                        <a:pt x="71" y="1412"/>
                      </a:lnTo>
                      <a:lnTo>
                        <a:pt x="0" y="1318"/>
                      </a:lnTo>
                      <a:lnTo>
                        <a:pt x="65" y="816"/>
                      </a:lnTo>
                      <a:lnTo>
                        <a:pt x="48" y="580"/>
                      </a:lnTo>
                      <a:lnTo>
                        <a:pt x="51" y="487"/>
                      </a:lnTo>
                      <a:lnTo>
                        <a:pt x="58" y="380"/>
                      </a:lnTo>
                      <a:lnTo>
                        <a:pt x="45" y="311"/>
                      </a:lnTo>
                      <a:lnTo>
                        <a:pt x="45" y="211"/>
                      </a:lnTo>
                      <a:lnTo>
                        <a:pt x="48" y="146"/>
                      </a:lnTo>
                      <a:lnTo>
                        <a:pt x="55" y="77"/>
                      </a:lnTo>
                      <a:lnTo>
                        <a:pt x="54" y="25"/>
                      </a:lnTo>
                      <a:lnTo>
                        <a:pt x="75" y="5"/>
                      </a:lnTo>
                      <a:lnTo>
                        <a:pt x="1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2" name="Freeform 99"/>
                <p:cNvSpPr>
                  <a:spLocks/>
                </p:cNvSpPr>
                <p:nvPr/>
              </p:nvSpPr>
              <p:spPr bwMode="auto">
                <a:xfrm>
                  <a:off x="7051" y="1873"/>
                  <a:ext cx="87" cy="126"/>
                </a:xfrm>
                <a:custGeom>
                  <a:avLst/>
                  <a:gdLst>
                    <a:gd name="T0" fmla="*/ 0 w 175"/>
                    <a:gd name="T1" fmla="*/ 152 h 253"/>
                    <a:gd name="T2" fmla="*/ 31 w 175"/>
                    <a:gd name="T3" fmla="*/ 177 h 253"/>
                    <a:gd name="T4" fmla="*/ 33 w 175"/>
                    <a:gd name="T5" fmla="*/ 205 h 253"/>
                    <a:gd name="T6" fmla="*/ 37 w 175"/>
                    <a:gd name="T7" fmla="*/ 235 h 253"/>
                    <a:gd name="T8" fmla="*/ 54 w 175"/>
                    <a:gd name="T9" fmla="*/ 253 h 253"/>
                    <a:gd name="T10" fmla="*/ 75 w 175"/>
                    <a:gd name="T11" fmla="*/ 219 h 253"/>
                    <a:gd name="T12" fmla="*/ 95 w 175"/>
                    <a:gd name="T13" fmla="*/ 173 h 253"/>
                    <a:gd name="T14" fmla="*/ 114 w 175"/>
                    <a:gd name="T15" fmla="*/ 138 h 253"/>
                    <a:gd name="T16" fmla="*/ 147 w 175"/>
                    <a:gd name="T17" fmla="*/ 90 h 253"/>
                    <a:gd name="T18" fmla="*/ 167 w 175"/>
                    <a:gd name="T19" fmla="*/ 57 h 253"/>
                    <a:gd name="T20" fmla="*/ 175 w 175"/>
                    <a:gd name="T21" fmla="*/ 43 h 253"/>
                    <a:gd name="T22" fmla="*/ 163 w 175"/>
                    <a:gd name="T23" fmla="*/ 0 h 253"/>
                    <a:gd name="T24" fmla="*/ 131 w 175"/>
                    <a:gd name="T25" fmla="*/ 56 h 253"/>
                    <a:gd name="T26" fmla="*/ 103 w 175"/>
                    <a:gd name="T27" fmla="*/ 95 h 253"/>
                    <a:gd name="T28" fmla="*/ 73 w 175"/>
                    <a:gd name="T29" fmla="*/ 124 h 253"/>
                    <a:gd name="T30" fmla="*/ 45 w 175"/>
                    <a:gd name="T31" fmla="*/ 139 h 253"/>
                    <a:gd name="T32" fmla="*/ 0 w 175"/>
                    <a:gd name="T33" fmla="*/ 15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253">
                      <a:moveTo>
                        <a:pt x="0" y="152"/>
                      </a:moveTo>
                      <a:lnTo>
                        <a:pt x="31" y="177"/>
                      </a:lnTo>
                      <a:lnTo>
                        <a:pt x="33" y="205"/>
                      </a:lnTo>
                      <a:lnTo>
                        <a:pt x="37" y="235"/>
                      </a:lnTo>
                      <a:lnTo>
                        <a:pt x="54" y="253"/>
                      </a:lnTo>
                      <a:lnTo>
                        <a:pt x="75" y="219"/>
                      </a:lnTo>
                      <a:lnTo>
                        <a:pt x="95" y="173"/>
                      </a:lnTo>
                      <a:lnTo>
                        <a:pt x="114" y="138"/>
                      </a:lnTo>
                      <a:lnTo>
                        <a:pt x="147" y="90"/>
                      </a:lnTo>
                      <a:lnTo>
                        <a:pt x="167" y="57"/>
                      </a:lnTo>
                      <a:lnTo>
                        <a:pt x="175" y="43"/>
                      </a:lnTo>
                      <a:lnTo>
                        <a:pt x="163" y="0"/>
                      </a:lnTo>
                      <a:lnTo>
                        <a:pt x="131" y="56"/>
                      </a:lnTo>
                      <a:lnTo>
                        <a:pt x="103" y="95"/>
                      </a:lnTo>
                      <a:lnTo>
                        <a:pt x="73" y="124"/>
                      </a:lnTo>
                      <a:lnTo>
                        <a:pt x="45" y="139"/>
                      </a:lnTo>
                      <a:lnTo>
                        <a:pt x="0" y="152"/>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3" name="Freeform 100"/>
                <p:cNvSpPr>
                  <a:spLocks/>
                </p:cNvSpPr>
                <p:nvPr/>
              </p:nvSpPr>
              <p:spPr bwMode="auto">
                <a:xfrm>
                  <a:off x="7006" y="1934"/>
                  <a:ext cx="38" cy="60"/>
                </a:xfrm>
                <a:custGeom>
                  <a:avLst/>
                  <a:gdLst>
                    <a:gd name="T0" fmla="*/ 77 w 77"/>
                    <a:gd name="T1" fmla="*/ 30 h 121"/>
                    <a:gd name="T2" fmla="*/ 54 w 77"/>
                    <a:gd name="T3" fmla="*/ 47 h 121"/>
                    <a:gd name="T4" fmla="*/ 43 w 77"/>
                    <a:gd name="T5" fmla="*/ 71 h 121"/>
                    <a:gd name="T6" fmla="*/ 38 w 77"/>
                    <a:gd name="T7" fmla="*/ 90 h 121"/>
                    <a:gd name="T8" fmla="*/ 34 w 77"/>
                    <a:gd name="T9" fmla="*/ 121 h 121"/>
                    <a:gd name="T10" fmla="*/ 16 w 77"/>
                    <a:gd name="T11" fmla="*/ 102 h 121"/>
                    <a:gd name="T12" fmla="*/ 0 w 77"/>
                    <a:gd name="T13" fmla="*/ 82 h 121"/>
                    <a:gd name="T14" fmla="*/ 0 w 77"/>
                    <a:gd name="T15" fmla="*/ 44 h 121"/>
                    <a:gd name="T16" fmla="*/ 0 w 77"/>
                    <a:gd name="T17" fmla="*/ 2 h 121"/>
                    <a:gd name="T18" fmla="*/ 18 w 77"/>
                    <a:gd name="T19" fmla="*/ 0 h 121"/>
                    <a:gd name="T20" fmla="*/ 48 w 77"/>
                    <a:gd name="T21" fmla="*/ 0 h 121"/>
                    <a:gd name="T22" fmla="*/ 77 w 77"/>
                    <a:gd name="T23" fmla="*/ 3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 h="121">
                      <a:moveTo>
                        <a:pt x="77" y="30"/>
                      </a:moveTo>
                      <a:lnTo>
                        <a:pt x="54" y="47"/>
                      </a:lnTo>
                      <a:lnTo>
                        <a:pt x="43" y="71"/>
                      </a:lnTo>
                      <a:lnTo>
                        <a:pt x="38" y="90"/>
                      </a:lnTo>
                      <a:lnTo>
                        <a:pt x="34" y="121"/>
                      </a:lnTo>
                      <a:lnTo>
                        <a:pt x="16" y="102"/>
                      </a:lnTo>
                      <a:lnTo>
                        <a:pt x="0" y="82"/>
                      </a:lnTo>
                      <a:lnTo>
                        <a:pt x="0" y="44"/>
                      </a:lnTo>
                      <a:lnTo>
                        <a:pt x="0" y="2"/>
                      </a:lnTo>
                      <a:lnTo>
                        <a:pt x="18" y="0"/>
                      </a:lnTo>
                      <a:lnTo>
                        <a:pt x="48" y="0"/>
                      </a:lnTo>
                      <a:lnTo>
                        <a:pt x="77" y="3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4" name="Freeform 101"/>
                <p:cNvSpPr>
                  <a:spLocks/>
                </p:cNvSpPr>
                <p:nvPr/>
              </p:nvSpPr>
              <p:spPr bwMode="auto">
                <a:xfrm>
                  <a:off x="7053" y="1993"/>
                  <a:ext cx="23" cy="82"/>
                </a:xfrm>
                <a:custGeom>
                  <a:avLst/>
                  <a:gdLst>
                    <a:gd name="T0" fmla="*/ 45 w 45"/>
                    <a:gd name="T1" fmla="*/ 21 h 163"/>
                    <a:gd name="T2" fmla="*/ 27 w 45"/>
                    <a:gd name="T3" fmla="*/ 0 h 163"/>
                    <a:gd name="T4" fmla="*/ 1 w 45"/>
                    <a:gd name="T5" fmla="*/ 12 h 163"/>
                    <a:gd name="T6" fmla="*/ 1 w 45"/>
                    <a:gd name="T7" fmla="*/ 59 h 163"/>
                    <a:gd name="T8" fmla="*/ 0 w 45"/>
                    <a:gd name="T9" fmla="*/ 112 h 163"/>
                    <a:gd name="T10" fmla="*/ 0 w 45"/>
                    <a:gd name="T11" fmla="*/ 163 h 163"/>
                    <a:gd name="T12" fmla="*/ 4 w 45"/>
                    <a:gd name="T13" fmla="*/ 126 h 163"/>
                    <a:gd name="T14" fmla="*/ 21 w 45"/>
                    <a:gd name="T15" fmla="*/ 84 h 163"/>
                    <a:gd name="T16" fmla="*/ 45 w 45"/>
                    <a:gd name="T17" fmla="*/ 2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63">
                      <a:moveTo>
                        <a:pt x="45" y="21"/>
                      </a:moveTo>
                      <a:lnTo>
                        <a:pt x="27" y="0"/>
                      </a:lnTo>
                      <a:lnTo>
                        <a:pt x="1" y="12"/>
                      </a:lnTo>
                      <a:lnTo>
                        <a:pt x="1" y="59"/>
                      </a:lnTo>
                      <a:lnTo>
                        <a:pt x="0" y="112"/>
                      </a:lnTo>
                      <a:lnTo>
                        <a:pt x="0" y="163"/>
                      </a:lnTo>
                      <a:lnTo>
                        <a:pt x="4" y="126"/>
                      </a:lnTo>
                      <a:lnTo>
                        <a:pt x="21" y="84"/>
                      </a:lnTo>
                      <a:lnTo>
                        <a:pt x="45" y="21"/>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5" name="Freeform 102"/>
                <p:cNvSpPr>
                  <a:spLocks/>
                </p:cNvSpPr>
                <p:nvPr/>
              </p:nvSpPr>
              <p:spPr bwMode="auto">
                <a:xfrm>
                  <a:off x="7004" y="1978"/>
                  <a:ext cx="23" cy="89"/>
                </a:xfrm>
                <a:custGeom>
                  <a:avLst/>
                  <a:gdLst>
                    <a:gd name="T0" fmla="*/ 3 w 45"/>
                    <a:gd name="T1" fmla="*/ 0 h 180"/>
                    <a:gd name="T2" fmla="*/ 24 w 45"/>
                    <a:gd name="T3" fmla="*/ 31 h 180"/>
                    <a:gd name="T4" fmla="*/ 37 w 45"/>
                    <a:gd name="T5" fmla="*/ 39 h 180"/>
                    <a:gd name="T6" fmla="*/ 45 w 45"/>
                    <a:gd name="T7" fmla="*/ 43 h 180"/>
                    <a:gd name="T8" fmla="*/ 35 w 45"/>
                    <a:gd name="T9" fmla="*/ 74 h 180"/>
                    <a:gd name="T10" fmla="*/ 23 w 45"/>
                    <a:gd name="T11" fmla="*/ 118 h 180"/>
                    <a:gd name="T12" fmla="*/ 7 w 45"/>
                    <a:gd name="T13" fmla="*/ 180 h 180"/>
                    <a:gd name="T14" fmla="*/ 6 w 45"/>
                    <a:gd name="T15" fmla="*/ 160 h 180"/>
                    <a:gd name="T16" fmla="*/ 3 w 45"/>
                    <a:gd name="T17" fmla="*/ 112 h 180"/>
                    <a:gd name="T18" fmla="*/ 0 w 45"/>
                    <a:gd name="T19" fmla="*/ 57 h 180"/>
                    <a:gd name="T20" fmla="*/ 3 w 45"/>
                    <a:gd name="T2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180">
                      <a:moveTo>
                        <a:pt x="3" y="0"/>
                      </a:moveTo>
                      <a:lnTo>
                        <a:pt x="24" y="31"/>
                      </a:lnTo>
                      <a:lnTo>
                        <a:pt x="37" y="39"/>
                      </a:lnTo>
                      <a:lnTo>
                        <a:pt x="45" y="43"/>
                      </a:lnTo>
                      <a:lnTo>
                        <a:pt x="35" y="74"/>
                      </a:lnTo>
                      <a:lnTo>
                        <a:pt x="23" y="118"/>
                      </a:lnTo>
                      <a:lnTo>
                        <a:pt x="7" y="180"/>
                      </a:lnTo>
                      <a:lnTo>
                        <a:pt x="6" y="160"/>
                      </a:lnTo>
                      <a:lnTo>
                        <a:pt x="3" y="112"/>
                      </a:lnTo>
                      <a:lnTo>
                        <a:pt x="0" y="57"/>
                      </a:lnTo>
                      <a:lnTo>
                        <a:pt x="3"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6" name="Freeform 103"/>
                <p:cNvSpPr>
                  <a:spLocks/>
                </p:cNvSpPr>
                <p:nvPr/>
              </p:nvSpPr>
              <p:spPr bwMode="auto">
                <a:xfrm>
                  <a:off x="7243" y="2075"/>
                  <a:ext cx="48" cy="78"/>
                </a:xfrm>
                <a:custGeom>
                  <a:avLst/>
                  <a:gdLst>
                    <a:gd name="T0" fmla="*/ 96 w 96"/>
                    <a:gd name="T1" fmla="*/ 0 h 155"/>
                    <a:gd name="T2" fmla="*/ 48 w 96"/>
                    <a:gd name="T3" fmla="*/ 99 h 155"/>
                    <a:gd name="T4" fmla="*/ 0 w 96"/>
                    <a:gd name="T5" fmla="*/ 155 h 155"/>
                    <a:gd name="T6" fmla="*/ 34 w 96"/>
                    <a:gd name="T7" fmla="*/ 89 h 155"/>
                    <a:gd name="T8" fmla="*/ 51 w 96"/>
                    <a:gd name="T9" fmla="*/ 62 h 155"/>
                    <a:gd name="T10" fmla="*/ 96 w 96"/>
                    <a:gd name="T11" fmla="*/ 0 h 155"/>
                  </a:gdLst>
                  <a:ahLst/>
                  <a:cxnLst>
                    <a:cxn ang="0">
                      <a:pos x="T0" y="T1"/>
                    </a:cxn>
                    <a:cxn ang="0">
                      <a:pos x="T2" y="T3"/>
                    </a:cxn>
                    <a:cxn ang="0">
                      <a:pos x="T4" y="T5"/>
                    </a:cxn>
                    <a:cxn ang="0">
                      <a:pos x="T6" y="T7"/>
                    </a:cxn>
                    <a:cxn ang="0">
                      <a:pos x="T8" y="T9"/>
                    </a:cxn>
                    <a:cxn ang="0">
                      <a:pos x="T10" y="T11"/>
                    </a:cxn>
                  </a:cxnLst>
                  <a:rect l="0" t="0" r="r" b="b"/>
                  <a:pathLst>
                    <a:path w="96" h="155">
                      <a:moveTo>
                        <a:pt x="96" y="0"/>
                      </a:moveTo>
                      <a:lnTo>
                        <a:pt x="48" y="99"/>
                      </a:lnTo>
                      <a:lnTo>
                        <a:pt x="0" y="155"/>
                      </a:lnTo>
                      <a:lnTo>
                        <a:pt x="34" y="89"/>
                      </a:lnTo>
                      <a:lnTo>
                        <a:pt x="51" y="62"/>
                      </a:lnTo>
                      <a:lnTo>
                        <a:pt x="9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7" name="Oval 104"/>
                <p:cNvSpPr>
                  <a:spLocks noChangeArrowheads="1"/>
                </p:cNvSpPr>
                <p:nvPr/>
              </p:nvSpPr>
              <p:spPr bwMode="auto">
                <a:xfrm>
                  <a:off x="7021" y="2313"/>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8" name="Oval 105"/>
                <p:cNvSpPr>
                  <a:spLocks noChangeArrowheads="1"/>
                </p:cNvSpPr>
                <p:nvPr/>
              </p:nvSpPr>
              <p:spPr bwMode="auto">
                <a:xfrm>
                  <a:off x="7021" y="2382"/>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9" name="Freeform 106"/>
                <p:cNvSpPr>
                  <a:spLocks/>
                </p:cNvSpPr>
                <p:nvPr/>
              </p:nvSpPr>
              <p:spPr bwMode="auto">
                <a:xfrm>
                  <a:off x="6916" y="2489"/>
                  <a:ext cx="327" cy="856"/>
                </a:xfrm>
                <a:custGeom>
                  <a:avLst/>
                  <a:gdLst>
                    <a:gd name="T0" fmla="*/ 214 w 654"/>
                    <a:gd name="T1" fmla="*/ 562 h 1712"/>
                    <a:gd name="T2" fmla="*/ 276 w 654"/>
                    <a:gd name="T3" fmla="*/ 1010 h 1712"/>
                    <a:gd name="T4" fmla="*/ 297 w 654"/>
                    <a:gd name="T5" fmla="*/ 1203 h 1712"/>
                    <a:gd name="T6" fmla="*/ 352 w 654"/>
                    <a:gd name="T7" fmla="*/ 1533 h 1712"/>
                    <a:gd name="T8" fmla="*/ 345 w 654"/>
                    <a:gd name="T9" fmla="*/ 1623 h 1712"/>
                    <a:gd name="T10" fmla="*/ 379 w 654"/>
                    <a:gd name="T11" fmla="*/ 1712 h 1712"/>
                    <a:gd name="T12" fmla="*/ 448 w 654"/>
                    <a:gd name="T13" fmla="*/ 1712 h 1712"/>
                    <a:gd name="T14" fmla="*/ 565 w 654"/>
                    <a:gd name="T15" fmla="*/ 1664 h 1712"/>
                    <a:gd name="T16" fmla="*/ 585 w 654"/>
                    <a:gd name="T17" fmla="*/ 1533 h 1712"/>
                    <a:gd name="T18" fmla="*/ 530 w 654"/>
                    <a:gd name="T19" fmla="*/ 1533 h 1712"/>
                    <a:gd name="T20" fmla="*/ 448 w 654"/>
                    <a:gd name="T21" fmla="*/ 1513 h 1712"/>
                    <a:gd name="T22" fmla="*/ 537 w 654"/>
                    <a:gd name="T23" fmla="*/ 1513 h 1712"/>
                    <a:gd name="T24" fmla="*/ 578 w 654"/>
                    <a:gd name="T25" fmla="*/ 1499 h 1712"/>
                    <a:gd name="T26" fmla="*/ 592 w 654"/>
                    <a:gd name="T27" fmla="*/ 1196 h 1712"/>
                    <a:gd name="T28" fmla="*/ 620 w 654"/>
                    <a:gd name="T29" fmla="*/ 934 h 1712"/>
                    <a:gd name="T30" fmla="*/ 631 w 654"/>
                    <a:gd name="T31" fmla="*/ 779 h 1712"/>
                    <a:gd name="T32" fmla="*/ 634 w 654"/>
                    <a:gd name="T33" fmla="*/ 595 h 1712"/>
                    <a:gd name="T34" fmla="*/ 654 w 654"/>
                    <a:gd name="T35" fmla="*/ 328 h 1712"/>
                    <a:gd name="T36" fmla="*/ 555 w 654"/>
                    <a:gd name="T37" fmla="*/ 338 h 1712"/>
                    <a:gd name="T38" fmla="*/ 368 w 654"/>
                    <a:gd name="T39" fmla="*/ 349 h 1712"/>
                    <a:gd name="T40" fmla="*/ 239 w 654"/>
                    <a:gd name="T41" fmla="*/ 349 h 1712"/>
                    <a:gd name="T42" fmla="*/ 206 w 654"/>
                    <a:gd name="T43" fmla="*/ 145 h 1712"/>
                    <a:gd name="T44" fmla="*/ 199 w 654"/>
                    <a:gd name="T45" fmla="*/ 0 h 1712"/>
                    <a:gd name="T46" fmla="*/ 192 w 654"/>
                    <a:gd name="T47" fmla="*/ 108 h 1712"/>
                    <a:gd name="T48" fmla="*/ 167 w 654"/>
                    <a:gd name="T49" fmla="*/ 344 h 1712"/>
                    <a:gd name="T50" fmla="*/ 6 w 654"/>
                    <a:gd name="T51" fmla="*/ 303 h 1712"/>
                    <a:gd name="T52" fmla="*/ 0 w 654"/>
                    <a:gd name="T53" fmla="*/ 475 h 1712"/>
                    <a:gd name="T54" fmla="*/ 15 w 654"/>
                    <a:gd name="T55" fmla="*/ 748 h 1712"/>
                    <a:gd name="T56" fmla="*/ 1 w 654"/>
                    <a:gd name="T57" fmla="*/ 907 h 1712"/>
                    <a:gd name="T58" fmla="*/ 29 w 654"/>
                    <a:gd name="T59" fmla="*/ 1058 h 1712"/>
                    <a:gd name="T60" fmla="*/ 91 w 654"/>
                    <a:gd name="T61" fmla="*/ 1444 h 1712"/>
                    <a:gd name="T62" fmla="*/ 159 w 654"/>
                    <a:gd name="T63" fmla="*/ 1485 h 1712"/>
                    <a:gd name="T64" fmla="*/ 97 w 654"/>
                    <a:gd name="T65" fmla="*/ 1492 h 1712"/>
                    <a:gd name="T66" fmla="*/ 97 w 654"/>
                    <a:gd name="T67" fmla="*/ 1589 h 1712"/>
                    <a:gd name="T68" fmla="*/ 166 w 654"/>
                    <a:gd name="T69" fmla="*/ 1644 h 1712"/>
                    <a:gd name="T70" fmla="*/ 310 w 654"/>
                    <a:gd name="T71" fmla="*/ 1651 h 1712"/>
                    <a:gd name="T72" fmla="*/ 317 w 654"/>
                    <a:gd name="T73" fmla="*/ 1589 h 1712"/>
                    <a:gd name="T74" fmla="*/ 331 w 654"/>
                    <a:gd name="T75" fmla="*/ 1561 h 1712"/>
                    <a:gd name="T76" fmla="*/ 283 w 654"/>
                    <a:gd name="T77" fmla="*/ 1258 h 1712"/>
                    <a:gd name="T78" fmla="*/ 255 w 654"/>
                    <a:gd name="T79" fmla="*/ 1051 h 1712"/>
                    <a:gd name="T80" fmla="*/ 235 w 654"/>
                    <a:gd name="T81" fmla="*/ 872 h 1712"/>
                    <a:gd name="T82" fmla="*/ 214 w 654"/>
                    <a:gd name="T83" fmla="*/ 562 h 1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54" h="1712">
                      <a:moveTo>
                        <a:pt x="214" y="562"/>
                      </a:moveTo>
                      <a:lnTo>
                        <a:pt x="276" y="1010"/>
                      </a:lnTo>
                      <a:lnTo>
                        <a:pt x="297" y="1203"/>
                      </a:lnTo>
                      <a:lnTo>
                        <a:pt x="352" y="1533"/>
                      </a:lnTo>
                      <a:lnTo>
                        <a:pt x="345" y="1623"/>
                      </a:lnTo>
                      <a:lnTo>
                        <a:pt x="379" y="1712"/>
                      </a:lnTo>
                      <a:lnTo>
                        <a:pt x="448" y="1712"/>
                      </a:lnTo>
                      <a:lnTo>
                        <a:pt x="565" y="1664"/>
                      </a:lnTo>
                      <a:lnTo>
                        <a:pt x="585" y="1533"/>
                      </a:lnTo>
                      <a:lnTo>
                        <a:pt x="530" y="1533"/>
                      </a:lnTo>
                      <a:lnTo>
                        <a:pt x="448" y="1513"/>
                      </a:lnTo>
                      <a:lnTo>
                        <a:pt x="537" y="1513"/>
                      </a:lnTo>
                      <a:lnTo>
                        <a:pt x="578" y="1499"/>
                      </a:lnTo>
                      <a:lnTo>
                        <a:pt x="592" y="1196"/>
                      </a:lnTo>
                      <a:lnTo>
                        <a:pt x="620" y="934"/>
                      </a:lnTo>
                      <a:lnTo>
                        <a:pt x="631" y="779"/>
                      </a:lnTo>
                      <a:lnTo>
                        <a:pt x="634" y="595"/>
                      </a:lnTo>
                      <a:lnTo>
                        <a:pt x="654" y="328"/>
                      </a:lnTo>
                      <a:lnTo>
                        <a:pt x="555" y="338"/>
                      </a:lnTo>
                      <a:lnTo>
                        <a:pt x="368" y="349"/>
                      </a:lnTo>
                      <a:lnTo>
                        <a:pt x="239" y="349"/>
                      </a:lnTo>
                      <a:lnTo>
                        <a:pt x="206" y="145"/>
                      </a:lnTo>
                      <a:lnTo>
                        <a:pt x="199" y="0"/>
                      </a:lnTo>
                      <a:lnTo>
                        <a:pt x="192" y="108"/>
                      </a:lnTo>
                      <a:lnTo>
                        <a:pt x="167" y="344"/>
                      </a:lnTo>
                      <a:lnTo>
                        <a:pt x="6" y="303"/>
                      </a:lnTo>
                      <a:lnTo>
                        <a:pt x="0" y="475"/>
                      </a:lnTo>
                      <a:lnTo>
                        <a:pt x="15" y="748"/>
                      </a:lnTo>
                      <a:lnTo>
                        <a:pt x="1" y="907"/>
                      </a:lnTo>
                      <a:lnTo>
                        <a:pt x="29" y="1058"/>
                      </a:lnTo>
                      <a:lnTo>
                        <a:pt x="91" y="1444"/>
                      </a:lnTo>
                      <a:lnTo>
                        <a:pt x="159" y="1485"/>
                      </a:lnTo>
                      <a:lnTo>
                        <a:pt x="97" y="1492"/>
                      </a:lnTo>
                      <a:lnTo>
                        <a:pt x="97" y="1589"/>
                      </a:lnTo>
                      <a:lnTo>
                        <a:pt x="166" y="1644"/>
                      </a:lnTo>
                      <a:lnTo>
                        <a:pt x="310" y="1651"/>
                      </a:lnTo>
                      <a:lnTo>
                        <a:pt x="317" y="1589"/>
                      </a:lnTo>
                      <a:lnTo>
                        <a:pt x="331" y="1561"/>
                      </a:lnTo>
                      <a:lnTo>
                        <a:pt x="283" y="1258"/>
                      </a:lnTo>
                      <a:lnTo>
                        <a:pt x="255" y="1051"/>
                      </a:lnTo>
                      <a:lnTo>
                        <a:pt x="235" y="872"/>
                      </a:lnTo>
                      <a:lnTo>
                        <a:pt x="214" y="56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0" name="Freeform 107"/>
                <p:cNvSpPr>
                  <a:spLocks/>
                </p:cNvSpPr>
                <p:nvPr/>
              </p:nvSpPr>
              <p:spPr bwMode="auto">
                <a:xfrm>
                  <a:off x="7021" y="2673"/>
                  <a:ext cx="42" cy="56"/>
                </a:xfrm>
                <a:custGeom>
                  <a:avLst/>
                  <a:gdLst>
                    <a:gd name="T0" fmla="*/ 84 w 84"/>
                    <a:gd name="T1" fmla="*/ 0 h 111"/>
                    <a:gd name="T2" fmla="*/ 12 w 84"/>
                    <a:gd name="T3" fmla="*/ 41 h 111"/>
                    <a:gd name="T4" fmla="*/ 0 w 84"/>
                    <a:gd name="T5" fmla="*/ 111 h 111"/>
                    <a:gd name="T6" fmla="*/ 20 w 84"/>
                    <a:gd name="T7" fmla="*/ 55 h 111"/>
                    <a:gd name="T8" fmla="*/ 84 w 84"/>
                    <a:gd name="T9" fmla="*/ 0 h 111"/>
                  </a:gdLst>
                  <a:ahLst/>
                  <a:cxnLst>
                    <a:cxn ang="0">
                      <a:pos x="T0" y="T1"/>
                    </a:cxn>
                    <a:cxn ang="0">
                      <a:pos x="T2" y="T3"/>
                    </a:cxn>
                    <a:cxn ang="0">
                      <a:pos x="T4" y="T5"/>
                    </a:cxn>
                    <a:cxn ang="0">
                      <a:pos x="T6" y="T7"/>
                    </a:cxn>
                    <a:cxn ang="0">
                      <a:pos x="T8" y="T9"/>
                    </a:cxn>
                  </a:cxnLst>
                  <a:rect l="0" t="0" r="r" b="b"/>
                  <a:pathLst>
                    <a:path w="84" h="111">
                      <a:moveTo>
                        <a:pt x="84" y="0"/>
                      </a:moveTo>
                      <a:lnTo>
                        <a:pt x="12" y="41"/>
                      </a:lnTo>
                      <a:lnTo>
                        <a:pt x="0" y="111"/>
                      </a:lnTo>
                      <a:lnTo>
                        <a:pt x="20" y="55"/>
                      </a:lnTo>
                      <a:lnTo>
                        <a:pt x="84"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1" name="Freeform 108"/>
                <p:cNvSpPr>
                  <a:spLocks/>
                </p:cNvSpPr>
                <p:nvPr/>
              </p:nvSpPr>
              <p:spPr bwMode="auto">
                <a:xfrm>
                  <a:off x="7076" y="2837"/>
                  <a:ext cx="32" cy="404"/>
                </a:xfrm>
                <a:custGeom>
                  <a:avLst/>
                  <a:gdLst>
                    <a:gd name="T0" fmla="*/ 6 w 65"/>
                    <a:gd name="T1" fmla="*/ 0 h 809"/>
                    <a:gd name="T2" fmla="*/ 34 w 65"/>
                    <a:gd name="T3" fmla="*/ 454 h 809"/>
                    <a:gd name="T4" fmla="*/ 65 w 65"/>
                    <a:gd name="T5" fmla="*/ 671 h 809"/>
                    <a:gd name="T6" fmla="*/ 65 w 65"/>
                    <a:gd name="T7" fmla="*/ 809 h 809"/>
                    <a:gd name="T8" fmla="*/ 48 w 65"/>
                    <a:gd name="T9" fmla="*/ 664 h 809"/>
                    <a:gd name="T10" fmla="*/ 24 w 65"/>
                    <a:gd name="T11" fmla="*/ 454 h 809"/>
                    <a:gd name="T12" fmla="*/ 0 w 65"/>
                    <a:gd name="T13" fmla="*/ 210 h 809"/>
                    <a:gd name="T14" fmla="*/ 6 w 65"/>
                    <a:gd name="T15" fmla="*/ 0 h 8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09">
                      <a:moveTo>
                        <a:pt x="6" y="0"/>
                      </a:moveTo>
                      <a:lnTo>
                        <a:pt x="34" y="454"/>
                      </a:lnTo>
                      <a:lnTo>
                        <a:pt x="65" y="671"/>
                      </a:lnTo>
                      <a:lnTo>
                        <a:pt x="65" y="809"/>
                      </a:lnTo>
                      <a:lnTo>
                        <a:pt x="48" y="664"/>
                      </a:lnTo>
                      <a:lnTo>
                        <a:pt x="24" y="454"/>
                      </a:lnTo>
                      <a:lnTo>
                        <a:pt x="0" y="210"/>
                      </a:lnTo>
                      <a:lnTo>
                        <a:pt x="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1" name="Group 121"/>
              <p:cNvGrpSpPr>
                <a:grpSpLocks/>
              </p:cNvGrpSpPr>
              <p:nvPr/>
            </p:nvGrpSpPr>
            <p:grpSpPr bwMode="auto">
              <a:xfrm>
                <a:off x="6427" y="1938"/>
                <a:ext cx="190" cy="119"/>
                <a:chOff x="6427" y="1938"/>
                <a:chExt cx="190" cy="119"/>
              </a:xfrm>
            </p:grpSpPr>
            <p:grpSp>
              <p:nvGrpSpPr>
                <p:cNvPr id="42" name="Group 119"/>
                <p:cNvGrpSpPr>
                  <a:grpSpLocks/>
                </p:cNvGrpSpPr>
                <p:nvPr/>
              </p:nvGrpSpPr>
              <p:grpSpPr bwMode="auto">
                <a:xfrm>
                  <a:off x="6427" y="1938"/>
                  <a:ext cx="172" cy="105"/>
                  <a:chOff x="6427" y="1938"/>
                  <a:chExt cx="172" cy="105"/>
                </a:xfrm>
              </p:grpSpPr>
              <p:sp>
                <p:nvSpPr>
                  <p:cNvPr id="44" name="Freeform 110"/>
                  <p:cNvSpPr>
                    <a:spLocks/>
                  </p:cNvSpPr>
                  <p:nvPr/>
                </p:nvSpPr>
                <p:spPr bwMode="auto">
                  <a:xfrm>
                    <a:off x="6427" y="1938"/>
                    <a:ext cx="172" cy="105"/>
                  </a:xfrm>
                  <a:custGeom>
                    <a:avLst/>
                    <a:gdLst>
                      <a:gd name="T0" fmla="*/ 325 w 346"/>
                      <a:gd name="T1" fmla="*/ 102 h 211"/>
                      <a:gd name="T2" fmla="*/ 313 w 346"/>
                      <a:gd name="T3" fmla="*/ 76 h 211"/>
                      <a:gd name="T4" fmla="*/ 296 w 346"/>
                      <a:gd name="T5" fmla="*/ 60 h 211"/>
                      <a:gd name="T6" fmla="*/ 251 w 346"/>
                      <a:gd name="T7" fmla="*/ 32 h 211"/>
                      <a:gd name="T8" fmla="*/ 197 w 346"/>
                      <a:gd name="T9" fmla="*/ 12 h 211"/>
                      <a:gd name="T10" fmla="*/ 164 w 346"/>
                      <a:gd name="T11" fmla="*/ 6 h 211"/>
                      <a:gd name="T12" fmla="*/ 140 w 346"/>
                      <a:gd name="T13" fmla="*/ 6 h 211"/>
                      <a:gd name="T14" fmla="*/ 104 w 346"/>
                      <a:gd name="T15" fmla="*/ 0 h 211"/>
                      <a:gd name="T16" fmla="*/ 76 w 346"/>
                      <a:gd name="T17" fmla="*/ 2 h 211"/>
                      <a:gd name="T18" fmla="*/ 44 w 346"/>
                      <a:gd name="T19" fmla="*/ 4 h 211"/>
                      <a:gd name="T20" fmla="*/ 24 w 346"/>
                      <a:gd name="T21" fmla="*/ 10 h 211"/>
                      <a:gd name="T22" fmla="*/ 6 w 346"/>
                      <a:gd name="T23" fmla="*/ 18 h 211"/>
                      <a:gd name="T24" fmla="*/ 0 w 346"/>
                      <a:gd name="T25" fmla="*/ 27 h 211"/>
                      <a:gd name="T26" fmla="*/ 2 w 346"/>
                      <a:gd name="T27" fmla="*/ 38 h 211"/>
                      <a:gd name="T28" fmla="*/ 9 w 346"/>
                      <a:gd name="T29" fmla="*/ 43 h 211"/>
                      <a:gd name="T30" fmla="*/ 28 w 346"/>
                      <a:gd name="T31" fmla="*/ 44 h 211"/>
                      <a:gd name="T32" fmla="*/ 47 w 346"/>
                      <a:gd name="T33" fmla="*/ 39 h 211"/>
                      <a:gd name="T34" fmla="*/ 86 w 346"/>
                      <a:gd name="T35" fmla="*/ 40 h 211"/>
                      <a:gd name="T36" fmla="*/ 108 w 346"/>
                      <a:gd name="T37" fmla="*/ 46 h 211"/>
                      <a:gd name="T38" fmla="*/ 125 w 346"/>
                      <a:gd name="T39" fmla="*/ 58 h 211"/>
                      <a:gd name="T40" fmla="*/ 102 w 346"/>
                      <a:gd name="T41" fmla="*/ 71 h 211"/>
                      <a:gd name="T42" fmla="*/ 96 w 346"/>
                      <a:gd name="T43" fmla="*/ 82 h 211"/>
                      <a:gd name="T44" fmla="*/ 101 w 346"/>
                      <a:gd name="T45" fmla="*/ 95 h 211"/>
                      <a:gd name="T46" fmla="*/ 105 w 346"/>
                      <a:gd name="T47" fmla="*/ 101 h 211"/>
                      <a:gd name="T48" fmla="*/ 99 w 346"/>
                      <a:gd name="T49" fmla="*/ 116 h 211"/>
                      <a:gd name="T50" fmla="*/ 107 w 346"/>
                      <a:gd name="T51" fmla="*/ 132 h 211"/>
                      <a:gd name="T52" fmla="*/ 103 w 346"/>
                      <a:gd name="T53" fmla="*/ 147 h 211"/>
                      <a:gd name="T54" fmla="*/ 112 w 346"/>
                      <a:gd name="T55" fmla="*/ 163 h 211"/>
                      <a:gd name="T56" fmla="*/ 124 w 346"/>
                      <a:gd name="T57" fmla="*/ 191 h 211"/>
                      <a:gd name="T58" fmla="*/ 151 w 346"/>
                      <a:gd name="T59" fmla="*/ 195 h 211"/>
                      <a:gd name="T60" fmla="*/ 185 w 346"/>
                      <a:gd name="T61" fmla="*/ 195 h 211"/>
                      <a:gd name="T62" fmla="*/ 198 w 346"/>
                      <a:gd name="T63" fmla="*/ 184 h 211"/>
                      <a:gd name="T64" fmla="*/ 217 w 346"/>
                      <a:gd name="T65" fmla="*/ 201 h 211"/>
                      <a:gd name="T66" fmla="*/ 251 w 346"/>
                      <a:gd name="T67" fmla="*/ 202 h 211"/>
                      <a:gd name="T68" fmla="*/ 268 w 346"/>
                      <a:gd name="T69" fmla="*/ 208 h 211"/>
                      <a:gd name="T70" fmla="*/ 291 w 346"/>
                      <a:gd name="T71" fmla="*/ 211 h 211"/>
                      <a:gd name="T72" fmla="*/ 315 w 346"/>
                      <a:gd name="T73" fmla="*/ 193 h 211"/>
                      <a:gd name="T74" fmla="*/ 333 w 346"/>
                      <a:gd name="T75" fmla="*/ 175 h 211"/>
                      <a:gd name="T76" fmla="*/ 346 w 346"/>
                      <a:gd name="T77" fmla="*/ 139 h 211"/>
                      <a:gd name="T78" fmla="*/ 331 w 346"/>
                      <a:gd name="T79" fmla="*/ 123 h 211"/>
                      <a:gd name="T80" fmla="*/ 325 w 346"/>
                      <a:gd name="T81" fmla="*/ 10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6" h="211">
                        <a:moveTo>
                          <a:pt x="325" y="102"/>
                        </a:moveTo>
                        <a:lnTo>
                          <a:pt x="313" y="76"/>
                        </a:lnTo>
                        <a:lnTo>
                          <a:pt x="296" y="60"/>
                        </a:lnTo>
                        <a:lnTo>
                          <a:pt x="251" y="32"/>
                        </a:lnTo>
                        <a:lnTo>
                          <a:pt x="197" y="12"/>
                        </a:lnTo>
                        <a:lnTo>
                          <a:pt x="164" y="6"/>
                        </a:lnTo>
                        <a:lnTo>
                          <a:pt x="140" y="6"/>
                        </a:lnTo>
                        <a:lnTo>
                          <a:pt x="104" y="0"/>
                        </a:lnTo>
                        <a:lnTo>
                          <a:pt x="76" y="2"/>
                        </a:lnTo>
                        <a:lnTo>
                          <a:pt x="44" y="4"/>
                        </a:lnTo>
                        <a:lnTo>
                          <a:pt x="24" y="10"/>
                        </a:lnTo>
                        <a:lnTo>
                          <a:pt x="6" y="18"/>
                        </a:lnTo>
                        <a:lnTo>
                          <a:pt x="0" y="27"/>
                        </a:lnTo>
                        <a:lnTo>
                          <a:pt x="2" y="38"/>
                        </a:lnTo>
                        <a:lnTo>
                          <a:pt x="9" y="43"/>
                        </a:lnTo>
                        <a:lnTo>
                          <a:pt x="28" y="44"/>
                        </a:lnTo>
                        <a:lnTo>
                          <a:pt x="47" y="39"/>
                        </a:lnTo>
                        <a:lnTo>
                          <a:pt x="86" y="40"/>
                        </a:lnTo>
                        <a:lnTo>
                          <a:pt x="108" y="46"/>
                        </a:lnTo>
                        <a:lnTo>
                          <a:pt x="125" y="58"/>
                        </a:lnTo>
                        <a:lnTo>
                          <a:pt x="102" y="71"/>
                        </a:lnTo>
                        <a:lnTo>
                          <a:pt x="96" y="82"/>
                        </a:lnTo>
                        <a:lnTo>
                          <a:pt x="101" y="95"/>
                        </a:lnTo>
                        <a:lnTo>
                          <a:pt x="105" y="101"/>
                        </a:lnTo>
                        <a:lnTo>
                          <a:pt x="99" y="116"/>
                        </a:lnTo>
                        <a:lnTo>
                          <a:pt x="107" y="132"/>
                        </a:lnTo>
                        <a:lnTo>
                          <a:pt x="103" y="147"/>
                        </a:lnTo>
                        <a:lnTo>
                          <a:pt x="112" y="163"/>
                        </a:lnTo>
                        <a:lnTo>
                          <a:pt x="124" y="191"/>
                        </a:lnTo>
                        <a:lnTo>
                          <a:pt x="151" y="195"/>
                        </a:lnTo>
                        <a:lnTo>
                          <a:pt x="185" y="195"/>
                        </a:lnTo>
                        <a:lnTo>
                          <a:pt x="198" y="184"/>
                        </a:lnTo>
                        <a:lnTo>
                          <a:pt x="217" y="201"/>
                        </a:lnTo>
                        <a:lnTo>
                          <a:pt x="251" y="202"/>
                        </a:lnTo>
                        <a:lnTo>
                          <a:pt x="268" y="208"/>
                        </a:lnTo>
                        <a:lnTo>
                          <a:pt x="291" y="211"/>
                        </a:lnTo>
                        <a:lnTo>
                          <a:pt x="315" y="193"/>
                        </a:lnTo>
                        <a:lnTo>
                          <a:pt x="333" y="175"/>
                        </a:lnTo>
                        <a:lnTo>
                          <a:pt x="346" y="139"/>
                        </a:lnTo>
                        <a:lnTo>
                          <a:pt x="331" y="123"/>
                        </a:lnTo>
                        <a:lnTo>
                          <a:pt x="325" y="102"/>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5" name="Freeform 111"/>
                  <p:cNvSpPr>
                    <a:spLocks/>
                  </p:cNvSpPr>
                  <p:nvPr/>
                </p:nvSpPr>
                <p:spPr bwMode="auto">
                  <a:xfrm>
                    <a:off x="6494" y="1950"/>
                    <a:ext cx="57" cy="49"/>
                  </a:xfrm>
                  <a:custGeom>
                    <a:avLst/>
                    <a:gdLst>
                      <a:gd name="T0" fmla="*/ 115 w 115"/>
                      <a:gd name="T1" fmla="*/ 36 h 98"/>
                      <a:gd name="T2" fmla="*/ 59 w 115"/>
                      <a:gd name="T3" fmla="*/ 39 h 98"/>
                      <a:gd name="T4" fmla="*/ 47 w 115"/>
                      <a:gd name="T5" fmla="*/ 36 h 98"/>
                      <a:gd name="T6" fmla="*/ 27 w 115"/>
                      <a:gd name="T7" fmla="*/ 38 h 98"/>
                      <a:gd name="T8" fmla="*/ 23 w 115"/>
                      <a:gd name="T9" fmla="*/ 53 h 98"/>
                      <a:gd name="T10" fmla="*/ 4 w 115"/>
                      <a:gd name="T11" fmla="*/ 82 h 98"/>
                      <a:gd name="T12" fmla="*/ 9 w 115"/>
                      <a:gd name="T13" fmla="*/ 94 h 98"/>
                      <a:gd name="T14" fmla="*/ 35 w 115"/>
                      <a:gd name="T15" fmla="*/ 93 h 98"/>
                      <a:gd name="T16" fmla="*/ 45 w 115"/>
                      <a:gd name="T17" fmla="*/ 80 h 98"/>
                      <a:gd name="T18" fmla="*/ 58 w 115"/>
                      <a:gd name="T19" fmla="*/ 72 h 98"/>
                      <a:gd name="T20" fmla="*/ 79 w 115"/>
                      <a:gd name="T21" fmla="*/ 76 h 98"/>
                      <a:gd name="T22" fmla="*/ 83 w 115"/>
                      <a:gd name="T23" fmla="*/ 92 h 98"/>
                      <a:gd name="T24" fmla="*/ 56 w 115"/>
                      <a:gd name="T25" fmla="*/ 80 h 98"/>
                      <a:gd name="T26" fmla="*/ 39 w 115"/>
                      <a:gd name="T27" fmla="*/ 91 h 98"/>
                      <a:gd name="T28" fmla="*/ 21 w 115"/>
                      <a:gd name="T29" fmla="*/ 98 h 98"/>
                      <a:gd name="T30" fmla="*/ 5 w 115"/>
                      <a:gd name="T31" fmla="*/ 96 h 98"/>
                      <a:gd name="T32" fmla="*/ 1 w 115"/>
                      <a:gd name="T33" fmla="*/ 88 h 98"/>
                      <a:gd name="T34" fmla="*/ 0 w 115"/>
                      <a:gd name="T35" fmla="*/ 77 h 98"/>
                      <a:gd name="T36" fmla="*/ 11 w 115"/>
                      <a:gd name="T37" fmla="*/ 66 h 98"/>
                      <a:gd name="T38" fmla="*/ 20 w 115"/>
                      <a:gd name="T39" fmla="*/ 53 h 98"/>
                      <a:gd name="T40" fmla="*/ 21 w 115"/>
                      <a:gd name="T41" fmla="*/ 46 h 98"/>
                      <a:gd name="T42" fmla="*/ 24 w 115"/>
                      <a:gd name="T43" fmla="*/ 33 h 98"/>
                      <a:gd name="T44" fmla="*/ 39 w 115"/>
                      <a:gd name="T45" fmla="*/ 33 h 98"/>
                      <a:gd name="T46" fmla="*/ 67 w 115"/>
                      <a:gd name="T47" fmla="*/ 36 h 98"/>
                      <a:gd name="T48" fmla="*/ 61 w 115"/>
                      <a:gd name="T49" fmla="*/ 15 h 98"/>
                      <a:gd name="T50" fmla="*/ 58 w 115"/>
                      <a:gd name="T51" fmla="*/ 0 h 98"/>
                      <a:gd name="T52" fmla="*/ 62 w 115"/>
                      <a:gd name="T53" fmla="*/ 12 h 98"/>
                      <a:gd name="T54" fmla="*/ 72 w 115"/>
                      <a:gd name="T55" fmla="*/ 34 h 98"/>
                      <a:gd name="T56" fmla="*/ 86 w 115"/>
                      <a:gd name="T57" fmla="*/ 34 h 98"/>
                      <a:gd name="T58" fmla="*/ 102 w 115"/>
                      <a:gd name="T59" fmla="*/ 34 h 98"/>
                      <a:gd name="T60" fmla="*/ 115 w 115"/>
                      <a:gd name="T61" fmla="*/ 3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5" h="98">
                        <a:moveTo>
                          <a:pt x="115" y="36"/>
                        </a:moveTo>
                        <a:lnTo>
                          <a:pt x="59" y="39"/>
                        </a:lnTo>
                        <a:lnTo>
                          <a:pt x="47" y="36"/>
                        </a:lnTo>
                        <a:lnTo>
                          <a:pt x="27" y="38"/>
                        </a:lnTo>
                        <a:lnTo>
                          <a:pt x="23" y="53"/>
                        </a:lnTo>
                        <a:lnTo>
                          <a:pt x="4" y="82"/>
                        </a:lnTo>
                        <a:lnTo>
                          <a:pt x="9" y="94"/>
                        </a:lnTo>
                        <a:lnTo>
                          <a:pt x="35" y="93"/>
                        </a:lnTo>
                        <a:lnTo>
                          <a:pt x="45" y="80"/>
                        </a:lnTo>
                        <a:lnTo>
                          <a:pt x="58" y="72"/>
                        </a:lnTo>
                        <a:lnTo>
                          <a:pt x="79" y="76"/>
                        </a:lnTo>
                        <a:lnTo>
                          <a:pt x="83" y="92"/>
                        </a:lnTo>
                        <a:lnTo>
                          <a:pt x="56" y="80"/>
                        </a:lnTo>
                        <a:lnTo>
                          <a:pt x="39" y="91"/>
                        </a:lnTo>
                        <a:lnTo>
                          <a:pt x="21" y="98"/>
                        </a:lnTo>
                        <a:lnTo>
                          <a:pt x="5" y="96"/>
                        </a:lnTo>
                        <a:lnTo>
                          <a:pt x="1" y="88"/>
                        </a:lnTo>
                        <a:lnTo>
                          <a:pt x="0" y="77"/>
                        </a:lnTo>
                        <a:lnTo>
                          <a:pt x="11" y="66"/>
                        </a:lnTo>
                        <a:lnTo>
                          <a:pt x="20" y="53"/>
                        </a:lnTo>
                        <a:lnTo>
                          <a:pt x="21" y="46"/>
                        </a:lnTo>
                        <a:lnTo>
                          <a:pt x="24" y="33"/>
                        </a:lnTo>
                        <a:lnTo>
                          <a:pt x="39" y="33"/>
                        </a:lnTo>
                        <a:lnTo>
                          <a:pt x="67" y="36"/>
                        </a:lnTo>
                        <a:lnTo>
                          <a:pt x="61" y="15"/>
                        </a:lnTo>
                        <a:lnTo>
                          <a:pt x="58" y="0"/>
                        </a:lnTo>
                        <a:lnTo>
                          <a:pt x="62" y="12"/>
                        </a:lnTo>
                        <a:lnTo>
                          <a:pt x="72" y="34"/>
                        </a:lnTo>
                        <a:lnTo>
                          <a:pt x="86" y="34"/>
                        </a:lnTo>
                        <a:lnTo>
                          <a:pt x="102" y="34"/>
                        </a:lnTo>
                        <a:lnTo>
                          <a:pt x="115" y="3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6" name="Freeform 112"/>
                  <p:cNvSpPr>
                    <a:spLocks/>
                  </p:cNvSpPr>
                  <p:nvPr/>
                </p:nvSpPr>
                <p:spPr bwMode="auto">
                  <a:xfrm>
                    <a:off x="6523" y="1994"/>
                    <a:ext cx="16" cy="36"/>
                  </a:xfrm>
                  <a:custGeom>
                    <a:avLst/>
                    <a:gdLst>
                      <a:gd name="T0" fmla="*/ 0 w 31"/>
                      <a:gd name="T1" fmla="*/ 0 h 72"/>
                      <a:gd name="T2" fmla="*/ 11 w 31"/>
                      <a:gd name="T3" fmla="*/ 6 h 72"/>
                      <a:gd name="T4" fmla="*/ 13 w 31"/>
                      <a:gd name="T5" fmla="*/ 15 h 72"/>
                      <a:gd name="T6" fmla="*/ 12 w 31"/>
                      <a:gd name="T7" fmla="*/ 23 h 72"/>
                      <a:gd name="T8" fmla="*/ 20 w 31"/>
                      <a:gd name="T9" fmla="*/ 25 h 72"/>
                      <a:gd name="T10" fmla="*/ 25 w 31"/>
                      <a:gd name="T11" fmla="*/ 31 h 72"/>
                      <a:gd name="T12" fmla="*/ 25 w 31"/>
                      <a:gd name="T13" fmla="*/ 40 h 72"/>
                      <a:gd name="T14" fmla="*/ 21 w 31"/>
                      <a:gd name="T15" fmla="*/ 44 h 72"/>
                      <a:gd name="T16" fmla="*/ 3 w 31"/>
                      <a:gd name="T17" fmla="*/ 50 h 72"/>
                      <a:gd name="T18" fmla="*/ 7 w 31"/>
                      <a:gd name="T19" fmla="*/ 55 h 72"/>
                      <a:gd name="T20" fmla="*/ 7 w 31"/>
                      <a:gd name="T21" fmla="*/ 62 h 72"/>
                      <a:gd name="T22" fmla="*/ 0 w 31"/>
                      <a:gd name="T23" fmla="*/ 70 h 72"/>
                      <a:gd name="T24" fmla="*/ 10 w 31"/>
                      <a:gd name="T25" fmla="*/ 72 h 72"/>
                      <a:gd name="T26" fmla="*/ 10 w 31"/>
                      <a:gd name="T27" fmla="*/ 60 h 72"/>
                      <a:gd name="T28" fmla="*/ 18 w 31"/>
                      <a:gd name="T29" fmla="*/ 51 h 72"/>
                      <a:gd name="T30" fmla="*/ 27 w 31"/>
                      <a:gd name="T31" fmla="*/ 46 h 72"/>
                      <a:gd name="T32" fmla="*/ 31 w 31"/>
                      <a:gd name="T33" fmla="*/ 33 h 72"/>
                      <a:gd name="T34" fmla="*/ 26 w 31"/>
                      <a:gd name="T35" fmla="*/ 26 h 72"/>
                      <a:gd name="T36" fmla="*/ 17 w 31"/>
                      <a:gd name="T37" fmla="*/ 21 h 72"/>
                      <a:gd name="T38" fmla="*/ 17 w 31"/>
                      <a:gd name="T39" fmla="*/ 12 h 72"/>
                      <a:gd name="T40" fmla="*/ 15 w 31"/>
                      <a:gd name="T41" fmla="*/ 3 h 72"/>
                      <a:gd name="T42" fmla="*/ 0 w 31"/>
                      <a:gd name="T4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72">
                        <a:moveTo>
                          <a:pt x="0" y="0"/>
                        </a:moveTo>
                        <a:lnTo>
                          <a:pt x="11" y="6"/>
                        </a:lnTo>
                        <a:lnTo>
                          <a:pt x="13" y="15"/>
                        </a:lnTo>
                        <a:lnTo>
                          <a:pt x="12" y="23"/>
                        </a:lnTo>
                        <a:lnTo>
                          <a:pt x="20" y="25"/>
                        </a:lnTo>
                        <a:lnTo>
                          <a:pt x="25" y="31"/>
                        </a:lnTo>
                        <a:lnTo>
                          <a:pt x="25" y="40"/>
                        </a:lnTo>
                        <a:lnTo>
                          <a:pt x="21" y="44"/>
                        </a:lnTo>
                        <a:lnTo>
                          <a:pt x="3" y="50"/>
                        </a:lnTo>
                        <a:lnTo>
                          <a:pt x="7" y="55"/>
                        </a:lnTo>
                        <a:lnTo>
                          <a:pt x="7" y="62"/>
                        </a:lnTo>
                        <a:lnTo>
                          <a:pt x="0" y="70"/>
                        </a:lnTo>
                        <a:lnTo>
                          <a:pt x="10" y="72"/>
                        </a:lnTo>
                        <a:lnTo>
                          <a:pt x="10" y="60"/>
                        </a:lnTo>
                        <a:lnTo>
                          <a:pt x="18" y="51"/>
                        </a:lnTo>
                        <a:lnTo>
                          <a:pt x="27" y="46"/>
                        </a:lnTo>
                        <a:lnTo>
                          <a:pt x="31" y="33"/>
                        </a:lnTo>
                        <a:lnTo>
                          <a:pt x="26" y="26"/>
                        </a:lnTo>
                        <a:lnTo>
                          <a:pt x="17" y="21"/>
                        </a:lnTo>
                        <a:lnTo>
                          <a:pt x="17" y="12"/>
                        </a:lnTo>
                        <a:lnTo>
                          <a:pt x="15" y="3"/>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7" name="Freeform 113"/>
                  <p:cNvSpPr>
                    <a:spLocks/>
                  </p:cNvSpPr>
                  <p:nvPr/>
                </p:nvSpPr>
                <p:spPr bwMode="auto">
                  <a:xfrm>
                    <a:off x="6514" y="1997"/>
                    <a:ext cx="8" cy="8"/>
                  </a:xfrm>
                  <a:custGeom>
                    <a:avLst/>
                    <a:gdLst>
                      <a:gd name="T0" fmla="*/ 7 w 16"/>
                      <a:gd name="T1" fmla="*/ 0 h 17"/>
                      <a:gd name="T2" fmla="*/ 6 w 16"/>
                      <a:gd name="T3" fmla="*/ 6 h 17"/>
                      <a:gd name="T4" fmla="*/ 7 w 16"/>
                      <a:gd name="T5" fmla="*/ 13 h 17"/>
                      <a:gd name="T6" fmla="*/ 16 w 16"/>
                      <a:gd name="T7" fmla="*/ 17 h 17"/>
                      <a:gd name="T8" fmla="*/ 0 w 16"/>
                      <a:gd name="T9" fmla="*/ 14 h 17"/>
                      <a:gd name="T10" fmla="*/ 7 w 16"/>
                      <a:gd name="T11" fmla="*/ 0 h 17"/>
                    </a:gdLst>
                    <a:ahLst/>
                    <a:cxnLst>
                      <a:cxn ang="0">
                        <a:pos x="T0" y="T1"/>
                      </a:cxn>
                      <a:cxn ang="0">
                        <a:pos x="T2" y="T3"/>
                      </a:cxn>
                      <a:cxn ang="0">
                        <a:pos x="T4" y="T5"/>
                      </a:cxn>
                      <a:cxn ang="0">
                        <a:pos x="T6" y="T7"/>
                      </a:cxn>
                      <a:cxn ang="0">
                        <a:pos x="T8" y="T9"/>
                      </a:cxn>
                      <a:cxn ang="0">
                        <a:pos x="T10" y="T11"/>
                      </a:cxn>
                    </a:cxnLst>
                    <a:rect l="0" t="0" r="r" b="b"/>
                    <a:pathLst>
                      <a:path w="16" h="17">
                        <a:moveTo>
                          <a:pt x="7" y="0"/>
                        </a:moveTo>
                        <a:lnTo>
                          <a:pt x="6" y="6"/>
                        </a:lnTo>
                        <a:lnTo>
                          <a:pt x="7" y="13"/>
                        </a:lnTo>
                        <a:lnTo>
                          <a:pt x="16" y="17"/>
                        </a:lnTo>
                        <a:lnTo>
                          <a:pt x="0" y="14"/>
                        </a:lnTo>
                        <a:lnTo>
                          <a:pt x="7"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8" name="Freeform 114"/>
                  <p:cNvSpPr>
                    <a:spLocks/>
                  </p:cNvSpPr>
                  <p:nvPr/>
                </p:nvSpPr>
                <p:spPr bwMode="auto">
                  <a:xfrm>
                    <a:off x="6522" y="2009"/>
                    <a:ext cx="9" cy="7"/>
                  </a:xfrm>
                  <a:custGeom>
                    <a:avLst/>
                    <a:gdLst>
                      <a:gd name="T0" fmla="*/ 4 w 20"/>
                      <a:gd name="T1" fmla="*/ 0 h 12"/>
                      <a:gd name="T2" fmla="*/ 0 w 20"/>
                      <a:gd name="T3" fmla="*/ 5 h 12"/>
                      <a:gd name="T4" fmla="*/ 7 w 20"/>
                      <a:gd name="T5" fmla="*/ 12 h 12"/>
                      <a:gd name="T6" fmla="*/ 11 w 20"/>
                      <a:gd name="T7" fmla="*/ 12 h 12"/>
                      <a:gd name="T8" fmla="*/ 20 w 20"/>
                      <a:gd name="T9" fmla="*/ 12 h 12"/>
                      <a:gd name="T10" fmla="*/ 12 w 20"/>
                      <a:gd name="T11" fmla="*/ 10 h 12"/>
                      <a:gd name="T12" fmla="*/ 4 w 2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0" h="12">
                        <a:moveTo>
                          <a:pt x="4" y="0"/>
                        </a:moveTo>
                        <a:lnTo>
                          <a:pt x="0" y="5"/>
                        </a:lnTo>
                        <a:lnTo>
                          <a:pt x="7" y="12"/>
                        </a:lnTo>
                        <a:lnTo>
                          <a:pt x="11" y="12"/>
                        </a:lnTo>
                        <a:lnTo>
                          <a:pt x="20" y="12"/>
                        </a:lnTo>
                        <a:lnTo>
                          <a:pt x="12" y="10"/>
                        </a:lnTo>
                        <a:lnTo>
                          <a:pt x="4"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9" name="Freeform 115"/>
                  <p:cNvSpPr>
                    <a:spLocks/>
                  </p:cNvSpPr>
                  <p:nvPr/>
                </p:nvSpPr>
                <p:spPr bwMode="auto">
                  <a:xfrm>
                    <a:off x="6520" y="2022"/>
                    <a:ext cx="3" cy="9"/>
                  </a:xfrm>
                  <a:custGeom>
                    <a:avLst/>
                    <a:gdLst>
                      <a:gd name="T0" fmla="*/ 2 w 6"/>
                      <a:gd name="T1" fmla="*/ 0 h 18"/>
                      <a:gd name="T2" fmla="*/ 0 w 6"/>
                      <a:gd name="T3" fmla="*/ 6 h 18"/>
                      <a:gd name="T4" fmla="*/ 2 w 6"/>
                      <a:gd name="T5" fmla="*/ 18 h 18"/>
                      <a:gd name="T6" fmla="*/ 6 w 6"/>
                      <a:gd name="T7" fmla="*/ 12 h 18"/>
                      <a:gd name="T8" fmla="*/ 2 w 6"/>
                      <a:gd name="T9" fmla="*/ 0 h 18"/>
                    </a:gdLst>
                    <a:ahLst/>
                    <a:cxnLst>
                      <a:cxn ang="0">
                        <a:pos x="T0" y="T1"/>
                      </a:cxn>
                      <a:cxn ang="0">
                        <a:pos x="T2" y="T3"/>
                      </a:cxn>
                      <a:cxn ang="0">
                        <a:pos x="T4" y="T5"/>
                      </a:cxn>
                      <a:cxn ang="0">
                        <a:pos x="T6" y="T7"/>
                      </a:cxn>
                      <a:cxn ang="0">
                        <a:pos x="T8" y="T9"/>
                      </a:cxn>
                    </a:cxnLst>
                    <a:rect l="0" t="0" r="r" b="b"/>
                    <a:pathLst>
                      <a:path w="6" h="18">
                        <a:moveTo>
                          <a:pt x="2" y="0"/>
                        </a:moveTo>
                        <a:lnTo>
                          <a:pt x="0" y="6"/>
                        </a:lnTo>
                        <a:lnTo>
                          <a:pt x="2" y="18"/>
                        </a:lnTo>
                        <a:lnTo>
                          <a:pt x="6" y="12"/>
                        </a:lnTo>
                        <a:lnTo>
                          <a:pt x="2"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0" name="Freeform 116"/>
                  <p:cNvSpPr>
                    <a:spLocks/>
                  </p:cNvSpPr>
                  <p:nvPr/>
                </p:nvSpPr>
                <p:spPr bwMode="auto">
                  <a:xfrm>
                    <a:off x="6491" y="2017"/>
                    <a:ext cx="27" cy="5"/>
                  </a:xfrm>
                  <a:custGeom>
                    <a:avLst/>
                    <a:gdLst>
                      <a:gd name="T0" fmla="*/ 54 w 54"/>
                      <a:gd name="T1" fmla="*/ 4 h 10"/>
                      <a:gd name="T2" fmla="*/ 35 w 54"/>
                      <a:gd name="T3" fmla="*/ 4 h 10"/>
                      <a:gd name="T4" fmla="*/ 0 w 54"/>
                      <a:gd name="T5" fmla="*/ 0 h 10"/>
                      <a:gd name="T6" fmla="*/ 16 w 54"/>
                      <a:gd name="T7" fmla="*/ 4 h 10"/>
                      <a:gd name="T8" fmla="*/ 40 w 54"/>
                      <a:gd name="T9" fmla="*/ 10 h 10"/>
                      <a:gd name="T10" fmla="*/ 54 w 54"/>
                      <a:gd name="T11" fmla="*/ 4 h 10"/>
                    </a:gdLst>
                    <a:ahLst/>
                    <a:cxnLst>
                      <a:cxn ang="0">
                        <a:pos x="T0" y="T1"/>
                      </a:cxn>
                      <a:cxn ang="0">
                        <a:pos x="T2" y="T3"/>
                      </a:cxn>
                      <a:cxn ang="0">
                        <a:pos x="T4" y="T5"/>
                      </a:cxn>
                      <a:cxn ang="0">
                        <a:pos x="T6" y="T7"/>
                      </a:cxn>
                      <a:cxn ang="0">
                        <a:pos x="T8" y="T9"/>
                      </a:cxn>
                      <a:cxn ang="0">
                        <a:pos x="T10" y="T11"/>
                      </a:cxn>
                    </a:cxnLst>
                    <a:rect l="0" t="0" r="r" b="b"/>
                    <a:pathLst>
                      <a:path w="54" h="10">
                        <a:moveTo>
                          <a:pt x="54" y="4"/>
                        </a:moveTo>
                        <a:lnTo>
                          <a:pt x="35" y="4"/>
                        </a:lnTo>
                        <a:lnTo>
                          <a:pt x="0" y="0"/>
                        </a:lnTo>
                        <a:lnTo>
                          <a:pt x="16" y="4"/>
                        </a:lnTo>
                        <a:lnTo>
                          <a:pt x="40" y="10"/>
                        </a:lnTo>
                        <a:lnTo>
                          <a:pt x="54" y="4"/>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1" name="Freeform 117"/>
                  <p:cNvSpPr>
                    <a:spLocks/>
                  </p:cNvSpPr>
                  <p:nvPr/>
                </p:nvSpPr>
                <p:spPr bwMode="auto">
                  <a:xfrm>
                    <a:off x="6486" y="2004"/>
                    <a:ext cx="41" cy="7"/>
                  </a:xfrm>
                  <a:custGeom>
                    <a:avLst/>
                    <a:gdLst>
                      <a:gd name="T0" fmla="*/ 84 w 84"/>
                      <a:gd name="T1" fmla="*/ 6 h 14"/>
                      <a:gd name="T2" fmla="*/ 65 w 84"/>
                      <a:gd name="T3" fmla="*/ 11 h 14"/>
                      <a:gd name="T4" fmla="*/ 48 w 84"/>
                      <a:gd name="T5" fmla="*/ 12 h 14"/>
                      <a:gd name="T6" fmla="*/ 25 w 84"/>
                      <a:gd name="T7" fmla="*/ 5 h 14"/>
                      <a:gd name="T8" fmla="*/ 0 w 84"/>
                      <a:gd name="T9" fmla="*/ 0 h 14"/>
                      <a:gd name="T10" fmla="*/ 30 w 84"/>
                      <a:gd name="T11" fmla="*/ 11 h 14"/>
                      <a:gd name="T12" fmla="*/ 50 w 84"/>
                      <a:gd name="T13" fmla="*/ 14 h 14"/>
                      <a:gd name="T14" fmla="*/ 68 w 84"/>
                      <a:gd name="T15" fmla="*/ 14 h 14"/>
                      <a:gd name="T16" fmla="*/ 84 w 84"/>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14">
                        <a:moveTo>
                          <a:pt x="84" y="6"/>
                        </a:moveTo>
                        <a:lnTo>
                          <a:pt x="65" y="11"/>
                        </a:lnTo>
                        <a:lnTo>
                          <a:pt x="48" y="12"/>
                        </a:lnTo>
                        <a:lnTo>
                          <a:pt x="25" y="5"/>
                        </a:lnTo>
                        <a:lnTo>
                          <a:pt x="0" y="0"/>
                        </a:lnTo>
                        <a:lnTo>
                          <a:pt x="30" y="11"/>
                        </a:lnTo>
                        <a:lnTo>
                          <a:pt x="50" y="14"/>
                        </a:lnTo>
                        <a:lnTo>
                          <a:pt x="68" y="14"/>
                        </a:lnTo>
                        <a:lnTo>
                          <a:pt x="84" y="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2" name="Freeform 118"/>
                  <p:cNvSpPr>
                    <a:spLocks/>
                  </p:cNvSpPr>
                  <p:nvPr/>
                </p:nvSpPr>
                <p:spPr bwMode="auto">
                  <a:xfrm>
                    <a:off x="6499" y="1983"/>
                    <a:ext cx="12" cy="11"/>
                  </a:xfrm>
                  <a:custGeom>
                    <a:avLst/>
                    <a:gdLst>
                      <a:gd name="T0" fmla="*/ 13 w 22"/>
                      <a:gd name="T1" fmla="*/ 0 h 23"/>
                      <a:gd name="T2" fmla="*/ 19 w 22"/>
                      <a:gd name="T3" fmla="*/ 11 h 23"/>
                      <a:gd name="T4" fmla="*/ 10 w 22"/>
                      <a:gd name="T5" fmla="*/ 19 h 23"/>
                      <a:gd name="T6" fmla="*/ 0 w 22"/>
                      <a:gd name="T7" fmla="*/ 23 h 23"/>
                      <a:gd name="T8" fmla="*/ 10 w 22"/>
                      <a:gd name="T9" fmla="*/ 22 h 23"/>
                      <a:gd name="T10" fmla="*/ 20 w 22"/>
                      <a:gd name="T11" fmla="*/ 17 h 23"/>
                      <a:gd name="T12" fmla="*/ 22 w 22"/>
                      <a:gd name="T13" fmla="*/ 10 h 23"/>
                      <a:gd name="T14" fmla="*/ 13 w 22"/>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3">
                        <a:moveTo>
                          <a:pt x="13" y="0"/>
                        </a:moveTo>
                        <a:lnTo>
                          <a:pt x="19" y="11"/>
                        </a:lnTo>
                        <a:lnTo>
                          <a:pt x="10" y="19"/>
                        </a:lnTo>
                        <a:lnTo>
                          <a:pt x="0" y="23"/>
                        </a:lnTo>
                        <a:lnTo>
                          <a:pt x="10" y="22"/>
                        </a:lnTo>
                        <a:lnTo>
                          <a:pt x="20" y="17"/>
                        </a:lnTo>
                        <a:lnTo>
                          <a:pt x="22" y="10"/>
                        </a:lnTo>
                        <a:lnTo>
                          <a:pt x="13"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43" name="Freeform 120"/>
                <p:cNvSpPr>
                  <a:spLocks/>
                </p:cNvSpPr>
                <p:nvPr/>
              </p:nvSpPr>
              <p:spPr bwMode="auto">
                <a:xfrm>
                  <a:off x="6559" y="1993"/>
                  <a:ext cx="58" cy="64"/>
                </a:xfrm>
                <a:custGeom>
                  <a:avLst/>
                  <a:gdLst>
                    <a:gd name="T0" fmla="*/ 8 w 114"/>
                    <a:gd name="T1" fmla="*/ 116 h 128"/>
                    <a:gd name="T2" fmla="*/ 22 w 114"/>
                    <a:gd name="T3" fmla="*/ 128 h 128"/>
                    <a:gd name="T4" fmla="*/ 89 w 114"/>
                    <a:gd name="T5" fmla="*/ 96 h 128"/>
                    <a:gd name="T6" fmla="*/ 114 w 114"/>
                    <a:gd name="T7" fmla="*/ 49 h 128"/>
                    <a:gd name="T8" fmla="*/ 110 w 114"/>
                    <a:gd name="T9" fmla="*/ 17 h 128"/>
                    <a:gd name="T10" fmla="*/ 83 w 114"/>
                    <a:gd name="T11" fmla="*/ 0 h 128"/>
                    <a:gd name="T12" fmla="*/ 68 w 114"/>
                    <a:gd name="T13" fmla="*/ 2 h 128"/>
                    <a:gd name="T14" fmla="*/ 74 w 114"/>
                    <a:gd name="T15" fmla="*/ 21 h 128"/>
                    <a:gd name="T16" fmla="*/ 73 w 114"/>
                    <a:gd name="T17" fmla="*/ 38 h 128"/>
                    <a:gd name="T18" fmla="*/ 64 w 114"/>
                    <a:gd name="T19" fmla="*/ 56 h 128"/>
                    <a:gd name="T20" fmla="*/ 42 w 114"/>
                    <a:gd name="T21" fmla="*/ 76 h 128"/>
                    <a:gd name="T22" fmla="*/ 22 w 114"/>
                    <a:gd name="T23" fmla="*/ 96 h 128"/>
                    <a:gd name="T24" fmla="*/ 0 w 114"/>
                    <a:gd name="T25" fmla="*/ 99 h 128"/>
                    <a:gd name="T26" fmla="*/ 2 w 114"/>
                    <a:gd name="T27" fmla="*/ 108 h 128"/>
                    <a:gd name="T28" fmla="*/ 8 w 114"/>
                    <a:gd name="T29" fmla="*/ 1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 h="128">
                      <a:moveTo>
                        <a:pt x="8" y="116"/>
                      </a:moveTo>
                      <a:lnTo>
                        <a:pt x="22" y="128"/>
                      </a:lnTo>
                      <a:lnTo>
                        <a:pt x="89" y="96"/>
                      </a:lnTo>
                      <a:lnTo>
                        <a:pt x="114" y="49"/>
                      </a:lnTo>
                      <a:lnTo>
                        <a:pt x="110" y="17"/>
                      </a:lnTo>
                      <a:lnTo>
                        <a:pt x="83" y="0"/>
                      </a:lnTo>
                      <a:lnTo>
                        <a:pt x="68" y="2"/>
                      </a:lnTo>
                      <a:lnTo>
                        <a:pt x="74" y="21"/>
                      </a:lnTo>
                      <a:lnTo>
                        <a:pt x="73" y="38"/>
                      </a:lnTo>
                      <a:lnTo>
                        <a:pt x="64" y="56"/>
                      </a:lnTo>
                      <a:lnTo>
                        <a:pt x="42" y="76"/>
                      </a:lnTo>
                      <a:lnTo>
                        <a:pt x="22" y="96"/>
                      </a:lnTo>
                      <a:lnTo>
                        <a:pt x="0" y="99"/>
                      </a:lnTo>
                      <a:lnTo>
                        <a:pt x="2" y="108"/>
                      </a:lnTo>
                      <a:lnTo>
                        <a:pt x="8" y="116"/>
                      </a:lnTo>
                      <a:close/>
                    </a:path>
                  </a:pathLst>
                </a:custGeom>
                <a:solidFill>
                  <a:srgbClr val="E0E0E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12" name="Group 141"/>
              <p:cNvGrpSpPr>
                <a:grpSpLocks/>
              </p:cNvGrpSpPr>
              <p:nvPr/>
            </p:nvGrpSpPr>
            <p:grpSpPr bwMode="auto">
              <a:xfrm>
                <a:off x="6949" y="1674"/>
                <a:ext cx="193" cy="267"/>
                <a:chOff x="6949" y="1674"/>
                <a:chExt cx="193" cy="267"/>
              </a:xfrm>
            </p:grpSpPr>
            <p:sp>
              <p:nvSpPr>
                <p:cNvPr id="23" name="Freeform 122"/>
                <p:cNvSpPr>
                  <a:spLocks/>
                </p:cNvSpPr>
                <p:nvPr/>
              </p:nvSpPr>
              <p:spPr bwMode="auto">
                <a:xfrm>
                  <a:off x="6954" y="1700"/>
                  <a:ext cx="180" cy="241"/>
                </a:xfrm>
                <a:custGeom>
                  <a:avLst/>
                  <a:gdLst>
                    <a:gd name="T0" fmla="*/ 155 w 360"/>
                    <a:gd name="T1" fmla="*/ 18 h 482"/>
                    <a:gd name="T2" fmla="*/ 74 w 360"/>
                    <a:gd name="T3" fmla="*/ 46 h 482"/>
                    <a:gd name="T4" fmla="*/ 2 w 360"/>
                    <a:gd name="T5" fmla="*/ 89 h 482"/>
                    <a:gd name="T6" fmla="*/ 2 w 360"/>
                    <a:gd name="T7" fmla="*/ 145 h 482"/>
                    <a:gd name="T8" fmla="*/ 0 w 360"/>
                    <a:gd name="T9" fmla="*/ 204 h 482"/>
                    <a:gd name="T10" fmla="*/ 5 w 360"/>
                    <a:gd name="T11" fmla="*/ 220 h 482"/>
                    <a:gd name="T12" fmla="*/ 18 w 360"/>
                    <a:gd name="T13" fmla="*/ 236 h 482"/>
                    <a:gd name="T14" fmla="*/ 26 w 360"/>
                    <a:gd name="T15" fmla="*/ 289 h 482"/>
                    <a:gd name="T16" fmla="*/ 39 w 360"/>
                    <a:gd name="T17" fmla="*/ 331 h 482"/>
                    <a:gd name="T18" fmla="*/ 55 w 360"/>
                    <a:gd name="T19" fmla="*/ 367 h 482"/>
                    <a:gd name="T20" fmla="*/ 65 w 360"/>
                    <a:gd name="T21" fmla="*/ 399 h 482"/>
                    <a:gd name="T22" fmla="*/ 74 w 360"/>
                    <a:gd name="T23" fmla="*/ 420 h 482"/>
                    <a:gd name="T24" fmla="*/ 91 w 360"/>
                    <a:gd name="T25" fmla="*/ 453 h 482"/>
                    <a:gd name="T26" fmla="*/ 122 w 360"/>
                    <a:gd name="T27" fmla="*/ 459 h 482"/>
                    <a:gd name="T28" fmla="*/ 142 w 360"/>
                    <a:gd name="T29" fmla="*/ 457 h 482"/>
                    <a:gd name="T30" fmla="*/ 168 w 360"/>
                    <a:gd name="T31" fmla="*/ 466 h 482"/>
                    <a:gd name="T32" fmla="*/ 198 w 360"/>
                    <a:gd name="T33" fmla="*/ 482 h 482"/>
                    <a:gd name="T34" fmla="*/ 265 w 360"/>
                    <a:gd name="T35" fmla="*/ 453 h 482"/>
                    <a:gd name="T36" fmla="*/ 325 w 360"/>
                    <a:gd name="T37" fmla="*/ 374 h 482"/>
                    <a:gd name="T38" fmla="*/ 350 w 360"/>
                    <a:gd name="T39" fmla="*/ 327 h 482"/>
                    <a:gd name="T40" fmla="*/ 355 w 360"/>
                    <a:gd name="T41" fmla="*/ 303 h 482"/>
                    <a:gd name="T42" fmla="*/ 341 w 360"/>
                    <a:gd name="T43" fmla="*/ 269 h 482"/>
                    <a:gd name="T44" fmla="*/ 357 w 360"/>
                    <a:gd name="T45" fmla="*/ 233 h 482"/>
                    <a:gd name="T46" fmla="*/ 360 w 360"/>
                    <a:gd name="T47" fmla="*/ 190 h 482"/>
                    <a:gd name="T48" fmla="*/ 348 w 360"/>
                    <a:gd name="T49" fmla="*/ 146 h 482"/>
                    <a:gd name="T50" fmla="*/ 325 w 360"/>
                    <a:gd name="T51" fmla="*/ 138 h 482"/>
                    <a:gd name="T52" fmla="*/ 305 w 360"/>
                    <a:gd name="T53" fmla="*/ 149 h 482"/>
                    <a:gd name="T54" fmla="*/ 295 w 360"/>
                    <a:gd name="T55" fmla="*/ 178 h 482"/>
                    <a:gd name="T56" fmla="*/ 293 w 360"/>
                    <a:gd name="T57" fmla="*/ 208 h 482"/>
                    <a:gd name="T58" fmla="*/ 282 w 360"/>
                    <a:gd name="T59" fmla="*/ 243 h 482"/>
                    <a:gd name="T60" fmla="*/ 253 w 360"/>
                    <a:gd name="T61" fmla="*/ 233 h 482"/>
                    <a:gd name="T62" fmla="*/ 249 w 360"/>
                    <a:gd name="T63" fmla="*/ 184 h 482"/>
                    <a:gd name="T64" fmla="*/ 221 w 360"/>
                    <a:gd name="T65" fmla="*/ 131 h 482"/>
                    <a:gd name="T66" fmla="*/ 192 w 360"/>
                    <a:gd name="T67" fmla="*/ 89 h 482"/>
                    <a:gd name="T68" fmla="*/ 182 w 360"/>
                    <a:gd name="T69" fmla="*/ 34 h 482"/>
                    <a:gd name="T70" fmla="*/ 166 w 360"/>
                    <a:gd name="T71" fmla="*/ 28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0" h="482">
                      <a:moveTo>
                        <a:pt x="192" y="0"/>
                      </a:moveTo>
                      <a:lnTo>
                        <a:pt x="155" y="18"/>
                      </a:lnTo>
                      <a:lnTo>
                        <a:pt x="113" y="34"/>
                      </a:lnTo>
                      <a:lnTo>
                        <a:pt x="74" y="46"/>
                      </a:lnTo>
                      <a:lnTo>
                        <a:pt x="32" y="69"/>
                      </a:lnTo>
                      <a:lnTo>
                        <a:pt x="2" y="89"/>
                      </a:lnTo>
                      <a:lnTo>
                        <a:pt x="0" y="112"/>
                      </a:lnTo>
                      <a:lnTo>
                        <a:pt x="2" y="145"/>
                      </a:lnTo>
                      <a:lnTo>
                        <a:pt x="0" y="172"/>
                      </a:lnTo>
                      <a:lnTo>
                        <a:pt x="0" y="204"/>
                      </a:lnTo>
                      <a:lnTo>
                        <a:pt x="2" y="213"/>
                      </a:lnTo>
                      <a:lnTo>
                        <a:pt x="5" y="220"/>
                      </a:lnTo>
                      <a:lnTo>
                        <a:pt x="15" y="226"/>
                      </a:lnTo>
                      <a:lnTo>
                        <a:pt x="18" y="236"/>
                      </a:lnTo>
                      <a:lnTo>
                        <a:pt x="19" y="269"/>
                      </a:lnTo>
                      <a:lnTo>
                        <a:pt x="26" y="289"/>
                      </a:lnTo>
                      <a:lnTo>
                        <a:pt x="34" y="302"/>
                      </a:lnTo>
                      <a:lnTo>
                        <a:pt x="39" y="331"/>
                      </a:lnTo>
                      <a:lnTo>
                        <a:pt x="44" y="345"/>
                      </a:lnTo>
                      <a:lnTo>
                        <a:pt x="55" y="367"/>
                      </a:lnTo>
                      <a:lnTo>
                        <a:pt x="58" y="384"/>
                      </a:lnTo>
                      <a:lnTo>
                        <a:pt x="65" y="399"/>
                      </a:lnTo>
                      <a:lnTo>
                        <a:pt x="71" y="407"/>
                      </a:lnTo>
                      <a:lnTo>
                        <a:pt x="74" y="420"/>
                      </a:lnTo>
                      <a:lnTo>
                        <a:pt x="80" y="440"/>
                      </a:lnTo>
                      <a:lnTo>
                        <a:pt x="91" y="453"/>
                      </a:lnTo>
                      <a:lnTo>
                        <a:pt x="104" y="459"/>
                      </a:lnTo>
                      <a:lnTo>
                        <a:pt x="122" y="459"/>
                      </a:lnTo>
                      <a:lnTo>
                        <a:pt x="136" y="459"/>
                      </a:lnTo>
                      <a:lnTo>
                        <a:pt x="142" y="457"/>
                      </a:lnTo>
                      <a:lnTo>
                        <a:pt x="158" y="456"/>
                      </a:lnTo>
                      <a:lnTo>
                        <a:pt x="168" y="466"/>
                      </a:lnTo>
                      <a:lnTo>
                        <a:pt x="181" y="477"/>
                      </a:lnTo>
                      <a:lnTo>
                        <a:pt x="198" y="482"/>
                      </a:lnTo>
                      <a:lnTo>
                        <a:pt x="234" y="471"/>
                      </a:lnTo>
                      <a:lnTo>
                        <a:pt x="265" y="453"/>
                      </a:lnTo>
                      <a:lnTo>
                        <a:pt x="293" y="422"/>
                      </a:lnTo>
                      <a:lnTo>
                        <a:pt x="325" y="374"/>
                      </a:lnTo>
                      <a:lnTo>
                        <a:pt x="337" y="353"/>
                      </a:lnTo>
                      <a:lnTo>
                        <a:pt x="350" y="327"/>
                      </a:lnTo>
                      <a:lnTo>
                        <a:pt x="355" y="312"/>
                      </a:lnTo>
                      <a:lnTo>
                        <a:pt x="355" y="303"/>
                      </a:lnTo>
                      <a:lnTo>
                        <a:pt x="355" y="289"/>
                      </a:lnTo>
                      <a:lnTo>
                        <a:pt x="341" y="269"/>
                      </a:lnTo>
                      <a:lnTo>
                        <a:pt x="348" y="256"/>
                      </a:lnTo>
                      <a:lnTo>
                        <a:pt x="357" y="233"/>
                      </a:lnTo>
                      <a:lnTo>
                        <a:pt x="360" y="210"/>
                      </a:lnTo>
                      <a:lnTo>
                        <a:pt x="360" y="190"/>
                      </a:lnTo>
                      <a:lnTo>
                        <a:pt x="355" y="164"/>
                      </a:lnTo>
                      <a:lnTo>
                        <a:pt x="348" y="146"/>
                      </a:lnTo>
                      <a:lnTo>
                        <a:pt x="337" y="138"/>
                      </a:lnTo>
                      <a:lnTo>
                        <a:pt x="325" y="138"/>
                      </a:lnTo>
                      <a:lnTo>
                        <a:pt x="315" y="141"/>
                      </a:lnTo>
                      <a:lnTo>
                        <a:pt x="305" y="149"/>
                      </a:lnTo>
                      <a:lnTo>
                        <a:pt x="299" y="168"/>
                      </a:lnTo>
                      <a:lnTo>
                        <a:pt x="295" y="178"/>
                      </a:lnTo>
                      <a:lnTo>
                        <a:pt x="295" y="190"/>
                      </a:lnTo>
                      <a:lnTo>
                        <a:pt x="293" y="208"/>
                      </a:lnTo>
                      <a:lnTo>
                        <a:pt x="293" y="220"/>
                      </a:lnTo>
                      <a:lnTo>
                        <a:pt x="282" y="243"/>
                      </a:lnTo>
                      <a:lnTo>
                        <a:pt x="263" y="247"/>
                      </a:lnTo>
                      <a:lnTo>
                        <a:pt x="253" y="233"/>
                      </a:lnTo>
                      <a:lnTo>
                        <a:pt x="256" y="204"/>
                      </a:lnTo>
                      <a:lnTo>
                        <a:pt x="249" y="184"/>
                      </a:lnTo>
                      <a:lnTo>
                        <a:pt x="230" y="154"/>
                      </a:lnTo>
                      <a:lnTo>
                        <a:pt x="221" y="131"/>
                      </a:lnTo>
                      <a:lnTo>
                        <a:pt x="201" y="103"/>
                      </a:lnTo>
                      <a:lnTo>
                        <a:pt x="192" y="89"/>
                      </a:lnTo>
                      <a:lnTo>
                        <a:pt x="182" y="50"/>
                      </a:lnTo>
                      <a:lnTo>
                        <a:pt x="182" y="34"/>
                      </a:lnTo>
                      <a:lnTo>
                        <a:pt x="184" y="18"/>
                      </a:lnTo>
                      <a:lnTo>
                        <a:pt x="166" y="28"/>
                      </a:lnTo>
                      <a:lnTo>
                        <a:pt x="192"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4" name="Freeform 123"/>
                <p:cNvSpPr>
                  <a:spLocks/>
                </p:cNvSpPr>
                <p:nvPr/>
              </p:nvSpPr>
              <p:spPr bwMode="auto">
                <a:xfrm>
                  <a:off x="6994" y="1904"/>
                  <a:ext cx="32" cy="21"/>
                </a:xfrm>
                <a:custGeom>
                  <a:avLst/>
                  <a:gdLst>
                    <a:gd name="T0" fmla="*/ 0 w 64"/>
                    <a:gd name="T1" fmla="*/ 11 h 41"/>
                    <a:gd name="T2" fmla="*/ 10 w 64"/>
                    <a:gd name="T3" fmla="*/ 1 h 41"/>
                    <a:gd name="T4" fmla="*/ 20 w 64"/>
                    <a:gd name="T5" fmla="*/ 0 h 41"/>
                    <a:gd name="T6" fmla="*/ 40 w 64"/>
                    <a:gd name="T7" fmla="*/ 1 h 41"/>
                    <a:gd name="T8" fmla="*/ 44 w 64"/>
                    <a:gd name="T9" fmla="*/ 2 h 41"/>
                    <a:gd name="T10" fmla="*/ 50 w 64"/>
                    <a:gd name="T11" fmla="*/ 2 h 41"/>
                    <a:gd name="T12" fmla="*/ 58 w 64"/>
                    <a:gd name="T13" fmla="*/ 11 h 41"/>
                    <a:gd name="T14" fmla="*/ 64 w 64"/>
                    <a:gd name="T15" fmla="*/ 24 h 41"/>
                    <a:gd name="T16" fmla="*/ 63 w 64"/>
                    <a:gd name="T17" fmla="*/ 28 h 41"/>
                    <a:gd name="T18" fmla="*/ 55 w 64"/>
                    <a:gd name="T19" fmla="*/ 34 h 41"/>
                    <a:gd name="T20" fmla="*/ 47 w 64"/>
                    <a:gd name="T21" fmla="*/ 29 h 41"/>
                    <a:gd name="T22" fmla="*/ 32 w 64"/>
                    <a:gd name="T23" fmla="*/ 33 h 41"/>
                    <a:gd name="T24" fmla="*/ 24 w 64"/>
                    <a:gd name="T25" fmla="*/ 41 h 41"/>
                    <a:gd name="T26" fmla="*/ 14 w 64"/>
                    <a:gd name="T27" fmla="*/ 40 h 41"/>
                    <a:gd name="T28" fmla="*/ 3 w 64"/>
                    <a:gd name="T29" fmla="*/ 28 h 41"/>
                    <a:gd name="T30" fmla="*/ 0 w 64"/>
                    <a:gd name="T31" fmla="*/ 1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41">
                      <a:moveTo>
                        <a:pt x="0" y="11"/>
                      </a:moveTo>
                      <a:lnTo>
                        <a:pt x="10" y="1"/>
                      </a:lnTo>
                      <a:lnTo>
                        <a:pt x="20" y="0"/>
                      </a:lnTo>
                      <a:lnTo>
                        <a:pt x="40" y="1"/>
                      </a:lnTo>
                      <a:lnTo>
                        <a:pt x="44" y="2"/>
                      </a:lnTo>
                      <a:lnTo>
                        <a:pt x="50" y="2"/>
                      </a:lnTo>
                      <a:lnTo>
                        <a:pt x="58" y="11"/>
                      </a:lnTo>
                      <a:lnTo>
                        <a:pt x="64" y="24"/>
                      </a:lnTo>
                      <a:lnTo>
                        <a:pt x="63" y="28"/>
                      </a:lnTo>
                      <a:lnTo>
                        <a:pt x="55" y="34"/>
                      </a:lnTo>
                      <a:lnTo>
                        <a:pt x="47" y="29"/>
                      </a:lnTo>
                      <a:lnTo>
                        <a:pt x="32" y="33"/>
                      </a:lnTo>
                      <a:lnTo>
                        <a:pt x="24" y="41"/>
                      </a:lnTo>
                      <a:lnTo>
                        <a:pt x="14" y="40"/>
                      </a:lnTo>
                      <a:lnTo>
                        <a:pt x="3" y="28"/>
                      </a:lnTo>
                      <a:lnTo>
                        <a:pt x="0" y="11"/>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5" name="Freeform 124"/>
                <p:cNvSpPr>
                  <a:spLocks/>
                </p:cNvSpPr>
                <p:nvPr/>
              </p:nvSpPr>
              <p:spPr bwMode="auto">
                <a:xfrm>
                  <a:off x="6985" y="1884"/>
                  <a:ext cx="38" cy="19"/>
                </a:xfrm>
                <a:custGeom>
                  <a:avLst/>
                  <a:gdLst>
                    <a:gd name="T0" fmla="*/ 11 w 75"/>
                    <a:gd name="T1" fmla="*/ 37 h 37"/>
                    <a:gd name="T2" fmla="*/ 18 w 75"/>
                    <a:gd name="T3" fmla="*/ 35 h 37"/>
                    <a:gd name="T4" fmla="*/ 10 w 75"/>
                    <a:gd name="T5" fmla="*/ 21 h 37"/>
                    <a:gd name="T6" fmla="*/ 17 w 75"/>
                    <a:gd name="T7" fmla="*/ 19 h 37"/>
                    <a:gd name="T8" fmla="*/ 29 w 75"/>
                    <a:gd name="T9" fmla="*/ 20 h 37"/>
                    <a:gd name="T10" fmla="*/ 37 w 75"/>
                    <a:gd name="T11" fmla="*/ 18 h 37"/>
                    <a:gd name="T12" fmla="*/ 44 w 75"/>
                    <a:gd name="T13" fmla="*/ 14 h 37"/>
                    <a:gd name="T14" fmla="*/ 58 w 75"/>
                    <a:gd name="T15" fmla="*/ 10 h 37"/>
                    <a:gd name="T16" fmla="*/ 64 w 75"/>
                    <a:gd name="T17" fmla="*/ 4 h 37"/>
                    <a:gd name="T18" fmla="*/ 75 w 75"/>
                    <a:gd name="T19" fmla="*/ 0 h 37"/>
                    <a:gd name="T20" fmla="*/ 61 w 75"/>
                    <a:gd name="T21" fmla="*/ 0 h 37"/>
                    <a:gd name="T22" fmla="*/ 50 w 75"/>
                    <a:gd name="T23" fmla="*/ 0 h 37"/>
                    <a:gd name="T24" fmla="*/ 44 w 75"/>
                    <a:gd name="T25" fmla="*/ 3 h 37"/>
                    <a:gd name="T26" fmla="*/ 28 w 75"/>
                    <a:gd name="T27" fmla="*/ 4 h 37"/>
                    <a:gd name="T28" fmla="*/ 21 w 75"/>
                    <a:gd name="T29" fmla="*/ 12 h 37"/>
                    <a:gd name="T30" fmla="*/ 16 w 75"/>
                    <a:gd name="T31" fmla="*/ 4 h 37"/>
                    <a:gd name="T32" fmla="*/ 9 w 75"/>
                    <a:gd name="T33" fmla="*/ 0 h 37"/>
                    <a:gd name="T34" fmla="*/ 2 w 75"/>
                    <a:gd name="T35" fmla="*/ 4 h 37"/>
                    <a:gd name="T36" fmla="*/ 0 w 75"/>
                    <a:gd name="T37" fmla="*/ 10 h 37"/>
                    <a:gd name="T38" fmla="*/ 2 w 75"/>
                    <a:gd name="T39" fmla="*/ 19 h 37"/>
                    <a:gd name="T40" fmla="*/ 3 w 75"/>
                    <a:gd name="T41" fmla="*/ 26 h 37"/>
                    <a:gd name="T42" fmla="*/ 11 w 75"/>
                    <a:gd name="T43"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37">
                      <a:moveTo>
                        <a:pt x="11" y="37"/>
                      </a:moveTo>
                      <a:lnTo>
                        <a:pt x="18" y="35"/>
                      </a:lnTo>
                      <a:lnTo>
                        <a:pt x="10" y="21"/>
                      </a:lnTo>
                      <a:lnTo>
                        <a:pt x="17" y="19"/>
                      </a:lnTo>
                      <a:lnTo>
                        <a:pt x="29" y="20"/>
                      </a:lnTo>
                      <a:lnTo>
                        <a:pt x="37" y="18"/>
                      </a:lnTo>
                      <a:lnTo>
                        <a:pt x="44" y="14"/>
                      </a:lnTo>
                      <a:lnTo>
                        <a:pt x="58" y="10"/>
                      </a:lnTo>
                      <a:lnTo>
                        <a:pt x="64" y="4"/>
                      </a:lnTo>
                      <a:lnTo>
                        <a:pt x="75" y="0"/>
                      </a:lnTo>
                      <a:lnTo>
                        <a:pt x="61" y="0"/>
                      </a:lnTo>
                      <a:lnTo>
                        <a:pt x="50" y="0"/>
                      </a:lnTo>
                      <a:lnTo>
                        <a:pt x="44" y="3"/>
                      </a:lnTo>
                      <a:lnTo>
                        <a:pt x="28" y="4"/>
                      </a:lnTo>
                      <a:lnTo>
                        <a:pt x="21" y="12"/>
                      </a:lnTo>
                      <a:lnTo>
                        <a:pt x="16" y="4"/>
                      </a:lnTo>
                      <a:lnTo>
                        <a:pt x="9" y="0"/>
                      </a:lnTo>
                      <a:lnTo>
                        <a:pt x="2" y="4"/>
                      </a:lnTo>
                      <a:lnTo>
                        <a:pt x="0" y="10"/>
                      </a:lnTo>
                      <a:lnTo>
                        <a:pt x="2" y="19"/>
                      </a:lnTo>
                      <a:lnTo>
                        <a:pt x="3" y="26"/>
                      </a:lnTo>
                      <a:lnTo>
                        <a:pt x="11" y="37"/>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6" name="Freeform 125"/>
                <p:cNvSpPr>
                  <a:spLocks/>
                </p:cNvSpPr>
                <p:nvPr/>
              </p:nvSpPr>
              <p:spPr bwMode="auto">
                <a:xfrm>
                  <a:off x="6964" y="1808"/>
                  <a:ext cx="108" cy="76"/>
                </a:xfrm>
                <a:custGeom>
                  <a:avLst/>
                  <a:gdLst>
                    <a:gd name="T0" fmla="*/ 30 w 217"/>
                    <a:gd name="T1" fmla="*/ 88 h 151"/>
                    <a:gd name="T2" fmla="*/ 59 w 217"/>
                    <a:gd name="T3" fmla="*/ 81 h 151"/>
                    <a:gd name="T4" fmla="*/ 56 w 217"/>
                    <a:gd name="T5" fmla="*/ 61 h 151"/>
                    <a:gd name="T6" fmla="*/ 60 w 217"/>
                    <a:gd name="T7" fmla="*/ 39 h 151"/>
                    <a:gd name="T8" fmla="*/ 40 w 217"/>
                    <a:gd name="T9" fmla="*/ 0 h 151"/>
                    <a:gd name="T10" fmla="*/ 33 w 217"/>
                    <a:gd name="T11" fmla="*/ 31 h 151"/>
                    <a:gd name="T12" fmla="*/ 32 w 217"/>
                    <a:gd name="T13" fmla="*/ 52 h 151"/>
                    <a:gd name="T14" fmla="*/ 31 w 217"/>
                    <a:gd name="T15" fmla="*/ 45 h 151"/>
                    <a:gd name="T16" fmla="*/ 15 w 217"/>
                    <a:gd name="T17" fmla="*/ 34 h 151"/>
                    <a:gd name="T18" fmla="*/ 6 w 217"/>
                    <a:gd name="T19" fmla="*/ 15 h 151"/>
                    <a:gd name="T20" fmla="*/ 1 w 217"/>
                    <a:gd name="T21" fmla="*/ 42 h 151"/>
                    <a:gd name="T22" fmla="*/ 13 w 217"/>
                    <a:gd name="T23" fmla="*/ 77 h 151"/>
                    <a:gd name="T24" fmla="*/ 20 w 217"/>
                    <a:gd name="T25" fmla="*/ 108 h 151"/>
                    <a:gd name="T26" fmla="*/ 37 w 217"/>
                    <a:gd name="T27" fmla="*/ 148 h 151"/>
                    <a:gd name="T28" fmla="*/ 53 w 217"/>
                    <a:gd name="T29" fmla="*/ 147 h 151"/>
                    <a:gd name="T30" fmla="*/ 85 w 217"/>
                    <a:gd name="T31" fmla="*/ 147 h 151"/>
                    <a:gd name="T32" fmla="*/ 109 w 217"/>
                    <a:gd name="T33" fmla="*/ 148 h 151"/>
                    <a:gd name="T34" fmla="*/ 112 w 217"/>
                    <a:gd name="T35" fmla="*/ 124 h 151"/>
                    <a:gd name="T36" fmla="*/ 135 w 217"/>
                    <a:gd name="T37" fmla="*/ 111 h 151"/>
                    <a:gd name="T38" fmla="*/ 112 w 217"/>
                    <a:gd name="T39" fmla="*/ 100 h 151"/>
                    <a:gd name="T40" fmla="*/ 142 w 217"/>
                    <a:gd name="T41" fmla="*/ 104 h 151"/>
                    <a:gd name="T42" fmla="*/ 134 w 217"/>
                    <a:gd name="T43" fmla="*/ 89 h 151"/>
                    <a:gd name="T44" fmla="*/ 148 w 217"/>
                    <a:gd name="T45" fmla="*/ 74 h 151"/>
                    <a:gd name="T46" fmla="*/ 130 w 217"/>
                    <a:gd name="T47" fmla="*/ 64 h 151"/>
                    <a:gd name="T48" fmla="*/ 153 w 217"/>
                    <a:gd name="T49" fmla="*/ 58 h 151"/>
                    <a:gd name="T50" fmla="*/ 217 w 217"/>
                    <a:gd name="T51" fmla="*/ 3 h 151"/>
                    <a:gd name="T52" fmla="*/ 166 w 217"/>
                    <a:gd name="T53" fmla="*/ 0 h 151"/>
                    <a:gd name="T54" fmla="*/ 130 w 217"/>
                    <a:gd name="T55" fmla="*/ 35 h 151"/>
                    <a:gd name="T56" fmla="*/ 108 w 217"/>
                    <a:gd name="T57" fmla="*/ 38 h 151"/>
                    <a:gd name="T58" fmla="*/ 98 w 217"/>
                    <a:gd name="T59" fmla="*/ 18 h 151"/>
                    <a:gd name="T60" fmla="*/ 77 w 217"/>
                    <a:gd name="T61" fmla="*/ 17 h 151"/>
                    <a:gd name="T62" fmla="*/ 74 w 217"/>
                    <a:gd name="T63" fmla="*/ 34 h 151"/>
                    <a:gd name="T64" fmla="*/ 80 w 217"/>
                    <a:gd name="T65" fmla="*/ 52 h 151"/>
                    <a:gd name="T66" fmla="*/ 99 w 217"/>
                    <a:gd name="T67" fmla="*/ 70 h 151"/>
                    <a:gd name="T68" fmla="*/ 102 w 217"/>
                    <a:gd name="T69" fmla="*/ 94 h 151"/>
                    <a:gd name="T70" fmla="*/ 62 w 217"/>
                    <a:gd name="T71" fmla="*/ 103 h 151"/>
                    <a:gd name="T72" fmla="*/ 30 w 217"/>
                    <a:gd name="T73" fmla="*/ 9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7" h="151">
                      <a:moveTo>
                        <a:pt x="30" y="93"/>
                      </a:moveTo>
                      <a:lnTo>
                        <a:pt x="30" y="88"/>
                      </a:lnTo>
                      <a:lnTo>
                        <a:pt x="47" y="87"/>
                      </a:lnTo>
                      <a:lnTo>
                        <a:pt x="59" y="81"/>
                      </a:lnTo>
                      <a:lnTo>
                        <a:pt x="63" y="68"/>
                      </a:lnTo>
                      <a:lnTo>
                        <a:pt x="56" y="61"/>
                      </a:lnTo>
                      <a:lnTo>
                        <a:pt x="60" y="52"/>
                      </a:lnTo>
                      <a:lnTo>
                        <a:pt x="60" y="39"/>
                      </a:lnTo>
                      <a:lnTo>
                        <a:pt x="60" y="8"/>
                      </a:lnTo>
                      <a:lnTo>
                        <a:pt x="40" y="0"/>
                      </a:lnTo>
                      <a:lnTo>
                        <a:pt x="37" y="22"/>
                      </a:lnTo>
                      <a:lnTo>
                        <a:pt x="33" y="31"/>
                      </a:lnTo>
                      <a:lnTo>
                        <a:pt x="36" y="47"/>
                      </a:lnTo>
                      <a:lnTo>
                        <a:pt x="32" y="52"/>
                      </a:lnTo>
                      <a:lnTo>
                        <a:pt x="25" y="47"/>
                      </a:lnTo>
                      <a:lnTo>
                        <a:pt x="31" y="45"/>
                      </a:lnTo>
                      <a:lnTo>
                        <a:pt x="29" y="34"/>
                      </a:lnTo>
                      <a:lnTo>
                        <a:pt x="15" y="34"/>
                      </a:lnTo>
                      <a:lnTo>
                        <a:pt x="13" y="27"/>
                      </a:lnTo>
                      <a:lnTo>
                        <a:pt x="6" y="15"/>
                      </a:lnTo>
                      <a:lnTo>
                        <a:pt x="0" y="15"/>
                      </a:lnTo>
                      <a:lnTo>
                        <a:pt x="1" y="42"/>
                      </a:lnTo>
                      <a:lnTo>
                        <a:pt x="3" y="56"/>
                      </a:lnTo>
                      <a:lnTo>
                        <a:pt x="13" y="77"/>
                      </a:lnTo>
                      <a:lnTo>
                        <a:pt x="17" y="85"/>
                      </a:lnTo>
                      <a:lnTo>
                        <a:pt x="20" y="108"/>
                      </a:lnTo>
                      <a:lnTo>
                        <a:pt x="25" y="126"/>
                      </a:lnTo>
                      <a:lnTo>
                        <a:pt x="37" y="148"/>
                      </a:lnTo>
                      <a:lnTo>
                        <a:pt x="42" y="151"/>
                      </a:lnTo>
                      <a:lnTo>
                        <a:pt x="53" y="147"/>
                      </a:lnTo>
                      <a:lnTo>
                        <a:pt x="67" y="143"/>
                      </a:lnTo>
                      <a:lnTo>
                        <a:pt x="85" y="147"/>
                      </a:lnTo>
                      <a:lnTo>
                        <a:pt x="100" y="148"/>
                      </a:lnTo>
                      <a:lnTo>
                        <a:pt x="109" y="148"/>
                      </a:lnTo>
                      <a:lnTo>
                        <a:pt x="119" y="138"/>
                      </a:lnTo>
                      <a:lnTo>
                        <a:pt x="112" y="124"/>
                      </a:lnTo>
                      <a:lnTo>
                        <a:pt x="129" y="119"/>
                      </a:lnTo>
                      <a:lnTo>
                        <a:pt x="135" y="111"/>
                      </a:lnTo>
                      <a:lnTo>
                        <a:pt x="125" y="102"/>
                      </a:lnTo>
                      <a:lnTo>
                        <a:pt x="112" y="100"/>
                      </a:lnTo>
                      <a:lnTo>
                        <a:pt x="132" y="95"/>
                      </a:lnTo>
                      <a:lnTo>
                        <a:pt x="142" y="104"/>
                      </a:lnTo>
                      <a:lnTo>
                        <a:pt x="156" y="104"/>
                      </a:lnTo>
                      <a:lnTo>
                        <a:pt x="134" y="89"/>
                      </a:lnTo>
                      <a:lnTo>
                        <a:pt x="148" y="80"/>
                      </a:lnTo>
                      <a:lnTo>
                        <a:pt x="148" y="74"/>
                      </a:lnTo>
                      <a:lnTo>
                        <a:pt x="133" y="68"/>
                      </a:lnTo>
                      <a:lnTo>
                        <a:pt x="130" y="64"/>
                      </a:lnTo>
                      <a:lnTo>
                        <a:pt x="133" y="61"/>
                      </a:lnTo>
                      <a:lnTo>
                        <a:pt x="153" y="58"/>
                      </a:lnTo>
                      <a:lnTo>
                        <a:pt x="198" y="45"/>
                      </a:lnTo>
                      <a:lnTo>
                        <a:pt x="217" y="3"/>
                      </a:lnTo>
                      <a:lnTo>
                        <a:pt x="196" y="1"/>
                      </a:lnTo>
                      <a:lnTo>
                        <a:pt x="166" y="0"/>
                      </a:lnTo>
                      <a:lnTo>
                        <a:pt x="151" y="18"/>
                      </a:lnTo>
                      <a:lnTo>
                        <a:pt x="130" y="35"/>
                      </a:lnTo>
                      <a:lnTo>
                        <a:pt x="115" y="41"/>
                      </a:lnTo>
                      <a:lnTo>
                        <a:pt x="108" y="38"/>
                      </a:lnTo>
                      <a:lnTo>
                        <a:pt x="98" y="27"/>
                      </a:lnTo>
                      <a:lnTo>
                        <a:pt x="98" y="18"/>
                      </a:lnTo>
                      <a:lnTo>
                        <a:pt x="91" y="3"/>
                      </a:lnTo>
                      <a:lnTo>
                        <a:pt x="77" y="17"/>
                      </a:lnTo>
                      <a:lnTo>
                        <a:pt x="79" y="23"/>
                      </a:lnTo>
                      <a:lnTo>
                        <a:pt x="74" y="34"/>
                      </a:lnTo>
                      <a:lnTo>
                        <a:pt x="76" y="41"/>
                      </a:lnTo>
                      <a:lnTo>
                        <a:pt x="80" y="52"/>
                      </a:lnTo>
                      <a:lnTo>
                        <a:pt x="94" y="62"/>
                      </a:lnTo>
                      <a:lnTo>
                        <a:pt x="99" y="70"/>
                      </a:lnTo>
                      <a:lnTo>
                        <a:pt x="104" y="86"/>
                      </a:lnTo>
                      <a:lnTo>
                        <a:pt x="102" y="94"/>
                      </a:lnTo>
                      <a:lnTo>
                        <a:pt x="83" y="100"/>
                      </a:lnTo>
                      <a:lnTo>
                        <a:pt x="62" y="103"/>
                      </a:lnTo>
                      <a:lnTo>
                        <a:pt x="42" y="100"/>
                      </a:lnTo>
                      <a:lnTo>
                        <a:pt x="30" y="93"/>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7" name="Freeform 126"/>
                <p:cNvSpPr>
                  <a:spLocks/>
                </p:cNvSpPr>
                <p:nvPr/>
              </p:nvSpPr>
              <p:spPr bwMode="auto">
                <a:xfrm>
                  <a:off x="7013" y="1812"/>
                  <a:ext cx="31" cy="18"/>
                </a:xfrm>
                <a:custGeom>
                  <a:avLst/>
                  <a:gdLst>
                    <a:gd name="T0" fmla="*/ 0 w 60"/>
                    <a:gd name="T1" fmla="*/ 19 h 36"/>
                    <a:gd name="T2" fmla="*/ 3 w 60"/>
                    <a:gd name="T3" fmla="*/ 24 h 36"/>
                    <a:gd name="T4" fmla="*/ 10 w 60"/>
                    <a:gd name="T5" fmla="*/ 29 h 36"/>
                    <a:gd name="T6" fmla="*/ 17 w 60"/>
                    <a:gd name="T7" fmla="*/ 30 h 36"/>
                    <a:gd name="T8" fmla="*/ 26 w 60"/>
                    <a:gd name="T9" fmla="*/ 27 h 36"/>
                    <a:gd name="T10" fmla="*/ 36 w 60"/>
                    <a:gd name="T11" fmla="*/ 19 h 36"/>
                    <a:gd name="T12" fmla="*/ 47 w 60"/>
                    <a:gd name="T13" fmla="*/ 10 h 36"/>
                    <a:gd name="T14" fmla="*/ 55 w 60"/>
                    <a:gd name="T15" fmla="*/ 0 h 36"/>
                    <a:gd name="T16" fmla="*/ 60 w 60"/>
                    <a:gd name="T17" fmla="*/ 6 h 36"/>
                    <a:gd name="T18" fmla="*/ 47 w 60"/>
                    <a:gd name="T19" fmla="*/ 16 h 36"/>
                    <a:gd name="T20" fmla="*/ 38 w 60"/>
                    <a:gd name="T21" fmla="*/ 27 h 36"/>
                    <a:gd name="T22" fmla="*/ 31 w 60"/>
                    <a:gd name="T23" fmla="*/ 34 h 36"/>
                    <a:gd name="T24" fmla="*/ 23 w 60"/>
                    <a:gd name="T25" fmla="*/ 36 h 36"/>
                    <a:gd name="T26" fmla="*/ 16 w 60"/>
                    <a:gd name="T27" fmla="*/ 36 h 36"/>
                    <a:gd name="T28" fmla="*/ 3 w 60"/>
                    <a:gd name="T29" fmla="*/ 31 h 36"/>
                    <a:gd name="T30" fmla="*/ 0 w 60"/>
                    <a:gd name="T31"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36">
                      <a:moveTo>
                        <a:pt x="0" y="19"/>
                      </a:moveTo>
                      <a:lnTo>
                        <a:pt x="3" y="24"/>
                      </a:lnTo>
                      <a:lnTo>
                        <a:pt x="10" y="29"/>
                      </a:lnTo>
                      <a:lnTo>
                        <a:pt x="17" y="30"/>
                      </a:lnTo>
                      <a:lnTo>
                        <a:pt x="26" y="27"/>
                      </a:lnTo>
                      <a:lnTo>
                        <a:pt x="36" y="19"/>
                      </a:lnTo>
                      <a:lnTo>
                        <a:pt x="47" y="10"/>
                      </a:lnTo>
                      <a:lnTo>
                        <a:pt x="55" y="0"/>
                      </a:lnTo>
                      <a:lnTo>
                        <a:pt x="60" y="6"/>
                      </a:lnTo>
                      <a:lnTo>
                        <a:pt x="47" y="16"/>
                      </a:lnTo>
                      <a:lnTo>
                        <a:pt x="38" y="27"/>
                      </a:lnTo>
                      <a:lnTo>
                        <a:pt x="31" y="34"/>
                      </a:lnTo>
                      <a:lnTo>
                        <a:pt x="23" y="36"/>
                      </a:lnTo>
                      <a:lnTo>
                        <a:pt x="16" y="36"/>
                      </a:lnTo>
                      <a:lnTo>
                        <a:pt x="3" y="31"/>
                      </a:lnTo>
                      <a:lnTo>
                        <a:pt x="0" y="1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8" name="Freeform 127"/>
                <p:cNvSpPr>
                  <a:spLocks/>
                </p:cNvSpPr>
                <p:nvPr/>
              </p:nvSpPr>
              <p:spPr bwMode="auto">
                <a:xfrm>
                  <a:off x="6954" y="1724"/>
                  <a:ext cx="59" cy="80"/>
                </a:xfrm>
                <a:custGeom>
                  <a:avLst/>
                  <a:gdLst>
                    <a:gd name="T0" fmla="*/ 4 w 117"/>
                    <a:gd name="T1" fmla="*/ 160 h 160"/>
                    <a:gd name="T2" fmla="*/ 17 w 117"/>
                    <a:gd name="T3" fmla="*/ 156 h 160"/>
                    <a:gd name="T4" fmla="*/ 27 w 117"/>
                    <a:gd name="T5" fmla="*/ 156 h 160"/>
                    <a:gd name="T6" fmla="*/ 41 w 117"/>
                    <a:gd name="T7" fmla="*/ 154 h 160"/>
                    <a:gd name="T8" fmla="*/ 48 w 117"/>
                    <a:gd name="T9" fmla="*/ 144 h 160"/>
                    <a:gd name="T10" fmla="*/ 56 w 117"/>
                    <a:gd name="T11" fmla="*/ 148 h 160"/>
                    <a:gd name="T12" fmla="*/ 63 w 117"/>
                    <a:gd name="T13" fmla="*/ 131 h 160"/>
                    <a:gd name="T14" fmla="*/ 64 w 117"/>
                    <a:gd name="T15" fmla="*/ 124 h 160"/>
                    <a:gd name="T16" fmla="*/ 74 w 117"/>
                    <a:gd name="T17" fmla="*/ 125 h 160"/>
                    <a:gd name="T18" fmla="*/ 75 w 117"/>
                    <a:gd name="T19" fmla="*/ 138 h 160"/>
                    <a:gd name="T20" fmla="*/ 88 w 117"/>
                    <a:gd name="T21" fmla="*/ 138 h 160"/>
                    <a:gd name="T22" fmla="*/ 89 w 117"/>
                    <a:gd name="T23" fmla="*/ 145 h 160"/>
                    <a:gd name="T24" fmla="*/ 104 w 117"/>
                    <a:gd name="T25" fmla="*/ 142 h 160"/>
                    <a:gd name="T26" fmla="*/ 106 w 117"/>
                    <a:gd name="T27" fmla="*/ 136 h 160"/>
                    <a:gd name="T28" fmla="*/ 117 w 117"/>
                    <a:gd name="T29" fmla="*/ 142 h 160"/>
                    <a:gd name="T30" fmla="*/ 113 w 117"/>
                    <a:gd name="T31" fmla="*/ 128 h 160"/>
                    <a:gd name="T32" fmla="*/ 107 w 117"/>
                    <a:gd name="T33" fmla="*/ 116 h 160"/>
                    <a:gd name="T34" fmla="*/ 107 w 117"/>
                    <a:gd name="T35" fmla="*/ 101 h 160"/>
                    <a:gd name="T36" fmla="*/ 112 w 117"/>
                    <a:gd name="T37" fmla="*/ 82 h 160"/>
                    <a:gd name="T38" fmla="*/ 115 w 117"/>
                    <a:gd name="T39" fmla="*/ 70 h 160"/>
                    <a:gd name="T40" fmla="*/ 115 w 117"/>
                    <a:gd name="T41" fmla="*/ 50 h 160"/>
                    <a:gd name="T42" fmla="*/ 110 w 117"/>
                    <a:gd name="T43" fmla="*/ 36 h 160"/>
                    <a:gd name="T44" fmla="*/ 96 w 117"/>
                    <a:gd name="T45" fmla="*/ 32 h 160"/>
                    <a:gd name="T46" fmla="*/ 80 w 117"/>
                    <a:gd name="T47" fmla="*/ 22 h 160"/>
                    <a:gd name="T48" fmla="*/ 74 w 117"/>
                    <a:gd name="T49" fmla="*/ 16 h 160"/>
                    <a:gd name="T50" fmla="*/ 77 w 117"/>
                    <a:gd name="T51" fmla="*/ 0 h 160"/>
                    <a:gd name="T52" fmla="*/ 54 w 117"/>
                    <a:gd name="T53" fmla="*/ 8 h 160"/>
                    <a:gd name="T54" fmla="*/ 23 w 117"/>
                    <a:gd name="T55" fmla="*/ 25 h 160"/>
                    <a:gd name="T56" fmla="*/ 8 w 117"/>
                    <a:gd name="T57" fmla="*/ 38 h 160"/>
                    <a:gd name="T58" fmla="*/ 0 w 117"/>
                    <a:gd name="T59" fmla="*/ 40 h 160"/>
                    <a:gd name="T60" fmla="*/ 3 w 117"/>
                    <a:gd name="T61" fmla="*/ 59 h 160"/>
                    <a:gd name="T62" fmla="*/ 3 w 117"/>
                    <a:gd name="T63" fmla="*/ 76 h 160"/>
                    <a:gd name="T64" fmla="*/ 4 w 117"/>
                    <a:gd name="T65" fmla="*/ 93 h 160"/>
                    <a:gd name="T66" fmla="*/ 4 w 117"/>
                    <a:gd name="T67" fmla="*/ 108 h 160"/>
                    <a:gd name="T68" fmla="*/ 3 w 117"/>
                    <a:gd name="T69" fmla="*/ 124 h 160"/>
                    <a:gd name="T70" fmla="*/ 3 w 117"/>
                    <a:gd name="T71" fmla="*/ 142 h 160"/>
                    <a:gd name="T72" fmla="*/ 4 w 117"/>
                    <a:gd name="T73"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 h="160">
                      <a:moveTo>
                        <a:pt x="4" y="160"/>
                      </a:moveTo>
                      <a:lnTo>
                        <a:pt x="17" y="156"/>
                      </a:lnTo>
                      <a:lnTo>
                        <a:pt x="27" y="156"/>
                      </a:lnTo>
                      <a:lnTo>
                        <a:pt x="41" y="154"/>
                      </a:lnTo>
                      <a:lnTo>
                        <a:pt x="48" y="144"/>
                      </a:lnTo>
                      <a:lnTo>
                        <a:pt x="56" y="148"/>
                      </a:lnTo>
                      <a:lnTo>
                        <a:pt x="63" y="131"/>
                      </a:lnTo>
                      <a:lnTo>
                        <a:pt x="64" y="124"/>
                      </a:lnTo>
                      <a:lnTo>
                        <a:pt x="74" y="125"/>
                      </a:lnTo>
                      <a:lnTo>
                        <a:pt x="75" y="138"/>
                      </a:lnTo>
                      <a:lnTo>
                        <a:pt x="88" y="138"/>
                      </a:lnTo>
                      <a:lnTo>
                        <a:pt x="89" y="145"/>
                      </a:lnTo>
                      <a:lnTo>
                        <a:pt x="104" y="142"/>
                      </a:lnTo>
                      <a:lnTo>
                        <a:pt x="106" y="136"/>
                      </a:lnTo>
                      <a:lnTo>
                        <a:pt x="117" y="142"/>
                      </a:lnTo>
                      <a:lnTo>
                        <a:pt x="113" y="128"/>
                      </a:lnTo>
                      <a:lnTo>
                        <a:pt x="107" y="116"/>
                      </a:lnTo>
                      <a:lnTo>
                        <a:pt x="107" y="101"/>
                      </a:lnTo>
                      <a:lnTo>
                        <a:pt x="112" y="82"/>
                      </a:lnTo>
                      <a:lnTo>
                        <a:pt x="115" y="70"/>
                      </a:lnTo>
                      <a:lnTo>
                        <a:pt x="115" y="50"/>
                      </a:lnTo>
                      <a:lnTo>
                        <a:pt x="110" y="36"/>
                      </a:lnTo>
                      <a:lnTo>
                        <a:pt x="96" y="32"/>
                      </a:lnTo>
                      <a:lnTo>
                        <a:pt x="80" y="22"/>
                      </a:lnTo>
                      <a:lnTo>
                        <a:pt x="74" y="16"/>
                      </a:lnTo>
                      <a:lnTo>
                        <a:pt x="77" y="0"/>
                      </a:lnTo>
                      <a:lnTo>
                        <a:pt x="54" y="8"/>
                      </a:lnTo>
                      <a:lnTo>
                        <a:pt x="23" y="25"/>
                      </a:lnTo>
                      <a:lnTo>
                        <a:pt x="8" y="38"/>
                      </a:lnTo>
                      <a:lnTo>
                        <a:pt x="0" y="40"/>
                      </a:lnTo>
                      <a:lnTo>
                        <a:pt x="3" y="59"/>
                      </a:lnTo>
                      <a:lnTo>
                        <a:pt x="3" y="76"/>
                      </a:lnTo>
                      <a:lnTo>
                        <a:pt x="4" y="93"/>
                      </a:lnTo>
                      <a:lnTo>
                        <a:pt x="4" y="108"/>
                      </a:lnTo>
                      <a:lnTo>
                        <a:pt x="3" y="124"/>
                      </a:lnTo>
                      <a:lnTo>
                        <a:pt x="3" y="142"/>
                      </a:lnTo>
                      <a:lnTo>
                        <a:pt x="4" y="160"/>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 name="Freeform 128"/>
                <p:cNvSpPr>
                  <a:spLocks/>
                </p:cNvSpPr>
                <p:nvPr/>
              </p:nvSpPr>
              <p:spPr bwMode="auto">
                <a:xfrm>
                  <a:off x="6992" y="1800"/>
                  <a:ext cx="59" cy="17"/>
                </a:xfrm>
                <a:custGeom>
                  <a:avLst/>
                  <a:gdLst>
                    <a:gd name="T0" fmla="*/ 58 w 118"/>
                    <a:gd name="T1" fmla="*/ 17 h 34"/>
                    <a:gd name="T2" fmla="*/ 62 w 118"/>
                    <a:gd name="T3" fmla="*/ 33 h 34"/>
                    <a:gd name="T4" fmla="*/ 51 w 118"/>
                    <a:gd name="T5" fmla="*/ 31 h 34"/>
                    <a:gd name="T6" fmla="*/ 43 w 118"/>
                    <a:gd name="T7" fmla="*/ 20 h 34"/>
                    <a:gd name="T8" fmla="*/ 34 w 118"/>
                    <a:gd name="T9" fmla="*/ 26 h 34"/>
                    <a:gd name="T10" fmla="*/ 27 w 118"/>
                    <a:gd name="T11" fmla="*/ 26 h 34"/>
                    <a:gd name="T12" fmla="*/ 28 w 118"/>
                    <a:gd name="T13" fmla="*/ 34 h 34"/>
                    <a:gd name="T14" fmla="*/ 15 w 118"/>
                    <a:gd name="T15" fmla="*/ 31 h 34"/>
                    <a:gd name="T16" fmla="*/ 11 w 118"/>
                    <a:gd name="T17" fmla="*/ 24 h 34"/>
                    <a:gd name="T18" fmla="*/ 0 w 118"/>
                    <a:gd name="T19" fmla="*/ 23 h 34"/>
                    <a:gd name="T20" fmla="*/ 7 w 118"/>
                    <a:gd name="T21" fmla="*/ 13 h 34"/>
                    <a:gd name="T22" fmla="*/ 5 w 118"/>
                    <a:gd name="T23" fmla="*/ 10 h 34"/>
                    <a:gd name="T24" fmla="*/ 34 w 118"/>
                    <a:gd name="T25" fmla="*/ 10 h 34"/>
                    <a:gd name="T26" fmla="*/ 43 w 118"/>
                    <a:gd name="T27" fmla="*/ 1 h 34"/>
                    <a:gd name="T28" fmla="*/ 54 w 118"/>
                    <a:gd name="T29" fmla="*/ 0 h 34"/>
                    <a:gd name="T30" fmla="*/ 82 w 118"/>
                    <a:gd name="T31" fmla="*/ 0 h 34"/>
                    <a:gd name="T32" fmla="*/ 99 w 118"/>
                    <a:gd name="T33" fmla="*/ 7 h 34"/>
                    <a:gd name="T34" fmla="*/ 108 w 118"/>
                    <a:gd name="T35" fmla="*/ 13 h 34"/>
                    <a:gd name="T36" fmla="*/ 118 w 118"/>
                    <a:gd name="T37" fmla="*/ 15 h 34"/>
                    <a:gd name="T38" fmla="*/ 102 w 118"/>
                    <a:gd name="T39" fmla="*/ 19 h 34"/>
                    <a:gd name="T40" fmla="*/ 85 w 118"/>
                    <a:gd name="T41" fmla="*/ 17 h 34"/>
                    <a:gd name="T42" fmla="*/ 99 w 118"/>
                    <a:gd name="T43" fmla="*/ 13 h 34"/>
                    <a:gd name="T44" fmla="*/ 92 w 118"/>
                    <a:gd name="T45" fmla="*/ 8 h 34"/>
                    <a:gd name="T46" fmla="*/ 77 w 118"/>
                    <a:gd name="T47" fmla="*/ 3 h 34"/>
                    <a:gd name="T48" fmla="*/ 43 w 118"/>
                    <a:gd name="T49" fmla="*/ 8 h 34"/>
                    <a:gd name="T50" fmla="*/ 58 w 118"/>
                    <a:gd name="T51"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34">
                      <a:moveTo>
                        <a:pt x="58" y="17"/>
                      </a:moveTo>
                      <a:lnTo>
                        <a:pt x="62" y="33"/>
                      </a:lnTo>
                      <a:lnTo>
                        <a:pt x="51" y="31"/>
                      </a:lnTo>
                      <a:lnTo>
                        <a:pt x="43" y="20"/>
                      </a:lnTo>
                      <a:lnTo>
                        <a:pt x="34" y="26"/>
                      </a:lnTo>
                      <a:lnTo>
                        <a:pt x="27" y="26"/>
                      </a:lnTo>
                      <a:lnTo>
                        <a:pt x="28" y="34"/>
                      </a:lnTo>
                      <a:lnTo>
                        <a:pt x="15" y="31"/>
                      </a:lnTo>
                      <a:lnTo>
                        <a:pt x="11" y="24"/>
                      </a:lnTo>
                      <a:lnTo>
                        <a:pt x="0" y="23"/>
                      </a:lnTo>
                      <a:lnTo>
                        <a:pt x="7" y="13"/>
                      </a:lnTo>
                      <a:lnTo>
                        <a:pt x="5" y="10"/>
                      </a:lnTo>
                      <a:lnTo>
                        <a:pt x="34" y="10"/>
                      </a:lnTo>
                      <a:lnTo>
                        <a:pt x="43" y="1"/>
                      </a:lnTo>
                      <a:lnTo>
                        <a:pt x="54" y="0"/>
                      </a:lnTo>
                      <a:lnTo>
                        <a:pt x="82" y="0"/>
                      </a:lnTo>
                      <a:lnTo>
                        <a:pt x="99" y="7"/>
                      </a:lnTo>
                      <a:lnTo>
                        <a:pt x="108" y="13"/>
                      </a:lnTo>
                      <a:lnTo>
                        <a:pt x="118" y="15"/>
                      </a:lnTo>
                      <a:lnTo>
                        <a:pt x="102" y="19"/>
                      </a:lnTo>
                      <a:lnTo>
                        <a:pt x="85" y="17"/>
                      </a:lnTo>
                      <a:lnTo>
                        <a:pt x="99" y="13"/>
                      </a:lnTo>
                      <a:lnTo>
                        <a:pt x="92" y="8"/>
                      </a:lnTo>
                      <a:lnTo>
                        <a:pt x="77" y="3"/>
                      </a:lnTo>
                      <a:lnTo>
                        <a:pt x="43" y="8"/>
                      </a:lnTo>
                      <a:lnTo>
                        <a:pt x="58" y="17"/>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 name="Freeform 129"/>
                <p:cNvSpPr>
                  <a:spLocks/>
                </p:cNvSpPr>
                <p:nvPr/>
              </p:nvSpPr>
              <p:spPr bwMode="auto">
                <a:xfrm>
                  <a:off x="6962" y="1805"/>
                  <a:ext cx="22" cy="13"/>
                </a:xfrm>
                <a:custGeom>
                  <a:avLst/>
                  <a:gdLst>
                    <a:gd name="T0" fmla="*/ 3 w 44"/>
                    <a:gd name="T1" fmla="*/ 16 h 26"/>
                    <a:gd name="T2" fmla="*/ 10 w 44"/>
                    <a:gd name="T3" fmla="*/ 26 h 26"/>
                    <a:gd name="T4" fmla="*/ 19 w 44"/>
                    <a:gd name="T5" fmla="*/ 26 h 26"/>
                    <a:gd name="T6" fmla="*/ 25 w 44"/>
                    <a:gd name="T7" fmla="*/ 21 h 26"/>
                    <a:gd name="T8" fmla="*/ 33 w 44"/>
                    <a:gd name="T9" fmla="*/ 20 h 26"/>
                    <a:gd name="T10" fmla="*/ 39 w 44"/>
                    <a:gd name="T11" fmla="*/ 26 h 26"/>
                    <a:gd name="T12" fmla="*/ 44 w 44"/>
                    <a:gd name="T13" fmla="*/ 26 h 26"/>
                    <a:gd name="T14" fmla="*/ 44 w 44"/>
                    <a:gd name="T15" fmla="*/ 16 h 26"/>
                    <a:gd name="T16" fmla="*/ 41 w 44"/>
                    <a:gd name="T17" fmla="*/ 5 h 26"/>
                    <a:gd name="T18" fmla="*/ 25 w 44"/>
                    <a:gd name="T19" fmla="*/ 0 h 26"/>
                    <a:gd name="T20" fmla="*/ 0 w 44"/>
                    <a:gd name="T21" fmla="*/ 0 h 26"/>
                    <a:gd name="T22" fmla="*/ 19 w 44"/>
                    <a:gd name="T23" fmla="*/ 9 h 26"/>
                    <a:gd name="T24" fmla="*/ 3 w 44"/>
                    <a:gd name="T25"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26">
                      <a:moveTo>
                        <a:pt x="3" y="16"/>
                      </a:moveTo>
                      <a:lnTo>
                        <a:pt x="10" y="26"/>
                      </a:lnTo>
                      <a:lnTo>
                        <a:pt x="19" y="26"/>
                      </a:lnTo>
                      <a:lnTo>
                        <a:pt x="25" y="21"/>
                      </a:lnTo>
                      <a:lnTo>
                        <a:pt x="33" y="20"/>
                      </a:lnTo>
                      <a:lnTo>
                        <a:pt x="39" y="26"/>
                      </a:lnTo>
                      <a:lnTo>
                        <a:pt x="44" y="26"/>
                      </a:lnTo>
                      <a:lnTo>
                        <a:pt x="44" y="16"/>
                      </a:lnTo>
                      <a:lnTo>
                        <a:pt x="41" y="5"/>
                      </a:lnTo>
                      <a:lnTo>
                        <a:pt x="25" y="0"/>
                      </a:lnTo>
                      <a:lnTo>
                        <a:pt x="0" y="0"/>
                      </a:lnTo>
                      <a:lnTo>
                        <a:pt x="19" y="9"/>
                      </a:lnTo>
                      <a:lnTo>
                        <a:pt x="3" y="16"/>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 name="Freeform 130"/>
                <p:cNvSpPr>
                  <a:spLocks/>
                </p:cNvSpPr>
                <p:nvPr/>
              </p:nvSpPr>
              <p:spPr bwMode="auto">
                <a:xfrm>
                  <a:off x="6980" y="1841"/>
                  <a:ext cx="42" cy="24"/>
                </a:xfrm>
                <a:custGeom>
                  <a:avLst/>
                  <a:gdLst>
                    <a:gd name="T0" fmla="*/ 0 w 85"/>
                    <a:gd name="T1" fmla="*/ 29 h 47"/>
                    <a:gd name="T2" fmla="*/ 9 w 85"/>
                    <a:gd name="T3" fmla="*/ 34 h 47"/>
                    <a:gd name="T4" fmla="*/ 29 w 85"/>
                    <a:gd name="T5" fmla="*/ 32 h 47"/>
                    <a:gd name="T6" fmla="*/ 33 w 85"/>
                    <a:gd name="T7" fmla="*/ 27 h 47"/>
                    <a:gd name="T8" fmla="*/ 46 w 85"/>
                    <a:gd name="T9" fmla="*/ 24 h 47"/>
                    <a:gd name="T10" fmla="*/ 55 w 85"/>
                    <a:gd name="T11" fmla="*/ 27 h 47"/>
                    <a:gd name="T12" fmla="*/ 56 w 85"/>
                    <a:gd name="T13" fmla="*/ 29 h 47"/>
                    <a:gd name="T14" fmla="*/ 67 w 85"/>
                    <a:gd name="T15" fmla="*/ 28 h 47"/>
                    <a:gd name="T16" fmla="*/ 71 w 85"/>
                    <a:gd name="T17" fmla="*/ 23 h 47"/>
                    <a:gd name="T18" fmla="*/ 70 w 85"/>
                    <a:gd name="T19" fmla="*/ 13 h 47"/>
                    <a:gd name="T20" fmla="*/ 67 w 85"/>
                    <a:gd name="T21" fmla="*/ 3 h 47"/>
                    <a:gd name="T22" fmla="*/ 65 w 85"/>
                    <a:gd name="T23" fmla="*/ 0 h 47"/>
                    <a:gd name="T24" fmla="*/ 73 w 85"/>
                    <a:gd name="T25" fmla="*/ 7 h 47"/>
                    <a:gd name="T26" fmla="*/ 76 w 85"/>
                    <a:gd name="T27" fmla="*/ 13 h 47"/>
                    <a:gd name="T28" fmla="*/ 77 w 85"/>
                    <a:gd name="T29" fmla="*/ 21 h 47"/>
                    <a:gd name="T30" fmla="*/ 85 w 85"/>
                    <a:gd name="T31" fmla="*/ 29 h 47"/>
                    <a:gd name="T32" fmla="*/ 77 w 85"/>
                    <a:gd name="T33" fmla="*/ 29 h 47"/>
                    <a:gd name="T34" fmla="*/ 63 w 85"/>
                    <a:gd name="T35" fmla="*/ 35 h 47"/>
                    <a:gd name="T36" fmla="*/ 51 w 85"/>
                    <a:gd name="T37" fmla="*/ 44 h 47"/>
                    <a:gd name="T38" fmla="*/ 36 w 85"/>
                    <a:gd name="T39" fmla="*/ 45 h 47"/>
                    <a:gd name="T40" fmla="*/ 31 w 85"/>
                    <a:gd name="T41" fmla="*/ 47 h 47"/>
                    <a:gd name="T42" fmla="*/ 23 w 85"/>
                    <a:gd name="T43" fmla="*/ 40 h 47"/>
                    <a:gd name="T44" fmla="*/ 14 w 85"/>
                    <a:gd name="T45" fmla="*/ 39 h 47"/>
                    <a:gd name="T46" fmla="*/ 0 w 85"/>
                    <a:gd name="T47" fmla="*/ 2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5" h="47">
                      <a:moveTo>
                        <a:pt x="0" y="29"/>
                      </a:moveTo>
                      <a:lnTo>
                        <a:pt x="9" y="34"/>
                      </a:lnTo>
                      <a:lnTo>
                        <a:pt x="29" y="32"/>
                      </a:lnTo>
                      <a:lnTo>
                        <a:pt x="33" y="27"/>
                      </a:lnTo>
                      <a:lnTo>
                        <a:pt x="46" y="24"/>
                      </a:lnTo>
                      <a:lnTo>
                        <a:pt x="55" y="27"/>
                      </a:lnTo>
                      <a:lnTo>
                        <a:pt x="56" y="29"/>
                      </a:lnTo>
                      <a:lnTo>
                        <a:pt x="67" y="28"/>
                      </a:lnTo>
                      <a:lnTo>
                        <a:pt x="71" y="23"/>
                      </a:lnTo>
                      <a:lnTo>
                        <a:pt x="70" y="13"/>
                      </a:lnTo>
                      <a:lnTo>
                        <a:pt x="67" y="3"/>
                      </a:lnTo>
                      <a:lnTo>
                        <a:pt x="65" y="0"/>
                      </a:lnTo>
                      <a:lnTo>
                        <a:pt x="73" y="7"/>
                      </a:lnTo>
                      <a:lnTo>
                        <a:pt x="76" y="13"/>
                      </a:lnTo>
                      <a:lnTo>
                        <a:pt x="77" y="21"/>
                      </a:lnTo>
                      <a:lnTo>
                        <a:pt x="85" y="29"/>
                      </a:lnTo>
                      <a:lnTo>
                        <a:pt x="77" y="29"/>
                      </a:lnTo>
                      <a:lnTo>
                        <a:pt x="63" y="35"/>
                      </a:lnTo>
                      <a:lnTo>
                        <a:pt x="51" y="44"/>
                      </a:lnTo>
                      <a:lnTo>
                        <a:pt x="36" y="45"/>
                      </a:lnTo>
                      <a:lnTo>
                        <a:pt x="31" y="47"/>
                      </a:lnTo>
                      <a:lnTo>
                        <a:pt x="23" y="40"/>
                      </a:lnTo>
                      <a:lnTo>
                        <a:pt x="14" y="39"/>
                      </a:lnTo>
                      <a:lnTo>
                        <a:pt x="0" y="29"/>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 name="Freeform 131"/>
                <p:cNvSpPr>
                  <a:spLocks/>
                </p:cNvSpPr>
                <p:nvPr/>
              </p:nvSpPr>
              <p:spPr bwMode="auto">
                <a:xfrm>
                  <a:off x="6983" y="1878"/>
                  <a:ext cx="43" cy="12"/>
                </a:xfrm>
                <a:custGeom>
                  <a:avLst/>
                  <a:gdLst>
                    <a:gd name="T0" fmla="*/ 0 w 86"/>
                    <a:gd name="T1" fmla="*/ 3 h 23"/>
                    <a:gd name="T2" fmla="*/ 5 w 86"/>
                    <a:gd name="T3" fmla="*/ 10 h 23"/>
                    <a:gd name="T4" fmla="*/ 15 w 86"/>
                    <a:gd name="T5" fmla="*/ 1 h 23"/>
                    <a:gd name="T6" fmla="*/ 22 w 86"/>
                    <a:gd name="T7" fmla="*/ 3 h 23"/>
                    <a:gd name="T8" fmla="*/ 30 w 86"/>
                    <a:gd name="T9" fmla="*/ 0 h 23"/>
                    <a:gd name="T10" fmla="*/ 36 w 86"/>
                    <a:gd name="T11" fmla="*/ 1 h 23"/>
                    <a:gd name="T12" fmla="*/ 40 w 86"/>
                    <a:gd name="T13" fmla="*/ 5 h 23"/>
                    <a:gd name="T14" fmla="*/ 56 w 86"/>
                    <a:gd name="T15" fmla="*/ 7 h 23"/>
                    <a:gd name="T16" fmla="*/ 70 w 86"/>
                    <a:gd name="T17" fmla="*/ 9 h 23"/>
                    <a:gd name="T18" fmla="*/ 83 w 86"/>
                    <a:gd name="T19" fmla="*/ 7 h 23"/>
                    <a:gd name="T20" fmla="*/ 84 w 86"/>
                    <a:gd name="T21" fmla="*/ 6 h 23"/>
                    <a:gd name="T22" fmla="*/ 86 w 86"/>
                    <a:gd name="T23" fmla="*/ 9 h 23"/>
                    <a:gd name="T24" fmla="*/ 73 w 86"/>
                    <a:gd name="T25" fmla="*/ 10 h 23"/>
                    <a:gd name="T26" fmla="*/ 58 w 86"/>
                    <a:gd name="T27" fmla="*/ 10 h 23"/>
                    <a:gd name="T28" fmla="*/ 46 w 86"/>
                    <a:gd name="T29" fmla="*/ 14 h 23"/>
                    <a:gd name="T30" fmla="*/ 37 w 86"/>
                    <a:gd name="T31" fmla="*/ 17 h 23"/>
                    <a:gd name="T32" fmla="*/ 29 w 86"/>
                    <a:gd name="T33" fmla="*/ 23 h 23"/>
                    <a:gd name="T34" fmla="*/ 21 w 86"/>
                    <a:gd name="T35" fmla="*/ 17 h 23"/>
                    <a:gd name="T36" fmla="*/ 15 w 86"/>
                    <a:gd name="T37" fmla="*/ 13 h 23"/>
                    <a:gd name="T38" fmla="*/ 0 w 86"/>
                    <a:gd name="T39"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23">
                      <a:moveTo>
                        <a:pt x="0" y="3"/>
                      </a:moveTo>
                      <a:lnTo>
                        <a:pt x="5" y="10"/>
                      </a:lnTo>
                      <a:lnTo>
                        <a:pt x="15" y="1"/>
                      </a:lnTo>
                      <a:lnTo>
                        <a:pt x="22" y="3"/>
                      </a:lnTo>
                      <a:lnTo>
                        <a:pt x="30" y="0"/>
                      </a:lnTo>
                      <a:lnTo>
                        <a:pt x="36" y="1"/>
                      </a:lnTo>
                      <a:lnTo>
                        <a:pt x="40" y="5"/>
                      </a:lnTo>
                      <a:lnTo>
                        <a:pt x="56" y="7"/>
                      </a:lnTo>
                      <a:lnTo>
                        <a:pt x="70" y="9"/>
                      </a:lnTo>
                      <a:lnTo>
                        <a:pt x="83" y="7"/>
                      </a:lnTo>
                      <a:lnTo>
                        <a:pt x="84" y="6"/>
                      </a:lnTo>
                      <a:lnTo>
                        <a:pt x="86" y="9"/>
                      </a:lnTo>
                      <a:lnTo>
                        <a:pt x="73" y="10"/>
                      </a:lnTo>
                      <a:lnTo>
                        <a:pt x="58" y="10"/>
                      </a:lnTo>
                      <a:lnTo>
                        <a:pt x="46" y="14"/>
                      </a:lnTo>
                      <a:lnTo>
                        <a:pt x="37" y="17"/>
                      </a:lnTo>
                      <a:lnTo>
                        <a:pt x="29" y="23"/>
                      </a:lnTo>
                      <a:lnTo>
                        <a:pt x="21" y="17"/>
                      </a:lnTo>
                      <a:lnTo>
                        <a:pt x="15" y="13"/>
                      </a:lnTo>
                      <a:lnTo>
                        <a:pt x="0" y="3"/>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 name="Freeform 132"/>
                <p:cNvSpPr>
                  <a:spLocks/>
                </p:cNvSpPr>
                <p:nvPr/>
              </p:nvSpPr>
              <p:spPr bwMode="auto">
                <a:xfrm>
                  <a:off x="7012" y="1713"/>
                  <a:ext cx="123" cy="210"/>
                </a:xfrm>
                <a:custGeom>
                  <a:avLst/>
                  <a:gdLst>
                    <a:gd name="T0" fmla="*/ 21 w 246"/>
                    <a:gd name="T1" fmla="*/ 209 h 420"/>
                    <a:gd name="T2" fmla="*/ 30 w 246"/>
                    <a:gd name="T3" fmla="*/ 192 h 420"/>
                    <a:gd name="T4" fmla="*/ 16 w 246"/>
                    <a:gd name="T5" fmla="*/ 179 h 420"/>
                    <a:gd name="T6" fmla="*/ 51 w 246"/>
                    <a:gd name="T7" fmla="*/ 171 h 420"/>
                    <a:gd name="T8" fmla="*/ 51 w 246"/>
                    <a:gd name="T9" fmla="*/ 157 h 420"/>
                    <a:gd name="T10" fmla="*/ 83 w 246"/>
                    <a:gd name="T11" fmla="*/ 155 h 420"/>
                    <a:gd name="T12" fmla="*/ 53 w 246"/>
                    <a:gd name="T13" fmla="*/ 149 h 420"/>
                    <a:gd name="T14" fmla="*/ 68 w 246"/>
                    <a:gd name="T15" fmla="*/ 137 h 420"/>
                    <a:gd name="T16" fmla="*/ 45 w 246"/>
                    <a:gd name="T17" fmla="*/ 122 h 420"/>
                    <a:gd name="T18" fmla="*/ 45 w 246"/>
                    <a:gd name="T19" fmla="*/ 90 h 420"/>
                    <a:gd name="T20" fmla="*/ 47 w 246"/>
                    <a:gd name="T21" fmla="*/ 42 h 420"/>
                    <a:gd name="T22" fmla="*/ 68 w 246"/>
                    <a:gd name="T23" fmla="*/ 30 h 420"/>
                    <a:gd name="T24" fmla="*/ 109 w 246"/>
                    <a:gd name="T25" fmla="*/ 117 h 420"/>
                    <a:gd name="T26" fmla="*/ 139 w 246"/>
                    <a:gd name="T27" fmla="*/ 199 h 420"/>
                    <a:gd name="T28" fmla="*/ 164 w 246"/>
                    <a:gd name="T29" fmla="*/ 217 h 420"/>
                    <a:gd name="T30" fmla="*/ 179 w 246"/>
                    <a:gd name="T31" fmla="*/ 149 h 420"/>
                    <a:gd name="T32" fmla="*/ 219 w 246"/>
                    <a:gd name="T33" fmla="*/ 110 h 420"/>
                    <a:gd name="T34" fmla="*/ 246 w 246"/>
                    <a:gd name="T35" fmla="*/ 168 h 420"/>
                    <a:gd name="T36" fmla="*/ 229 w 246"/>
                    <a:gd name="T37" fmla="*/ 239 h 420"/>
                    <a:gd name="T38" fmla="*/ 209 w 246"/>
                    <a:gd name="T39" fmla="*/ 269 h 420"/>
                    <a:gd name="T40" fmla="*/ 186 w 246"/>
                    <a:gd name="T41" fmla="*/ 270 h 420"/>
                    <a:gd name="T42" fmla="*/ 178 w 246"/>
                    <a:gd name="T43" fmla="*/ 288 h 420"/>
                    <a:gd name="T44" fmla="*/ 192 w 246"/>
                    <a:gd name="T45" fmla="*/ 306 h 420"/>
                    <a:gd name="T46" fmla="*/ 192 w 246"/>
                    <a:gd name="T47" fmla="*/ 322 h 420"/>
                    <a:gd name="T48" fmla="*/ 206 w 246"/>
                    <a:gd name="T49" fmla="*/ 326 h 420"/>
                    <a:gd name="T50" fmla="*/ 150 w 246"/>
                    <a:gd name="T51" fmla="*/ 420 h 420"/>
                    <a:gd name="T52" fmla="*/ 173 w 246"/>
                    <a:gd name="T53" fmla="*/ 351 h 420"/>
                    <a:gd name="T54" fmla="*/ 158 w 246"/>
                    <a:gd name="T55" fmla="*/ 306 h 420"/>
                    <a:gd name="T56" fmla="*/ 122 w 246"/>
                    <a:gd name="T57" fmla="*/ 343 h 420"/>
                    <a:gd name="T58" fmla="*/ 98 w 246"/>
                    <a:gd name="T59" fmla="*/ 381 h 420"/>
                    <a:gd name="T60" fmla="*/ 58 w 246"/>
                    <a:gd name="T61" fmla="*/ 364 h 420"/>
                    <a:gd name="T62" fmla="*/ 74 w 246"/>
                    <a:gd name="T63" fmla="*/ 347 h 420"/>
                    <a:gd name="T64" fmla="*/ 64 w 246"/>
                    <a:gd name="T65" fmla="*/ 320 h 420"/>
                    <a:gd name="T66" fmla="*/ 90 w 246"/>
                    <a:gd name="T67" fmla="*/ 312 h 420"/>
                    <a:gd name="T68" fmla="*/ 86 w 246"/>
                    <a:gd name="T69" fmla="*/ 283 h 420"/>
                    <a:gd name="T70" fmla="*/ 78 w 246"/>
                    <a:gd name="T71" fmla="*/ 260 h 420"/>
                    <a:gd name="T72" fmla="*/ 46 w 246"/>
                    <a:gd name="T73" fmla="*/ 252 h 420"/>
                    <a:gd name="T74" fmla="*/ 86 w 246"/>
                    <a:gd name="T75" fmla="*/ 232 h 420"/>
                    <a:gd name="T76" fmla="*/ 103 w 246"/>
                    <a:gd name="T77" fmla="*/ 214 h 420"/>
                    <a:gd name="T78" fmla="*/ 108 w 246"/>
                    <a:gd name="T79" fmla="*/ 171 h 420"/>
                    <a:gd name="T80" fmla="*/ 85 w 246"/>
                    <a:gd name="T81" fmla="*/ 184 h 420"/>
                    <a:gd name="T82" fmla="*/ 51 w 246"/>
                    <a:gd name="T83" fmla="*/ 199 h 420"/>
                    <a:gd name="T84" fmla="*/ 34 w 246"/>
                    <a:gd name="T85" fmla="*/ 218 h 420"/>
                    <a:gd name="T86" fmla="*/ 0 w 246"/>
                    <a:gd name="T87" fmla="*/ 205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6" h="420">
                      <a:moveTo>
                        <a:pt x="0" y="205"/>
                      </a:moveTo>
                      <a:lnTo>
                        <a:pt x="9" y="209"/>
                      </a:lnTo>
                      <a:lnTo>
                        <a:pt x="21" y="209"/>
                      </a:lnTo>
                      <a:lnTo>
                        <a:pt x="34" y="203"/>
                      </a:lnTo>
                      <a:lnTo>
                        <a:pt x="37" y="196"/>
                      </a:lnTo>
                      <a:lnTo>
                        <a:pt x="30" y="192"/>
                      </a:lnTo>
                      <a:lnTo>
                        <a:pt x="16" y="190"/>
                      </a:lnTo>
                      <a:lnTo>
                        <a:pt x="16" y="184"/>
                      </a:lnTo>
                      <a:lnTo>
                        <a:pt x="16" y="179"/>
                      </a:lnTo>
                      <a:lnTo>
                        <a:pt x="37" y="175"/>
                      </a:lnTo>
                      <a:lnTo>
                        <a:pt x="37" y="172"/>
                      </a:lnTo>
                      <a:lnTo>
                        <a:pt x="51" y="171"/>
                      </a:lnTo>
                      <a:lnTo>
                        <a:pt x="46" y="167"/>
                      </a:lnTo>
                      <a:lnTo>
                        <a:pt x="44" y="161"/>
                      </a:lnTo>
                      <a:lnTo>
                        <a:pt x="51" y="157"/>
                      </a:lnTo>
                      <a:lnTo>
                        <a:pt x="66" y="160"/>
                      </a:lnTo>
                      <a:lnTo>
                        <a:pt x="68" y="156"/>
                      </a:lnTo>
                      <a:lnTo>
                        <a:pt x="83" y="155"/>
                      </a:lnTo>
                      <a:lnTo>
                        <a:pt x="71" y="151"/>
                      </a:lnTo>
                      <a:lnTo>
                        <a:pt x="58" y="151"/>
                      </a:lnTo>
                      <a:lnTo>
                        <a:pt x="53" y="149"/>
                      </a:lnTo>
                      <a:lnTo>
                        <a:pt x="59" y="143"/>
                      </a:lnTo>
                      <a:lnTo>
                        <a:pt x="67" y="139"/>
                      </a:lnTo>
                      <a:lnTo>
                        <a:pt x="68" y="137"/>
                      </a:lnTo>
                      <a:lnTo>
                        <a:pt x="54" y="124"/>
                      </a:lnTo>
                      <a:lnTo>
                        <a:pt x="44" y="124"/>
                      </a:lnTo>
                      <a:lnTo>
                        <a:pt x="45" y="122"/>
                      </a:lnTo>
                      <a:lnTo>
                        <a:pt x="54" y="117"/>
                      </a:lnTo>
                      <a:lnTo>
                        <a:pt x="43" y="106"/>
                      </a:lnTo>
                      <a:lnTo>
                        <a:pt x="45" y="90"/>
                      </a:lnTo>
                      <a:lnTo>
                        <a:pt x="66" y="85"/>
                      </a:lnTo>
                      <a:lnTo>
                        <a:pt x="48" y="70"/>
                      </a:lnTo>
                      <a:lnTo>
                        <a:pt x="47" y="42"/>
                      </a:lnTo>
                      <a:lnTo>
                        <a:pt x="48" y="6"/>
                      </a:lnTo>
                      <a:lnTo>
                        <a:pt x="66" y="0"/>
                      </a:lnTo>
                      <a:lnTo>
                        <a:pt x="68" y="30"/>
                      </a:lnTo>
                      <a:lnTo>
                        <a:pt x="78" y="64"/>
                      </a:lnTo>
                      <a:lnTo>
                        <a:pt x="102" y="97"/>
                      </a:lnTo>
                      <a:lnTo>
                        <a:pt x="109" y="117"/>
                      </a:lnTo>
                      <a:lnTo>
                        <a:pt x="133" y="155"/>
                      </a:lnTo>
                      <a:lnTo>
                        <a:pt x="140" y="175"/>
                      </a:lnTo>
                      <a:lnTo>
                        <a:pt x="139" y="199"/>
                      </a:lnTo>
                      <a:lnTo>
                        <a:pt x="137" y="207"/>
                      </a:lnTo>
                      <a:lnTo>
                        <a:pt x="147" y="221"/>
                      </a:lnTo>
                      <a:lnTo>
                        <a:pt x="164" y="217"/>
                      </a:lnTo>
                      <a:lnTo>
                        <a:pt x="178" y="193"/>
                      </a:lnTo>
                      <a:lnTo>
                        <a:pt x="179" y="167"/>
                      </a:lnTo>
                      <a:lnTo>
                        <a:pt x="179" y="149"/>
                      </a:lnTo>
                      <a:lnTo>
                        <a:pt x="189" y="123"/>
                      </a:lnTo>
                      <a:lnTo>
                        <a:pt x="205" y="113"/>
                      </a:lnTo>
                      <a:lnTo>
                        <a:pt x="219" y="110"/>
                      </a:lnTo>
                      <a:lnTo>
                        <a:pt x="234" y="120"/>
                      </a:lnTo>
                      <a:lnTo>
                        <a:pt x="238" y="137"/>
                      </a:lnTo>
                      <a:lnTo>
                        <a:pt x="246" y="168"/>
                      </a:lnTo>
                      <a:lnTo>
                        <a:pt x="244" y="196"/>
                      </a:lnTo>
                      <a:lnTo>
                        <a:pt x="236" y="229"/>
                      </a:lnTo>
                      <a:lnTo>
                        <a:pt x="229" y="239"/>
                      </a:lnTo>
                      <a:lnTo>
                        <a:pt x="226" y="248"/>
                      </a:lnTo>
                      <a:lnTo>
                        <a:pt x="220" y="254"/>
                      </a:lnTo>
                      <a:lnTo>
                        <a:pt x="209" y="269"/>
                      </a:lnTo>
                      <a:lnTo>
                        <a:pt x="203" y="275"/>
                      </a:lnTo>
                      <a:lnTo>
                        <a:pt x="190" y="275"/>
                      </a:lnTo>
                      <a:lnTo>
                        <a:pt x="186" y="270"/>
                      </a:lnTo>
                      <a:lnTo>
                        <a:pt x="180" y="268"/>
                      </a:lnTo>
                      <a:lnTo>
                        <a:pt x="180" y="281"/>
                      </a:lnTo>
                      <a:lnTo>
                        <a:pt x="178" y="288"/>
                      </a:lnTo>
                      <a:lnTo>
                        <a:pt x="181" y="295"/>
                      </a:lnTo>
                      <a:lnTo>
                        <a:pt x="192" y="293"/>
                      </a:lnTo>
                      <a:lnTo>
                        <a:pt x="192" y="306"/>
                      </a:lnTo>
                      <a:lnTo>
                        <a:pt x="193" y="306"/>
                      </a:lnTo>
                      <a:lnTo>
                        <a:pt x="192" y="315"/>
                      </a:lnTo>
                      <a:lnTo>
                        <a:pt x="192" y="322"/>
                      </a:lnTo>
                      <a:lnTo>
                        <a:pt x="202" y="323"/>
                      </a:lnTo>
                      <a:lnTo>
                        <a:pt x="206" y="311"/>
                      </a:lnTo>
                      <a:lnTo>
                        <a:pt x="206" y="326"/>
                      </a:lnTo>
                      <a:lnTo>
                        <a:pt x="209" y="339"/>
                      </a:lnTo>
                      <a:lnTo>
                        <a:pt x="173" y="394"/>
                      </a:lnTo>
                      <a:lnTo>
                        <a:pt x="150" y="420"/>
                      </a:lnTo>
                      <a:lnTo>
                        <a:pt x="126" y="418"/>
                      </a:lnTo>
                      <a:lnTo>
                        <a:pt x="159" y="378"/>
                      </a:lnTo>
                      <a:lnTo>
                        <a:pt x="173" y="351"/>
                      </a:lnTo>
                      <a:lnTo>
                        <a:pt x="174" y="331"/>
                      </a:lnTo>
                      <a:lnTo>
                        <a:pt x="171" y="309"/>
                      </a:lnTo>
                      <a:lnTo>
                        <a:pt x="158" y="306"/>
                      </a:lnTo>
                      <a:lnTo>
                        <a:pt x="141" y="310"/>
                      </a:lnTo>
                      <a:lnTo>
                        <a:pt x="130" y="322"/>
                      </a:lnTo>
                      <a:lnTo>
                        <a:pt x="122" y="343"/>
                      </a:lnTo>
                      <a:lnTo>
                        <a:pt x="109" y="367"/>
                      </a:lnTo>
                      <a:lnTo>
                        <a:pt x="106" y="377"/>
                      </a:lnTo>
                      <a:lnTo>
                        <a:pt x="98" y="381"/>
                      </a:lnTo>
                      <a:lnTo>
                        <a:pt x="71" y="385"/>
                      </a:lnTo>
                      <a:lnTo>
                        <a:pt x="67" y="373"/>
                      </a:lnTo>
                      <a:lnTo>
                        <a:pt x="58" y="364"/>
                      </a:lnTo>
                      <a:lnTo>
                        <a:pt x="58" y="351"/>
                      </a:lnTo>
                      <a:lnTo>
                        <a:pt x="60" y="348"/>
                      </a:lnTo>
                      <a:lnTo>
                        <a:pt x="74" y="347"/>
                      </a:lnTo>
                      <a:lnTo>
                        <a:pt x="64" y="340"/>
                      </a:lnTo>
                      <a:lnTo>
                        <a:pt x="68" y="330"/>
                      </a:lnTo>
                      <a:lnTo>
                        <a:pt x="64" y="320"/>
                      </a:lnTo>
                      <a:lnTo>
                        <a:pt x="74" y="311"/>
                      </a:lnTo>
                      <a:lnTo>
                        <a:pt x="82" y="310"/>
                      </a:lnTo>
                      <a:lnTo>
                        <a:pt x="90" y="312"/>
                      </a:lnTo>
                      <a:lnTo>
                        <a:pt x="85" y="302"/>
                      </a:lnTo>
                      <a:lnTo>
                        <a:pt x="86" y="293"/>
                      </a:lnTo>
                      <a:lnTo>
                        <a:pt x="86" y="283"/>
                      </a:lnTo>
                      <a:lnTo>
                        <a:pt x="99" y="278"/>
                      </a:lnTo>
                      <a:lnTo>
                        <a:pt x="82" y="271"/>
                      </a:lnTo>
                      <a:lnTo>
                        <a:pt x="78" y="260"/>
                      </a:lnTo>
                      <a:lnTo>
                        <a:pt x="71" y="250"/>
                      </a:lnTo>
                      <a:lnTo>
                        <a:pt x="60" y="254"/>
                      </a:lnTo>
                      <a:lnTo>
                        <a:pt x="46" y="252"/>
                      </a:lnTo>
                      <a:lnTo>
                        <a:pt x="61" y="247"/>
                      </a:lnTo>
                      <a:lnTo>
                        <a:pt x="74" y="236"/>
                      </a:lnTo>
                      <a:lnTo>
                        <a:pt x="86" y="232"/>
                      </a:lnTo>
                      <a:lnTo>
                        <a:pt x="99" y="232"/>
                      </a:lnTo>
                      <a:lnTo>
                        <a:pt x="92" y="219"/>
                      </a:lnTo>
                      <a:lnTo>
                        <a:pt x="103" y="214"/>
                      </a:lnTo>
                      <a:lnTo>
                        <a:pt x="100" y="201"/>
                      </a:lnTo>
                      <a:lnTo>
                        <a:pt x="111" y="193"/>
                      </a:lnTo>
                      <a:lnTo>
                        <a:pt x="108" y="171"/>
                      </a:lnTo>
                      <a:lnTo>
                        <a:pt x="103" y="156"/>
                      </a:lnTo>
                      <a:lnTo>
                        <a:pt x="93" y="167"/>
                      </a:lnTo>
                      <a:lnTo>
                        <a:pt x="85" y="184"/>
                      </a:lnTo>
                      <a:lnTo>
                        <a:pt x="75" y="195"/>
                      </a:lnTo>
                      <a:lnTo>
                        <a:pt x="64" y="206"/>
                      </a:lnTo>
                      <a:lnTo>
                        <a:pt x="51" y="199"/>
                      </a:lnTo>
                      <a:lnTo>
                        <a:pt x="47" y="195"/>
                      </a:lnTo>
                      <a:lnTo>
                        <a:pt x="42" y="208"/>
                      </a:lnTo>
                      <a:lnTo>
                        <a:pt x="34" y="218"/>
                      </a:lnTo>
                      <a:lnTo>
                        <a:pt x="14" y="221"/>
                      </a:lnTo>
                      <a:lnTo>
                        <a:pt x="0" y="219"/>
                      </a:lnTo>
                      <a:lnTo>
                        <a:pt x="0" y="205"/>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 name="Freeform 133"/>
                <p:cNvSpPr>
                  <a:spLocks/>
                </p:cNvSpPr>
                <p:nvPr/>
              </p:nvSpPr>
              <p:spPr bwMode="auto">
                <a:xfrm>
                  <a:off x="6969" y="1817"/>
                  <a:ext cx="15" cy="18"/>
                </a:xfrm>
                <a:custGeom>
                  <a:avLst/>
                  <a:gdLst>
                    <a:gd name="T0" fmla="*/ 0 w 31"/>
                    <a:gd name="T1" fmla="*/ 9 h 37"/>
                    <a:gd name="T2" fmla="*/ 7 w 31"/>
                    <a:gd name="T3" fmla="*/ 10 h 37"/>
                    <a:gd name="T4" fmla="*/ 16 w 31"/>
                    <a:gd name="T5" fmla="*/ 9 h 37"/>
                    <a:gd name="T6" fmla="*/ 21 w 31"/>
                    <a:gd name="T7" fmla="*/ 6 h 37"/>
                    <a:gd name="T8" fmla="*/ 23 w 31"/>
                    <a:gd name="T9" fmla="*/ 0 h 37"/>
                    <a:gd name="T10" fmla="*/ 31 w 31"/>
                    <a:gd name="T11" fmla="*/ 1 h 37"/>
                    <a:gd name="T12" fmla="*/ 27 w 31"/>
                    <a:gd name="T13" fmla="*/ 14 h 37"/>
                    <a:gd name="T14" fmla="*/ 27 w 31"/>
                    <a:gd name="T15" fmla="*/ 20 h 37"/>
                    <a:gd name="T16" fmla="*/ 27 w 31"/>
                    <a:gd name="T17" fmla="*/ 31 h 37"/>
                    <a:gd name="T18" fmla="*/ 23 w 31"/>
                    <a:gd name="T19" fmla="*/ 37 h 37"/>
                    <a:gd name="T20" fmla="*/ 20 w 31"/>
                    <a:gd name="T21" fmla="*/ 37 h 37"/>
                    <a:gd name="T22" fmla="*/ 16 w 31"/>
                    <a:gd name="T23" fmla="*/ 32 h 37"/>
                    <a:gd name="T24" fmla="*/ 12 w 31"/>
                    <a:gd name="T25" fmla="*/ 29 h 37"/>
                    <a:gd name="T26" fmla="*/ 20 w 31"/>
                    <a:gd name="T27" fmla="*/ 25 h 37"/>
                    <a:gd name="T28" fmla="*/ 18 w 31"/>
                    <a:gd name="T29" fmla="*/ 20 h 37"/>
                    <a:gd name="T30" fmla="*/ 5 w 31"/>
                    <a:gd name="T31" fmla="*/ 20 h 37"/>
                    <a:gd name="T32" fmla="*/ 0 w 31"/>
                    <a:gd name="T33" fmla="*/ 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37">
                      <a:moveTo>
                        <a:pt x="0" y="9"/>
                      </a:moveTo>
                      <a:lnTo>
                        <a:pt x="7" y="10"/>
                      </a:lnTo>
                      <a:lnTo>
                        <a:pt x="16" y="9"/>
                      </a:lnTo>
                      <a:lnTo>
                        <a:pt x="21" y="6"/>
                      </a:lnTo>
                      <a:lnTo>
                        <a:pt x="23" y="0"/>
                      </a:lnTo>
                      <a:lnTo>
                        <a:pt x="31" y="1"/>
                      </a:lnTo>
                      <a:lnTo>
                        <a:pt x="27" y="14"/>
                      </a:lnTo>
                      <a:lnTo>
                        <a:pt x="27" y="20"/>
                      </a:lnTo>
                      <a:lnTo>
                        <a:pt x="27" y="31"/>
                      </a:lnTo>
                      <a:lnTo>
                        <a:pt x="23" y="37"/>
                      </a:lnTo>
                      <a:lnTo>
                        <a:pt x="20" y="37"/>
                      </a:lnTo>
                      <a:lnTo>
                        <a:pt x="16" y="32"/>
                      </a:lnTo>
                      <a:lnTo>
                        <a:pt x="12" y="29"/>
                      </a:lnTo>
                      <a:lnTo>
                        <a:pt x="20" y="25"/>
                      </a:lnTo>
                      <a:lnTo>
                        <a:pt x="18" y="20"/>
                      </a:lnTo>
                      <a:lnTo>
                        <a:pt x="5" y="20"/>
                      </a:lnTo>
                      <a:lnTo>
                        <a:pt x="0" y="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5" name="Freeform 134"/>
                <p:cNvSpPr>
                  <a:spLocks/>
                </p:cNvSpPr>
                <p:nvPr/>
              </p:nvSpPr>
              <p:spPr bwMode="auto">
                <a:xfrm>
                  <a:off x="6991" y="1884"/>
                  <a:ext cx="37" cy="19"/>
                </a:xfrm>
                <a:custGeom>
                  <a:avLst/>
                  <a:gdLst>
                    <a:gd name="T0" fmla="*/ 0 w 73"/>
                    <a:gd name="T1" fmla="*/ 20 h 38"/>
                    <a:gd name="T2" fmla="*/ 13 w 73"/>
                    <a:gd name="T3" fmla="*/ 18 h 38"/>
                    <a:gd name="T4" fmla="*/ 23 w 73"/>
                    <a:gd name="T5" fmla="*/ 19 h 38"/>
                    <a:gd name="T6" fmla="*/ 32 w 73"/>
                    <a:gd name="T7" fmla="*/ 14 h 38"/>
                    <a:gd name="T8" fmla="*/ 47 w 73"/>
                    <a:gd name="T9" fmla="*/ 7 h 38"/>
                    <a:gd name="T10" fmla="*/ 52 w 73"/>
                    <a:gd name="T11" fmla="*/ 2 h 38"/>
                    <a:gd name="T12" fmla="*/ 64 w 73"/>
                    <a:gd name="T13" fmla="*/ 0 h 38"/>
                    <a:gd name="T14" fmla="*/ 72 w 73"/>
                    <a:gd name="T15" fmla="*/ 0 h 38"/>
                    <a:gd name="T16" fmla="*/ 73 w 73"/>
                    <a:gd name="T17" fmla="*/ 7 h 38"/>
                    <a:gd name="T18" fmla="*/ 64 w 73"/>
                    <a:gd name="T19" fmla="*/ 8 h 38"/>
                    <a:gd name="T20" fmla="*/ 54 w 73"/>
                    <a:gd name="T21" fmla="*/ 20 h 38"/>
                    <a:gd name="T22" fmla="*/ 45 w 73"/>
                    <a:gd name="T23" fmla="*/ 27 h 38"/>
                    <a:gd name="T24" fmla="*/ 41 w 73"/>
                    <a:gd name="T25" fmla="*/ 34 h 38"/>
                    <a:gd name="T26" fmla="*/ 37 w 73"/>
                    <a:gd name="T27" fmla="*/ 37 h 38"/>
                    <a:gd name="T28" fmla="*/ 20 w 73"/>
                    <a:gd name="T29" fmla="*/ 38 h 38"/>
                    <a:gd name="T30" fmla="*/ 9 w 73"/>
                    <a:gd name="T31" fmla="*/ 38 h 38"/>
                    <a:gd name="T32" fmla="*/ 6 w 73"/>
                    <a:gd name="T33" fmla="*/ 31 h 38"/>
                    <a:gd name="T34" fmla="*/ 0 w 73"/>
                    <a:gd name="T35"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38">
                      <a:moveTo>
                        <a:pt x="0" y="20"/>
                      </a:moveTo>
                      <a:lnTo>
                        <a:pt x="13" y="18"/>
                      </a:lnTo>
                      <a:lnTo>
                        <a:pt x="23" y="19"/>
                      </a:lnTo>
                      <a:lnTo>
                        <a:pt x="32" y="14"/>
                      </a:lnTo>
                      <a:lnTo>
                        <a:pt x="47" y="7"/>
                      </a:lnTo>
                      <a:lnTo>
                        <a:pt x="52" y="2"/>
                      </a:lnTo>
                      <a:lnTo>
                        <a:pt x="64" y="0"/>
                      </a:lnTo>
                      <a:lnTo>
                        <a:pt x="72" y="0"/>
                      </a:lnTo>
                      <a:lnTo>
                        <a:pt x="73" y="7"/>
                      </a:lnTo>
                      <a:lnTo>
                        <a:pt x="64" y="8"/>
                      </a:lnTo>
                      <a:lnTo>
                        <a:pt x="54" y="20"/>
                      </a:lnTo>
                      <a:lnTo>
                        <a:pt x="45" y="27"/>
                      </a:lnTo>
                      <a:lnTo>
                        <a:pt x="41" y="34"/>
                      </a:lnTo>
                      <a:lnTo>
                        <a:pt x="37" y="37"/>
                      </a:lnTo>
                      <a:lnTo>
                        <a:pt x="20" y="38"/>
                      </a:lnTo>
                      <a:lnTo>
                        <a:pt x="9" y="38"/>
                      </a:lnTo>
                      <a:lnTo>
                        <a:pt x="6" y="31"/>
                      </a:lnTo>
                      <a:lnTo>
                        <a:pt x="0" y="20"/>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6" name="Freeform 135"/>
                <p:cNvSpPr>
                  <a:spLocks/>
                </p:cNvSpPr>
                <p:nvPr/>
              </p:nvSpPr>
              <p:spPr bwMode="auto">
                <a:xfrm>
                  <a:off x="7108" y="1792"/>
                  <a:ext cx="14" cy="30"/>
                </a:xfrm>
                <a:custGeom>
                  <a:avLst/>
                  <a:gdLst>
                    <a:gd name="T0" fmla="*/ 3 w 27"/>
                    <a:gd name="T1" fmla="*/ 0 h 59"/>
                    <a:gd name="T2" fmla="*/ 0 w 27"/>
                    <a:gd name="T3" fmla="*/ 12 h 59"/>
                    <a:gd name="T4" fmla="*/ 1 w 27"/>
                    <a:gd name="T5" fmla="*/ 25 h 59"/>
                    <a:gd name="T6" fmla="*/ 9 w 27"/>
                    <a:gd name="T7" fmla="*/ 34 h 59"/>
                    <a:gd name="T8" fmla="*/ 16 w 27"/>
                    <a:gd name="T9" fmla="*/ 34 h 59"/>
                    <a:gd name="T10" fmla="*/ 18 w 27"/>
                    <a:gd name="T11" fmla="*/ 44 h 59"/>
                    <a:gd name="T12" fmla="*/ 15 w 27"/>
                    <a:gd name="T13" fmla="*/ 59 h 59"/>
                    <a:gd name="T14" fmla="*/ 25 w 27"/>
                    <a:gd name="T15" fmla="*/ 58 h 59"/>
                    <a:gd name="T16" fmla="*/ 27 w 27"/>
                    <a:gd name="T17" fmla="*/ 46 h 59"/>
                    <a:gd name="T18" fmla="*/ 26 w 27"/>
                    <a:gd name="T19" fmla="*/ 31 h 59"/>
                    <a:gd name="T20" fmla="*/ 18 w 27"/>
                    <a:gd name="T21" fmla="*/ 23 h 59"/>
                    <a:gd name="T22" fmla="*/ 12 w 27"/>
                    <a:gd name="T23" fmla="*/ 23 h 59"/>
                    <a:gd name="T24" fmla="*/ 7 w 27"/>
                    <a:gd name="T25" fmla="*/ 18 h 59"/>
                    <a:gd name="T26" fmla="*/ 3 w 27"/>
                    <a:gd name="T2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59">
                      <a:moveTo>
                        <a:pt x="3" y="0"/>
                      </a:moveTo>
                      <a:lnTo>
                        <a:pt x="0" y="12"/>
                      </a:lnTo>
                      <a:lnTo>
                        <a:pt x="1" y="25"/>
                      </a:lnTo>
                      <a:lnTo>
                        <a:pt x="9" y="34"/>
                      </a:lnTo>
                      <a:lnTo>
                        <a:pt x="16" y="34"/>
                      </a:lnTo>
                      <a:lnTo>
                        <a:pt x="18" y="44"/>
                      </a:lnTo>
                      <a:lnTo>
                        <a:pt x="15" y="59"/>
                      </a:lnTo>
                      <a:lnTo>
                        <a:pt x="25" y="58"/>
                      </a:lnTo>
                      <a:lnTo>
                        <a:pt x="27" y="46"/>
                      </a:lnTo>
                      <a:lnTo>
                        <a:pt x="26" y="31"/>
                      </a:lnTo>
                      <a:lnTo>
                        <a:pt x="18" y="23"/>
                      </a:lnTo>
                      <a:lnTo>
                        <a:pt x="12" y="23"/>
                      </a:lnTo>
                      <a:lnTo>
                        <a:pt x="7" y="18"/>
                      </a:lnTo>
                      <a:lnTo>
                        <a:pt x="3" y="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 name="Freeform 136"/>
                <p:cNvSpPr>
                  <a:spLocks/>
                </p:cNvSpPr>
                <p:nvPr/>
              </p:nvSpPr>
              <p:spPr bwMode="auto">
                <a:xfrm>
                  <a:off x="7115" y="1779"/>
                  <a:ext cx="15" cy="47"/>
                </a:xfrm>
                <a:custGeom>
                  <a:avLst/>
                  <a:gdLst>
                    <a:gd name="T0" fmla="*/ 0 w 31"/>
                    <a:gd name="T1" fmla="*/ 10 h 93"/>
                    <a:gd name="T2" fmla="*/ 7 w 31"/>
                    <a:gd name="T3" fmla="*/ 0 h 93"/>
                    <a:gd name="T4" fmla="*/ 14 w 31"/>
                    <a:gd name="T5" fmla="*/ 2 h 93"/>
                    <a:gd name="T6" fmla="*/ 19 w 31"/>
                    <a:gd name="T7" fmla="*/ 6 h 93"/>
                    <a:gd name="T8" fmla="*/ 28 w 31"/>
                    <a:gd name="T9" fmla="*/ 22 h 93"/>
                    <a:gd name="T10" fmla="*/ 31 w 31"/>
                    <a:gd name="T11" fmla="*/ 47 h 93"/>
                    <a:gd name="T12" fmla="*/ 30 w 31"/>
                    <a:gd name="T13" fmla="*/ 65 h 93"/>
                    <a:gd name="T14" fmla="*/ 26 w 31"/>
                    <a:gd name="T15" fmla="*/ 83 h 93"/>
                    <a:gd name="T16" fmla="*/ 8 w 31"/>
                    <a:gd name="T17" fmla="*/ 93 h 93"/>
                    <a:gd name="T18" fmla="*/ 20 w 31"/>
                    <a:gd name="T19" fmla="*/ 83 h 93"/>
                    <a:gd name="T20" fmla="*/ 26 w 31"/>
                    <a:gd name="T21" fmla="*/ 63 h 93"/>
                    <a:gd name="T22" fmla="*/ 23 w 31"/>
                    <a:gd name="T23" fmla="*/ 43 h 93"/>
                    <a:gd name="T24" fmla="*/ 21 w 31"/>
                    <a:gd name="T25" fmla="*/ 22 h 93"/>
                    <a:gd name="T26" fmla="*/ 15 w 31"/>
                    <a:gd name="T27" fmla="*/ 15 h 93"/>
                    <a:gd name="T28" fmla="*/ 0 w 31"/>
                    <a:gd name="T29" fmla="*/ 1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93">
                      <a:moveTo>
                        <a:pt x="0" y="10"/>
                      </a:moveTo>
                      <a:lnTo>
                        <a:pt x="7" y="0"/>
                      </a:lnTo>
                      <a:lnTo>
                        <a:pt x="14" y="2"/>
                      </a:lnTo>
                      <a:lnTo>
                        <a:pt x="19" y="6"/>
                      </a:lnTo>
                      <a:lnTo>
                        <a:pt x="28" y="22"/>
                      </a:lnTo>
                      <a:lnTo>
                        <a:pt x="31" y="47"/>
                      </a:lnTo>
                      <a:lnTo>
                        <a:pt x="30" y="65"/>
                      </a:lnTo>
                      <a:lnTo>
                        <a:pt x="26" y="83"/>
                      </a:lnTo>
                      <a:lnTo>
                        <a:pt x="8" y="93"/>
                      </a:lnTo>
                      <a:lnTo>
                        <a:pt x="20" y="83"/>
                      </a:lnTo>
                      <a:lnTo>
                        <a:pt x="26" y="63"/>
                      </a:lnTo>
                      <a:lnTo>
                        <a:pt x="23" y="43"/>
                      </a:lnTo>
                      <a:lnTo>
                        <a:pt x="21" y="22"/>
                      </a:lnTo>
                      <a:lnTo>
                        <a:pt x="15" y="15"/>
                      </a:lnTo>
                      <a:lnTo>
                        <a:pt x="0" y="1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8" name="Freeform 137"/>
                <p:cNvSpPr>
                  <a:spLocks/>
                </p:cNvSpPr>
                <p:nvPr/>
              </p:nvSpPr>
              <p:spPr bwMode="auto">
                <a:xfrm>
                  <a:off x="6949" y="1674"/>
                  <a:ext cx="193" cy="176"/>
                </a:xfrm>
                <a:custGeom>
                  <a:avLst/>
                  <a:gdLst>
                    <a:gd name="T0" fmla="*/ 8 w 385"/>
                    <a:gd name="T1" fmla="*/ 152 h 354"/>
                    <a:gd name="T2" fmla="*/ 30 w 385"/>
                    <a:gd name="T3" fmla="*/ 131 h 354"/>
                    <a:gd name="T4" fmla="*/ 76 w 385"/>
                    <a:gd name="T5" fmla="*/ 109 h 354"/>
                    <a:gd name="T6" fmla="*/ 100 w 385"/>
                    <a:gd name="T7" fmla="*/ 97 h 354"/>
                    <a:gd name="T8" fmla="*/ 144 w 385"/>
                    <a:gd name="T9" fmla="*/ 83 h 354"/>
                    <a:gd name="T10" fmla="*/ 178 w 385"/>
                    <a:gd name="T11" fmla="*/ 68 h 354"/>
                    <a:gd name="T12" fmla="*/ 200 w 385"/>
                    <a:gd name="T13" fmla="*/ 54 h 354"/>
                    <a:gd name="T14" fmla="*/ 169 w 385"/>
                    <a:gd name="T15" fmla="*/ 82 h 354"/>
                    <a:gd name="T16" fmla="*/ 188 w 385"/>
                    <a:gd name="T17" fmla="*/ 82 h 354"/>
                    <a:gd name="T18" fmla="*/ 186 w 385"/>
                    <a:gd name="T19" fmla="*/ 106 h 354"/>
                    <a:gd name="T20" fmla="*/ 196 w 385"/>
                    <a:gd name="T21" fmla="*/ 134 h 354"/>
                    <a:gd name="T22" fmla="*/ 208 w 385"/>
                    <a:gd name="T23" fmla="*/ 159 h 354"/>
                    <a:gd name="T24" fmla="*/ 225 w 385"/>
                    <a:gd name="T25" fmla="*/ 178 h 354"/>
                    <a:gd name="T26" fmla="*/ 227 w 385"/>
                    <a:gd name="T27" fmla="*/ 193 h 354"/>
                    <a:gd name="T28" fmla="*/ 237 w 385"/>
                    <a:gd name="T29" fmla="*/ 207 h 354"/>
                    <a:gd name="T30" fmla="*/ 251 w 385"/>
                    <a:gd name="T31" fmla="*/ 229 h 354"/>
                    <a:gd name="T32" fmla="*/ 258 w 385"/>
                    <a:gd name="T33" fmla="*/ 246 h 354"/>
                    <a:gd name="T34" fmla="*/ 261 w 385"/>
                    <a:gd name="T35" fmla="*/ 263 h 354"/>
                    <a:gd name="T36" fmla="*/ 261 w 385"/>
                    <a:gd name="T37" fmla="*/ 281 h 354"/>
                    <a:gd name="T38" fmla="*/ 258 w 385"/>
                    <a:gd name="T39" fmla="*/ 287 h 354"/>
                    <a:gd name="T40" fmla="*/ 272 w 385"/>
                    <a:gd name="T41" fmla="*/ 301 h 354"/>
                    <a:gd name="T42" fmla="*/ 291 w 385"/>
                    <a:gd name="T43" fmla="*/ 296 h 354"/>
                    <a:gd name="T44" fmla="*/ 302 w 385"/>
                    <a:gd name="T45" fmla="*/ 273 h 354"/>
                    <a:gd name="T46" fmla="*/ 304 w 385"/>
                    <a:gd name="T47" fmla="*/ 246 h 354"/>
                    <a:gd name="T48" fmla="*/ 308 w 385"/>
                    <a:gd name="T49" fmla="*/ 221 h 354"/>
                    <a:gd name="T50" fmla="*/ 320 w 385"/>
                    <a:gd name="T51" fmla="*/ 200 h 354"/>
                    <a:gd name="T52" fmla="*/ 338 w 385"/>
                    <a:gd name="T53" fmla="*/ 192 h 354"/>
                    <a:gd name="T54" fmla="*/ 356 w 385"/>
                    <a:gd name="T55" fmla="*/ 199 h 354"/>
                    <a:gd name="T56" fmla="*/ 361 w 385"/>
                    <a:gd name="T57" fmla="*/ 215 h 354"/>
                    <a:gd name="T58" fmla="*/ 365 w 385"/>
                    <a:gd name="T59" fmla="*/ 233 h 354"/>
                    <a:gd name="T60" fmla="*/ 368 w 385"/>
                    <a:gd name="T61" fmla="*/ 248 h 354"/>
                    <a:gd name="T62" fmla="*/ 368 w 385"/>
                    <a:gd name="T63" fmla="*/ 269 h 354"/>
                    <a:gd name="T64" fmla="*/ 365 w 385"/>
                    <a:gd name="T65" fmla="*/ 288 h 354"/>
                    <a:gd name="T66" fmla="*/ 359 w 385"/>
                    <a:gd name="T67" fmla="*/ 307 h 354"/>
                    <a:gd name="T68" fmla="*/ 350 w 385"/>
                    <a:gd name="T69" fmla="*/ 324 h 354"/>
                    <a:gd name="T70" fmla="*/ 361 w 385"/>
                    <a:gd name="T71" fmla="*/ 354 h 354"/>
                    <a:gd name="T72" fmla="*/ 379 w 385"/>
                    <a:gd name="T73" fmla="*/ 323 h 354"/>
                    <a:gd name="T74" fmla="*/ 381 w 385"/>
                    <a:gd name="T75" fmla="*/ 295 h 354"/>
                    <a:gd name="T76" fmla="*/ 379 w 385"/>
                    <a:gd name="T77" fmla="*/ 247 h 354"/>
                    <a:gd name="T78" fmla="*/ 385 w 385"/>
                    <a:gd name="T79" fmla="*/ 217 h 354"/>
                    <a:gd name="T80" fmla="*/ 385 w 385"/>
                    <a:gd name="T81" fmla="*/ 168 h 354"/>
                    <a:gd name="T82" fmla="*/ 379 w 385"/>
                    <a:gd name="T83" fmla="*/ 120 h 354"/>
                    <a:gd name="T84" fmla="*/ 372 w 385"/>
                    <a:gd name="T85" fmla="*/ 82 h 354"/>
                    <a:gd name="T86" fmla="*/ 353 w 385"/>
                    <a:gd name="T87" fmla="*/ 54 h 354"/>
                    <a:gd name="T88" fmla="*/ 330 w 385"/>
                    <a:gd name="T89" fmla="*/ 33 h 354"/>
                    <a:gd name="T90" fmla="*/ 295 w 385"/>
                    <a:gd name="T91" fmla="*/ 17 h 354"/>
                    <a:gd name="T92" fmla="*/ 269 w 385"/>
                    <a:gd name="T93" fmla="*/ 13 h 354"/>
                    <a:gd name="T94" fmla="*/ 250 w 385"/>
                    <a:gd name="T95" fmla="*/ 14 h 354"/>
                    <a:gd name="T96" fmla="*/ 226 w 385"/>
                    <a:gd name="T97" fmla="*/ 2 h 354"/>
                    <a:gd name="T98" fmla="*/ 192 w 385"/>
                    <a:gd name="T99" fmla="*/ 0 h 354"/>
                    <a:gd name="T100" fmla="*/ 131 w 385"/>
                    <a:gd name="T101" fmla="*/ 14 h 354"/>
                    <a:gd name="T102" fmla="*/ 89 w 385"/>
                    <a:gd name="T103" fmla="*/ 27 h 354"/>
                    <a:gd name="T104" fmla="*/ 54 w 385"/>
                    <a:gd name="T105" fmla="*/ 40 h 354"/>
                    <a:gd name="T106" fmla="*/ 30 w 385"/>
                    <a:gd name="T107" fmla="*/ 62 h 354"/>
                    <a:gd name="T108" fmla="*/ 10 w 385"/>
                    <a:gd name="T109" fmla="*/ 89 h 354"/>
                    <a:gd name="T110" fmla="*/ 0 w 385"/>
                    <a:gd name="T111" fmla="*/ 124 h 354"/>
                    <a:gd name="T112" fmla="*/ 8 w 385"/>
                    <a:gd name="T113" fmla="*/ 1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5" h="354">
                      <a:moveTo>
                        <a:pt x="8" y="152"/>
                      </a:moveTo>
                      <a:lnTo>
                        <a:pt x="30" y="131"/>
                      </a:lnTo>
                      <a:lnTo>
                        <a:pt x="76" y="109"/>
                      </a:lnTo>
                      <a:lnTo>
                        <a:pt x="100" y="97"/>
                      </a:lnTo>
                      <a:lnTo>
                        <a:pt x="144" y="83"/>
                      </a:lnTo>
                      <a:lnTo>
                        <a:pt x="178" y="68"/>
                      </a:lnTo>
                      <a:lnTo>
                        <a:pt x="200" y="54"/>
                      </a:lnTo>
                      <a:lnTo>
                        <a:pt x="169" y="82"/>
                      </a:lnTo>
                      <a:lnTo>
                        <a:pt x="188" y="82"/>
                      </a:lnTo>
                      <a:lnTo>
                        <a:pt x="186" y="106"/>
                      </a:lnTo>
                      <a:lnTo>
                        <a:pt x="196" y="134"/>
                      </a:lnTo>
                      <a:lnTo>
                        <a:pt x="208" y="159"/>
                      </a:lnTo>
                      <a:lnTo>
                        <a:pt x="225" y="178"/>
                      </a:lnTo>
                      <a:lnTo>
                        <a:pt x="227" y="193"/>
                      </a:lnTo>
                      <a:lnTo>
                        <a:pt x="237" y="207"/>
                      </a:lnTo>
                      <a:lnTo>
                        <a:pt x="251" y="229"/>
                      </a:lnTo>
                      <a:lnTo>
                        <a:pt x="258" y="246"/>
                      </a:lnTo>
                      <a:lnTo>
                        <a:pt x="261" y="263"/>
                      </a:lnTo>
                      <a:lnTo>
                        <a:pt x="261" y="281"/>
                      </a:lnTo>
                      <a:lnTo>
                        <a:pt x="258" y="287"/>
                      </a:lnTo>
                      <a:lnTo>
                        <a:pt x="272" y="301"/>
                      </a:lnTo>
                      <a:lnTo>
                        <a:pt x="291" y="296"/>
                      </a:lnTo>
                      <a:lnTo>
                        <a:pt x="302" y="273"/>
                      </a:lnTo>
                      <a:lnTo>
                        <a:pt x="304" y="246"/>
                      </a:lnTo>
                      <a:lnTo>
                        <a:pt x="308" y="221"/>
                      </a:lnTo>
                      <a:lnTo>
                        <a:pt x="320" y="200"/>
                      </a:lnTo>
                      <a:lnTo>
                        <a:pt x="338" y="192"/>
                      </a:lnTo>
                      <a:lnTo>
                        <a:pt x="356" y="199"/>
                      </a:lnTo>
                      <a:lnTo>
                        <a:pt x="361" y="215"/>
                      </a:lnTo>
                      <a:lnTo>
                        <a:pt x="365" y="233"/>
                      </a:lnTo>
                      <a:lnTo>
                        <a:pt x="368" y="248"/>
                      </a:lnTo>
                      <a:lnTo>
                        <a:pt x="368" y="269"/>
                      </a:lnTo>
                      <a:lnTo>
                        <a:pt x="365" y="288"/>
                      </a:lnTo>
                      <a:lnTo>
                        <a:pt x="359" y="307"/>
                      </a:lnTo>
                      <a:lnTo>
                        <a:pt x="350" y="324"/>
                      </a:lnTo>
                      <a:lnTo>
                        <a:pt x="361" y="354"/>
                      </a:lnTo>
                      <a:lnTo>
                        <a:pt x="379" y="323"/>
                      </a:lnTo>
                      <a:lnTo>
                        <a:pt x="381" y="295"/>
                      </a:lnTo>
                      <a:lnTo>
                        <a:pt x="379" y="247"/>
                      </a:lnTo>
                      <a:lnTo>
                        <a:pt x="385" y="217"/>
                      </a:lnTo>
                      <a:lnTo>
                        <a:pt x="385" y="168"/>
                      </a:lnTo>
                      <a:lnTo>
                        <a:pt x="379" y="120"/>
                      </a:lnTo>
                      <a:lnTo>
                        <a:pt x="372" y="82"/>
                      </a:lnTo>
                      <a:lnTo>
                        <a:pt x="353" y="54"/>
                      </a:lnTo>
                      <a:lnTo>
                        <a:pt x="330" y="33"/>
                      </a:lnTo>
                      <a:lnTo>
                        <a:pt x="295" y="17"/>
                      </a:lnTo>
                      <a:lnTo>
                        <a:pt x="269" y="13"/>
                      </a:lnTo>
                      <a:lnTo>
                        <a:pt x="250" y="14"/>
                      </a:lnTo>
                      <a:lnTo>
                        <a:pt x="226" y="2"/>
                      </a:lnTo>
                      <a:lnTo>
                        <a:pt x="192" y="0"/>
                      </a:lnTo>
                      <a:lnTo>
                        <a:pt x="131" y="14"/>
                      </a:lnTo>
                      <a:lnTo>
                        <a:pt x="89" y="27"/>
                      </a:lnTo>
                      <a:lnTo>
                        <a:pt x="54" y="40"/>
                      </a:lnTo>
                      <a:lnTo>
                        <a:pt x="30" y="62"/>
                      </a:lnTo>
                      <a:lnTo>
                        <a:pt x="10" y="89"/>
                      </a:lnTo>
                      <a:lnTo>
                        <a:pt x="0" y="124"/>
                      </a:lnTo>
                      <a:lnTo>
                        <a:pt x="8" y="152"/>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9" name="Freeform 138"/>
                <p:cNvSpPr>
                  <a:spLocks/>
                </p:cNvSpPr>
                <p:nvPr/>
              </p:nvSpPr>
              <p:spPr bwMode="auto">
                <a:xfrm>
                  <a:off x="6956" y="1676"/>
                  <a:ext cx="105" cy="51"/>
                </a:xfrm>
                <a:custGeom>
                  <a:avLst/>
                  <a:gdLst>
                    <a:gd name="T0" fmla="*/ 210 w 210"/>
                    <a:gd name="T1" fmla="*/ 8 h 101"/>
                    <a:gd name="T2" fmla="*/ 186 w 210"/>
                    <a:gd name="T3" fmla="*/ 31 h 101"/>
                    <a:gd name="T4" fmla="*/ 159 w 210"/>
                    <a:gd name="T5" fmla="*/ 53 h 101"/>
                    <a:gd name="T6" fmla="*/ 107 w 210"/>
                    <a:gd name="T7" fmla="*/ 70 h 101"/>
                    <a:gd name="T8" fmla="*/ 52 w 210"/>
                    <a:gd name="T9" fmla="*/ 76 h 101"/>
                    <a:gd name="T10" fmla="*/ 14 w 210"/>
                    <a:gd name="T11" fmla="*/ 89 h 101"/>
                    <a:gd name="T12" fmla="*/ 0 w 210"/>
                    <a:gd name="T13" fmla="*/ 101 h 101"/>
                    <a:gd name="T14" fmla="*/ 24 w 210"/>
                    <a:gd name="T15" fmla="*/ 77 h 101"/>
                    <a:gd name="T16" fmla="*/ 52 w 210"/>
                    <a:gd name="T17" fmla="*/ 62 h 101"/>
                    <a:gd name="T18" fmla="*/ 84 w 210"/>
                    <a:gd name="T19" fmla="*/ 48 h 101"/>
                    <a:gd name="T20" fmla="*/ 70 w 210"/>
                    <a:gd name="T21" fmla="*/ 48 h 101"/>
                    <a:gd name="T22" fmla="*/ 39 w 210"/>
                    <a:gd name="T23" fmla="*/ 55 h 101"/>
                    <a:gd name="T24" fmla="*/ 22 w 210"/>
                    <a:gd name="T25" fmla="*/ 63 h 101"/>
                    <a:gd name="T26" fmla="*/ 56 w 210"/>
                    <a:gd name="T27" fmla="*/ 42 h 101"/>
                    <a:gd name="T28" fmla="*/ 84 w 210"/>
                    <a:gd name="T29" fmla="*/ 31 h 101"/>
                    <a:gd name="T30" fmla="*/ 122 w 210"/>
                    <a:gd name="T31" fmla="*/ 21 h 101"/>
                    <a:gd name="T32" fmla="*/ 120 w 210"/>
                    <a:gd name="T33" fmla="*/ 15 h 101"/>
                    <a:gd name="T34" fmla="*/ 153 w 210"/>
                    <a:gd name="T35" fmla="*/ 11 h 101"/>
                    <a:gd name="T36" fmla="*/ 149 w 210"/>
                    <a:gd name="T37" fmla="*/ 7 h 101"/>
                    <a:gd name="T38" fmla="*/ 169 w 210"/>
                    <a:gd name="T39" fmla="*/ 1 h 101"/>
                    <a:gd name="T40" fmla="*/ 186 w 210"/>
                    <a:gd name="T41" fmla="*/ 0 h 101"/>
                    <a:gd name="T42" fmla="*/ 210 w 210"/>
                    <a:gd name="T43" fmla="*/ 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0" h="101">
                      <a:moveTo>
                        <a:pt x="210" y="8"/>
                      </a:moveTo>
                      <a:lnTo>
                        <a:pt x="186" y="31"/>
                      </a:lnTo>
                      <a:lnTo>
                        <a:pt x="159" y="53"/>
                      </a:lnTo>
                      <a:lnTo>
                        <a:pt x="107" y="70"/>
                      </a:lnTo>
                      <a:lnTo>
                        <a:pt x="52" y="76"/>
                      </a:lnTo>
                      <a:lnTo>
                        <a:pt x="14" y="89"/>
                      </a:lnTo>
                      <a:lnTo>
                        <a:pt x="0" y="101"/>
                      </a:lnTo>
                      <a:lnTo>
                        <a:pt x="24" y="77"/>
                      </a:lnTo>
                      <a:lnTo>
                        <a:pt x="52" y="62"/>
                      </a:lnTo>
                      <a:lnTo>
                        <a:pt x="84" y="48"/>
                      </a:lnTo>
                      <a:lnTo>
                        <a:pt x="70" y="48"/>
                      </a:lnTo>
                      <a:lnTo>
                        <a:pt x="39" y="55"/>
                      </a:lnTo>
                      <a:lnTo>
                        <a:pt x="22" y="63"/>
                      </a:lnTo>
                      <a:lnTo>
                        <a:pt x="56" y="42"/>
                      </a:lnTo>
                      <a:lnTo>
                        <a:pt x="84" y="31"/>
                      </a:lnTo>
                      <a:lnTo>
                        <a:pt x="122" y="21"/>
                      </a:lnTo>
                      <a:lnTo>
                        <a:pt x="120" y="15"/>
                      </a:lnTo>
                      <a:lnTo>
                        <a:pt x="153" y="11"/>
                      </a:lnTo>
                      <a:lnTo>
                        <a:pt x="149" y="7"/>
                      </a:lnTo>
                      <a:lnTo>
                        <a:pt x="169" y="1"/>
                      </a:lnTo>
                      <a:lnTo>
                        <a:pt x="186" y="0"/>
                      </a:lnTo>
                      <a:lnTo>
                        <a:pt x="210" y="8"/>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0" name="Freeform 139"/>
                <p:cNvSpPr>
                  <a:spLocks/>
                </p:cNvSpPr>
                <p:nvPr/>
              </p:nvSpPr>
              <p:spPr bwMode="auto">
                <a:xfrm>
                  <a:off x="7046" y="1683"/>
                  <a:ext cx="85" cy="97"/>
                </a:xfrm>
                <a:custGeom>
                  <a:avLst/>
                  <a:gdLst>
                    <a:gd name="T0" fmla="*/ 57 w 171"/>
                    <a:gd name="T1" fmla="*/ 0 h 193"/>
                    <a:gd name="T2" fmla="*/ 24 w 171"/>
                    <a:gd name="T3" fmla="*/ 27 h 193"/>
                    <a:gd name="T4" fmla="*/ 0 w 171"/>
                    <a:gd name="T5" fmla="*/ 49 h 193"/>
                    <a:gd name="T6" fmla="*/ 10 w 171"/>
                    <a:gd name="T7" fmla="*/ 46 h 193"/>
                    <a:gd name="T8" fmla="*/ 3 w 171"/>
                    <a:gd name="T9" fmla="*/ 58 h 193"/>
                    <a:gd name="T10" fmla="*/ 2 w 171"/>
                    <a:gd name="T11" fmla="*/ 72 h 193"/>
                    <a:gd name="T12" fmla="*/ 7 w 171"/>
                    <a:gd name="T13" fmla="*/ 93 h 193"/>
                    <a:gd name="T14" fmla="*/ 14 w 171"/>
                    <a:gd name="T15" fmla="*/ 118 h 193"/>
                    <a:gd name="T16" fmla="*/ 33 w 171"/>
                    <a:gd name="T17" fmla="*/ 132 h 193"/>
                    <a:gd name="T18" fmla="*/ 54 w 171"/>
                    <a:gd name="T19" fmla="*/ 159 h 193"/>
                    <a:gd name="T20" fmla="*/ 44 w 171"/>
                    <a:gd name="T21" fmla="*/ 124 h 193"/>
                    <a:gd name="T22" fmla="*/ 71 w 171"/>
                    <a:gd name="T23" fmla="*/ 132 h 193"/>
                    <a:gd name="T24" fmla="*/ 78 w 171"/>
                    <a:gd name="T25" fmla="*/ 151 h 193"/>
                    <a:gd name="T26" fmla="*/ 82 w 171"/>
                    <a:gd name="T27" fmla="*/ 193 h 193"/>
                    <a:gd name="T28" fmla="*/ 88 w 171"/>
                    <a:gd name="T29" fmla="*/ 159 h 193"/>
                    <a:gd name="T30" fmla="*/ 88 w 171"/>
                    <a:gd name="T31" fmla="*/ 135 h 193"/>
                    <a:gd name="T32" fmla="*/ 105 w 171"/>
                    <a:gd name="T33" fmla="*/ 158 h 193"/>
                    <a:gd name="T34" fmla="*/ 105 w 171"/>
                    <a:gd name="T35" fmla="*/ 189 h 193"/>
                    <a:gd name="T36" fmla="*/ 120 w 171"/>
                    <a:gd name="T37" fmla="*/ 155 h 193"/>
                    <a:gd name="T38" fmla="*/ 120 w 171"/>
                    <a:gd name="T39" fmla="*/ 118 h 193"/>
                    <a:gd name="T40" fmla="*/ 133 w 171"/>
                    <a:gd name="T41" fmla="*/ 132 h 193"/>
                    <a:gd name="T42" fmla="*/ 133 w 171"/>
                    <a:gd name="T43" fmla="*/ 158 h 193"/>
                    <a:gd name="T44" fmla="*/ 141 w 171"/>
                    <a:gd name="T45" fmla="*/ 104 h 193"/>
                    <a:gd name="T46" fmla="*/ 136 w 171"/>
                    <a:gd name="T47" fmla="*/ 79 h 193"/>
                    <a:gd name="T48" fmla="*/ 153 w 171"/>
                    <a:gd name="T49" fmla="*/ 86 h 193"/>
                    <a:gd name="T50" fmla="*/ 157 w 171"/>
                    <a:gd name="T51" fmla="*/ 103 h 193"/>
                    <a:gd name="T52" fmla="*/ 160 w 171"/>
                    <a:gd name="T53" fmla="*/ 80 h 193"/>
                    <a:gd name="T54" fmla="*/ 158 w 171"/>
                    <a:gd name="T55" fmla="*/ 65 h 193"/>
                    <a:gd name="T56" fmla="*/ 171 w 171"/>
                    <a:gd name="T57" fmla="*/ 66 h 193"/>
                    <a:gd name="T58" fmla="*/ 164 w 171"/>
                    <a:gd name="T59" fmla="*/ 51 h 193"/>
                    <a:gd name="T60" fmla="*/ 148 w 171"/>
                    <a:gd name="T61" fmla="*/ 35 h 193"/>
                    <a:gd name="T62" fmla="*/ 129 w 171"/>
                    <a:gd name="T63" fmla="*/ 20 h 193"/>
                    <a:gd name="T64" fmla="*/ 102 w 171"/>
                    <a:gd name="T65" fmla="*/ 8 h 193"/>
                    <a:gd name="T66" fmla="*/ 79 w 171"/>
                    <a:gd name="T67" fmla="*/ 1 h 193"/>
                    <a:gd name="T68" fmla="*/ 57 w 171"/>
                    <a:gd name="T6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193">
                      <a:moveTo>
                        <a:pt x="57" y="0"/>
                      </a:moveTo>
                      <a:lnTo>
                        <a:pt x="24" y="27"/>
                      </a:lnTo>
                      <a:lnTo>
                        <a:pt x="0" y="49"/>
                      </a:lnTo>
                      <a:lnTo>
                        <a:pt x="10" y="46"/>
                      </a:lnTo>
                      <a:lnTo>
                        <a:pt x="3" y="58"/>
                      </a:lnTo>
                      <a:lnTo>
                        <a:pt x="2" y="72"/>
                      </a:lnTo>
                      <a:lnTo>
                        <a:pt x="7" y="93"/>
                      </a:lnTo>
                      <a:lnTo>
                        <a:pt x="14" y="118"/>
                      </a:lnTo>
                      <a:lnTo>
                        <a:pt x="33" y="132"/>
                      </a:lnTo>
                      <a:lnTo>
                        <a:pt x="54" y="159"/>
                      </a:lnTo>
                      <a:lnTo>
                        <a:pt x="44" y="124"/>
                      </a:lnTo>
                      <a:lnTo>
                        <a:pt x="71" y="132"/>
                      </a:lnTo>
                      <a:lnTo>
                        <a:pt x="78" y="151"/>
                      </a:lnTo>
                      <a:lnTo>
                        <a:pt x="82" y="193"/>
                      </a:lnTo>
                      <a:lnTo>
                        <a:pt x="88" y="159"/>
                      </a:lnTo>
                      <a:lnTo>
                        <a:pt x="88" y="135"/>
                      </a:lnTo>
                      <a:lnTo>
                        <a:pt x="105" y="158"/>
                      </a:lnTo>
                      <a:lnTo>
                        <a:pt x="105" y="189"/>
                      </a:lnTo>
                      <a:lnTo>
                        <a:pt x="120" y="155"/>
                      </a:lnTo>
                      <a:lnTo>
                        <a:pt x="120" y="118"/>
                      </a:lnTo>
                      <a:lnTo>
                        <a:pt x="133" y="132"/>
                      </a:lnTo>
                      <a:lnTo>
                        <a:pt x="133" y="158"/>
                      </a:lnTo>
                      <a:lnTo>
                        <a:pt x="141" y="104"/>
                      </a:lnTo>
                      <a:lnTo>
                        <a:pt x="136" y="79"/>
                      </a:lnTo>
                      <a:lnTo>
                        <a:pt x="153" y="86"/>
                      </a:lnTo>
                      <a:lnTo>
                        <a:pt x="157" y="103"/>
                      </a:lnTo>
                      <a:lnTo>
                        <a:pt x="160" y="80"/>
                      </a:lnTo>
                      <a:lnTo>
                        <a:pt x="158" y="65"/>
                      </a:lnTo>
                      <a:lnTo>
                        <a:pt x="171" y="66"/>
                      </a:lnTo>
                      <a:lnTo>
                        <a:pt x="164" y="51"/>
                      </a:lnTo>
                      <a:lnTo>
                        <a:pt x="148" y="35"/>
                      </a:lnTo>
                      <a:lnTo>
                        <a:pt x="129" y="20"/>
                      </a:lnTo>
                      <a:lnTo>
                        <a:pt x="102" y="8"/>
                      </a:lnTo>
                      <a:lnTo>
                        <a:pt x="79" y="1"/>
                      </a:lnTo>
                      <a:lnTo>
                        <a:pt x="5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 name="Freeform 140"/>
                <p:cNvSpPr>
                  <a:spLocks/>
                </p:cNvSpPr>
                <p:nvPr/>
              </p:nvSpPr>
              <p:spPr bwMode="auto">
                <a:xfrm>
                  <a:off x="7106" y="1827"/>
                  <a:ext cx="16" cy="16"/>
                </a:xfrm>
                <a:custGeom>
                  <a:avLst/>
                  <a:gdLst>
                    <a:gd name="T0" fmla="*/ 5 w 32"/>
                    <a:gd name="T1" fmla="*/ 12 h 31"/>
                    <a:gd name="T2" fmla="*/ 17 w 32"/>
                    <a:gd name="T3" fmla="*/ 10 h 31"/>
                    <a:gd name="T4" fmla="*/ 32 w 32"/>
                    <a:gd name="T5" fmla="*/ 0 h 31"/>
                    <a:gd name="T6" fmla="*/ 27 w 32"/>
                    <a:gd name="T7" fmla="*/ 20 h 31"/>
                    <a:gd name="T8" fmla="*/ 14 w 32"/>
                    <a:gd name="T9" fmla="*/ 31 h 31"/>
                    <a:gd name="T10" fmla="*/ 0 w 32"/>
                    <a:gd name="T11" fmla="*/ 28 h 31"/>
                    <a:gd name="T12" fmla="*/ 0 w 32"/>
                    <a:gd name="T13" fmla="*/ 18 h 31"/>
                    <a:gd name="T14" fmla="*/ 5 w 32"/>
                    <a:gd name="T15" fmla="*/ 12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1">
                      <a:moveTo>
                        <a:pt x="5" y="12"/>
                      </a:moveTo>
                      <a:lnTo>
                        <a:pt x="17" y="10"/>
                      </a:lnTo>
                      <a:lnTo>
                        <a:pt x="32" y="0"/>
                      </a:lnTo>
                      <a:lnTo>
                        <a:pt x="27" y="20"/>
                      </a:lnTo>
                      <a:lnTo>
                        <a:pt x="14" y="31"/>
                      </a:lnTo>
                      <a:lnTo>
                        <a:pt x="0" y="28"/>
                      </a:lnTo>
                      <a:lnTo>
                        <a:pt x="0" y="18"/>
                      </a:lnTo>
                      <a:lnTo>
                        <a:pt x="5" y="12"/>
                      </a:lnTo>
                      <a:close/>
                    </a:path>
                  </a:pathLst>
                </a:custGeom>
                <a:solidFill>
                  <a:srgbClr val="FFA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3" name="Group 151"/>
              <p:cNvGrpSpPr>
                <a:grpSpLocks/>
              </p:cNvGrpSpPr>
              <p:nvPr/>
            </p:nvGrpSpPr>
            <p:grpSpPr bwMode="auto">
              <a:xfrm>
                <a:off x="7183" y="2468"/>
                <a:ext cx="107" cy="181"/>
                <a:chOff x="7183" y="2468"/>
                <a:chExt cx="107" cy="181"/>
              </a:xfrm>
            </p:grpSpPr>
            <p:grpSp>
              <p:nvGrpSpPr>
                <p:cNvPr id="14" name="Group 149"/>
                <p:cNvGrpSpPr>
                  <a:grpSpLocks/>
                </p:cNvGrpSpPr>
                <p:nvPr/>
              </p:nvGrpSpPr>
              <p:grpSpPr bwMode="auto">
                <a:xfrm>
                  <a:off x="7183" y="2484"/>
                  <a:ext cx="96" cy="165"/>
                  <a:chOff x="7183" y="2484"/>
                  <a:chExt cx="96" cy="165"/>
                </a:xfrm>
              </p:grpSpPr>
              <p:sp>
                <p:nvSpPr>
                  <p:cNvPr id="16" name="Freeform 142"/>
                  <p:cNvSpPr>
                    <a:spLocks/>
                  </p:cNvSpPr>
                  <p:nvPr/>
                </p:nvSpPr>
                <p:spPr bwMode="auto">
                  <a:xfrm>
                    <a:off x="7183" y="2484"/>
                    <a:ext cx="96" cy="165"/>
                  </a:xfrm>
                  <a:custGeom>
                    <a:avLst/>
                    <a:gdLst>
                      <a:gd name="T0" fmla="*/ 104 w 191"/>
                      <a:gd name="T1" fmla="*/ 0 h 329"/>
                      <a:gd name="T2" fmla="*/ 74 w 191"/>
                      <a:gd name="T3" fmla="*/ 54 h 329"/>
                      <a:gd name="T4" fmla="*/ 50 w 191"/>
                      <a:gd name="T5" fmla="*/ 81 h 329"/>
                      <a:gd name="T6" fmla="*/ 38 w 191"/>
                      <a:gd name="T7" fmla="*/ 103 h 329"/>
                      <a:gd name="T8" fmla="*/ 24 w 191"/>
                      <a:gd name="T9" fmla="*/ 120 h 329"/>
                      <a:gd name="T10" fmla="*/ 15 w 191"/>
                      <a:gd name="T11" fmla="*/ 143 h 329"/>
                      <a:gd name="T12" fmla="*/ 10 w 191"/>
                      <a:gd name="T13" fmla="*/ 165 h 329"/>
                      <a:gd name="T14" fmla="*/ 0 w 191"/>
                      <a:gd name="T15" fmla="*/ 194 h 329"/>
                      <a:gd name="T16" fmla="*/ 8 w 191"/>
                      <a:gd name="T17" fmla="*/ 219 h 329"/>
                      <a:gd name="T18" fmla="*/ 8 w 191"/>
                      <a:gd name="T19" fmla="*/ 253 h 329"/>
                      <a:gd name="T20" fmla="*/ 19 w 191"/>
                      <a:gd name="T21" fmla="*/ 255 h 329"/>
                      <a:gd name="T22" fmla="*/ 33 w 191"/>
                      <a:gd name="T23" fmla="*/ 245 h 329"/>
                      <a:gd name="T24" fmla="*/ 42 w 191"/>
                      <a:gd name="T25" fmla="*/ 228 h 329"/>
                      <a:gd name="T26" fmla="*/ 42 w 191"/>
                      <a:gd name="T27" fmla="*/ 206 h 329"/>
                      <a:gd name="T28" fmla="*/ 49 w 191"/>
                      <a:gd name="T29" fmla="*/ 183 h 329"/>
                      <a:gd name="T30" fmla="*/ 59 w 191"/>
                      <a:gd name="T31" fmla="*/ 202 h 329"/>
                      <a:gd name="T32" fmla="*/ 62 w 191"/>
                      <a:gd name="T33" fmla="*/ 229 h 329"/>
                      <a:gd name="T34" fmla="*/ 50 w 191"/>
                      <a:gd name="T35" fmla="*/ 255 h 329"/>
                      <a:gd name="T36" fmla="*/ 38 w 191"/>
                      <a:gd name="T37" fmla="*/ 274 h 329"/>
                      <a:gd name="T38" fmla="*/ 26 w 191"/>
                      <a:gd name="T39" fmla="*/ 288 h 329"/>
                      <a:gd name="T40" fmla="*/ 23 w 191"/>
                      <a:gd name="T41" fmla="*/ 303 h 329"/>
                      <a:gd name="T42" fmla="*/ 30 w 191"/>
                      <a:gd name="T43" fmla="*/ 312 h 329"/>
                      <a:gd name="T44" fmla="*/ 36 w 191"/>
                      <a:gd name="T45" fmla="*/ 311 h 329"/>
                      <a:gd name="T46" fmla="*/ 33 w 191"/>
                      <a:gd name="T47" fmla="*/ 321 h 329"/>
                      <a:gd name="T48" fmla="*/ 39 w 191"/>
                      <a:gd name="T49" fmla="*/ 329 h 329"/>
                      <a:gd name="T50" fmla="*/ 50 w 191"/>
                      <a:gd name="T51" fmla="*/ 329 h 329"/>
                      <a:gd name="T52" fmla="*/ 66 w 191"/>
                      <a:gd name="T53" fmla="*/ 322 h 329"/>
                      <a:gd name="T54" fmla="*/ 81 w 191"/>
                      <a:gd name="T55" fmla="*/ 321 h 329"/>
                      <a:gd name="T56" fmla="*/ 101 w 191"/>
                      <a:gd name="T57" fmla="*/ 311 h 329"/>
                      <a:gd name="T58" fmla="*/ 119 w 191"/>
                      <a:gd name="T59" fmla="*/ 305 h 329"/>
                      <a:gd name="T60" fmla="*/ 129 w 191"/>
                      <a:gd name="T61" fmla="*/ 294 h 329"/>
                      <a:gd name="T62" fmla="*/ 149 w 191"/>
                      <a:gd name="T63" fmla="*/ 268 h 329"/>
                      <a:gd name="T64" fmla="*/ 180 w 191"/>
                      <a:gd name="T65" fmla="*/ 233 h 329"/>
                      <a:gd name="T66" fmla="*/ 183 w 191"/>
                      <a:gd name="T67" fmla="*/ 188 h 329"/>
                      <a:gd name="T68" fmla="*/ 190 w 191"/>
                      <a:gd name="T69" fmla="*/ 147 h 329"/>
                      <a:gd name="T70" fmla="*/ 186 w 191"/>
                      <a:gd name="T71" fmla="*/ 110 h 329"/>
                      <a:gd name="T72" fmla="*/ 184 w 191"/>
                      <a:gd name="T73" fmla="*/ 82 h 329"/>
                      <a:gd name="T74" fmla="*/ 191 w 191"/>
                      <a:gd name="T75" fmla="*/ 17 h 329"/>
                      <a:gd name="T76" fmla="*/ 162 w 191"/>
                      <a:gd name="T77" fmla="*/ 2 h 329"/>
                      <a:gd name="T78" fmla="*/ 104 w 191"/>
                      <a:gd name="T79"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 h="329">
                        <a:moveTo>
                          <a:pt x="104" y="0"/>
                        </a:moveTo>
                        <a:lnTo>
                          <a:pt x="74" y="54"/>
                        </a:lnTo>
                        <a:lnTo>
                          <a:pt x="50" y="81"/>
                        </a:lnTo>
                        <a:lnTo>
                          <a:pt x="38" y="103"/>
                        </a:lnTo>
                        <a:lnTo>
                          <a:pt x="24" y="120"/>
                        </a:lnTo>
                        <a:lnTo>
                          <a:pt x="15" y="143"/>
                        </a:lnTo>
                        <a:lnTo>
                          <a:pt x="10" y="165"/>
                        </a:lnTo>
                        <a:lnTo>
                          <a:pt x="0" y="194"/>
                        </a:lnTo>
                        <a:lnTo>
                          <a:pt x="8" y="219"/>
                        </a:lnTo>
                        <a:lnTo>
                          <a:pt x="8" y="253"/>
                        </a:lnTo>
                        <a:lnTo>
                          <a:pt x="19" y="255"/>
                        </a:lnTo>
                        <a:lnTo>
                          <a:pt x="33" y="245"/>
                        </a:lnTo>
                        <a:lnTo>
                          <a:pt x="42" y="228"/>
                        </a:lnTo>
                        <a:lnTo>
                          <a:pt x="42" y="206"/>
                        </a:lnTo>
                        <a:lnTo>
                          <a:pt x="49" y="183"/>
                        </a:lnTo>
                        <a:lnTo>
                          <a:pt x="59" y="202"/>
                        </a:lnTo>
                        <a:lnTo>
                          <a:pt x="62" y="229"/>
                        </a:lnTo>
                        <a:lnTo>
                          <a:pt x="50" y="255"/>
                        </a:lnTo>
                        <a:lnTo>
                          <a:pt x="38" y="274"/>
                        </a:lnTo>
                        <a:lnTo>
                          <a:pt x="26" y="288"/>
                        </a:lnTo>
                        <a:lnTo>
                          <a:pt x="23" y="303"/>
                        </a:lnTo>
                        <a:lnTo>
                          <a:pt x="30" y="312"/>
                        </a:lnTo>
                        <a:lnTo>
                          <a:pt x="36" y="311"/>
                        </a:lnTo>
                        <a:lnTo>
                          <a:pt x="33" y="321"/>
                        </a:lnTo>
                        <a:lnTo>
                          <a:pt x="39" y="329"/>
                        </a:lnTo>
                        <a:lnTo>
                          <a:pt x="50" y="329"/>
                        </a:lnTo>
                        <a:lnTo>
                          <a:pt x="66" y="322"/>
                        </a:lnTo>
                        <a:lnTo>
                          <a:pt x="81" y="321"/>
                        </a:lnTo>
                        <a:lnTo>
                          <a:pt x="101" y="311"/>
                        </a:lnTo>
                        <a:lnTo>
                          <a:pt x="119" y="305"/>
                        </a:lnTo>
                        <a:lnTo>
                          <a:pt x="129" y="294"/>
                        </a:lnTo>
                        <a:lnTo>
                          <a:pt x="149" y="268"/>
                        </a:lnTo>
                        <a:lnTo>
                          <a:pt x="180" y="233"/>
                        </a:lnTo>
                        <a:lnTo>
                          <a:pt x="183" y="188"/>
                        </a:lnTo>
                        <a:lnTo>
                          <a:pt x="190" y="147"/>
                        </a:lnTo>
                        <a:lnTo>
                          <a:pt x="186" y="110"/>
                        </a:lnTo>
                        <a:lnTo>
                          <a:pt x="184" y="82"/>
                        </a:lnTo>
                        <a:lnTo>
                          <a:pt x="191" y="17"/>
                        </a:lnTo>
                        <a:lnTo>
                          <a:pt x="162" y="2"/>
                        </a:lnTo>
                        <a:lnTo>
                          <a:pt x="104"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7" name="Freeform 143"/>
                  <p:cNvSpPr>
                    <a:spLocks/>
                  </p:cNvSpPr>
                  <p:nvPr/>
                </p:nvSpPr>
                <p:spPr bwMode="auto">
                  <a:xfrm>
                    <a:off x="7210" y="2597"/>
                    <a:ext cx="28" cy="37"/>
                  </a:xfrm>
                  <a:custGeom>
                    <a:avLst/>
                    <a:gdLst>
                      <a:gd name="T0" fmla="*/ 55 w 55"/>
                      <a:gd name="T1" fmla="*/ 0 h 73"/>
                      <a:gd name="T2" fmla="*/ 43 w 55"/>
                      <a:gd name="T3" fmla="*/ 30 h 73"/>
                      <a:gd name="T4" fmla="*/ 33 w 55"/>
                      <a:gd name="T5" fmla="*/ 43 h 73"/>
                      <a:gd name="T6" fmla="*/ 23 w 55"/>
                      <a:gd name="T7" fmla="*/ 57 h 73"/>
                      <a:gd name="T8" fmla="*/ 0 w 55"/>
                      <a:gd name="T9" fmla="*/ 73 h 73"/>
                      <a:gd name="T10" fmla="*/ 29 w 55"/>
                      <a:gd name="T11" fmla="*/ 58 h 73"/>
                      <a:gd name="T12" fmla="*/ 47 w 55"/>
                      <a:gd name="T13" fmla="*/ 33 h 73"/>
                      <a:gd name="T14" fmla="*/ 55 w 55"/>
                      <a:gd name="T15" fmla="*/ 0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73">
                        <a:moveTo>
                          <a:pt x="55" y="0"/>
                        </a:moveTo>
                        <a:lnTo>
                          <a:pt x="43" y="30"/>
                        </a:lnTo>
                        <a:lnTo>
                          <a:pt x="33" y="43"/>
                        </a:lnTo>
                        <a:lnTo>
                          <a:pt x="23" y="57"/>
                        </a:lnTo>
                        <a:lnTo>
                          <a:pt x="0" y="73"/>
                        </a:lnTo>
                        <a:lnTo>
                          <a:pt x="29" y="58"/>
                        </a:lnTo>
                        <a:lnTo>
                          <a:pt x="47" y="33"/>
                        </a:lnTo>
                        <a:lnTo>
                          <a:pt x="55"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 name="Freeform 144"/>
                  <p:cNvSpPr>
                    <a:spLocks/>
                  </p:cNvSpPr>
                  <p:nvPr/>
                </p:nvSpPr>
                <p:spPr bwMode="auto">
                  <a:xfrm>
                    <a:off x="7241" y="2598"/>
                    <a:ext cx="17" cy="33"/>
                  </a:xfrm>
                  <a:custGeom>
                    <a:avLst/>
                    <a:gdLst>
                      <a:gd name="T0" fmla="*/ 36 w 36"/>
                      <a:gd name="T1" fmla="*/ 0 h 67"/>
                      <a:gd name="T2" fmla="*/ 22 w 36"/>
                      <a:gd name="T3" fmla="*/ 26 h 67"/>
                      <a:gd name="T4" fmla="*/ 12 w 36"/>
                      <a:gd name="T5" fmla="*/ 42 h 67"/>
                      <a:gd name="T6" fmla="*/ 0 w 36"/>
                      <a:gd name="T7" fmla="*/ 67 h 67"/>
                      <a:gd name="T8" fmla="*/ 27 w 36"/>
                      <a:gd name="T9" fmla="*/ 29 h 67"/>
                      <a:gd name="T10" fmla="*/ 36 w 36"/>
                      <a:gd name="T11" fmla="*/ 0 h 67"/>
                    </a:gdLst>
                    <a:ahLst/>
                    <a:cxnLst>
                      <a:cxn ang="0">
                        <a:pos x="T0" y="T1"/>
                      </a:cxn>
                      <a:cxn ang="0">
                        <a:pos x="T2" y="T3"/>
                      </a:cxn>
                      <a:cxn ang="0">
                        <a:pos x="T4" y="T5"/>
                      </a:cxn>
                      <a:cxn ang="0">
                        <a:pos x="T6" y="T7"/>
                      </a:cxn>
                      <a:cxn ang="0">
                        <a:pos x="T8" y="T9"/>
                      </a:cxn>
                      <a:cxn ang="0">
                        <a:pos x="T10" y="T11"/>
                      </a:cxn>
                    </a:cxnLst>
                    <a:rect l="0" t="0" r="r" b="b"/>
                    <a:pathLst>
                      <a:path w="36" h="67">
                        <a:moveTo>
                          <a:pt x="36" y="0"/>
                        </a:moveTo>
                        <a:lnTo>
                          <a:pt x="22" y="26"/>
                        </a:lnTo>
                        <a:lnTo>
                          <a:pt x="12" y="42"/>
                        </a:lnTo>
                        <a:lnTo>
                          <a:pt x="0" y="67"/>
                        </a:lnTo>
                        <a:lnTo>
                          <a:pt x="27" y="29"/>
                        </a:lnTo>
                        <a:lnTo>
                          <a:pt x="36"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 name="Freeform 145"/>
                  <p:cNvSpPr>
                    <a:spLocks/>
                  </p:cNvSpPr>
                  <p:nvPr/>
                </p:nvSpPr>
                <p:spPr bwMode="auto">
                  <a:xfrm>
                    <a:off x="7205" y="2556"/>
                    <a:ext cx="5" cy="20"/>
                  </a:xfrm>
                  <a:custGeom>
                    <a:avLst/>
                    <a:gdLst>
                      <a:gd name="T0" fmla="*/ 0 w 9"/>
                      <a:gd name="T1" fmla="*/ 0 h 42"/>
                      <a:gd name="T2" fmla="*/ 1 w 9"/>
                      <a:gd name="T3" fmla="*/ 20 h 42"/>
                      <a:gd name="T4" fmla="*/ 0 w 9"/>
                      <a:gd name="T5" fmla="*/ 42 h 42"/>
                      <a:gd name="T6" fmla="*/ 9 w 9"/>
                      <a:gd name="T7" fmla="*/ 40 h 42"/>
                      <a:gd name="T8" fmla="*/ 4 w 9"/>
                      <a:gd name="T9" fmla="*/ 24 h 42"/>
                      <a:gd name="T10" fmla="*/ 0 w 9"/>
                      <a:gd name="T11" fmla="*/ 0 h 42"/>
                    </a:gdLst>
                    <a:ahLst/>
                    <a:cxnLst>
                      <a:cxn ang="0">
                        <a:pos x="T0" y="T1"/>
                      </a:cxn>
                      <a:cxn ang="0">
                        <a:pos x="T2" y="T3"/>
                      </a:cxn>
                      <a:cxn ang="0">
                        <a:pos x="T4" y="T5"/>
                      </a:cxn>
                      <a:cxn ang="0">
                        <a:pos x="T6" y="T7"/>
                      </a:cxn>
                      <a:cxn ang="0">
                        <a:pos x="T8" y="T9"/>
                      </a:cxn>
                      <a:cxn ang="0">
                        <a:pos x="T10" y="T11"/>
                      </a:cxn>
                    </a:cxnLst>
                    <a:rect l="0" t="0" r="r" b="b"/>
                    <a:pathLst>
                      <a:path w="9" h="42">
                        <a:moveTo>
                          <a:pt x="0" y="0"/>
                        </a:moveTo>
                        <a:lnTo>
                          <a:pt x="1" y="20"/>
                        </a:lnTo>
                        <a:lnTo>
                          <a:pt x="0" y="42"/>
                        </a:lnTo>
                        <a:lnTo>
                          <a:pt x="9" y="40"/>
                        </a:lnTo>
                        <a:lnTo>
                          <a:pt x="4" y="24"/>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 name="Freeform 146"/>
                  <p:cNvSpPr>
                    <a:spLocks/>
                  </p:cNvSpPr>
                  <p:nvPr/>
                </p:nvSpPr>
                <p:spPr bwMode="auto">
                  <a:xfrm>
                    <a:off x="7238" y="2576"/>
                    <a:ext cx="7" cy="23"/>
                  </a:xfrm>
                  <a:custGeom>
                    <a:avLst/>
                    <a:gdLst>
                      <a:gd name="T0" fmla="*/ 3 w 13"/>
                      <a:gd name="T1" fmla="*/ 2 h 45"/>
                      <a:gd name="T2" fmla="*/ 0 w 13"/>
                      <a:gd name="T3" fmla="*/ 16 h 45"/>
                      <a:gd name="T4" fmla="*/ 0 w 13"/>
                      <a:gd name="T5" fmla="*/ 45 h 45"/>
                      <a:gd name="T6" fmla="*/ 4 w 13"/>
                      <a:gd name="T7" fmla="*/ 33 h 45"/>
                      <a:gd name="T8" fmla="*/ 13 w 13"/>
                      <a:gd name="T9" fmla="*/ 0 h 45"/>
                      <a:gd name="T10" fmla="*/ 3 w 13"/>
                      <a:gd name="T11" fmla="*/ 2 h 45"/>
                    </a:gdLst>
                    <a:ahLst/>
                    <a:cxnLst>
                      <a:cxn ang="0">
                        <a:pos x="T0" y="T1"/>
                      </a:cxn>
                      <a:cxn ang="0">
                        <a:pos x="T2" y="T3"/>
                      </a:cxn>
                      <a:cxn ang="0">
                        <a:pos x="T4" y="T5"/>
                      </a:cxn>
                      <a:cxn ang="0">
                        <a:pos x="T6" y="T7"/>
                      </a:cxn>
                      <a:cxn ang="0">
                        <a:pos x="T8" y="T9"/>
                      </a:cxn>
                      <a:cxn ang="0">
                        <a:pos x="T10" y="T11"/>
                      </a:cxn>
                    </a:cxnLst>
                    <a:rect l="0" t="0" r="r" b="b"/>
                    <a:pathLst>
                      <a:path w="13" h="45">
                        <a:moveTo>
                          <a:pt x="3" y="2"/>
                        </a:moveTo>
                        <a:lnTo>
                          <a:pt x="0" y="16"/>
                        </a:lnTo>
                        <a:lnTo>
                          <a:pt x="0" y="45"/>
                        </a:lnTo>
                        <a:lnTo>
                          <a:pt x="4" y="33"/>
                        </a:lnTo>
                        <a:lnTo>
                          <a:pt x="13" y="0"/>
                        </a:lnTo>
                        <a:lnTo>
                          <a:pt x="3" y="2"/>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 name="Freeform 147"/>
                  <p:cNvSpPr>
                    <a:spLocks/>
                  </p:cNvSpPr>
                  <p:nvPr/>
                </p:nvSpPr>
                <p:spPr bwMode="auto">
                  <a:xfrm>
                    <a:off x="7258" y="2579"/>
                    <a:ext cx="4" cy="20"/>
                  </a:xfrm>
                  <a:custGeom>
                    <a:avLst/>
                    <a:gdLst>
                      <a:gd name="T0" fmla="*/ 9 w 9"/>
                      <a:gd name="T1" fmla="*/ 0 h 40"/>
                      <a:gd name="T2" fmla="*/ 1 w 9"/>
                      <a:gd name="T3" fmla="*/ 8 h 40"/>
                      <a:gd name="T4" fmla="*/ 0 w 9"/>
                      <a:gd name="T5" fmla="*/ 40 h 40"/>
                      <a:gd name="T6" fmla="*/ 9 w 9"/>
                      <a:gd name="T7" fmla="*/ 0 h 40"/>
                    </a:gdLst>
                    <a:ahLst/>
                    <a:cxnLst>
                      <a:cxn ang="0">
                        <a:pos x="T0" y="T1"/>
                      </a:cxn>
                      <a:cxn ang="0">
                        <a:pos x="T2" y="T3"/>
                      </a:cxn>
                      <a:cxn ang="0">
                        <a:pos x="T4" y="T5"/>
                      </a:cxn>
                      <a:cxn ang="0">
                        <a:pos x="T6" y="T7"/>
                      </a:cxn>
                    </a:cxnLst>
                    <a:rect l="0" t="0" r="r" b="b"/>
                    <a:pathLst>
                      <a:path w="9" h="40">
                        <a:moveTo>
                          <a:pt x="9" y="0"/>
                        </a:moveTo>
                        <a:lnTo>
                          <a:pt x="1" y="8"/>
                        </a:lnTo>
                        <a:lnTo>
                          <a:pt x="0" y="40"/>
                        </a:lnTo>
                        <a:lnTo>
                          <a:pt x="9"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 name="Freeform 148"/>
                  <p:cNvSpPr>
                    <a:spLocks/>
                  </p:cNvSpPr>
                  <p:nvPr/>
                </p:nvSpPr>
                <p:spPr bwMode="auto">
                  <a:xfrm>
                    <a:off x="7192" y="2593"/>
                    <a:ext cx="6" cy="9"/>
                  </a:xfrm>
                  <a:custGeom>
                    <a:avLst/>
                    <a:gdLst>
                      <a:gd name="T0" fmla="*/ 0 w 11"/>
                      <a:gd name="T1" fmla="*/ 1 h 17"/>
                      <a:gd name="T2" fmla="*/ 6 w 11"/>
                      <a:gd name="T3" fmla="*/ 5 h 17"/>
                      <a:gd name="T4" fmla="*/ 7 w 11"/>
                      <a:gd name="T5" fmla="*/ 17 h 17"/>
                      <a:gd name="T6" fmla="*/ 11 w 11"/>
                      <a:gd name="T7" fmla="*/ 0 h 17"/>
                      <a:gd name="T8" fmla="*/ 0 w 11"/>
                      <a:gd name="T9" fmla="*/ 1 h 17"/>
                    </a:gdLst>
                    <a:ahLst/>
                    <a:cxnLst>
                      <a:cxn ang="0">
                        <a:pos x="T0" y="T1"/>
                      </a:cxn>
                      <a:cxn ang="0">
                        <a:pos x="T2" y="T3"/>
                      </a:cxn>
                      <a:cxn ang="0">
                        <a:pos x="T4" y="T5"/>
                      </a:cxn>
                      <a:cxn ang="0">
                        <a:pos x="T6" y="T7"/>
                      </a:cxn>
                      <a:cxn ang="0">
                        <a:pos x="T8" y="T9"/>
                      </a:cxn>
                    </a:cxnLst>
                    <a:rect l="0" t="0" r="r" b="b"/>
                    <a:pathLst>
                      <a:path w="11" h="17">
                        <a:moveTo>
                          <a:pt x="0" y="1"/>
                        </a:moveTo>
                        <a:lnTo>
                          <a:pt x="6" y="5"/>
                        </a:lnTo>
                        <a:lnTo>
                          <a:pt x="7" y="17"/>
                        </a:lnTo>
                        <a:lnTo>
                          <a:pt x="11" y="0"/>
                        </a:lnTo>
                        <a:lnTo>
                          <a:pt x="0" y="1"/>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5" name="Freeform 150"/>
                <p:cNvSpPr>
                  <a:spLocks/>
                </p:cNvSpPr>
                <p:nvPr/>
              </p:nvSpPr>
              <p:spPr bwMode="auto">
                <a:xfrm>
                  <a:off x="7221" y="2468"/>
                  <a:ext cx="69" cy="46"/>
                </a:xfrm>
                <a:custGeom>
                  <a:avLst/>
                  <a:gdLst>
                    <a:gd name="T0" fmla="*/ 0 w 140"/>
                    <a:gd name="T1" fmla="*/ 63 h 92"/>
                    <a:gd name="T2" fmla="*/ 19 w 140"/>
                    <a:gd name="T3" fmla="*/ 59 h 92"/>
                    <a:gd name="T4" fmla="*/ 44 w 140"/>
                    <a:gd name="T5" fmla="*/ 61 h 92"/>
                    <a:gd name="T6" fmla="*/ 64 w 140"/>
                    <a:gd name="T7" fmla="*/ 64 h 92"/>
                    <a:gd name="T8" fmla="*/ 99 w 140"/>
                    <a:gd name="T9" fmla="*/ 74 h 92"/>
                    <a:gd name="T10" fmla="*/ 122 w 140"/>
                    <a:gd name="T11" fmla="*/ 87 h 92"/>
                    <a:gd name="T12" fmla="*/ 128 w 140"/>
                    <a:gd name="T13" fmla="*/ 92 h 92"/>
                    <a:gd name="T14" fmla="*/ 140 w 140"/>
                    <a:gd name="T15" fmla="*/ 41 h 92"/>
                    <a:gd name="T16" fmla="*/ 119 w 140"/>
                    <a:gd name="T17" fmla="*/ 22 h 92"/>
                    <a:gd name="T18" fmla="*/ 92 w 140"/>
                    <a:gd name="T19" fmla="*/ 8 h 92"/>
                    <a:gd name="T20" fmla="*/ 64 w 140"/>
                    <a:gd name="T21" fmla="*/ 0 h 92"/>
                    <a:gd name="T22" fmla="*/ 40 w 140"/>
                    <a:gd name="T23" fmla="*/ 0 h 92"/>
                    <a:gd name="T24" fmla="*/ 16 w 140"/>
                    <a:gd name="T25" fmla="*/ 2 h 92"/>
                    <a:gd name="T26" fmla="*/ 0 w 140"/>
                    <a:gd name="T27" fmla="*/ 6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 h="92">
                      <a:moveTo>
                        <a:pt x="0" y="63"/>
                      </a:moveTo>
                      <a:lnTo>
                        <a:pt x="19" y="59"/>
                      </a:lnTo>
                      <a:lnTo>
                        <a:pt x="44" y="61"/>
                      </a:lnTo>
                      <a:lnTo>
                        <a:pt x="64" y="64"/>
                      </a:lnTo>
                      <a:lnTo>
                        <a:pt x="99" y="74"/>
                      </a:lnTo>
                      <a:lnTo>
                        <a:pt x="122" y="87"/>
                      </a:lnTo>
                      <a:lnTo>
                        <a:pt x="128" y="92"/>
                      </a:lnTo>
                      <a:lnTo>
                        <a:pt x="140" y="41"/>
                      </a:lnTo>
                      <a:lnTo>
                        <a:pt x="119" y="22"/>
                      </a:lnTo>
                      <a:lnTo>
                        <a:pt x="92" y="8"/>
                      </a:lnTo>
                      <a:lnTo>
                        <a:pt x="64" y="0"/>
                      </a:lnTo>
                      <a:lnTo>
                        <a:pt x="40" y="0"/>
                      </a:lnTo>
                      <a:lnTo>
                        <a:pt x="16" y="2"/>
                      </a:lnTo>
                      <a:lnTo>
                        <a:pt x="0" y="63"/>
                      </a:lnTo>
                      <a:close/>
                    </a:path>
                  </a:pathLst>
                </a:custGeom>
                <a:solidFill>
                  <a:srgbClr val="FFFFFF"/>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grpSp>
      <p:sp>
        <p:nvSpPr>
          <p:cNvPr id="78" name="角丸四角形吹き出し 77"/>
          <p:cNvSpPr/>
          <p:nvPr/>
        </p:nvSpPr>
        <p:spPr>
          <a:xfrm>
            <a:off x="10257947" y="1364398"/>
            <a:ext cx="1659104" cy="575441"/>
          </a:xfrm>
          <a:prstGeom prst="wedgeRoundRectCallout">
            <a:avLst>
              <a:gd name="adj1" fmla="val -5238"/>
              <a:gd name="adj2" fmla="val 89897"/>
              <a:gd name="adj3" fmla="val 16667"/>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けしからんな</a:t>
            </a:r>
          </a:p>
        </p:txBody>
      </p:sp>
    </p:spTree>
    <p:extLst>
      <p:ext uri="{BB962C8B-B14F-4D97-AF65-F5344CB8AC3E}">
        <p14:creationId xmlns:p14="http://schemas.microsoft.com/office/powerpoint/2010/main" val="2344132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スライド番号プレースホルダー 3"/>
          <p:cNvSpPr>
            <a:spLocks noGrp="1"/>
          </p:cNvSpPr>
          <p:nvPr>
            <p:ph type="sldNum" sz="quarter" idx="12"/>
          </p:nvPr>
        </p:nvSpPr>
        <p:spPr/>
        <p:txBody>
          <a:bodyPr/>
          <a:lstStyle/>
          <a:p>
            <a:fld id="{63DCA85F-F225-44A4-AEA8-9083CAE61796}" type="slidenum">
              <a:rPr kumimoji="1" lang="ja-JP" altLang="en-US" sz="1600" smtClean="0"/>
              <a:t>8</a:t>
            </a:fld>
            <a:endParaRPr kumimoji="1" lang="ja-JP" altLang="en-US" sz="1600" dirty="0"/>
          </a:p>
        </p:txBody>
      </p:sp>
      <p:pic>
        <p:nvPicPr>
          <p:cNvPr id="10" name="図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0111" y="2973496"/>
            <a:ext cx="5945291" cy="1229524"/>
          </a:xfrm>
          <a:prstGeom prst="rect">
            <a:avLst/>
          </a:prstGeom>
          <a:ln w="19050">
            <a:solidFill>
              <a:schemeClr val="tx1"/>
            </a:solidFill>
          </a:ln>
        </p:spPr>
      </p:pic>
      <p:sp>
        <p:nvSpPr>
          <p:cNvPr id="177" name="テキスト ボックス 176"/>
          <p:cNvSpPr txBox="1"/>
          <p:nvPr/>
        </p:nvSpPr>
        <p:spPr>
          <a:xfrm>
            <a:off x="6225402" y="817963"/>
            <a:ext cx="5886278" cy="1323439"/>
          </a:xfrm>
          <a:prstGeom prst="rect">
            <a:avLst/>
          </a:prstGeom>
          <a:noFill/>
        </p:spPr>
        <p:txBody>
          <a:bodyPr wrap="square" rtlCol="0">
            <a:spAutoFit/>
          </a:bodyPr>
          <a:lstStyle/>
          <a:p>
            <a:pPr marL="342900" indent="-342900">
              <a:buFont typeface="Arial" panose="020B0604020202020204" pitchFamily="34" charset="0"/>
              <a:buChar char="•"/>
            </a:pPr>
            <a:r>
              <a:rPr lang="ja-JP" altLang="en-US" sz="1600" b="1" u="sng" dirty="0">
                <a:solidFill>
                  <a:srgbClr val="C00000"/>
                </a:solidFill>
              </a:rPr>
              <a:t>新型コロナウイルス感染対策のため、実証実験として開発・構築された、シンクライアント型 </a:t>
            </a:r>
            <a:r>
              <a:rPr lang="en-US" altLang="ja-JP" sz="1600" b="1" u="sng" dirty="0">
                <a:solidFill>
                  <a:srgbClr val="C00000"/>
                </a:solidFill>
              </a:rPr>
              <a:t>SSL-VPN </a:t>
            </a:r>
            <a:r>
              <a:rPr lang="ja-JP" altLang="en-US" sz="1600" b="1" u="sng" dirty="0">
                <a:solidFill>
                  <a:srgbClr val="C00000"/>
                </a:solidFill>
              </a:rPr>
              <a:t>リモートデスクトップシステム。</a:t>
            </a:r>
            <a:endParaRPr lang="en-US" altLang="ja-JP" sz="1600" b="1" u="sng" dirty="0">
              <a:solidFill>
                <a:srgbClr val="C00000"/>
              </a:solidFill>
            </a:endParaRPr>
          </a:p>
          <a:p>
            <a:pPr marL="342900" indent="-342900">
              <a:buFont typeface="Arial" panose="020B0604020202020204" pitchFamily="34" charset="0"/>
              <a:buChar char="•"/>
            </a:pPr>
            <a:r>
              <a:rPr lang="en-US" altLang="ja-JP" sz="1600" dirty="0"/>
              <a:t>NTT </a:t>
            </a:r>
            <a:r>
              <a:rPr lang="ja-JP" altLang="en-US" sz="1600" dirty="0"/>
              <a:t>東日本および </a:t>
            </a:r>
            <a:r>
              <a:rPr lang="en-US" altLang="ja-JP" sz="1600" dirty="0"/>
              <a:t>IPA </a:t>
            </a:r>
            <a:r>
              <a:rPr lang="ja-JP" altLang="en-US" sz="1600" dirty="0"/>
              <a:t>が連携し、</a:t>
            </a:r>
            <a:r>
              <a:rPr lang="en-US" altLang="ja-JP" sz="1600" dirty="0"/>
              <a:t>2020 </a:t>
            </a:r>
            <a:r>
              <a:rPr lang="ja-JP" altLang="en-US" sz="1600" dirty="0"/>
              <a:t>年 </a:t>
            </a:r>
            <a:r>
              <a:rPr lang="en-US" altLang="ja-JP" sz="1600" dirty="0"/>
              <a:t>4</a:t>
            </a:r>
            <a:r>
              <a:rPr lang="ja-JP" altLang="en-US" sz="1600" dirty="0"/>
              <a:t> 月 </a:t>
            </a:r>
            <a:r>
              <a:rPr lang="en-US" altLang="ja-JP" sz="1600" dirty="0"/>
              <a:t>7 </a:t>
            </a:r>
            <a:r>
              <a:rPr lang="ja-JP" altLang="en-US" sz="1600" dirty="0"/>
              <a:t>日に企画。</a:t>
            </a:r>
            <a:br>
              <a:rPr lang="en-US" altLang="ja-JP" sz="1600" dirty="0"/>
            </a:br>
            <a:r>
              <a:rPr lang="ja-JP" altLang="en-US" sz="1600" dirty="0"/>
              <a:t>複数の最新のセキュリティ技術を組み合わせたプログラムソフトウェアを新たに </a:t>
            </a:r>
            <a:r>
              <a:rPr lang="en-US" altLang="ja-JP" sz="1600" dirty="0"/>
              <a:t>IPA </a:t>
            </a:r>
            <a:r>
              <a:rPr lang="ja-JP" altLang="en-US" sz="1600" dirty="0" err="1"/>
              <a:t>にて</a:t>
            </a:r>
            <a:r>
              <a:rPr lang="ja-JP" altLang="en-US" sz="1600" dirty="0"/>
              <a:t>開発し、</a:t>
            </a:r>
            <a:r>
              <a:rPr lang="en-US" altLang="ja-JP" sz="1600" dirty="0"/>
              <a:t>4 </a:t>
            </a:r>
            <a:r>
              <a:rPr lang="ja-JP" altLang="en-US" sz="1600" dirty="0"/>
              <a:t>月 </a:t>
            </a:r>
            <a:r>
              <a:rPr lang="en-US" altLang="ja-JP" sz="1600" dirty="0"/>
              <a:t>21 </a:t>
            </a:r>
            <a:r>
              <a:rPr lang="ja-JP" altLang="en-US" sz="1600" dirty="0"/>
              <a:t>日に公開。</a:t>
            </a:r>
          </a:p>
        </p:txBody>
      </p:sp>
      <p:sp>
        <p:nvSpPr>
          <p:cNvPr id="178" name="テキスト ボックス 177"/>
          <p:cNvSpPr txBox="1"/>
          <p:nvPr/>
        </p:nvSpPr>
        <p:spPr>
          <a:xfrm>
            <a:off x="4107415" y="4994028"/>
            <a:ext cx="2735345" cy="923330"/>
          </a:xfrm>
          <a:prstGeom prst="rect">
            <a:avLst/>
          </a:prstGeom>
          <a:solidFill>
            <a:srgbClr val="FFFFCC"/>
          </a:solidFill>
          <a:ln w="12700">
            <a:solidFill>
              <a:schemeClr val="tx1"/>
            </a:solidFill>
          </a:ln>
        </p:spPr>
        <p:txBody>
          <a:bodyPr wrap="square" rtlCol="0">
            <a:spAutoFit/>
          </a:bodyPr>
          <a:lstStyle/>
          <a:p>
            <a:r>
              <a:rPr lang="ja-JP" altLang="en-US" b="1" dirty="0"/>
              <a:t>公開 </a:t>
            </a:r>
            <a:r>
              <a:rPr lang="en-US" altLang="ja-JP" b="1" dirty="0"/>
              <a:t>1.6 </a:t>
            </a:r>
            <a:r>
              <a:rPr lang="ja-JP" altLang="en-US" b="1" dirty="0"/>
              <a:t>年で多数の日本企業から </a:t>
            </a:r>
            <a:r>
              <a:rPr lang="en-US" altLang="ja-JP" b="1" dirty="0"/>
              <a:t>20 </a:t>
            </a:r>
            <a:r>
              <a:rPr lang="ja-JP" altLang="en-US" b="1" dirty="0"/>
              <a:t>万ユーザーが利用。</a:t>
            </a:r>
          </a:p>
        </p:txBody>
      </p:sp>
      <p:sp>
        <p:nvSpPr>
          <p:cNvPr id="14" name="テキスト ボックス 13"/>
          <p:cNvSpPr txBox="1"/>
          <p:nvPr/>
        </p:nvSpPr>
        <p:spPr>
          <a:xfrm>
            <a:off x="4107415" y="5937552"/>
            <a:ext cx="2563922" cy="738664"/>
          </a:xfrm>
          <a:prstGeom prst="rect">
            <a:avLst/>
          </a:prstGeom>
          <a:noFill/>
        </p:spPr>
        <p:txBody>
          <a:bodyPr wrap="square" rtlCol="0">
            <a:spAutoFit/>
          </a:bodyPr>
          <a:lstStyle/>
          <a:p>
            <a:r>
              <a:rPr kumimoji="1" lang="ja-JP" altLang="en-US" sz="1400" dirty="0"/>
              <a:t>最新のユーザー数グラフは </a:t>
            </a:r>
            <a:r>
              <a:rPr lang="en-US" altLang="ja-JP" sz="1400" dirty="0">
                <a:hlinkClick r:id="rId3"/>
              </a:rPr>
              <a:t>https://telework.cyber.ipa.go.jp/stat/</a:t>
            </a:r>
            <a:r>
              <a:rPr lang="ja-JP" altLang="en-US" sz="1400" dirty="0"/>
              <a:t> で公開されている。</a:t>
            </a:r>
            <a:endParaRPr kumimoji="1" lang="ja-JP" altLang="en-US" sz="1400" dirty="0"/>
          </a:p>
        </p:txBody>
      </p:sp>
      <p:sp>
        <p:nvSpPr>
          <p:cNvPr id="16" name="テキスト ボックス 15"/>
          <p:cNvSpPr txBox="1"/>
          <p:nvPr/>
        </p:nvSpPr>
        <p:spPr>
          <a:xfrm>
            <a:off x="169615" y="4245266"/>
            <a:ext cx="12022385" cy="646331"/>
          </a:xfrm>
          <a:prstGeom prst="rect">
            <a:avLst/>
          </a:prstGeom>
          <a:noFill/>
        </p:spPr>
        <p:txBody>
          <a:bodyPr wrap="square" rtlCol="0">
            <a:spAutoFit/>
          </a:bodyPr>
          <a:lstStyle/>
          <a:p>
            <a:r>
              <a:rPr lang="en-US" altLang="ja-JP" u="sng" dirty="0">
                <a:solidFill>
                  <a:srgbClr val="0000FF"/>
                </a:solidFill>
              </a:rPr>
              <a:t>https://telework.cyber.ipa.go.jp/</a:t>
            </a:r>
            <a:r>
              <a:rPr lang="en-US" altLang="ja-JP" dirty="0">
                <a:solidFill>
                  <a:srgbClr val="0000FF"/>
                </a:solidFill>
              </a:rPr>
              <a:t> </a:t>
            </a:r>
            <a:r>
              <a:rPr lang="en-US" altLang="ja-JP" dirty="0"/>
              <a:t>(IPA)</a:t>
            </a:r>
          </a:p>
          <a:p>
            <a:r>
              <a:rPr lang="en-US" altLang="ja-JP" u="sng" dirty="0">
                <a:solidFill>
                  <a:srgbClr val="0000FF"/>
                </a:solidFill>
              </a:rPr>
              <a:t>https://business.ntt-east.co.jp/service/thintelework-system/</a:t>
            </a:r>
            <a:r>
              <a:rPr lang="en-US" altLang="ja-JP" dirty="0"/>
              <a:t> (NTT </a:t>
            </a:r>
            <a:r>
              <a:rPr lang="ja-JP" altLang="en-US" dirty="0"/>
              <a:t>東</a:t>
            </a:r>
            <a:r>
              <a:rPr lang="en-US" altLang="ja-JP" dirty="0"/>
              <a:t>)</a:t>
            </a:r>
            <a:endParaRPr kumimoji="1" lang="ja-JP" altLang="en-US" dirty="0"/>
          </a:p>
        </p:txBody>
      </p:sp>
      <p:pic>
        <p:nvPicPr>
          <p:cNvPr id="2" name="図 1"/>
          <p:cNvPicPr>
            <a:picLocks noChangeAspect="1"/>
          </p:cNvPicPr>
          <p:nvPr/>
        </p:nvPicPr>
        <p:blipFill>
          <a:blip r:embed="rId4"/>
          <a:stretch>
            <a:fillRect/>
          </a:stretch>
        </p:blipFill>
        <p:spPr>
          <a:xfrm>
            <a:off x="280111" y="882124"/>
            <a:ext cx="5973282" cy="2008040"/>
          </a:xfrm>
          <a:prstGeom prst="rect">
            <a:avLst/>
          </a:prstGeom>
          <a:ln w="19050">
            <a:solidFill>
              <a:schemeClr val="tx1"/>
            </a:solidFill>
          </a:ln>
        </p:spPr>
      </p:pic>
      <p:pic>
        <p:nvPicPr>
          <p:cNvPr id="4" name="図 3"/>
          <p:cNvPicPr>
            <a:picLocks noChangeAspect="1"/>
          </p:cNvPicPr>
          <p:nvPr/>
        </p:nvPicPr>
        <p:blipFill>
          <a:blip r:embed="rId5"/>
          <a:stretch>
            <a:fillRect/>
          </a:stretch>
        </p:blipFill>
        <p:spPr>
          <a:xfrm>
            <a:off x="169615" y="4872953"/>
            <a:ext cx="3683511" cy="1680378"/>
          </a:xfrm>
          <a:prstGeom prst="rect">
            <a:avLst/>
          </a:prstGeom>
        </p:spPr>
      </p:pic>
      <p:pic>
        <p:nvPicPr>
          <p:cNvPr id="18" name="Picture 4"/>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143573" y="2608178"/>
            <a:ext cx="1068070" cy="812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楕円 18"/>
          <p:cNvSpPr/>
          <p:nvPr/>
        </p:nvSpPr>
        <p:spPr>
          <a:xfrm>
            <a:off x="8380511" y="2860726"/>
            <a:ext cx="2596203" cy="1677961"/>
          </a:xfrm>
          <a:prstGeom prst="ellipse">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rgbClr val="0000FF"/>
              </a:solidFill>
            </a:endParaRPr>
          </a:p>
        </p:txBody>
      </p:sp>
      <p:grpSp>
        <p:nvGrpSpPr>
          <p:cNvPr id="20" name="Group 3337"/>
          <p:cNvGrpSpPr>
            <a:grpSpLocks/>
          </p:cNvGrpSpPr>
          <p:nvPr/>
        </p:nvGrpSpPr>
        <p:grpSpPr bwMode="auto">
          <a:xfrm>
            <a:off x="7944119" y="3152625"/>
            <a:ext cx="630811" cy="440982"/>
            <a:chOff x="258" y="972"/>
            <a:chExt cx="780" cy="685"/>
          </a:xfrm>
        </p:grpSpPr>
        <p:sp>
          <p:nvSpPr>
            <p:cNvPr id="21" name="Freeform 3338"/>
            <p:cNvSpPr>
              <a:spLocks/>
            </p:cNvSpPr>
            <p:nvPr/>
          </p:nvSpPr>
          <p:spPr bwMode="auto">
            <a:xfrm>
              <a:off x="860" y="1569"/>
              <a:ext cx="116" cy="61"/>
            </a:xfrm>
            <a:custGeom>
              <a:avLst/>
              <a:gdLst>
                <a:gd name="T0" fmla="*/ 61 w 2446"/>
                <a:gd name="T1" fmla="*/ 1 h 1290"/>
                <a:gd name="T2" fmla="*/ 60 w 2446"/>
                <a:gd name="T3" fmla="*/ 1 h 1290"/>
                <a:gd name="T4" fmla="*/ 60 w 2446"/>
                <a:gd name="T5" fmla="*/ 1 h 1290"/>
                <a:gd name="T6" fmla="*/ 60 w 2446"/>
                <a:gd name="T7" fmla="*/ 0 h 1290"/>
                <a:gd name="T8" fmla="*/ 59 w 2446"/>
                <a:gd name="T9" fmla="*/ 0 h 1290"/>
                <a:gd name="T10" fmla="*/ 59 w 2446"/>
                <a:gd name="T11" fmla="*/ 0 h 1290"/>
                <a:gd name="T12" fmla="*/ 59 w 2446"/>
                <a:gd name="T13" fmla="*/ 0 h 1290"/>
                <a:gd name="T14" fmla="*/ 58 w 2446"/>
                <a:gd name="T15" fmla="*/ 0 h 1290"/>
                <a:gd name="T16" fmla="*/ 58 w 2446"/>
                <a:gd name="T17" fmla="*/ 0 h 1290"/>
                <a:gd name="T18" fmla="*/ 3 w 2446"/>
                <a:gd name="T19" fmla="*/ 0 h 1290"/>
                <a:gd name="T20" fmla="*/ 2 w 2446"/>
                <a:gd name="T21" fmla="*/ 0 h 1290"/>
                <a:gd name="T22" fmla="*/ 2 w 2446"/>
                <a:gd name="T23" fmla="*/ 0 h 1290"/>
                <a:gd name="T24" fmla="*/ 1 w 2446"/>
                <a:gd name="T25" fmla="*/ 1 h 1290"/>
                <a:gd name="T26" fmla="*/ 1 w 2446"/>
                <a:gd name="T27" fmla="*/ 1 h 1290"/>
                <a:gd name="T28" fmla="*/ 0 w 2446"/>
                <a:gd name="T29" fmla="*/ 2 h 1290"/>
                <a:gd name="T30" fmla="*/ 0 w 2446"/>
                <a:gd name="T31" fmla="*/ 3 h 1290"/>
                <a:gd name="T32" fmla="*/ 0 w 2446"/>
                <a:gd name="T33" fmla="*/ 3 h 1290"/>
                <a:gd name="T34" fmla="*/ 0 w 2446"/>
                <a:gd name="T35" fmla="*/ 4 h 1290"/>
                <a:gd name="T36" fmla="*/ 0 w 2446"/>
                <a:gd name="T37" fmla="*/ 5 h 1290"/>
                <a:gd name="T38" fmla="*/ 0 w 2446"/>
                <a:gd name="T39" fmla="*/ 5 h 1290"/>
                <a:gd name="T40" fmla="*/ 1 w 2446"/>
                <a:gd name="T41" fmla="*/ 6 h 1290"/>
                <a:gd name="T42" fmla="*/ 1 w 2446"/>
                <a:gd name="T43" fmla="*/ 6 h 1290"/>
                <a:gd name="T44" fmla="*/ 2 w 2446"/>
                <a:gd name="T45" fmla="*/ 7 h 1290"/>
                <a:gd name="T46" fmla="*/ 2 w 2446"/>
                <a:gd name="T47" fmla="*/ 7 h 1290"/>
                <a:gd name="T48" fmla="*/ 3 w 2446"/>
                <a:gd name="T49" fmla="*/ 7 h 1290"/>
                <a:gd name="T50" fmla="*/ 56 w 2446"/>
                <a:gd name="T51" fmla="*/ 7 h 1290"/>
                <a:gd name="T52" fmla="*/ 110 w 2446"/>
                <a:gd name="T53" fmla="*/ 60 h 1290"/>
                <a:gd name="T54" fmla="*/ 111 w 2446"/>
                <a:gd name="T55" fmla="*/ 61 h 1290"/>
                <a:gd name="T56" fmla="*/ 111 w 2446"/>
                <a:gd name="T57" fmla="*/ 61 h 1290"/>
                <a:gd name="T58" fmla="*/ 112 w 2446"/>
                <a:gd name="T59" fmla="*/ 61 h 1290"/>
                <a:gd name="T60" fmla="*/ 113 w 2446"/>
                <a:gd name="T61" fmla="*/ 61 h 1290"/>
                <a:gd name="T62" fmla="*/ 113 w 2446"/>
                <a:gd name="T63" fmla="*/ 61 h 1290"/>
                <a:gd name="T64" fmla="*/ 114 w 2446"/>
                <a:gd name="T65" fmla="*/ 61 h 1290"/>
                <a:gd name="T66" fmla="*/ 115 w 2446"/>
                <a:gd name="T67" fmla="*/ 60 h 1290"/>
                <a:gd name="T68" fmla="*/ 115 w 2446"/>
                <a:gd name="T69" fmla="*/ 60 h 1290"/>
                <a:gd name="T70" fmla="*/ 116 w 2446"/>
                <a:gd name="T71" fmla="*/ 59 h 1290"/>
                <a:gd name="T72" fmla="*/ 116 w 2446"/>
                <a:gd name="T73" fmla="*/ 58 h 1290"/>
                <a:gd name="T74" fmla="*/ 116 w 2446"/>
                <a:gd name="T75" fmla="*/ 58 h 1290"/>
                <a:gd name="T76" fmla="*/ 116 w 2446"/>
                <a:gd name="T77" fmla="*/ 57 h 1290"/>
                <a:gd name="T78" fmla="*/ 116 w 2446"/>
                <a:gd name="T79" fmla="*/ 56 h 1290"/>
                <a:gd name="T80" fmla="*/ 116 w 2446"/>
                <a:gd name="T81" fmla="*/ 56 h 1290"/>
                <a:gd name="T82" fmla="*/ 115 w 2446"/>
                <a:gd name="T83" fmla="*/ 55 h 12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446" h="1290">
                  <a:moveTo>
                    <a:pt x="2424" y="1162"/>
                  </a:moveTo>
                  <a:lnTo>
                    <a:pt x="1276" y="23"/>
                  </a:lnTo>
                  <a:lnTo>
                    <a:pt x="1273" y="20"/>
                  </a:lnTo>
                  <a:lnTo>
                    <a:pt x="1270" y="18"/>
                  </a:lnTo>
                  <a:lnTo>
                    <a:pt x="1267" y="14"/>
                  </a:lnTo>
                  <a:lnTo>
                    <a:pt x="1264" y="12"/>
                  </a:lnTo>
                  <a:lnTo>
                    <a:pt x="1261" y="10"/>
                  </a:lnTo>
                  <a:lnTo>
                    <a:pt x="1258" y="8"/>
                  </a:lnTo>
                  <a:lnTo>
                    <a:pt x="1255" y="7"/>
                  </a:lnTo>
                  <a:lnTo>
                    <a:pt x="1251" y="5"/>
                  </a:lnTo>
                  <a:lnTo>
                    <a:pt x="1248" y="4"/>
                  </a:lnTo>
                  <a:lnTo>
                    <a:pt x="1244" y="3"/>
                  </a:lnTo>
                  <a:lnTo>
                    <a:pt x="1241" y="2"/>
                  </a:lnTo>
                  <a:lnTo>
                    <a:pt x="1237" y="1"/>
                  </a:lnTo>
                  <a:lnTo>
                    <a:pt x="1233" y="0"/>
                  </a:lnTo>
                  <a:lnTo>
                    <a:pt x="1229" y="0"/>
                  </a:lnTo>
                  <a:lnTo>
                    <a:pt x="1225" y="0"/>
                  </a:lnTo>
                  <a:lnTo>
                    <a:pt x="1222" y="0"/>
                  </a:lnTo>
                  <a:lnTo>
                    <a:pt x="75" y="0"/>
                  </a:lnTo>
                  <a:lnTo>
                    <a:pt x="66" y="0"/>
                  </a:lnTo>
                  <a:lnTo>
                    <a:pt x="59" y="1"/>
                  </a:lnTo>
                  <a:lnTo>
                    <a:pt x="51" y="3"/>
                  </a:lnTo>
                  <a:lnTo>
                    <a:pt x="45" y="5"/>
                  </a:lnTo>
                  <a:lnTo>
                    <a:pt x="38" y="8"/>
                  </a:lnTo>
                  <a:lnTo>
                    <a:pt x="32" y="12"/>
                  </a:lnTo>
                  <a:lnTo>
                    <a:pt x="26" y="16"/>
                  </a:lnTo>
                  <a:lnTo>
                    <a:pt x="21" y="22"/>
                  </a:lnTo>
                  <a:lnTo>
                    <a:pt x="16" y="28"/>
                  </a:lnTo>
                  <a:lnTo>
                    <a:pt x="12" y="33"/>
                  </a:lnTo>
                  <a:lnTo>
                    <a:pt x="8" y="39"/>
                  </a:lnTo>
                  <a:lnTo>
                    <a:pt x="5" y="46"/>
                  </a:lnTo>
                  <a:lnTo>
                    <a:pt x="3" y="53"/>
                  </a:lnTo>
                  <a:lnTo>
                    <a:pt x="1" y="60"/>
                  </a:lnTo>
                  <a:lnTo>
                    <a:pt x="0" y="68"/>
                  </a:lnTo>
                  <a:lnTo>
                    <a:pt x="0" y="76"/>
                  </a:lnTo>
                  <a:lnTo>
                    <a:pt x="0" y="83"/>
                  </a:lnTo>
                  <a:lnTo>
                    <a:pt x="1" y="90"/>
                  </a:lnTo>
                  <a:lnTo>
                    <a:pt x="3" y="98"/>
                  </a:lnTo>
                  <a:lnTo>
                    <a:pt x="5" y="105"/>
                  </a:lnTo>
                  <a:lnTo>
                    <a:pt x="8" y="111"/>
                  </a:lnTo>
                  <a:lnTo>
                    <a:pt x="12" y="117"/>
                  </a:lnTo>
                  <a:lnTo>
                    <a:pt x="16" y="123"/>
                  </a:lnTo>
                  <a:lnTo>
                    <a:pt x="21" y="128"/>
                  </a:lnTo>
                  <a:lnTo>
                    <a:pt x="26" y="133"/>
                  </a:lnTo>
                  <a:lnTo>
                    <a:pt x="32" y="138"/>
                  </a:lnTo>
                  <a:lnTo>
                    <a:pt x="38" y="141"/>
                  </a:lnTo>
                  <a:lnTo>
                    <a:pt x="45" y="145"/>
                  </a:lnTo>
                  <a:lnTo>
                    <a:pt x="51" y="147"/>
                  </a:lnTo>
                  <a:lnTo>
                    <a:pt x="59" y="149"/>
                  </a:lnTo>
                  <a:lnTo>
                    <a:pt x="66" y="150"/>
                  </a:lnTo>
                  <a:lnTo>
                    <a:pt x="75" y="151"/>
                  </a:lnTo>
                  <a:lnTo>
                    <a:pt x="1191" y="151"/>
                  </a:lnTo>
                  <a:lnTo>
                    <a:pt x="2317" y="1268"/>
                  </a:lnTo>
                  <a:lnTo>
                    <a:pt x="2322" y="1273"/>
                  </a:lnTo>
                  <a:lnTo>
                    <a:pt x="2328" y="1277"/>
                  </a:lnTo>
                  <a:lnTo>
                    <a:pt x="2335" y="1281"/>
                  </a:lnTo>
                  <a:lnTo>
                    <a:pt x="2341" y="1284"/>
                  </a:lnTo>
                  <a:lnTo>
                    <a:pt x="2348" y="1287"/>
                  </a:lnTo>
                  <a:lnTo>
                    <a:pt x="2355" y="1289"/>
                  </a:lnTo>
                  <a:lnTo>
                    <a:pt x="2362" y="1290"/>
                  </a:lnTo>
                  <a:lnTo>
                    <a:pt x="2370" y="1290"/>
                  </a:lnTo>
                  <a:lnTo>
                    <a:pt x="2377" y="1290"/>
                  </a:lnTo>
                  <a:lnTo>
                    <a:pt x="2384" y="1289"/>
                  </a:lnTo>
                  <a:lnTo>
                    <a:pt x="2391" y="1287"/>
                  </a:lnTo>
                  <a:lnTo>
                    <a:pt x="2399" y="1284"/>
                  </a:lnTo>
                  <a:lnTo>
                    <a:pt x="2405" y="1281"/>
                  </a:lnTo>
                  <a:lnTo>
                    <a:pt x="2412" y="1277"/>
                  </a:lnTo>
                  <a:lnTo>
                    <a:pt x="2418" y="1273"/>
                  </a:lnTo>
                  <a:lnTo>
                    <a:pt x="2424" y="1268"/>
                  </a:lnTo>
                  <a:lnTo>
                    <a:pt x="2429" y="1262"/>
                  </a:lnTo>
                  <a:lnTo>
                    <a:pt x="2433" y="1256"/>
                  </a:lnTo>
                  <a:lnTo>
                    <a:pt x="2437" y="1250"/>
                  </a:lnTo>
                  <a:lnTo>
                    <a:pt x="2440" y="1243"/>
                  </a:lnTo>
                  <a:lnTo>
                    <a:pt x="2443" y="1236"/>
                  </a:lnTo>
                  <a:lnTo>
                    <a:pt x="2445" y="1229"/>
                  </a:lnTo>
                  <a:lnTo>
                    <a:pt x="2446" y="1222"/>
                  </a:lnTo>
                  <a:lnTo>
                    <a:pt x="2446" y="1215"/>
                  </a:lnTo>
                  <a:lnTo>
                    <a:pt x="2446" y="1208"/>
                  </a:lnTo>
                  <a:lnTo>
                    <a:pt x="2445" y="1201"/>
                  </a:lnTo>
                  <a:lnTo>
                    <a:pt x="2443" y="1194"/>
                  </a:lnTo>
                  <a:lnTo>
                    <a:pt x="2440" y="1187"/>
                  </a:lnTo>
                  <a:lnTo>
                    <a:pt x="2437" y="1180"/>
                  </a:lnTo>
                  <a:lnTo>
                    <a:pt x="2433" y="1173"/>
                  </a:lnTo>
                  <a:lnTo>
                    <a:pt x="2429" y="1167"/>
                  </a:lnTo>
                  <a:lnTo>
                    <a:pt x="2424" y="11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00"/>
            </a:p>
          </p:txBody>
        </p:sp>
        <p:sp>
          <p:nvSpPr>
            <p:cNvPr id="22" name="Rectangle 3339"/>
            <p:cNvSpPr>
              <a:spLocks noChangeArrowheads="1"/>
            </p:cNvSpPr>
            <p:nvPr/>
          </p:nvSpPr>
          <p:spPr bwMode="auto">
            <a:xfrm>
              <a:off x="938" y="1640"/>
              <a:ext cx="96" cy="14"/>
            </a:xfrm>
            <a:prstGeom prst="rect">
              <a:avLst/>
            </a:prstGeom>
            <a:solidFill>
              <a:srgbClr val="FFF7E2"/>
            </a:solidFill>
            <a:ln w="6350">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23" name="Freeform 3340"/>
            <p:cNvSpPr>
              <a:spLocks/>
            </p:cNvSpPr>
            <p:nvPr/>
          </p:nvSpPr>
          <p:spPr bwMode="auto">
            <a:xfrm>
              <a:off x="938" y="1593"/>
              <a:ext cx="96" cy="47"/>
            </a:xfrm>
            <a:custGeom>
              <a:avLst/>
              <a:gdLst>
                <a:gd name="T0" fmla="*/ 96 w 2009"/>
                <a:gd name="T1" fmla="*/ 47 h 998"/>
                <a:gd name="T2" fmla="*/ 96 w 2009"/>
                <a:gd name="T3" fmla="*/ 42 h 998"/>
                <a:gd name="T4" fmla="*/ 95 w 2009"/>
                <a:gd name="T5" fmla="*/ 37 h 998"/>
                <a:gd name="T6" fmla="*/ 94 w 2009"/>
                <a:gd name="T7" fmla="*/ 33 h 998"/>
                <a:gd name="T8" fmla="*/ 92 w 2009"/>
                <a:gd name="T9" fmla="*/ 29 h 998"/>
                <a:gd name="T10" fmla="*/ 90 w 2009"/>
                <a:gd name="T11" fmla="*/ 25 h 998"/>
                <a:gd name="T12" fmla="*/ 88 w 2009"/>
                <a:gd name="T13" fmla="*/ 21 h 998"/>
                <a:gd name="T14" fmla="*/ 85 w 2009"/>
                <a:gd name="T15" fmla="*/ 17 h 998"/>
                <a:gd name="T16" fmla="*/ 82 w 2009"/>
                <a:gd name="T17" fmla="*/ 14 h 998"/>
                <a:gd name="T18" fmla="*/ 79 w 2009"/>
                <a:gd name="T19" fmla="*/ 11 h 998"/>
                <a:gd name="T20" fmla="*/ 75 w 2009"/>
                <a:gd name="T21" fmla="*/ 8 h 998"/>
                <a:gd name="T22" fmla="*/ 71 w 2009"/>
                <a:gd name="T23" fmla="*/ 6 h 998"/>
                <a:gd name="T24" fmla="*/ 67 w 2009"/>
                <a:gd name="T25" fmla="*/ 4 h 998"/>
                <a:gd name="T26" fmla="*/ 62 w 2009"/>
                <a:gd name="T27" fmla="*/ 2 h 998"/>
                <a:gd name="T28" fmla="*/ 58 w 2009"/>
                <a:gd name="T29" fmla="*/ 1 h 998"/>
                <a:gd name="T30" fmla="*/ 53 w 2009"/>
                <a:gd name="T31" fmla="*/ 0 h 998"/>
                <a:gd name="T32" fmla="*/ 48 w 2009"/>
                <a:gd name="T33" fmla="*/ 0 h 998"/>
                <a:gd name="T34" fmla="*/ 43 w 2009"/>
                <a:gd name="T35" fmla="*/ 0 h 998"/>
                <a:gd name="T36" fmla="*/ 38 w 2009"/>
                <a:gd name="T37" fmla="*/ 1 h 998"/>
                <a:gd name="T38" fmla="*/ 34 w 2009"/>
                <a:gd name="T39" fmla="*/ 2 h 998"/>
                <a:gd name="T40" fmla="*/ 29 w 2009"/>
                <a:gd name="T41" fmla="*/ 4 h 998"/>
                <a:gd name="T42" fmla="*/ 25 w 2009"/>
                <a:gd name="T43" fmla="*/ 6 h 998"/>
                <a:gd name="T44" fmla="*/ 21 w 2009"/>
                <a:gd name="T45" fmla="*/ 8 h 998"/>
                <a:gd name="T46" fmla="*/ 17 w 2009"/>
                <a:gd name="T47" fmla="*/ 11 h 998"/>
                <a:gd name="T48" fmla="*/ 14 w 2009"/>
                <a:gd name="T49" fmla="*/ 14 h 998"/>
                <a:gd name="T50" fmla="*/ 11 w 2009"/>
                <a:gd name="T51" fmla="*/ 17 h 998"/>
                <a:gd name="T52" fmla="*/ 8 w 2009"/>
                <a:gd name="T53" fmla="*/ 21 h 998"/>
                <a:gd name="T54" fmla="*/ 6 w 2009"/>
                <a:gd name="T55" fmla="*/ 25 h 998"/>
                <a:gd name="T56" fmla="*/ 4 w 2009"/>
                <a:gd name="T57" fmla="*/ 29 h 998"/>
                <a:gd name="T58" fmla="*/ 2 w 2009"/>
                <a:gd name="T59" fmla="*/ 33 h 998"/>
                <a:gd name="T60" fmla="*/ 1 w 2009"/>
                <a:gd name="T61" fmla="*/ 37 h 998"/>
                <a:gd name="T62" fmla="*/ 0 w 2009"/>
                <a:gd name="T63" fmla="*/ 42 h 998"/>
                <a:gd name="T64" fmla="*/ 0 w 2009"/>
                <a:gd name="T65" fmla="*/ 47 h 998"/>
                <a:gd name="T66" fmla="*/ 96 w 2009"/>
                <a:gd name="T67" fmla="*/ 47 h 9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009" h="998">
                  <a:moveTo>
                    <a:pt x="2009" y="998"/>
                  </a:moveTo>
                  <a:lnTo>
                    <a:pt x="2003" y="896"/>
                  </a:lnTo>
                  <a:lnTo>
                    <a:pt x="1987" y="796"/>
                  </a:lnTo>
                  <a:lnTo>
                    <a:pt x="1963" y="701"/>
                  </a:lnTo>
                  <a:lnTo>
                    <a:pt x="1929" y="609"/>
                  </a:lnTo>
                  <a:lnTo>
                    <a:pt x="1887" y="522"/>
                  </a:lnTo>
                  <a:lnTo>
                    <a:pt x="1837" y="440"/>
                  </a:lnTo>
                  <a:lnTo>
                    <a:pt x="1779" y="362"/>
                  </a:lnTo>
                  <a:lnTo>
                    <a:pt x="1714" y="292"/>
                  </a:lnTo>
                  <a:lnTo>
                    <a:pt x="1643" y="227"/>
                  </a:lnTo>
                  <a:lnTo>
                    <a:pt x="1566" y="169"/>
                  </a:lnTo>
                  <a:lnTo>
                    <a:pt x="1483" y="119"/>
                  </a:lnTo>
                  <a:lnTo>
                    <a:pt x="1395" y="78"/>
                  </a:lnTo>
                  <a:lnTo>
                    <a:pt x="1303" y="44"/>
                  </a:lnTo>
                  <a:lnTo>
                    <a:pt x="1207" y="20"/>
                  </a:lnTo>
                  <a:lnTo>
                    <a:pt x="1107" y="5"/>
                  </a:lnTo>
                  <a:lnTo>
                    <a:pt x="1004" y="0"/>
                  </a:lnTo>
                  <a:lnTo>
                    <a:pt x="901" y="5"/>
                  </a:lnTo>
                  <a:lnTo>
                    <a:pt x="801" y="20"/>
                  </a:lnTo>
                  <a:lnTo>
                    <a:pt x="705" y="44"/>
                  </a:lnTo>
                  <a:lnTo>
                    <a:pt x="613" y="78"/>
                  </a:lnTo>
                  <a:lnTo>
                    <a:pt x="525" y="119"/>
                  </a:lnTo>
                  <a:lnTo>
                    <a:pt x="442" y="169"/>
                  </a:lnTo>
                  <a:lnTo>
                    <a:pt x="365" y="227"/>
                  </a:lnTo>
                  <a:lnTo>
                    <a:pt x="294" y="292"/>
                  </a:lnTo>
                  <a:lnTo>
                    <a:pt x="229" y="362"/>
                  </a:lnTo>
                  <a:lnTo>
                    <a:pt x="171" y="440"/>
                  </a:lnTo>
                  <a:lnTo>
                    <a:pt x="121" y="522"/>
                  </a:lnTo>
                  <a:lnTo>
                    <a:pt x="79" y="609"/>
                  </a:lnTo>
                  <a:lnTo>
                    <a:pt x="45" y="701"/>
                  </a:lnTo>
                  <a:lnTo>
                    <a:pt x="20" y="796"/>
                  </a:lnTo>
                  <a:lnTo>
                    <a:pt x="5" y="896"/>
                  </a:lnTo>
                  <a:lnTo>
                    <a:pt x="0" y="998"/>
                  </a:lnTo>
                  <a:lnTo>
                    <a:pt x="2009" y="998"/>
                  </a:lnTo>
                  <a:close/>
                </a:path>
              </a:pathLst>
            </a:custGeom>
            <a:solidFill>
              <a:srgbClr val="FFF7E2"/>
            </a:solidFill>
            <a:ln w="6350">
              <a:solidFill>
                <a:srgbClr val="7F7C71"/>
              </a:solidFill>
              <a:prstDash val="solid"/>
              <a:round/>
              <a:headEnd/>
              <a:tailEnd/>
            </a:ln>
          </p:spPr>
          <p:txBody>
            <a:bodyPr/>
            <a:lstStyle/>
            <a:p>
              <a:endParaRPr lang="ja-JP" altLang="en-US" sz="1400"/>
            </a:p>
          </p:txBody>
        </p:sp>
        <p:sp>
          <p:nvSpPr>
            <p:cNvPr id="24" name="Rectangle 3341"/>
            <p:cNvSpPr>
              <a:spLocks noChangeArrowheads="1"/>
            </p:cNvSpPr>
            <p:nvPr/>
          </p:nvSpPr>
          <p:spPr bwMode="auto">
            <a:xfrm>
              <a:off x="317" y="975"/>
              <a:ext cx="546" cy="448"/>
            </a:xfrm>
            <a:prstGeom prst="rect">
              <a:avLst/>
            </a:prstGeom>
            <a:solidFill>
              <a:srgbClr val="FFF7E2"/>
            </a:solidFill>
            <a:ln w="6350">
              <a:solidFill>
                <a:srgbClr val="7F7C71"/>
              </a:solidFill>
              <a:miter lim="800000"/>
              <a:headEnd/>
              <a:tailEnd/>
            </a:ln>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25" name="Rectangle 3342"/>
            <p:cNvSpPr>
              <a:spLocks noChangeArrowheads="1"/>
            </p:cNvSpPr>
            <p:nvPr/>
          </p:nvSpPr>
          <p:spPr bwMode="auto">
            <a:xfrm>
              <a:off x="358" y="1016"/>
              <a:ext cx="464" cy="366"/>
            </a:xfrm>
            <a:prstGeom prst="rect">
              <a:avLst/>
            </a:prstGeom>
            <a:solidFill>
              <a:srgbClr val="AEC9C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26" name="Rectangle 3343"/>
            <p:cNvSpPr>
              <a:spLocks noChangeArrowheads="1"/>
            </p:cNvSpPr>
            <p:nvPr/>
          </p:nvSpPr>
          <p:spPr bwMode="auto">
            <a:xfrm>
              <a:off x="262" y="1633"/>
              <a:ext cx="656" cy="21"/>
            </a:xfrm>
            <a:prstGeom prst="rect">
              <a:avLst/>
            </a:prstGeom>
            <a:solidFill>
              <a:srgbClr val="FFF7E2"/>
            </a:solidFill>
            <a:ln w="6350">
              <a:solidFill>
                <a:srgbClr val="7F7C71"/>
              </a:solidFill>
              <a:miter lim="800000"/>
              <a:headEnd/>
              <a:tailEnd/>
            </a:ln>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27" name="Rectangle 3344"/>
            <p:cNvSpPr>
              <a:spLocks noChangeArrowheads="1"/>
            </p:cNvSpPr>
            <p:nvPr/>
          </p:nvSpPr>
          <p:spPr bwMode="auto">
            <a:xfrm>
              <a:off x="453" y="1423"/>
              <a:ext cx="274" cy="27"/>
            </a:xfrm>
            <a:prstGeom prst="rect">
              <a:avLst/>
            </a:prstGeom>
            <a:solidFill>
              <a:srgbClr val="FFF7E2"/>
            </a:solidFill>
            <a:ln w="6350">
              <a:solidFill>
                <a:srgbClr val="7F7C71"/>
              </a:solidFill>
              <a:miter lim="800000"/>
              <a:headEnd/>
              <a:tailEnd/>
            </a:ln>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28" name="Rectangle 3345"/>
            <p:cNvSpPr>
              <a:spLocks noChangeArrowheads="1"/>
            </p:cNvSpPr>
            <p:nvPr/>
          </p:nvSpPr>
          <p:spPr bwMode="auto">
            <a:xfrm>
              <a:off x="385" y="1450"/>
              <a:ext cx="410" cy="14"/>
            </a:xfrm>
            <a:prstGeom prst="rect">
              <a:avLst/>
            </a:prstGeom>
            <a:solidFill>
              <a:srgbClr val="FFF7E2"/>
            </a:solidFill>
            <a:ln w="6350">
              <a:solidFill>
                <a:srgbClr val="7F7C71"/>
              </a:solidFill>
              <a:miter lim="800000"/>
              <a:headEnd/>
              <a:tailEnd/>
            </a:ln>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29" name="Rectangle 3346"/>
            <p:cNvSpPr>
              <a:spLocks noChangeArrowheads="1"/>
            </p:cNvSpPr>
            <p:nvPr/>
          </p:nvSpPr>
          <p:spPr bwMode="auto">
            <a:xfrm>
              <a:off x="330" y="1464"/>
              <a:ext cx="519" cy="68"/>
            </a:xfrm>
            <a:prstGeom prst="rect">
              <a:avLst/>
            </a:prstGeom>
            <a:solidFill>
              <a:srgbClr val="FFF7E2"/>
            </a:solidFill>
            <a:ln w="6350">
              <a:solidFill>
                <a:srgbClr val="7F7C71"/>
              </a:solidFill>
              <a:miter lim="800000"/>
              <a:headEnd/>
              <a:tailEnd/>
            </a:ln>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30" name="Freeform 3347"/>
            <p:cNvSpPr>
              <a:spLocks/>
            </p:cNvSpPr>
            <p:nvPr/>
          </p:nvSpPr>
          <p:spPr bwMode="auto">
            <a:xfrm>
              <a:off x="262" y="1532"/>
              <a:ext cx="656" cy="101"/>
            </a:xfrm>
            <a:custGeom>
              <a:avLst/>
              <a:gdLst>
                <a:gd name="T0" fmla="*/ 656 w 13766"/>
                <a:gd name="T1" fmla="*/ 101 h 2138"/>
                <a:gd name="T2" fmla="*/ 588 w 13766"/>
                <a:gd name="T3" fmla="*/ 0 h 2138"/>
                <a:gd name="T4" fmla="*/ 68 w 13766"/>
                <a:gd name="T5" fmla="*/ 0 h 2138"/>
                <a:gd name="T6" fmla="*/ 0 w 13766"/>
                <a:gd name="T7" fmla="*/ 101 h 2138"/>
                <a:gd name="T8" fmla="*/ 656 w 13766"/>
                <a:gd name="T9" fmla="*/ 101 h 21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66" h="2138">
                  <a:moveTo>
                    <a:pt x="13766" y="2138"/>
                  </a:moveTo>
                  <a:lnTo>
                    <a:pt x="12332" y="0"/>
                  </a:lnTo>
                  <a:lnTo>
                    <a:pt x="1430" y="0"/>
                  </a:lnTo>
                  <a:lnTo>
                    <a:pt x="0" y="2138"/>
                  </a:lnTo>
                  <a:lnTo>
                    <a:pt x="13766" y="2138"/>
                  </a:lnTo>
                  <a:close/>
                </a:path>
              </a:pathLst>
            </a:custGeom>
            <a:solidFill>
              <a:srgbClr val="FFF7E2"/>
            </a:solidFill>
            <a:ln w="6350">
              <a:solidFill>
                <a:srgbClr val="7F7C71"/>
              </a:solidFill>
              <a:prstDash val="solid"/>
              <a:round/>
              <a:headEnd/>
              <a:tailEnd/>
            </a:ln>
          </p:spPr>
          <p:txBody>
            <a:bodyPr/>
            <a:lstStyle/>
            <a:p>
              <a:endParaRPr lang="ja-JP" altLang="en-US" sz="1400"/>
            </a:p>
          </p:txBody>
        </p:sp>
        <p:sp>
          <p:nvSpPr>
            <p:cNvPr id="31" name="Rectangle 3348"/>
            <p:cNvSpPr>
              <a:spLocks noChangeArrowheads="1"/>
            </p:cNvSpPr>
            <p:nvPr/>
          </p:nvSpPr>
          <p:spPr bwMode="auto">
            <a:xfrm>
              <a:off x="542" y="1593"/>
              <a:ext cx="41"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32" name="Rectangle 3349"/>
            <p:cNvSpPr>
              <a:spLocks noChangeArrowheads="1"/>
            </p:cNvSpPr>
            <p:nvPr/>
          </p:nvSpPr>
          <p:spPr bwMode="auto">
            <a:xfrm>
              <a:off x="597" y="1593"/>
              <a:ext cx="41"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33" name="Rectangle 3350"/>
            <p:cNvSpPr>
              <a:spLocks noChangeArrowheads="1"/>
            </p:cNvSpPr>
            <p:nvPr/>
          </p:nvSpPr>
          <p:spPr bwMode="auto">
            <a:xfrm>
              <a:off x="651" y="1593"/>
              <a:ext cx="41"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34" name="Rectangle 3351"/>
            <p:cNvSpPr>
              <a:spLocks noChangeArrowheads="1"/>
            </p:cNvSpPr>
            <p:nvPr/>
          </p:nvSpPr>
          <p:spPr bwMode="auto">
            <a:xfrm>
              <a:off x="706" y="1593"/>
              <a:ext cx="40"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35" name="Rectangle 3352"/>
            <p:cNvSpPr>
              <a:spLocks noChangeArrowheads="1"/>
            </p:cNvSpPr>
            <p:nvPr/>
          </p:nvSpPr>
          <p:spPr bwMode="auto">
            <a:xfrm>
              <a:off x="760" y="1593"/>
              <a:ext cx="41"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36" name="Rectangle 3353"/>
            <p:cNvSpPr>
              <a:spLocks noChangeArrowheads="1"/>
            </p:cNvSpPr>
            <p:nvPr/>
          </p:nvSpPr>
          <p:spPr bwMode="auto">
            <a:xfrm>
              <a:off x="815" y="1593"/>
              <a:ext cx="40"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37" name="Rectangle 3354"/>
            <p:cNvSpPr>
              <a:spLocks noChangeArrowheads="1"/>
            </p:cNvSpPr>
            <p:nvPr/>
          </p:nvSpPr>
          <p:spPr bwMode="auto">
            <a:xfrm>
              <a:off x="325" y="1593"/>
              <a:ext cx="40"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38" name="Rectangle 3355"/>
            <p:cNvSpPr>
              <a:spLocks noChangeArrowheads="1"/>
            </p:cNvSpPr>
            <p:nvPr/>
          </p:nvSpPr>
          <p:spPr bwMode="auto">
            <a:xfrm>
              <a:off x="379" y="1593"/>
              <a:ext cx="41"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39" name="Rectangle 3356"/>
            <p:cNvSpPr>
              <a:spLocks noChangeArrowheads="1"/>
            </p:cNvSpPr>
            <p:nvPr/>
          </p:nvSpPr>
          <p:spPr bwMode="auto">
            <a:xfrm>
              <a:off x="433" y="1593"/>
              <a:ext cx="41"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40" name="Rectangle 3357"/>
            <p:cNvSpPr>
              <a:spLocks noChangeArrowheads="1"/>
            </p:cNvSpPr>
            <p:nvPr/>
          </p:nvSpPr>
          <p:spPr bwMode="auto">
            <a:xfrm>
              <a:off x="488" y="1593"/>
              <a:ext cx="41"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41" name="Rectangle 3358"/>
            <p:cNvSpPr>
              <a:spLocks noChangeArrowheads="1"/>
            </p:cNvSpPr>
            <p:nvPr/>
          </p:nvSpPr>
          <p:spPr bwMode="auto">
            <a:xfrm>
              <a:off x="570" y="1552"/>
              <a:ext cx="40"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42" name="Rectangle 3359"/>
            <p:cNvSpPr>
              <a:spLocks noChangeArrowheads="1"/>
            </p:cNvSpPr>
            <p:nvPr/>
          </p:nvSpPr>
          <p:spPr bwMode="auto">
            <a:xfrm>
              <a:off x="624" y="1552"/>
              <a:ext cx="41"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43" name="Rectangle 3360"/>
            <p:cNvSpPr>
              <a:spLocks noChangeArrowheads="1"/>
            </p:cNvSpPr>
            <p:nvPr/>
          </p:nvSpPr>
          <p:spPr bwMode="auto">
            <a:xfrm>
              <a:off x="679" y="1552"/>
              <a:ext cx="40"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44" name="Rectangle 3361"/>
            <p:cNvSpPr>
              <a:spLocks noChangeArrowheads="1"/>
            </p:cNvSpPr>
            <p:nvPr/>
          </p:nvSpPr>
          <p:spPr bwMode="auto">
            <a:xfrm>
              <a:off x="733" y="1552"/>
              <a:ext cx="41"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45" name="Rectangle 3362"/>
            <p:cNvSpPr>
              <a:spLocks noChangeArrowheads="1"/>
            </p:cNvSpPr>
            <p:nvPr/>
          </p:nvSpPr>
          <p:spPr bwMode="auto">
            <a:xfrm>
              <a:off x="787" y="1552"/>
              <a:ext cx="41"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46" name="Rectangle 3363"/>
            <p:cNvSpPr>
              <a:spLocks noChangeArrowheads="1"/>
            </p:cNvSpPr>
            <p:nvPr/>
          </p:nvSpPr>
          <p:spPr bwMode="auto">
            <a:xfrm>
              <a:off x="352" y="1552"/>
              <a:ext cx="41"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47" name="Rectangle 3364"/>
            <p:cNvSpPr>
              <a:spLocks noChangeArrowheads="1"/>
            </p:cNvSpPr>
            <p:nvPr/>
          </p:nvSpPr>
          <p:spPr bwMode="auto">
            <a:xfrm>
              <a:off x="406" y="1552"/>
              <a:ext cx="41"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48" name="Rectangle 3365"/>
            <p:cNvSpPr>
              <a:spLocks noChangeArrowheads="1"/>
            </p:cNvSpPr>
            <p:nvPr/>
          </p:nvSpPr>
          <p:spPr bwMode="auto">
            <a:xfrm>
              <a:off x="461" y="1552"/>
              <a:ext cx="41"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49" name="Rectangle 3366"/>
            <p:cNvSpPr>
              <a:spLocks noChangeArrowheads="1"/>
            </p:cNvSpPr>
            <p:nvPr/>
          </p:nvSpPr>
          <p:spPr bwMode="auto">
            <a:xfrm>
              <a:off x="515" y="1552"/>
              <a:ext cx="41" cy="20"/>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50" name="Rectangle 3367"/>
            <p:cNvSpPr>
              <a:spLocks noChangeArrowheads="1"/>
            </p:cNvSpPr>
            <p:nvPr/>
          </p:nvSpPr>
          <p:spPr bwMode="auto">
            <a:xfrm>
              <a:off x="720" y="1484"/>
              <a:ext cx="102" cy="34"/>
            </a:xfrm>
            <a:prstGeom prst="rect">
              <a:avLst/>
            </a:prstGeom>
            <a:solidFill>
              <a:srgbClr val="FFF7E2"/>
            </a:solidFill>
            <a:ln w="6350">
              <a:solidFill>
                <a:srgbClr val="7F7C71"/>
              </a:solidFill>
              <a:miter lim="800000"/>
              <a:headEnd/>
              <a:tailEnd/>
            </a:ln>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51" name="Rectangle 3368"/>
            <p:cNvSpPr>
              <a:spLocks noChangeArrowheads="1"/>
            </p:cNvSpPr>
            <p:nvPr/>
          </p:nvSpPr>
          <p:spPr bwMode="auto">
            <a:xfrm>
              <a:off x="747" y="1491"/>
              <a:ext cx="48" cy="20"/>
            </a:xfrm>
            <a:prstGeom prst="rect">
              <a:avLst/>
            </a:prstGeom>
            <a:solidFill>
              <a:srgbClr val="FFF7E2"/>
            </a:solidFill>
            <a:ln w="6350">
              <a:solidFill>
                <a:srgbClr val="7F7C71"/>
              </a:solidFill>
              <a:miter lim="800000"/>
              <a:headEnd/>
              <a:tailEnd/>
            </a:ln>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52" name="Rectangle 3369"/>
            <p:cNvSpPr>
              <a:spLocks noChangeArrowheads="1"/>
            </p:cNvSpPr>
            <p:nvPr/>
          </p:nvSpPr>
          <p:spPr bwMode="auto">
            <a:xfrm>
              <a:off x="733" y="1498"/>
              <a:ext cx="76" cy="6"/>
            </a:xfrm>
            <a:prstGeom prst="rect">
              <a:avLst/>
            </a:prstGeom>
            <a:solidFill>
              <a:srgbClr val="FFF7E2"/>
            </a:solidFill>
            <a:ln w="6350">
              <a:solidFill>
                <a:srgbClr val="7F7C71"/>
              </a:solidFill>
              <a:miter lim="800000"/>
              <a:headEnd/>
              <a:tailEnd/>
            </a:ln>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53" name="Rectangle 3370"/>
            <p:cNvSpPr>
              <a:spLocks noChangeArrowheads="1"/>
            </p:cNvSpPr>
            <p:nvPr/>
          </p:nvSpPr>
          <p:spPr bwMode="auto">
            <a:xfrm>
              <a:off x="528" y="1491"/>
              <a:ext cx="123" cy="14"/>
            </a:xfrm>
            <a:prstGeom prst="rect">
              <a:avLst/>
            </a:prstGeom>
            <a:solidFill>
              <a:srgbClr val="FFF7E2"/>
            </a:solidFill>
            <a:ln w="6350">
              <a:solidFill>
                <a:srgbClr val="7F7C71"/>
              </a:solidFill>
              <a:miter lim="800000"/>
              <a:headEnd/>
              <a:tailEnd/>
            </a:ln>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54" name="Rectangle 3371"/>
            <p:cNvSpPr>
              <a:spLocks noChangeArrowheads="1"/>
            </p:cNvSpPr>
            <p:nvPr/>
          </p:nvSpPr>
          <p:spPr bwMode="auto">
            <a:xfrm>
              <a:off x="378" y="1477"/>
              <a:ext cx="7" cy="41"/>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55" name="Rectangle 3372"/>
            <p:cNvSpPr>
              <a:spLocks noChangeArrowheads="1"/>
            </p:cNvSpPr>
            <p:nvPr/>
          </p:nvSpPr>
          <p:spPr bwMode="auto">
            <a:xfrm>
              <a:off x="358" y="1477"/>
              <a:ext cx="6" cy="41"/>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56" name="Rectangle 3373"/>
            <p:cNvSpPr>
              <a:spLocks noChangeArrowheads="1"/>
            </p:cNvSpPr>
            <p:nvPr/>
          </p:nvSpPr>
          <p:spPr bwMode="auto">
            <a:xfrm>
              <a:off x="419" y="1477"/>
              <a:ext cx="7" cy="41"/>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57" name="Rectangle 3374"/>
            <p:cNvSpPr>
              <a:spLocks noChangeArrowheads="1"/>
            </p:cNvSpPr>
            <p:nvPr/>
          </p:nvSpPr>
          <p:spPr bwMode="auto">
            <a:xfrm>
              <a:off x="399" y="1477"/>
              <a:ext cx="6" cy="41"/>
            </a:xfrm>
            <a:prstGeom prst="rect">
              <a:avLst/>
            </a:prstGeom>
            <a:solidFill>
              <a:srgbClr val="B2A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sz="1800"/>
            </a:p>
          </p:txBody>
        </p:sp>
        <p:sp>
          <p:nvSpPr>
            <p:cNvPr id="58" name="Freeform 3375"/>
            <p:cNvSpPr>
              <a:spLocks noEditPoints="1"/>
            </p:cNvSpPr>
            <p:nvPr/>
          </p:nvSpPr>
          <p:spPr bwMode="auto">
            <a:xfrm>
              <a:off x="935" y="1589"/>
              <a:ext cx="103" cy="68"/>
            </a:xfrm>
            <a:custGeom>
              <a:avLst/>
              <a:gdLst>
                <a:gd name="T0" fmla="*/ 84 w 2160"/>
                <a:gd name="T1" fmla="*/ 11 h 1433"/>
                <a:gd name="T2" fmla="*/ 78 w 2160"/>
                <a:gd name="T3" fmla="*/ 7 h 1433"/>
                <a:gd name="T4" fmla="*/ 71 w 2160"/>
                <a:gd name="T5" fmla="*/ 4 h 1433"/>
                <a:gd name="T6" fmla="*/ 64 w 2160"/>
                <a:gd name="T7" fmla="*/ 1 h 1433"/>
                <a:gd name="T8" fmla="*/ 57 w 2160"/>
                <a:gd name="T9" fmla="*/ 0 h 1433"/>
                <a:gd name="T10" fmla="*/ 46 w 2160"/>
                <a:gd name="T11" fmla="*/ 0 h 1433"/>
                <a:gd name="T12" fmla="*/ 31 w 2160"/>
                <a:gd name="T13" fmla="*/ 4 h 1433"/>
                <a:gd name="T14" fmla="*/ 19 w 2160"/>
                <a:gd name="T15" fmla="*/ 12 h 1433"/>
                <a:gd name="T16" fmla="*/ 9 w 2160"/>
                <a:gd name="T17" fmla="*/ 22 h 1433"/>
                <a:gd name="T18" fmla="*/ 2 w 2160"/>
                <a:gd name="T19" fmla="*/ 36 h 1433"/>
                <a:gd name="T20" fmla="*/ 0 w 2160"/>
                <a:gd name="T21" fmla="*/ 51 h 1433"/>
                <a:gd name="T22" fmla="*/ 0 w 2160"/>
                <a:gd name="T23" fmla="*/ 65 h 1433"/>
                <a:gd name="T24" fmla="*/ 0 w 2160"/>
                <a:gd name="T25" fmla="*/ 66 h 1433"/>
                <a:gd name="T26" fmla="*/ 1 w 2160"/>
                <a:gd name="T27" fmla="*/ 67 h 1433"/>
                <a:gd name="T28" fmla="*/ 2 w 2160"/>
                <a:gd name="T29" fmla="*/ 68 h 1433"/>
                <a:gd name="T30" fmla="*/ 3 w 2160"/>
                <a:gd name="T31" fmla="*/ 68 h 1433"/>
                <a:gd name="T32" fmla="*/ 99 w 2160"/>
                <a:gd name="T33" fmla="*/ 68 h 1433"/>
                <a:gd name="T34" fmla="*/ 100 w 2160"/>
                <a:gd name="T35" fmla="*/ 68 h 1433"/>
                <a:gd name="T36" fmla="*/ 101 w 2160"/>
                <a:gd name="T37" fmla="*/ 67 h 1433"/>
                <a:gd name="T38" fmla="*/ 102 w 2160"/>
                <a:gd name="T39" fmla="*/ 67 h 1433"/>
                <a:gd name="T40" fmla="*/ 103 w 2160"/>
                <a:gd name="T41" fmla="*/ 66 h 1433"/>
                <a:gd name="T42" fmla="*/ 103 w 2160"/>
                <a:gd name="T43" fmla="*/ 65 h 1433"/>
                <a:gd name="T44" fmla="*/ 103 w 2160"/>
                <a:gd name="T45" fmla="*/ 48 h 1433"/>
                <a:gd name="T46" fmla="*/ 102 w 2160"/>
                <a:gd name="T47" fmla="*/ 41 h 1433"/>
                <a:gd name="T48" fmla="*/ 100 w 2160"/>
                <a:gd name="T49" fmla="*/ 34 h 1433"/>
                <a:gd name="T50" fmla="*/ 97 w 2160"/>
                <a:gd name="T51" fmla="*/ 27 h 1433"/>
                <a:gd name="T52" fmla="*/ 93 w 2160"/>
                <a:gd name="T53" fmla="*/ 21 h 1433"/>
                <a:gd name="T54" fmla="*/ 88 w 2160"/>
                <a:gd name="T55" fmla="*/ 15 h 1433"/>
                <a:gd name="T56" fmla="*/ 23 w 2160"/>
                <a:gd name="T57" fmla="*/ 17 h 1433"/>
                <a:gd name="T58" fmla="*/ 29 w 2160"/>
                <a:gd name="T59" fmla="*/ 13 h 1433"/>
                <a:gd name="T60" fmla="*/ 35 w 2160"/>
                <a:gd name="T61" fmla="*/ 10 h 1433"/>
                <a:gd name="T62" fmla="*/ 41 w 2160"/>
                <a:gd name="T63" fmla="*/ 8 h 1433"/>
                <a:gd name="T64" fmla="*/ 47 w 2160"/>
                <a:gd name="T65" fmla="*/ 7 h 1433"/>
                <a:gd name="T66" fmla="*/ 54 w 2160"/>
                <a:gd name="T67" fmla="*/ 7 h 1433"/>
                <a:gd name="T68" fmla="*/ 60 w 2160"/>
                <a:gd name="T69" fmla="*/ 8 h 1433"/>
                <a:gd name="T70" fmla="*/ 66 w 2160"/>
                <a:gd name="T71" fmla="*/ 10 h 1433"/>
                <a:gd name="T72" fmla="*/ 72 w 2160"/>
                <a:gd name="T73" fmla="*/ 12 h 1433"/>
                <a:gd name="T74" fmla="*/ 78 w 2160"/>
                <a:gd name="T75" fmla="*/ 16 h 1433"/>
                <a:gd name="T76" fmla="*/ 83 w 2160"/>
                <a:gd name="T77" fmla="*/ 20 h 1433"/>
                <a:gd name="T78" fmla="*/ 87 w 2160"/>
                <a:gd name="T79" fmla="*/ 25 h 1433"/>
                <a:gd name="T80" fmla="*/ 91 w 2160"/>
                <a:gd name="T81" fmla="*/ 30 h 1433"/>
                <a:gd name="T82" fmla="*/ 93 w 2160"/>
                <a:gd name="T83" fmla="*/ 36 h 1433"/>
                <a:gd name="T84" fmla="*/ 95 w 2160"/>
                <a:gd name="T85" fmla="*/ 42 h 1433"/>
                <a:gd name="T86" fmla="*/ 96 w 2160"/>
                <a:gd name="T87" fmla="*/ 49 h 1433"/>
                <a:gd name="T88" fmla="*/ 7 w 2160"/>
                <a:gd name="T89" fmla="*/ 61 h 1433"/>
                <a:gd name="T90" fmla="*/ 7 w 2160"/>
                <a:gd name="T91" fmla="*/ 47 h 1433"/>
                <a:gd name="T92" fmla="*/ 9 w 2160"/>
                <a:gd name="T93" fmla="*/ 40 h 1433"/>
                <a:gd name="T94" fmla="*/ 11 w 2160"/>
                <a:gd name="T95" fmla="*/ 34 h 1433"/>
                <a:gd name="T96" fmla="*/ 13 w 2160"/>
                <a:gd name="T97" fmla="*/ 28 h 1433"/>
                <a:gd name="T98" fmla="*/ 17 w 2160"/>
                <a:gd name="T99" fmla="*/ 23 h 143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60" h="1433">
                  <a:moveTo>
                    <a:pt x="1844" y="314"/>
                  </a:moveTo>
                  <a:lnTo>
                    <a:pt x="1805" y="277"/>
                  </a:lnTo>
                  <a:lnTo>
                    <a:pt x="1764" y="241"/>
                  </a:lnTo>
                  <a:lnTo>
                    <a:pt x="1722" y="209"/>
                  </a:lnTo>
                  <a:lnTo>
                    <a:pt x="1678" y="179"/>
                  </a:lnTo>
                  <a:lnTo>
                    <a:pt x="1634" y="151"/>
                  </a:lnTo>
                  <a:lnTo>
                    <a:pt x="1588" y="125"/>
                  </a:lnTo>
                  <a:lnTo>
                    <a:pt x="1542" y="102"/>
                  </a:lnTo>
                  <a:lnTo>
                    <a:pt x="1493" y="81"/>
                  </a:lnTo>
                  <a:lnTo>
                    <a:pt x="1444" y="62"/>
                  </a:lnTo>
                  <a:lnTo>
                    <a:pt x="1394" y="46"/>
                  </a:lnTo>
                  <a:lnTo>
                    <a:pt x="1343" y="31"/>
                  </a:lnTo>
                  <a:lnTo>
                    <a:pt x="1292" y="20"/>
                  </a:lnTo>
                  <a:lnTo>
                    <a:pt x="1240" y="11"/>
                  </a:lnTo>
                  <a:lnTo>
                    <a:pt x="1187" y="5"/>
                  </a:lnTo>
                  <a:lnTo>
                    <a:pt x="1134" y="1"/>
                  </a:lnTo>
                  <a:lnTo>
                    <a:pt x="1080" y="0"/>
                  </a:lnTo>
                  <a:lnTo>
                    <a:pt x="969" y="5"/>
                  </a:lnTo>
                  <a:lnTo>
                    <a:pt x="863" y="21"/>
                  </a:lnTo>
                  <a:lnTo>
                    <a:pt x="759" y="49"/>
                  </a:lnTo>
                  <a:lnTo>
                    <a:pt x="660" y="85"/>
                  </a:lnTo>
                  <a:lnTo>
                    <a:pt x="566" y="130"/>
                  </a:lnTo>
                  <a:lnTo>
                    <a:pt x="477" y="183"/>
                  </a:lnTo>
                  <a:lnTo>
                    <a:pt x="394" y="245"/>
                  </a:lnTo>
                  <a:lnTo>
                    <a:pt x="317" y="315"/>
                  </a:lnTo>
                  <a:lnTo>
                    <a:pt x="247" y="391"/>
                  </a:lnTo>
                  <a:lnTo>
                    <a:pt x="184" y="473"/>
                  </a:lnTo>
                  <a:lnTo>
                    <a:pt x="131" y="562"/>
                  </a:lnTo>
                  <a:lnTo>
                    <a:pt x="85" y="655"/>
                  </a:lnTo>
                  <a:lnTo>
                    <a:pt x="49" y="754"/>
                  </a:lnTo>
                  <a:lnTo>
                    <a:pt x="22" y="857"/>
                  </a:lnTo>
                  <a:lnTo>
                    <a:pt x="5" y="963"/>
                  </a:lnTo>
                  <a:lnTo>
                    <a:pt x="0" y="1073"/>
                  </a:lnTo>
                  <a:lnTo>
                    <a:pt x="0" y="1357"/>
                  </a:lnTo>
                  <a:lnTo>
                    <a:pt x="0" y="1364"/>
                  </a:lnTo>
                  <a:lnTo>
                    <a:pt x="1" y="1371"/>
                  </a:lnTo>
                  <a:lnTo>
                    <a:pt x="3" y="1380"/>
                  </a:lnTo>
                  <a:lnTo>
                    <a:pt x="5" y="1387"/>
                  </a:lnTo>
                  <a:lnTo>
                    <a:pt x="9" y="1393"/>
                  </a:lnTo>
                  <a:lnTo>
                    <a:pt x="12" y="1399"/>
                  </a:lnTo>
                  <a:lnTo>
                    <a:pt x="18" y="1405"/>
                  </a:lnTo>
                  <a:lnTo>
                    <a:pt x="23" y="1410"/>
                  </a:lnTo>
                  <a:lnTo>
                    <a:pt x="28" y="1415"/>
                  </a:lnTo>
                  <a:lnTo>
                    <a:pt x="34" y="1420"/>
                  </a:lnTo>
                  <a:lnTo>
                    <a:pt x="40" y="1423"/>
                  </a:lnTo>
                  <a:lnTo>
                    <a:pt x="46" y="1427"/>
                  </a:lnTo>
                  <a:lnTo>
                    <a:pt x="53" y="1429"/>
                  </a:lnTo>
                  <a:lnTo>
                    <a:pt x="61" y="1431"/>
                  </a:lnTo>
                  <a:lnTo>
                    <a:pt x="68" y="1432"/>
                  </a:lnTo>
                  <a:lnTo>
                    <a:pt x="76" y="1433"/>
                  </a:lnTo>
                  <a:lnTo>
                    <a:pt x="2085" y="1433"/>
                  </a:lnTo>
                  <a:lnTo>
                    <a:pt x="2092" y="1432"/>
                  </a:lnTo>
                  <a:lnTo>
                    <a:pt x="2099" y="1431"/>
                  </a:lnTo>
                  <a:lnTo>
                    <a:pt x="2107" y="1429"/>
                  </a:lnTo>
                  <a:lnTo>
                    <a:pt x="2114" y="1427"/>
                  </a:lnTo>
                  <a:lnTo>
                    <a:pt x="2120" y="1423"/>
                  </a:lnTo>
                  <a:lnTo>
                    <a:pt x="2126" y="1420"/>
                  </a:lnTo>
                  <a:lnTo>
                    <a:pt x="2132" y="1415"/>
                  </a:lnTo>
                  <a:lnTo>
                    <a:pt x="2137" y="1410"/>
                  </a:lnTo>
                  <a:lnTo>
                    <a:pt x="2142" y="1405"/>
                  </a:lnTo>
                  <a:lnTo>
                    <a:pt x="2147" y="1399"/>
                  </a:lnTo>
                  <a:lnTo>
                    <a:pt x="2150" y="1393"/>
                  </a:lnTo>
                  <a:lnTo>
                    <a:pt x="2154" y="1387"/>
                  </a:lnTo>
                  <a:lnTo>
                    <a:pt x="2156" y="1380"/>
                  </a:lnTo>
                  <a:lnTo>
                    <a:pt x="2158" y="1371"/>
                  </a:lnTo>
                  <a:lnTo>
                    <a:pt x="2159" y="1364"/>
                  </a:lnTo>
                  <a:lnTo>
                    <a:pt x="2160" y="1357"/>
                  </a:lnTo>
                  <a:lnTo>
                    <a:pt x="2160" y="1073"/>
                  </a:lnTo>
                  <a:lnTo>
                    <a:pt x="2158" y="1019"/>
                  </a:lnTo>
                  <a:lnTo>
                    <a:pt x="2154" y="966"/>
                  </a:lnTo>
                  <a:lnTo>
                    <a:pt x="2148" y="913"/>
                  </a:lnTo>
                  <a:lnTo>
                    <a:pt x="2139" y="861"/>
                  </a:lnTo>
                  <a:lnTo>
                    <a:pt x="2128" y="810"/>
                  </a:lnTo>
                  <a:lnTo>
                    <a:pt x="2114" y="760"/>
                  </a:lnTo>
                  <a:lnTo>
                    <a:pt x="2097" y="710"/>
                  </a:lnTo>
                  <a:lnTo>
                    <a:pt x="2079" y="661"/>
                  </a:lnTo>
                  <a:lnTo>
                    <a:pt x="2057" y="614"/>
                  </a:lnTo>
                  <a:lnTo>
                    <a:pt x="2033" y="567"/>
                  </a:lnTo>
                  <a:lnTo>
                    <a:pt x="2008" y="522"/>
                  </a:lnTo>
                  <a:lnTo>
                    <a:pt x="1979" y="477"/>
                  </a:lnTo>
                  <a:lnTo>
                    <a:pt x="1948" y="434"/>
                  </a:lnTo>
                  <a:lnTo>
                    <a:pt x="1916" y="392"/>
                  </a:lnTo>
                  <a:lnTo>
                    <a:pt x="1880" y="352"/>
                  </a:lnTo>
                  <a:lnTo>
                    <a:pt x="1844" y="314"/>
                  </a:lnTo>
                  <a:close/>
                  <a:moveTo>
                    <a:pt x="424" y="420"/>
                  </a:moveTo>
                  <a:lnTo>
                    <a:pt x="457" y="388"/>
                  </a:lnTo>
                  <a:lnTo>
                    <a:pt x="492" y="358"/>
                  </a:lnTo>
                  <a:lnTo>
                    <a:pt x="528" y="330"/>
                  </a:lnTo>
                  <a:lnTo>
                    <a:pt x="565" y="304"/>
                  </a:lnTo>
                  <a:lnTo>
                    <a:pt x="603" y="280"/>
                  </a:lnTo>
                  <a:lnTo>
                    <a:pt x="643" y="257"/>
                  </a:lnTo>
                  <a:lnTo>
                    <a:pt x="683" y="237"/>
                  </a:lnTo>
                  <a:lnTo>
                    <a:pt x="724" y="219"/>
                  </a:lnTo>
                  <a:lnTo>
                    <a:pt x="766" y="203"/>
                  </a:lnTo>
                  <a:lnTo>
                    <a:pt x="809" y="189"/>
                  </a:lnTo>
                  <a:lnTo>
                    <a:pt x="853" y="177"/>
                  </a:lnTo>
                  <a:lnTo>
                    <a:pt x="897" y="167"/>
                  </a:lnTo>
                  <a:lnTo>
                    <a:pt x="942" y="159"/>
                  </a:lnTo>
                  <a:lnTo>
                    <a:pt x="987" y="154"/>
                  </a:lnTo>
                  <a:lnTo>
                    <a:pt x="1034" y="151"/>
                  </a:lnTo>
                  <a:lnTo>
                    <a:pt x="1080" y="150"/>
                  </a:lnTo>
                  <a:lnTo>
                    <a:pt x="1126" y="151"/>
                  </a:lnTo>
                  <a:lnTo>
                    <a:pt x="1172" y="154"/>
                  </a:lnTo>
                  <a:lnTo>
                    <a:pt x="1218" y="159"/>
                  </a:lnTo>
                  <a:lnTo>
                    <a:pt x="1262" y="167"/>
                  </a:lnTo>
                  <a:lnTo>
                    <a:pt x="1307" y="177"/>
                  </a:lnTo>
                  <a:lnTo>
                    <a:pt x="1350" y="189"/>
                  </a:lnTo>
                  <a:lnTo>
                    <a:pt x="1393" y="203"/>
                  </a:lnTo>
                  <a:lnTo>
                    <a:pt x="1435" y="219"/>
                  </a:lnTo>
                  <a:lnTo>
                    <a:pt x="1477" y="237"/>
                  </a:lnTo>
                  <a:lnTo>
                    <a:pt x="1517" y="257"/>
                  </a:lnTo>
                  <a:lnTo>
                    <a:pt x="1557" y="280"/>
                  </a:lnTo>
                  <a:lnTo>
                    <a:pt x="1595" y="304"/>
                  </a:lnTo>
                  <a:lnTo>
                    <a:pt x="1632" y="330"/>
                  </a:lnTo>
                  <a:lnTo>
                    <a:pt x="1668" y="358"/>
                  </a:lnTo>
                  <a:lnTo>
                    <a:pt x="1702" y="388"/>
                  </a:lnTo>
                  <a:lnTo>
                    <a:pt x="1737" y="420"/>
                  </a:lnTo>
                  <a:lnTo>
                    <a:pt x="1768" y="453"/>
                  </a:lnTo>
                  <a:lnTo>
                    <a:pt x="1798" y="488"/>
                  </a:lnTo>
                  <a:lnTo>
                    <a:pt x="1827" y="524"/>
                  </a:lnTo>
                  <a:lnTo>
                    <a:pt x="1853" y="561"/>
                  </a:lnTo>
                  <a:lnTo>
                    <a:pt x="1877" y="599"/>
                  </a:lnTo>
                  <a:lnTo>
                    <a:pt x="1900" y="638"/>
                  </a:lnTo>
                  <a:lnTo>
                    <a:pt x="1920" y="678"/>
                  </a:lnTo>
                  <a:lnTo>
                    <a:pt x="1938" y="720"/>
                  </a:lnTo>
                  <a:lnTo>
                    <a:pt x="1954" y="761"/>
                  </a:lnTo>
                  <a:lnTo>
                    <a:pt x="1968" y="804"/>
                  </a:lnTo>
                  <a:lnTo>
                    <a:pt x="1980" y="847"/>
                  </a:lnTo>
                  <a:lnTo>
                    <a:pt x="1991" y="891"/>
                  </a:lnTo>
                  <a:lnTo>
                    <a:pt x="1999" y="936"/>
                  </a:lnTo>
                  <a:lnTo>
                    <a:pt x="2004" y="981"/>
                  </a:lnTo>
                  <a:lnTo>
                    <a:pt x="2007" y="1027"/>
                  </a:lnTo>
                  <a:lnTo>
                    <a:pt x="2009" y="1073"/>
                  </a:lnTo>
                  <a:lnTo>
                    <a:pt x="2009" y="1282"/>
                  </a:lnTo>
                  <a:lnTo>
                    <a:pt x="152" y="1282"/>
                  </a:lnTo>
                  <a:lnTo>
                    <a:pt x="152" y="1073"/>
                  </a:lnTo>
                  <a:lnTo>
                    <a:pt x="153" y="1027"/>
                  </a:lnTo>
                  <a:lnTo>
                    <a:pt x="156" y="981"/>
                  </a:lnTo>
                  <a:lnTo>
                    <a:pt x="161" y="936"/>
                  </a:lnTo>
                  <a:lnTo>
                    <a:pt x="169" y="891"/>
                  </a:lnTo>
                  <a:lnTo>
                    <a:pt x="179" y="847"/>
                  </a:lnTo>
                  <a:lnTo>
                    <a:pt x="191" y="804"/>
                  </a:lnTo>
                  <a:lnTo>
                    <a:pt x="206" y="761"/>
                  </a:lnTo>
                  <a:lnTo>
                    <a:pt x="222" y="720"/>
                  </a:lnTo>
                  <a:lnTo>
                    <a:pt x="240" y="678"/>
                  </a:lnTo>
                  <a:lnTo>
                    <a:pt x="260" y="638"/>
                  </a:lnTo>
                  <a:lnTo>
                    <a:pt x="282" y="599"/>
                  </a:lnTo>
                  <a:lnTo>
                    <a:pt x="307" y="561"/>
                  </a:lnTo>
                  <a:lnTo>
                    <a:pt x="333" y="524"/>
                  </a:lnTo>
                  <a:lnTo>
                    <a:pt x="361" y="488"/>
                  </a:lnTo>
                  <a:lnTo>
                    <a:pt x="392" y="453"/>
                  </a:lnTo>
                  <a:lnTo>
                    <a:pt x="424" y="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00"/>
            </a:p>
          </p:txBody>
        </p:sp>
        <p:sp>
          <p:nvSpPr>
            <p:cNvPr id="59" name="Freeform 3376"/>
            <p:cNvSpPr>
              <a:spLocks noEditPoints="1"/>
            </p:cNvSpPr>
            <p:nvPr/>
          </p:nvSpPr>
          <p:spPr bwMode="auto">
            <a:xfrm>
              <a:off x="258" y="972"/>
              <a:ext cx="663" cy="685"/>
            </a:xfrm>
            <a:custGeom>
              <a:avLst/>
              <a:gdLst>
                <a:gd name="T0" fmla="*/ 594 w 13922"/>
                <a:gd name="T1" fmla="*/ 490 h 14402"/>
                <a:gd name="T2" fmla="*/ 593 w 13922"/>
                <a:gd name="T3" fmla="*/ 488 h 14402"/>
                <a:gd name="T4" fmla="*/ 540 w 13922"/>
                <a:gd name="T5" fmla="*/ 478 h 14402"/>
                <a:gd name="T6" fmla="*/ 539 w 13922"/>
                <a:gd name="T7" fmla="*/ 476 h 14402"/>
                <a:gd name="T8" fmla="*/ 537 w 13922"/>
                <a:gd name="T9" fmla="*/ 474 h 14402"/>
                <a:gd name="T10" fmla="*/ 606 w 13922"/>
                <a:gd name="T11" fmla="*/ 454 h 14402"/>
                <a:gd name="T12" fmla="*/ 608 w 13922"/>
                <a:gd name="T13" fmla="*/ 453 h 14402"/>
                <a:gd name="T14" fmla="*/ 608 w 13922"/>
                <a:gd name="T15" fmla="*/ 4 h 14402"/>
                <a:gd name="T16" fmla="*/ 608 w 13922"/>
                <a:gd name="T17" fmla="*/ 1 h 14402"/>
                <a:gd name="T18" fmla="*/ 605 w 13922"/>
                <a:gd name="T19" fmla="*/ 0 h 14402"/>
                <a:gd name="T20" fmla="*/ 57 w 13922"/>
                <a:gd name="T21" fmla="*/ 0 h 14402"/>
                <a:gd name="T22" fmla="*/ 55 w 13922"/>
                <a:gd name="T23" fmla="*/ 2 h 14402"/>
                <a:gd name="T24" fmla="*/ 55 w 13922"/>
                <a:gd name="T25" fmla="*/ 451 h 14402"/>
                <a:gd name="T26" fmla="*/ 56 w 13922"/>
                <a:gd name="T27" fmla="*/ 453 h 14402"/>
                <a:gd name="T28" fmla="*/ 58 w 13922"/>
                <a:gd name="T29" fmla="*/ 455 h 14402"/>
                <a:gd name="T30" fmla="*/ 125 w 13922"/>
                <a:gd name="T31" fmla="*/ 475 h 14402"/>
                <a:gd name="T32" fmla="*/ 124 w 13922"/>
                <a:gd name="T33" fmla="*/ 476 h 14402"/>
                <a:gd name="T34" fmla="*/ 123 w 13922"/>
                <a:gd name="T35" fmla="*/ 488 h 14402"/>
                <a:gd name="T36" fmla="*/ 70 w 13922"/>
                <a:gd name="T37" fmla="*/ 489 h 14402"/>
                <a:gd name="T38" fmla="*/ 68 w 13922"/>
                <a:gd name="T39" fmla="*/ 491 h 14402"/>
                <a:gd name="T40" fmla="*/ 1 w 13922"/>
                <a:gd name="T41" fmla="*/ 659 h 14402"/>
                <a:gd name="T42" fmla="*/ 0 w 13922"/>
                <a:gd name="T43" fmla="*/ 660 h 14402"/>
                <a:gd name="T44" fmla="*/ 0 w 13922"/>
                <a:gd name="T45" fmla="*/ 661 h 14402"/>
                <a:gd name="T46" fmla="*/ 1 w 13922"/>
                <a:gd name="T47" fmla="*/ 683 h 14402"/>
                <a:gd name="T48" fmla="*/ 2 w 13922"/>
                <a:gd name="T49" fmla="*/ 685 h 14402"/>
                <a:gd name="T50" fmla="*/ 660 w 13922"/>
                <a:gd name="T51" fmla="*/ 685 h 14402"/>
                <a:gd name="T52" fmla="*/ 662 w 13922"/>
                <a:gd name="T53" fmla="*/ 683 h 14402"/>
                <a:gd name="T54" fmla="*/ 663 w 13922"/>
                <a:gd name="T55" fmla="*/ 661 h 14402"/>
                <a:gd name="T56" fmla="*/ 663 w 13922"/>
                <a:gd name="T57" fmla="*/ 660 h 14402"/>
                <a:gd name="T58" fmla="*/ 663 w 13922"/>
                <a:gd name="T59" fmla="*/ 659 h 14402"/>
                <a:gd name="T60" fmla="*/ 75 w 13922"/>
                <a:gd name="T61" fmla="*/ 561 h 14402"/>
                <a:gd name="T62" fmla="*/ 75 w 13922"/>
                <a:gd name="T63" fmla="*/ 560 h 14402"/>
                <a:gd name="T64" fmla="*/ 76 w 13922"/>
                <a:gd name="T65" fmla="*/ 495 h 14402"/>
                <a:gd name="T66" fmla="*/ 129 w 13922"/>
                <a:gd name="T67" fmla="*/ 495 h 14402"/>
                <a:gd name="T68" fmla="*/ 130 w 13922"/>
                <a:gd name="T69" fmla="*/ 493 h 14402"/>
                <a:gd name="T70" fmla="*/ 196 w 13922"/>
                <a:gd name="T71" fmla="*/ 482 h 14402"/>
                <a:gd name="T72" fmla="*/ 198 w 13922"/>
                <a:gd name="T73" fmla="*/ 480 h 14402"/>
                <a:gd name="T74" fmla="*/ 198 w 13922"/>
                <a:gd name="T75" fmla="*/ 478 h 14402"/>
                <a:gd name="T76" fmla="*/ 198 w 13922"/>
                <a:gd name="T77" fmla="*/ 449 h 14402"/>
                <a:gd name="T78" fmla="*/ 196 w 13922"/>
                <a:gd name="T79" fmla="*/ 448 h 14402"/>
                <a:gd name="T80" fmla="*/ 601 w 13922"/>
                <a:gd name="T81" fmla="*/ 447 h 14402"/>
                <a:gd name="T82" fmla="*/ 466 w 13922"/>
                <a:gd name="T83" fmla="*/ 448 h 14402"/>
                <a:gd name="T84" fmla="*/ 465 w 13922"/>
                <a:gd name="T85" fmla="*/ 450 h 14402"/>
                <a:gd name="T86" fmla="*/ 465 w 13922"/>
                <a:gd name="T87" fmla="*/ 479 h 14402"/>
                <a:gd name="T88" fmla="*/ 466 w 13922"/>
                <a:gd name="T89" fmla="*/ 481 h 14402"/>
                <a:gd name="T90" fmla="*/ 533 w 13922"/>
                <a:gd name="T91" fmla="*/ 482 h 14402"/>
                <a:gd name="T92" fmla="*/ 533 w 13922"/>
                <a:gd name="T93" fmla="*/ 494 h 14402"/>
                <a:gd name="T94" fmla="*/ 535 w 13922"/>
                <a:gd name="T95" fmla="*/ 495 h 14402"/>
                <a:gd name="T96" fmla="*/ 587 w 13922"/>
                <a:gd name="T97" fmla="*/ 560 h 14402"/>
                <a:gd name="T98" fmla="*/ 588 w 13922"/>
                <a:gd name="T99" fmla="*/ 561 h 14402"/>
                <a:gd name="T100" fmla="*/ 588 w 13922"/>
                <a:gd name="T101" fmla="*/ 561 h 14402"/>
                <a:gd name="T102" fmla="*/ 4 w 13922"/>
                <a:gd name="T103" fmla="*/ 665 h 14402"/>
                <a:gd name="T104" fmla="*/ 4 w 13922"/>
                <a:gd name="T105" fmla="*/ 665 h 14402"/>
                <a:gd name="T106" fmla="*/ 5 w 13922"/>
                <a:gd name="T107" fmla="*/ 664 h 14402"/>
                <a:gd name="T108" fmla="*/ 5 w 13922"/>
                <a:gd name="T109" fmla="*/ 665 h 14402"/>
                <a:gd name="T110" fmla="*/ 4 w 13922"/>
                <a:gd name="T111" fmla="*/ 665 h 14402"/>
                <a:gd name="T112" fmla="*/ 2 w 13922"/>
                <a:gd name="T113" fmla="*/ 658 h 1440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3922" h="14402">
                  <a:moveTo>
                    <a:pt x="12488" y="11738"/>
                  </a:moveTo>
                  <a:lnTo>
                    <a:pt x="12488" y="10337"/>
                  </a:lnTo>
                  <a:lnTo>
                    <a:pt x="12487" y="10329"/>
                  </a:lnTo>
                  <a:lnTo>
                    <a:pt x="12486" y="10320"/>
                  </a:lnTo>
                  <a:lnTo>
                    <a:pt x="12484" y="10313"/>
                  </a:lnTo>
                  <a:lnTo>
                    <a:pt x="12482" y="10306"/>
                  </a:lnTo>
                  <a:lnTo>
                    <a:pt x="12479" y="10299"/>
                  </a:lnTo>
                  <a:lnTo>
                    <a:pt x="12475" y="10293"/>
                  </a:lnTo>
                  <a:lnTo>
                    <a:pt x="12471" y="10287"/>
                  </a:lnTo>
                  <a:lnTo>
                    <a:pt x="12466" y="10282"/>
                  </a:lnTo>
                  <a:lnTo>
                    <a:pt x="12460" y="10277"/>
                  </a:lnTo>
                  <a:lnTo>
                    <a:pt x="12455" y="10272"/>
                  </a:lnTo>
                  <a:lnTo>
                    <a:pt x="12449" y="10269"/>
                  </a:lnTo>
                  <a:lnTo>
                    <a:pt x="12442" y="10265"/>
                  </a:lnTo>
                  <a:lnTo>
                    <a:pt x="12435" y="10263"/>
                  </a:lnTo>
                  <a:lnTo>
                    <a:pt x="12427" y="10261"/>
                  </a:lnTo>
                  <a:lnTo>
                    <a:pt x="12419" y="10260"/>
                  </a:lnTo>
                  <a:lnTo>
                    <a:pt x="12412" y="10260"/>
                  </a:lnTo>
                  <a:lnTo>
                    <a:pt x="11341" y="10260"/>
                  </a:lnTo>
                  <a:lnTo>
                    <a:pt x="11341" y="10051"/>
                  </a:lnTo>
                  <a:lnTo>
                    <a:pt x="11340" y="10043"/>
                  </a:lnTo>
                  <a:lnTo>
                    <a:pt x="11339" y="10036"/>
                  </a:lnTo>
                  <a:lnTo>
                    <a:pt x="11337" y="10028"/>
                  </a:lnTo>
                  <a:lnTo>
                    <a:pt x="11335" y="10021"/>
                  </a:lnTo>
                  <a:lnTo>
                    <a:pt x="11331" y="10015"/>
                  </a:lnTo>
                  <a:lnTo>
                    <a:pt x="11328" y="10009"/>
                  </a:lnTo>
                  <a:lnTo>
                    <a:pt x="11323" y="10003"/>
                  </a:lnTo>
                  <a:lnTo>
                    <a:pt x="11318" y="9998"/>
                  </a:lnTo>
                  <a:lnTo>
                    <a:pt x="11313" y="9993"/>
                  </a:lnTo>
                  <a:lnTo>
                    <a:pt x="11307" y="9988"/>
                  </a:lnTo>
                  <a:lnTo>
                    <a:pt x="11301" y="9985"/>
                  </a:lnTo>
                  <a:lnTo>
                    <a:pt x="11295" y="9981"/>
                  </a:lnTo>
                  <a:lnTo>
                    <a:pt x="11288" y="9979"/>
                  </a:lnTo>
                  <a:lnTo>
                    <a:pt x="11280" y="9977"/>
                  </a:lnTo>
                  <a:lnTo>
                    <a:pt x="11273" y="9976"/>
                  </a:lnTo>
                  <a:lnTo>
                    <a:pt x="11265" y="9976"/>
                  </a:lnTo>
                  <a:lnTo>
                    <a:pt x="9906" y="9976"/>
                  </a:lnTo>
                  <a:lnTo>
                    <a:pt x="9906" y="9557"/>
                  </a:lnTo>
                  <a:lnTo>
                    <a:pt x="12699" y="9557"/>
                  </a:lnTo>
                  <a:lnTo>
                    <a:pt x="12706" y="9556"/>
                  </a:lnTo>
                  <a:lnTo>
                    <a:pt x="12714" y="9555"/>
                  </a:lnTo>
                  <a:lnTo>
                    <a:pt x="12721" y="9553"/>
                  </a:lnTo>
                  <a:lnTo>
                    <a:pt x="12728" y="9551"/>
                  </a:lnTo>
                  <a:lnTo>
                    <a:pt x="12735" y="9547"/>
                  </a:lnTo>
                  <a:lnTo>
                    <a:pt x="12741" y="9544"/>
                  </a:lnTo>
                  <a:lnTo>
                    <a:pt x="12746" y="9539"/>
                  </a:lnTo>
                  <a:lnTo>
                    <a:pt x="12752" y="9534"/>
                  </a:lnTo>
                  <a:lnTo>
                    <a:pt x="12757" y="9529"/>
                  </a:lnTo>
                  <a:lnTo>
                    <a:pt x="12761" y="9523"/>
                  </a:lnTo>
                  <a:lnTo>
                    <a:pt x="12765" y="9517"/>
                  </a:lnTo>
                  <a:lnTo>
                    <a:pt x="12768" y="9511"/>
                  </a:lnTo>
                  <a:lnTo>
                    <a:pt x="12770" y="9504"/>
                  </a:lnTo>
                  <a:lnTo>
                    <a:pt x="12772" y="9496"/>
                  </a:lnTo>
                  <a:lnTo>
                    <a:pt x="12773" y="9489"/>
                  </a:lnTo>
                  <a:lnTo>
                    <a:pt x="12774" y="9482"/>
                  </a:lnTo>
                  <a:lnTo>
                    <a:pt x="12774" y="77"/>
                  </a:lnTo>
                  <a:lnTo>
                    <a:pt x="12773" y="69"/>
                  </a:lnTo>
                  <a:lnTo>
                    <a:pt x="12772" y="61"/>
                  </a:lnTo>
                  <a:lnTo>
                    <a:pt x="12770" y="53"/>
                  </a:lnTo>
                  <a:lnTo>
                    <a:pt x="12768" y="46"/>
                  </a:lnTo>
                  <a:lnTo>
                    <a:pt x="12765" y="39"/>
                  </a:lnTo>
                  <a:lnTo>
                    <a:pt x="12761" y="33"/>
                  </a:lnTo>
                  <a:lnTo>
                    <a:pt x="12757" y="27"/>
                  </a:lnTo>
                  <a:lnTo>
                    <a:pt x="12752" y="22"/>
                  </a:lnTo>
                  <a:lnTo>
                    <a:pt x="12746" y="17"/>
                  </a:lnTo>
                  <a:lnTo>
                    <a:pt x="12741" y="12"/>
                  </a:lnTo>
                  <a:lnTo>
                    <a:pt x="12735" y="9"/>
                  </a:lnTo>
                  <a:lnTo>
                    <a:pt x="12728" y="5"/>
                  </a:lnTo>
                  <a:lnTo>
                    <a:pt x="12721" y="3"/>
                  </a:lnTo>
                  <a:lnTo>
                    <a:pt x="12714" y="1"/>
                  </a:lnTo>
                  <a:lnTo>
                    <a:pt x="12706" y="0"/>
                  </a:lnTo>
                  <a:lnTo>
                    <a:pt x="12699" y="0"/>
                  </a:lnTo>
                  <a:lnTo>
                    <a:pt x="1223" y="0"/>
                  </a:lnTo>
                  <a:lnTo>
                    <a:pt x="1215" y="0"/>
                  </a:lnTo>
                  <a:lnTo>
                    <a:pt x="1207" y="1"/>
                  </a:lnTo>
                  <a:lnTo>
                    <a:pt x="1200" y="3"/>
                  </a:lnTo>
                  <a:lnTo>
                    <a:pt x="1193" y="5"/>
                  </a:lnTo>
                  <a:lnTo>
                    <a:pt x="1186" y="9"/>
                  </a:lnTo>
                  <a:lnTo>
                    <a:pt x="1180" y="12"/>
                  </a:lnTo>
                  <a:lnTo>
                    <a:pt x="1175" y="17"/>
                  </a:lnTo>
                  <a:lnTo>
                    <a:pt x="1169" y="22"/>
                  </a:lnTo>
                  <a:lnTo>
                    <a:pt x="1164" y="27"/>
                  </a:lnTo>
                  <a:lnTo>
                    <a:pt x="1159" y="33"/>
                  </a:lnTo>
                  <a:lnTo>
                    <a:pt x="1155" y="39"/>
                  </a:lnTo>
                  <a:lnTo>
                    <a:pt x="1152" y="46"/>
                  </a:lnTo>
                  <a:lnTo>
                    <a:pt x="1150" y="53"/>
                  </a:lnTo>
                  <a:lnTo>
                    <a:pt x="1148" y="61"/>
                  </a:lnTo>
                  <a:lnTo>
                    <a:pt x="1147" y="69"/>
                  </a:lnTo>
                  <a:lnTo>
                    <a:pt x="1147" y="77"/>
                  </a:lnTo>
                  <a:lnTo>
                    <a:pt x="1147" y="9482"/>
                  </a:lnTo>
                  <a:lnTo>
                    <a:pt x="1147" y="9489"/>
                  </a:lnTo>
                  <a:lnTo>
                    <a:pt x="1148" y="9496"/>
                  </a:lnTo>
                  <a:lnTo>
                    <a:pt x="1150" y="9504"/>
                  </a:lnTo>
                  <a:lnTo>
                    <a:pt x="1152" y="9511"/>
                  </a:lnTo>
                  <a:lnTo>
                    <a:pt x="1155" y="9517"/>
                  </a:lnTo>
                  <a:lnTo>
                    <a:pt x="1159" y="9523"/>
                  </a:lnTo>
                  <a:lnTo>
                    <a:pt x="1164" y="9529"/>
                  </a:lnTo>
                  <a:lnTo>
                    <a:pt x="1169" y="9534"/>
                  </a:lnTo>
                  <a:lnTo>
                    <a:pt x="1175" y="9539"/>
                  </a:lnTo>
                  <a:lnTo>
                    <a:pt x="1180" y="9544"/>
                  </a:lnTo>
                  <a:lnTo>
                    <a:pt x="1186" y="9547"/>
                  </a:lnTo>
                  <a:lnTo>
                    <a:pt x="1193" y="9551"/>
                  </a:lnTo>
                  <a:lnTo>
                    <a:pt x="1200" y="9553"/>
                  </a:lnTo>
                  <a:lnTo>
                    <a:pt x="1207" y="9555"/>
                  </a:lnTo>
                  <a:lnTo>
                    <a:pt x="1215" y="9556"/>
                  </a:lnTo>
                  <a:lnTo>
                    <a:pt x="1223" y="9557"/>
                  </a:lnTo>
                  <a:lnTo>
                    <a:pt x="4015" y="9557"/>
                  </a:lnTo>
                  <a:lnTo>
                    <a:pt x="4015" y="9976"/>
                  </a:lnTo>
                  <a:lnTo>
                    <a:pt x="2657" y="9976"/>
                  </a:lnTo>
                  <a:lnTo>
                    <a:pt x="2649" y="9976"/>
                  </a:lnTo>
                  <a:lnTo>
                    <a:pt x="2642" y="9977"/>
                  </a:lnTo>
                  <a:lnTo>
                    <a:pt x="2634" y="9979"/>
                  </a:lnTo>
                  <a:lnTo>
                    <a:pt x="2628" y="9981"/>
                  </a:lnTo>
                  <a:lnTo>
                    <a:pt x="2621" y="9985"/>
                  </a:lnTo>
                  <a:lnTo>
                    <a:pt x="2615" y="9988"/>
                  </a:lnTo>
                  <a:lnTo>
                    <a:pt x="2609" y="9993"/>
                  </a:lnTo>
                  <a:lnTo>
                    <a:pt x="2604" y="9998"/>
                  </a:lnTo>
                  <a:lnTo>
                    <a:pt x="2599" y="10003"/>
                  </a:lnTo>
                  <a:lnTo>
                    <a:pt x="2595" y="10009"/>
                  </a:lnTo>
                  <a:lnTo>
                    <a:pt x="2590" y="10015"/>
                  </a:lnTo>
                  <a:lnTo>
                    <a:pt x="2587" y="10021"/>
                  </a:lnTo>
                  <a:lnTo>
                    <a:pt x="2585" y="10028"/>
                  </a:lnTo>
                  <a:lnTo>
                    <a:pt x="2583" y="10036"/>
                  </a:lnTo>
                  <a:lnTo>
                    <a:pt x="2582" y="10043"/>
                  </a:lnTo>
                  <a:lnTo>
                    <a:pt x="2582" y="10051"/>
                  </a:lnTo>
                  <a:lnTo>
                    <a:pt x="2582" y="10260"/>
                  </a:lnTo>
                  <a:lnTo>
                    <a:pt x="1510" y="10260"/>
                  </a:lnTo>
                  <a:lnTo>
                    <a:pt x="1502" y="10260"/>
                  </a:lnTo>
                  <a:lnTo>
                    <a:pt x="1494" y="10261"/>
                  </a:lnTo>
                  <a:lnTo>
                    <a:pt x="1487" y="10263"/>
                  </a:lnTo>
                  <a:lnTo>
                    <a:pt x="1480" y="10265"/>
                  </a:lnTo>
                  <a:lnTo>
                    <a:pt x="1473" y="10269"/>
                  </a:lnTo>
                  <a:lnTo>
                    <a:pt x="1467" y="10272"/>
                  </a:lnTo>
                  <a:lnTo>
                    <a:pt x="1462" y="10277"/>
                  </a:lnTo>
                  <a:lnTo>
                    <a:pt x="1456" y="10282"/>
                  </a:lnTo>
                  <a:lnTo>
                    <a:pt x="1451" y="10287"/>
                  </a:lnTo>
                  <a:lnTo>
                    <a:pt x="1447" y="10293"/>
                  </a:lnTo>
                  <a:lnTo>
                    <a:pt x="1443" y="10299"/>
                  </a:lnTo>
                  <a:lnTo>
                    <a:pt x="1440" y="10306"/>
                  </a:lnTo>
                  <a:lnTo>
                    <a:pt x="1438" y="10313"/>
                  </a:lnTo>
                  <a:lnTo>
                    <a:pt x="1436" y="10320"/>
                  </a:lnTo>
                  <a:lnTo>
                    <a:pt x="1435" y="10329"/>
                  </a:lnTo>
                  <a:lnTo>
                    <a:pt x="1435" y="10337"/>
                  </a:lnTo>
                  <a:lnTo>
                    <a:pt x="1435" y="11739"/>
                  </a:lnTo>
                  <a:lnTo>
                    <a:pt x="26" y="13844"/>
                  </a:lnTo>
                  <a:lnTo>
                    <a:pt x="23" y="13846"/>
                  </a:lnTo>
                  <a:lnTo>
                    <a:pt x="20" y="13849"/>
                  </a:lnTo>
                  <a:lnTo>
                    <a:pt x="17" y="13852"/>
                  </a:lnTo>
                  <a:lnTo>
                    <a:pt x="15" y="13855"/>
                  </a:lnTo>
                  <a:lnTo>
                    <a:pt x="12" y="13858"/>
                  </a:lnTo>
                  <a:lnTo>
                    <a:pt x="10" y="13861"/>
                  </a:lnTo>
                  <a:lnTo>
                    <a:pt x="8" y="13864"/>
                  </a:lnTo>
                  <a:lnTo>
                    <a:pt x="7" y="13868"/>
                  </a:lnTo>
                  <a:lnTo>
                    <a:pt x="5" y="13871"/>
                  </a:lnTo>
                  <a:lnTo>
                    <a:pt x="4" y="13875"/>
                  </a:lnTo>
                  <a:lnTo>
                    <a:pt x="2" y="13878"/>
                  </a:lnTo>
                  <a:lnTo>
                    <a:pt x="1" y="13882"/>
                  </a:lnTo>
                  <a:lnTo>
                    <a:pt x="1" y="13886"/>
                  </a:lnTo>
                  <a:lnTo>
                    <a:pt x="0" y="13890"/>
                  </a:lnTo>
                  <a:lnTo>
                    <a:pt x="0" y="13894"/>
                  </a:lnTo>
                  <a:lnTo>
                    <a:pt x="0" y="13899"/>
                  </a:lnTo>
                  <a:lnTo>
                    <a:pt x="0" y="14326"/>
                  </a:lnTo>
                  <a:lnTo>
                    <a:pt x="0" y="14333"/>
                  </a:lnTo>
                  <a:lnTo>
                    <a:pt x="1" y="14340"/>
                  </a:lnTo>
                  <a:lnTo>
                    <a:pt x="3" y="14349"/>
                  </a:lnTo>
                  <a:lnTo>
                    <a:pt x="5" y="14356"/>
                  </a:lnTo>
                  <a:lnTo>
                    <a:pt x="9" y="14362"/>
                  </a:lnTo>
                  <a:lnTo>
                    <a:pt x="12" y="14368"/>
                  </a:lnTo>
                  <a:lnTo>
                    <a:pt x="17" y="14374"/>
                  </a:lnTo>
                  <a:lnTo>
                    <a:pt x="22" y="14379"/>
                  </a:lnTo>
                  <a:lnTo>
                    <a:pt x="27" y="14384"/>
                  </a:lnTo>
                  <a:lnTo>
                    <a:pt x="33" y="14389"/>
                  </a:lnTo>
                  <a:lnTo>
                    <a:pt x="39" y="14392"/>
                  </a:lnTo>
                  <a:lnTo>
                    <a:pt x="45" y="14396"/>
                  </a:lnTo>
                  <a:lnTo>
                    <a:pt x="52" y="14398"/>
                  </a:lnTo>
                  <a:lnTo>
                    <a:pt x="60" y="14400"/>
                  </a:lnTo>
                  <a:lnTo>
                    <a:pt x="67" y="14401"/>
                  </a:lnTo>
                  <a:lnTo>
                    <a:pt x="75" y="14402"/>
                  </a:lnTo>
                  <a:lnTo>
                    <a:pt x="13846" y="14402"/>
                  </a:lnTo>
                  <a:lnTo>
                    <a:pt x="13853" y="14401"/>
                  </a:lnTo>
                  <a:lnTo>
                    <a:pt x="13862" y="14400"/>
                  </a:lnTo>
                  <a:lnTo>
                    <a:pt x="13869" y="14398"/>
                  </a:lnTo>
                  <a:lnTo>
                    <a:pt x="13876" y="14396"/>
                  </a:lnTo>
                  <a:lnTo>
                    <a:pt x="13883" y="14392"/>
                  </a:lnTo>
                  <a:lnTo>
                    <a:pt x="13889" y="14389"/>
                  </a:lnTo>
                  <a:lnTo>
                    <a:pt x="13894" y="14384"/>
                  </a:lnTo>
                  <a:lnTo>
                    <a:pt x="13900" y="14379"/>
                  </a:lnTo>
                  <a:lnTo>
                    <a:pt x="13905" y="14374"/>
                  </a:lnTo>
                  <a:lnTo>
                    <a:pt x="13909" y="14368"/>
                  </a:lnTo>
                  <a:lnTo>
                    <a:pt x="13913" y="14362"/>
                  </a:lnTo>
                  <a:lnTo>
                    <a:pt x="13916" y="14356"/>
                  </a:lnTo>
                  <a:lnTo>
                    <a:pt x="13918" y="14349"/>
                  </a:lnTo>
                  <a:lnTo>
                    <a:pt x="13920" y="14340"/>
                  </a:lnTo>
                  <a:lnTo>
                    <a:pt x="13921" y="14333"/>
                  </a:lnTo>
                  <a:lnTo>
                    <a:pt x="13922" y="14326"/>
                  </a:lnTo>
                  <a:lnTo>
                    <a:pt x="13922" y="13899"/>
                  </a:lnTo>
                  <a:lnTo>
                    <a:pt x="13921" y="13895"/>
                  </a:lnTo>
                  <a:lnTo>
                    <a:pt x="13921" y="13892"/>
                  </a:lnTo>
                  <a:lnTo>
                    <a:pt x="13921" y="13889"/>
                  </a:lnTo>
                  <a:lnTo>
                    <a:pt x="13921" y="13886"/>
                  </a:lnTo>
                  <a:lnTo>
                    <a:pt x="13920" y="13884"/>
                  </a:lnTo>
                  <a:lnTo>
                    <a:pt x="13920" y="13881"/>
                  </a:lnTo>
                  <a:lnTo>
                    <a:pt x="13919" y="13878"/>
                  </a:lnTo>
                  <a:lnTo>
                    <a:pt x="13918" y="13876"/>
                  </a:lnTo>
                  <a:lnTo>
                    <a:pt x="13918" y="13873"/>
                  </a:lnTo>
                  <a:lnTo>
                    <a:pt x="13917" y="13871"/>
                  </a:lnTo>
                  <a:lnTo>
                    <a:pt x="13916" y="13868"/>
                  </a:lnTo>
                  <a:lnTo>
                    <a:pt x="13914" y="13865"/>
                  </a:lnTo>
                  <a:lnTo>
                    <a:pt x="13913" y="13863"/>
                  </a:lnTo>
                  <a:lnTo>
                    <a:pt x="13912" y="13860"/>
                  </a:lnTo>
                  <a:lnTo>
                    <a:pt x="13910" y="13858"/>
                  </a:lnTo>
                  <a:lnTo>
                    <a:pt x="13909" y="13856"/>
                  </a:lnTo>
                  <a:lnTo>
                    <a:pt x="12488" y="11738"/>
                  </a:lnTo>
                  <a:close/>
                  <a:moveTo>
                    <a:pt x="1573" y="11803"/>
                  </a:moveTo>
                  <a:lnTo>
                    <a:pt x="1574" y="11800"/>
                  </a:lnTo>
                  <a:lnTo>
                    <a:pt x="1575" y="11798"/>
                  </a:lnTo>
                  <a:lnTo>
                    <a:pt x="1577" y="11795"/>
                  </a:lnTo>
                  <a:lnTo>
                    <a:pt x="1578" y="11793"/>
                  </a:lnTo>
                  <a:lnTo>
                    <a:pt x="1579" y="11790"/>
                  </a:lnTo>
                  <a:lnTo>
                    <a:pt x="1580" y="11787"/>
                  </a:lnTo>
                  <a:lnTo>
                    <a:pt x="1581" y="11785"/>
                  </a:lnTo>
                  <a:lnTo>
                    <a:pt x="1582" y="11782"/>
                  </a:lnTo>
                  <a:lnTo>
                    <a:pt x="1583" y="11780"/>
                  </a:lnTo>
                  <a:lnTo>
                    <a:pt x="1583" y="11777"/>
                  </a:lnTo>
                  <a:lnTo>
                    <a:pt x="1584" y="11774"/>
                  </a:lnTo>
                  <a:lnTo>
                    <a:pt x="1585" y="11772"/>
                  </a:lnTo>
                  <a:lnTo>
                    <a:pt x="1585" y="11769"/>
                  </a:lnTo>
                  <a:lnTo>
                    <a:pt x="1585" y="11766"/>
                  </a:lnTo>
                  <a:lnTo>
                    <a:pt x="1585" y="11763"/>
                  </a:lnTo>
                  <a:lnTo>
                    <a:pt x="1586" y="11761"/>
                  </a:lnTo>
                  <a:lnTo>
                    <a:pt x="1586" y="10412"/>
                  </a:lnTo>
                  <a:lnTo>
                    <a:pt x="2657" y="10412"/>
                  </a:lnTo>
                  <a:lnTo>
                    <a:pt x="2664" y="10411"/>
                  </a:lnTo>
                  <a:lnTo>
                    <a:pt x="2672" y="10410"/>
                  </a:lnTo>
                  <a:lnTo>
                    <a:pt x="2679" y="10408"/>
                  </a:lnTo>
                  <a:lnTo>
                    <a:pt x="2687" y="10406"/>
                  </a:lnTo>
                  <a:lnTo>
                    <a:pt x="2694" y="10403"/>
                  </a:lnTo>
                  <a:lnTo>
                    <a:pt x="2700" y="10399"/>
                  </a:lnTo>
                  <a:lnTo>
                    <a:pt x="2705" y="10395"/>
                  </a:lnTo>
                  <a:lnTo>
                    <a:pt x="2711" y="10390"/>
                  </a:lnTo>
                  <a:lnTo>
                    <a:pt x="2716" y="10384"/>
                  </a:lnTo>
                  <a:lnTo>
                    <a:pt x="2720" y="10379"/>
                  </a:lnTo>
                  <a:lnTo>
                    <a:pt x="2724" y="10373"/>
                  </a:lnTo>
                  <a:lnTo>
                    <a:pt x="2727" y="10366"/>
                  </a:lnTo>
                  <a:lnTo>
                    <a:pt x="2729" y="10359"/>
                  </a:lnTo>
                  <a:lnTo>
                    <a:pt x="2731" y="10352"/>
                  </a:lnTo>
                  <a:lnTo>
                    <a:pt x="2732" y="10344"/>
                  </a:lnTo>
                  <a:lnTo>
                    <a:pt x="2733" y="10337"/>
                  </a:lnTo>
                  <a:lnTo>
                    <a:pt x="2733" y="10127"/>
                  </a:lnTo>
                  <a:lnTo>
                    <a:pt x="4092" y="10127"/>
                  </a:lnTo>
                  <a:lnTo>
                    <a:pt x="4099" y="10126"/>
                  </a:lnTo>
                  <a:lnTo>
                    <a:pt x="4107" y="10125"/>
                  </a:lnTo>
                  <a:lnTo>
                    <a:pt x="4115" y="10123"/>
                  </a:lnTo>
                  <a:lnTo>
                    <a:pt x="4122" y="10121"/>
                  </a:lnTo>
                  <a:lnTo>
                    <a:pt x="4129" y="10118"/>
                  </a:lnTo>
                  <a:lnTo>
                    <a:pt x="4135" y="10114"/>
                  </a:lnTo>
                  <a:lnTo>
                    <a:pt x="4140" y="10110"/>
                  </a:lnTo>
                  <a:lnTo>
                    <a:pt x="4146" y="10105"/>
                  </a:lnTo>
                  <a:lnTo>
                    <a:pt x="4151" y="10098"/>
                  </a:lnTo>
                  <a:lnTo>
                    <a:pt x="4155" y="10093"/>
                  </a:lnTo>
                  <a:lnTo>
                    <a:pt x="4159" y="10087"/>
                  </a:lnTo>
                  <a:lnTo>
                    <a:pt x="4162" y="10080"/>
                  </a:lnTo>
                  <a:lnTo>
                    <a:pt x="4164" y="10073"/>
                  </a:lnTo>
                  <a:lnTo>
                    <a:pt x="4166" y="10066"/>
                  </a:lnTo>
                  <a:lnTo>
                    <a:pt x="4167" y="10058"/>
                  </a:lnTo>
                  <a:lnTo>
                    <a:pt x="4168" y="10051"/>
                  </a:lnTo>
                  <a:lnTo>
                    <a:pt x="4168" y="9482"/>
                  </a:lnTo>
                  <a:lnTo>
                    <a:pt x="4167" y="9474"/>
                  </a:lnTo>
                  <a:lnTo>
                    <a:pt x="4166" y="9466"/>
                  </a:lnTo>
                  <a:lnTo>
                    <a:pt x="4164" y="9459"/>
                  </a:lnTo>
                  <a:lnTo>
                    <a:pt x="4162" y="9452"/>
                  </a:lnTo>
                  <a:lnTo>
                    <a:pt x="4159" y="9445"/>
                  </a:lnTo>
                  <a:lnTo>
                    <a:pt x="4155" y="9439"/>
                  </a:lnTo>
                  <a:lnTo>
                    <a:pt x="4151" y="9434"/>
                  </a:lnTo>
                  <a:lnTo>
                    <a:pt x="4146" y="9427"/>
                  </a:lnTo>
                  <a:lnTo>
                    <a:pt x="4140" y="9422"/>
                  </a:lnTo>
                  <a:lnTo>
                    <a:pt x="4135" y="9418"/>
                  </a:lnTo>
                  <a:lnTo>
                    <a:pt x="4129" y="9414"/>
                  </a:lnTo>
                  <a:lnTo>
                    <a:pt x="4122" y="9411"/>
                  </a:lnTo>
                  <a:lnTo>
                    <a:pt x="4115" y="9409"/>
                  </a:lnTo>
                  <a:lnTo>
                    <a:pt x="4107" y="9407"/>
                  </a:lnTo>
                  <a:lnTo>
                    <a:pt x="4099" y="9406"/>
                  </a:lnTo>
                  <a:lnTo>
                    <a:pt x="4092" y="9406"/>
                  </a:lnTo>
                  <a:lnTo>
                    <a:pt x="1300" y="9406"/>
                  </a:lnTo>
                  <a:lnTo>
                    <a:pt x="1300" y="152"/>
                  </a:lnTo>
                  <a:lnTo>
                    <a:pt x="12624" y="152"/>
                  </a:lnTo>
                  <a:lnTo>
                    <a:pt x="12624" y="9406"/>
                  </a:lnTo>
                  <a:lnTo>
                    <a:pt x="9830" y="9406"/>
                  </a:lnTo>
                  <a:lnTo>
                    <a:pt x="9822" y="9406"/>
                  </a:lnTo>
                  <a:lnTo>
                    <a:pt x="9814" y="9407"/>
                  </a:lnTo>
                  <a:lnTo>
                    <a:pt x="9807" y="9409"/>
                  </a:lnTo>
                  <a:lnTo>
                    <a:pt x="9800" y="9411"/>
                  </a:lnTo>
                  <a:lnTo>
                    <a:pt x="9793" y="9414"/>
                  </a:lnTo>
                  <a:lnTo>
                    <a:pt x="9787" y="9418"/>
                  </a:lnTo>
                  <a:lnTo>
                    <a:pt x="9782" y="9422"/>
                  </a:lnTo>
                  <a:lnTo>
                    <a:pt x="9776" y="9427"/>
                  </a:lnTo>
                  <a:lnTo>
                    <a:pt x="9771" y="9434"/>
                  </a:lnTo>
                  <a:lnTo>
                    <a:pt x="9767" y="9439"/>
                  </a:lnTo>
                  <a:lnTo>
                    <a:pt x="9763" y="9445"/>
                  </a:lnTo>
                  <a:lnTo>
                    <a:pt x="9760" y="9452"/>
                  </a:lnTo>
                  <a:lnTo>
                    <a:pt x="9758" y="9459"/>
                  </a:lnTo>
                  <a:lnTo>
                    <a:pt x="9756" y="9466"/>
                  </a:lnTo>
                  <a:lnTo>
                    <a:pt x="9755" y="9474"/>
                  </a:lnTo>
                  <a:lnTo>
                    <a:pt x="9755" y="9482"/>
                  </a:lnTo>
                  <a:lnTo>
                    <a:pt x="9755" y="10051"/>
                  </a:lnTo>
                  <a:lnTo>
                    <a:pt x="9755" y="10058"/>
                  </a:lnTo>
                  <a:lnTo>
                    <a:pt x="9756" y="10066"/>
                  </a:lnTo>
                  <a:lnTo>
                    <a:pt x="9758" y="10073"/>
                  </a:lnTo>
                  <a:lnTo>
                    <a:pt x="9760" y="10080"/>
                  </a:lnTo>
                  <a:lnTo>
                    <a:pt x="9763" y="10087"/>
                  </a:lnTo>
                  <a:lnTo>
                    <a:pt x="9767" y="10093"/>
                  </a:lnTo>
                  <a:lnTo>
                    <a:pt x="9771" y="10098"/>
                  </a:lnTo>
                  <a:lnTo>
                    <a:pt x="9776" y="10105"/>
                  </a:lnTo>
                  <a:lnTo>
                    <a:pt x="9782" y="10110"/>
                  </a:lnTo>
                  <a:lnTo>
                    <a:pt x="9787" y="10114"/>
                  </a:lnTo>
                  <a:lnTo>
                    <a:pt x="9793" y="10118"/>
                  </a:lnTo>
                  <a:lnTo>
                    <a:pt x="9800" y="10121"/>
                  </a:lnTo>
                  <a:lnTo>
                    <a:pt x="9807" y="10123"/>
                  </a:lnTo>
                  <a:lnTo>
                    <a:pt x="9814" y="10125"/>
                  </a:lnTo>
                  <a:lnTo>
                    <a:pt x="9822" y="10126"/>
                  </a:lnTo>
                  <a:lnTo>
                    <a:pt x="9830" y="10127"/>
                  </a:lnTo>
                  <a:lnTo>
                    <a:pt x="11189" y="10127"/>
                  </a:lnTo>
                  <a:lnTo>
                    <a:pt x="11189" y="10337"/>
                  </a:lnTo>
                  <a:lnTo>
                    <a:pt x="11189" y="10344"/>
                  </a:lnTo>
                  <a:lnTo>
                    <a:pt x="11190" y="10352"/>
                  </a:lnTo>
                  <a:lnTo>
                    <a:pt x="11192" y="10359"/>
                  </a:lnTo>
                  <a:lnTo>
                    <a:pt x="11194" y="10366"/>
                  </a:lnTo>
                  <a:lnTo>
                    <a:pt x="11198" y="10373"/>
                  </a:lnTo>
                  <a:lnTo>
                    <a:pt x="11201" y="10379"/>
                  </a:lnTo>
                  <a:lnTo>
                    <a:pt x="11206" y="10384"/>
                  </a:lnTo>
                  <a:lnTo>
                    <a:pt x="11211" y="10390"/>
                  </a:lnTo>
                  <a:lnTo>
                    <a:pt x="11216" y="10395"/>
                  </a:lnTo>
                  <a:lnTo>
                    <a:pt x="11222" y="10399"/>
                  </a:lnTo>
                  <a:lnTo>
                    <a:pt x="11228" y="10403"/>
                  </a:lnTo>
                  <a:lnTo>
                    <a:pt x="11235" y="10406"/>
                  </a:lnTo>
                  <a:lnTo>
                    <a:pt x="11242" y="10408"/>
                  </a:lnTo>
                  <a:lnTo>
                    <a:pt x="11249" y="10410"/>
                  </a:lnTo>
                  <a:lnTo>
                    <a:pt x="11257" y="10411"/>
                  </a:lnTo>
                  <a:lnTo>
                    <a:pt x="11265" y="10412"/>
                  </a:lnTo>
                  <a:lnTo>
                    <a:pt x="12336" y="10412"/>
                  </a:lnTo>
                  <a:lnTo>
                    <a:pt x="12336" y="11761"/>
                  </a:lnTo>
                  <a:lnTo>
                    <a:pt x="12336" y="11763"/>
                  </a:lnTo>
                  <a:lnTo>
                    <a:pt x="12336" y="11766"/>
                  </a:lnTo>
                  <a:lnTo>
                    <a:pt x="12336" y="11769"/>
                  </a:lnTo>
                  <a:lnTo>
                    <a:pt x="12336" y="11772"/>
                  </a:lnTo>
                  <a:lnTo>
                    <a:pt x="12337" y="11774"/>
                  </a:lnTo>
                  <a:lnTo>
                    <a:pt x="12338" y="11777"/>
                  </a:lnTo>
                  <a:lnTo>
                    <a:pt x="12338" y="11780"/>
                  </a:lnTo>
                  <a:lnTo>
                    <a:pt x="12340" y="11782"/>
                  </a:lnTo>
                  <a:lnTo>
                    <a:pt x="12341" y="11785"/>
                  </a:lnTo>
                  <a:lnTo>
                    <a:pt x="12342" y="11787"/>
                  </a:lnTo>
                  <a:lnTo>
                    <a:pt x="12343" y="11790"/>
                  </a:lnTo>
                  <a:lnTo>
                    <a:pt x="12344" y="11793"/>
                  </a:lnTo>
                  <a:lnTo>
                    <a:pt x="12345" y="11795"/>
                  </a:lnTo>
                  <a:lnTo>
                    <a:pt x="12347" y="11798"/>
                  </a:lnTo>
                  <a:lnTo>
                    <a:pt x="12348" y="11800"/>
                  </a:lnTo>
                  <a:lnTo>
                    <a:pt x="12350" y="11803"/>
                  </a:lnTo>
                  <a:lnTo>
                    <a:pt x="13771" y="13922"/>
                  </a:lnTo>
                  <a:lnTo>
                    <a:pt x="13771" y="14251"/>
                  </a:lnTo>
                  <a:lnTo>
                    <a:pt x="151" y="14251"/>
                  </a:lnTo>
                  <a:lnTo>
                    <a:pt x="151" y="13930"/>
                  </a:lnTo>
                  <a:lnTo>
                    <a:pt x="1573" y="11803"/>
                  </a:lnTo>
                  <a:close/>
                  <a:moveTo>
                    <a:pt x="75" y="13975"/>
                  </a:moveTo>
                  <a:lnTo>
                    <a:pt x="76" y="13974"/>
                  </a:lnTo>
                  <a:lnTo>
                    <a:pt x="78" y="13974"/>
                  </a:lnTo>
                  <a:lnTo>
                    <a:pt x="80" y="13974"/>
                  </a:lnTo>
                  <a:lnTo>
                    <a:pt x="82" y="13974"/>
                  </a:lnTo>
                  <a:lnTo>
                    <a:pt x="84" y="13974"/>
                  </a:lnTo>
                  <a:lnTo>
                    <a:pt x="86" y="13973"/>
                  </a:lnTo>
                  <a:lnTo>
                    <a:pt x="88" y="13973"/>
                  </a:lnTo>
                  <a:lnTo>
                    <a:pt x="91" y="13973"/>
                  </a:lnTo>
                  <a:lnTo>
                    <a:pt x="93" y="13972"/>
                  </a:lnTo>
                  <a:lnTo>
                    <a:pt x="95" y="13971"/>
                  </a:lnTo>
                  <a:lnTo>
                    <a:pt x="97" y="13971"/>
                  </a:lnTo>
                  <a:lnTo>
                    <a:pt x="99" y="13970"/>
                  </a:lnTo>
                  <a:lnTo>
                    <a:pt x="101" y="13970"/>
                  </a:lnTo>
                  <a:lnTo>
                    <a:pt x="103" y="13969"/>
                  </a:lnTo>
                  <a:lnTo>
                    <a:pt x="105" y="13968"/>
                  </a:lnTo>
                  <a:lnTo>
                    <a:pt x="107" y="13968"/>
                  </a:lnTo>
                  <a:lnTo>
                    <a:pt x="105" y="13968"/>
                  </a:lnTo>
                  <a:lnTo>
                    <a:pt x="103" y="13969"/>
                  </a:lnTo>
                  <a:lnTo>
                    <a:pt x="101" y="13970"/>
                  </a:lnTo>
                  <a:lnTo>
                    <a:pt x="99" y="13970"/>
                  </a:lnTo>
                  <a:lnTo>
                    <a:pt x="98" y="13971"/>
                  </a:lnTo>
                  <a:lnTo>
                    <a:pt x="96" y="13971"/>
                  </a:lnTo>
                  <a:lnTo>
                    <a:pt x="94" y="13972"/>
                  </a:lnTo>
                  <a:lnTo>
                    <a:pt x="92" y="13973"/>
                  </a:lnTo>
                  <a:lnTo>
                    <a:pt x="90" y="13973"/>
                  </a:lnTo>
                  <a:lnTo>
                    <a:pt x="87" y="13973"/>
                  </a:lnTo>
                  <a:lnTo>
                    <a:pt x="85" y="13974"/>
                  </a:lnTo>
                  <a:lnTo>
                    <a:pt x="83" y="13974"/>
                  </a:lnTo>
                  <a:lnTo>
                    <a:pt x="81" y="13974"/>
                  </a:lnTo>
                  <a:lnTo>
                    <a:pt x="79" y="13974"/>
                  </a:lnTo>
                  <a:lnTo>
                    <a:pt x="77" y="13974"/>
                  </a:lnTo>
                  <a:lnTo>
                    <a:pt x="75" y="13975"/>
                  </a:lnTo>
                  <a:close/>
                  <a:moveTo>
                    <a:pt x="46" y="13832"/>
                  </a:moveTo>
                  <a:lnTo>
                    <a:pt x="45" y="13832"/>
                  </a:lnTo>
                  <a:lnTo>
                    <a:pt x="44" y="13832"/>
                  </a:lnTo>
                  <a:lnTo>
                    <a:pt x="43" y="13832"/>
                  </a:lnTo>
                  <a:lnTo>
                    <a:pt x="43" y="13833"/>
                  </a:lnTo>
                  <a:lnTo>
                    <a:pt x="43" y="13832"/>
                  </a:lnTo>
                  <a:lnTo>
                    <a:pt x="44" y="13832"/>
                  </a:lnTo>
                  <a:lnTo>
                    <a:pt x="45" y="13832"/>
                  </a:lnTo>
                  <a:lnTo>
                    <a:pt x="46" y="138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400"/>
            </a:p>
          </p:txBody>
        </p:sp>
      </p:grpSp>
      <p:pic>
        <p:nvPicPr>
          <p:cNvPr id="60" name="Picture 1208"/>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flipH="1">
            <a:off x="7642775" y="4098845"/>
            <a:ext cx="855439" cy="439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図 60"/>
          <p:cNvPicPr>
            <a:picLocks noChangeAspect="1"/>
          </p:cNvPicPr>
          <p:nvPr/>
        </p:nvPicPr>
        <p:blipFill>
          <a:blip r:embed="rId8"/>
          <a:stretch>
            <a:fillRect/>
          </a:stretch>
        </p:blipFill>
        <p:spPr>
          <a:xfrm>
            <a:off x="10895381" y="3347492"/>
            <a:ext cx="623066" cy="623066"/>
          </a:xfrm>
          <a:prstGeom prst="rect">
            <a:avLst/>
          </a:prstGeom>
        </p:spPr>
      </p:pic>
      <p:pic>
        <p:nvPicPr>
          <p:cNvPr id="62" name="Picture 324"/>
          <p:cNvPicPr>
            <a:picLocks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942859" y="3919429"/>
            <a:ext cx="733953" cy="514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図 6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517024">
            <a:off x="8560172" y="3295543"/>
            <a:ext cx="2397906" cy="205053"/>
          </a:xfrm>
          <a:prstGeom prst="rect">
            <a:avLst/>
          </a:prstGeom>
        </p:spPr>
      </p:pic>
      <p:pic>
        <p:nvPicPr>
          <p:cNvPr id="64" name="図 6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20913527">
            <a:off x="8518425" y="4022796"/>
            <a:ext cx="2435857" cy="205053"/>
          </a:xfrm>
          <a:prstGeom prst="rect">
            <a:avLst/>
          </a:prstGeom>
        </p:spPr>
      </p:pic>
      <p:sp>
        <p:nvSpPr>
          <p:cNvPr id="65" name="テキスト ボックス 64"/>
          <p:cNvSpPr txBox="1"/>
          <p:nvPr/>
        </p:nvSpPr>
        <p:spPr>
          <a:xfrm>
            <a:off x="7117884" y="3382432"/>
            <a:ext cx="1139699" cy="338554"/>
          </a:xfrm>
          <a:prstGeom prst="rect">
            <a:avLst/>
          </a:prstGeom>
          <a:noFill/>
        </p:spPr>
        <p:txBody>
          <a:bodyPr wrap="square" rtlCol="0">
            <a:spAutoFit/>
          </a:bodyPr>
          <a:lstStyle/>
          <a:p>
            <a:r>
              <a:rPr kumimoji="1" lang="ja-JP" altLang="en-US" sz="1600" dirty="0"/>
              <a:t>企業等</a:t>
            </a:r>
            <a:endParaRPr lang="en-US" altLang="ja-JP" sz="1600" dirty="0"/>
          </a:p>
        </p:txBody>
      </p:sp>
      <p:sp>
        <p:nvSpPr>
          <p:cNvPr id="66" name="テキスト ボックス 65"/>
          <p:cNvSpPr txBox="1"/>
          <p:nvPr/>
        </p:nvSpPr>
        <p:spPr>
          <a:xfrm>
            <a:off x="7187823" y="4747844"/>
            <a:ext cx="1096772" cy="338554"/>
          </a:xfrm>
          <a:prstGeom prst="rect">
            <a:avLst/>
          </a:prstGeom>
          <a:noFill/>
        </p:spPr>
        <p:txBody>
          <a:bodyPr wrap="square" rtlCol="0">
            <a:spAutoFit/>
          </a:bodyPr>
          <a:lstStyle/>
          <a:p>
            <a:r>
              <a:rPr kumimoji="1" lang="ja-JP" altLang="en-US" sz="1600" b="1" dirty="0"/>
              <a:t>自宅側</a:t>
            </a:r>
          </a:p>
        </p:txBody>
      </p:sp>
      <p:sp>
        <p:nvSpPr>
          <p:cNvPr id="67" name="テキスト ボックス 66"/>
          <p:cNvSpPr txBox="1"/>
          <p:nvPr/>
        </p:nvSpPr>
        <p:spPr>
          <a:xfrm rot="773600">
            <a:off x="9317741" y="3009654"/>
            <a:ext cx="2131533" cy="307777"/>
          </a:xfrm>
          <a:prstGeom prst="rect">
            <a:avLst/>
          </a:prstGeom>
          <a:noFill/>
        </p:spPr>
        <p:txBody>
          <a:bodyPr wrap="square" rtlCol="0">
            <a:spAutoFit/>
          </a:bodyPr>
          <a:lstStyle/>
          <a:p>
            <a:r>
              <a:rPr kumimoji="1" lang="en-US" altLang="ja-JP" sz="1400" b="1" dirty="0">
                <a:solidFill>
                  <a:schemeClr val="tx1">
                    <a:lumMod val="75000"/>
                    <a:lumOff val="25000"/>
                  </a:schemeClr>
                </a:solidFill>
              </a:rPr>
              <a:t>SSL-VPN </a:t>
            </a:r>
            <a:r>
              <a:rPr kumimoji="1" lang="ja-JP" altLang="en-US" sz="1400" b="1" dirty="0">
                <a:solidFill>
                  <a:schemeClr val="tx1">
                    <a:lumMod val="75000"/>
                    <a:lumOff val="25000"/>
                  </a:schemeClr>
                </a:solidFill>
              </a:rPr>
              <a:t>トンネル</a:t>
            </a:r>
            <a:endParaRPr kumimoji="1" lang="ja-JP" altLang="en-US" sz="1400" dirty="0">
              <a:solidFill>
                <a:schemeClr val="tx1">
                  <a:lumMod val="75000"/>
                  <a:lumOff val="25000"/>
                </a:schemeClr>
              </a:solidFill>
            </a:endParaRPr>
          </a:p>
        </p:txBody>
      </p:sp>
      <p:sp>
        <p:nvSpPr>
          <p:cNvPr id="68" name="テキスト ボックス 67"/>
          <p:cNvSpPr txBox="1"/>
          <p:nvPr/>
        </p:nvSpPr>
        <p:spPr>
          <a:xfrm rot="20784923">
            <a:off x="9478488" y="4380844"/>
            <a:ext cx="1665777" cy="307777"/>
          </a:xfrm>
          <a:prstGeom prst="rect">
            <a:avLst/>
          </a:prstGeom>
          <a:noFill/>
        </p:spPr>
        <p:txBody>
          <a:bodyPr wrap="square" rtlCol="0">
            <a:spAutoFit/>
          </a:bodyPr>
          <a:lstStyle/>
          <a:p>
            <a:r>
              <a:rPr lang="en-US" altLang="ja-JP" sz="1400" b="1" dirty="0">
                <a:solidFill>
                  <a:schemeClr val="tx1">
                    <a:lumMod val="75000"/>
                    <a:lumOff val="25000"/>
                  </a:schemeClr>
                </a:solidFill>
              </a:rPr>
              <a:t>SSL-VPN </a:t>
            </a:r>
            <a:r>
              <a:rPr lang="ja-JP" altLang="en-US" sz="1400" b="1" dirty="0">
                <a:solidFill>
                  <a:schemeClr val="tx1">
                    <a:lumMod val="75000"/>
                    <a:lumOff val="25000"/>
                  </a:schemeClr>
                </a:solidFill>
              </a:rPr>
              <a:t>トンネル</a:t>
            </a:r>
            <a:endParaRPr lang="ja-JP" altLang="en-US" sz="1400" dirty="0">
              <a:solidFill>
                <a:schemeClr val="tx1">
                  <a:lumMod val="75000"/>
                  <a:lumOff val="25000"/>
                </a:schemeClr>
              </a:solidFill>
            </a:endParaRPr>
          </a:p>
        </p:txBody>
      </p:sp>
      <p:sp>
        <p:nvSpPr>
          <p:cNvPr id="69" name="テキスト ボックス 68"/>
          <p:cNvSpPr txBox="1"/>
          <p:nvPr/>
        </p:nvSpPr>
        <p:spPr>
          <a:xfrm>
            <a:off x="8446191" y="3483275"/>
            <a:ext cx="2365612" cy="523220"/>
          </a:xfrm>
          <a:prstGeom prst="rect">
            <a:avLst/>
          </a:prstGeom>
          <a:noFill/>
        </p:spPr>
        <p:txBody>
          <a:bodyPr wrap="square" rtlCol="0">
            <a:spAutoFit/>
          </a:bodyPr>
          <a:lstStyle/>
          <a:p>
            <a:r>
              <a:rPr kumimoji="1" lang="ja-JP" altLang="en-US" sz="1400" b="1" dirty="0"/>
              <a:t>社内 </a:t>
            </a:r>
            <a:r>
              <a:rPr kumimoji="1" lang="en-US" altLang="ja-JP" sz="1400" b="1" dirty="0"/>
              <a:t>LAN </a:t>
            </a:r>
            <a:r>
              <a:rPr kumimoji="1" lang="ja-JP" altLang="en-US" sz="1400" b="1" dirty="0"/>
              <a:t>等 </a:t>
            </a:r>
            <a:r>
              <a:rPr kumimoji="1" lang="en-US" altLang="ja-JP" sz="1400" b="1" dirty="0"/>
              <a:t>+</a:t>
            </a:r>
            <a:endParaRPr kumimoji="1" lang="ja-JP" altLang="en-US" sz="1400" b="1" dirty="0"/>
          </a:p>
          <a:p>
            <a:r>
              <a:rPr kumimoji="1" lang="ja-JP" altLang="en-US" sz="1400" b="1" dirty="0"/>
              <a:t>インターネット等</a:t>
            </a:r>
          </a:p>
        </p:txBody>
      </p:sp>
      <p:cxnSp>
        <p:nvCxnSpPr>
          <p:cNvPr id="70" name="直線矢印コネクタ 69"/>
          <p:cNvCxnSpPr/>
          <p:nvPr/>
        </p:nvCxnSpPr>
        <p:spPr>
          <a:xfrm flipH="1">
            <a:off x="11040625" y="2959455"/>
            <a:ext cx="16475" cy="378947"/>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71" name="テキスト ボックス 70"/>
          <p:cNvSpPr txBox="1"/>
          <p:nvPr/>
        </p:nvSpPr>
        <p:spPr>
          <a:xfrm>
            <a:off x="10612256" y="2005348"/>
            <a:ext cx="1400433" cy="954107"/>
          </a:xfrm>
          <a:prstGeom prst="rect">
            <a:avLst/>
          </a:prstGeom>
          <a:noFill/>
        </p:spPr>
        <p:txBody>
          <a:bodyPr wrap="square" rtlCol="0">
            <a:spAutoFit/>
          </a:bodyPr>
          <a:lstStyle/>
          <a:p>
            <a:r>
              <a:rPr lang="en-US" altLang="ja-JP" sz="1400" b="1" dirty="0">
                <a:solidFill>
                  <a:srgbClr val="0000FF"/>
                </a:solidFill>
              </a:rPr>
              <a:t>SSL-VPN </a:t>
            </a:r>
            <a:r>
              <a:rPr lang="ja-JP" altLang="en-US" sz="1400" b="1" dirty="0">
                <a:solidFill>
                  <a:srgbClr val="0000FF"/>
                </a:solidFill>
              </a:rPr>
              <a:t>通信の集約・折返し中継用 </a:t>
            </a:r>
            <a:r>
              <a:rPr lang="en-US" altLang="ja-JP" sz="1400" b="1" dirty="0">
                <a:solidFill>
                  <a:srgbClr val="0000FF"/>
                </a:solidFill>
              </a:rPr>
              <a:t>SSL-VPN </a:t>
            </a:r>
            <a:r>
              <a:rPr lang="ja-JP" altLang="en-US" sz="1400" b="1" dirty="0">
                <a:solidFill>
                  <a:srgbClr val="0000FF"/>
                </a:solidFill>
              </a:rPr>
              <a:t>専用装置</a:t>
            </a:r>
          </a:p>
        </p:txBody>
      </p:sp>
      <p:sp>
        <p:nvSpPr>
          <p:cNvPr id="72" name="角丸四角形 71"/>
          <p:cNvSpPr/>
          <p:nvPr/>
        </p:nvSpPr>
        <p:spPr>
          <a:xfrm>
            <a:off x="6624823" y="2314640"/>
            <a:ext cx="910551" cy="458408"/>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b="1" dirty="0"/>
              <a:t>ユーザー認証</a:t>
            </a:r>
            <a:endParaRPr kumimoji="1" lang="en-US" altLang="ja-JP" sz="800" b="1" dirty="0"/>
          </a:p>
          <a:p>
            <a:r>
              <a:rPr kumimoji="1" lang="ja-JP" altLang="en-US" sz="800" b="1" dirty="0"/>
              <a:t>機能 </a:t>
            </a:r>
            <a:r>
              <a:rPr kumimoji="1" lang="en-US" altLang="ja-JP" sz="800" b="1" dirty="0"/>
              <a:t>(</a:t>
            </a:r>
            <a:r>
              <a:rPr kumimoji="1" lang="ja-JP" altLang="en-US" sz="800" b="1" dirty="0"/>
              <a:t>パスワードの他証明書も利用可能</a:t>
            </a:r>
            <a:r>
              <a:rPr kumimoji="1" lang="en-US" altLang="ja-JP" sz="800" b="1" dirty="0"/>
              <a:t>)</a:t>
            </a:r>
            <a:endParaRPr kumimoji="1" lang="ja-JP" altLang="en-US" sz="800" b="1" dirty="0"/>
          </a:p>
        </p:txBody>
      </p:sp>
      <p:sp>
        <p:nvSpPr>
          <p:cNvPr id="73" name="角丸四角形 72"/>
          <p:cNvSpPr/>
          <p:nvPr/>
        </p:nvSpPr>
        <p:spPr>
          <a:xfrm>
            <a:off x="7555863" y="2670423"/>
            <a:ext cx="1174530" cy="315727"/>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b="1" dirty="0"/>
              <a:t>接続元回線 </a:t>
            </a:r>
            <a:r>
              <a:rPr lang="en-US" altLang="ja-JP" sz="800" b="1" dirty="0"/>
              <a:t>IP / </a:t>
            </a:r>
            <a:r>
              <a:rPr lang="ja-JP" altLang="en-US" sz="800" b="1" dirty="0"/>
              <a:t>端末</a:t>
            </a:r>
            <a:r>
              <a:rPr lang="en-US" altLang="ja-JP" sz="800" b="1" dirty="0"/>
              <a:t>MAC </a:t>
            </a:r>
            <a:r>
              <a:rPr lang="ja-JP" altLang="en-US" sz="800" b="1" dirty="0"/>
              <a:t>アドレス確認機能</a:t>
            </a:r>
          </a:p>
        </p:txBody>
      </p:sp>
      <p:sp>
        <p:nvSpPr>
          <p:cNvPr id="74" name="角丸四角形 73"/>
          <p:cNvSpPr/>
          <p:nvPr/>
        </p:nvSpPr>
        <p:spPr>
          <a:xfrm>
            <a:off x="7609066" y="2311493"/>
            <a:ext cx="997786" cy="315727"/>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b="1" dirty="0"/>
              <a:t>ワンタイムパスワード </a:t>
            </a:r>
            <a:r>
              <a:rPr lang="en-US" altLang="ja-JP" sz="800" b="1" dirty="0"/>
              <a:t>(OTP) </a:t>
            </a:r>
            <a:r>
              <a:rPr lang="ja-JP" altLang="en-US" sz="800" b="1" dirty="0"/>
              <a:t>機能</a:t>
            </a:r>
          </a:p>
        </p:txBody>
      </p:sp>
      <p:pic>
        <p:nvPicPr>
          <p:cNvPr id="75" name="図 7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012373" y="3157275"/>
            <a:ext cx="391206" cy="245745"/>
          </a:xfrm>
          <a:prstGeom prst="rect">
            <a:avLst/>
          </a:prstGeom>
        </p:spPr>
      </p:pic>
      <p:pic>
        <p:nvPicPr>
          <p:cNvPr id="76" name="図 75"/>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141913" y="4231695"/>
            <a:ext cx="245641" cy="154305"/>
          </a:xfrm>
          <a:prstGeom prst="rect">
            <a:avLst/>
          </a:prstGeom>
        </p:spPr>
      </p:pic>
      <p:sp>
        <p:nvSpPr>
          <p:cNvPr id="77" name="正方形/長方形 76"/>
          <p:cNvSpPr/>
          <p:nvPr/>
        </p:nvSpPr>
        <p:spPr>
          <a:xfrm>
            <a:off x="6487782" y="2208921"/>
            <a:ext cx="2282025" cy="833152"/>
          </a:xfrm>
          <a:prstGeom prst="rect">
            <a:avLst/>
          </a:prstGeom>
          <a:no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テキスト ボックス 77"/>
          <p:cNvSpPr txBox="1"/>
          <p:nvPr/>
        </p:nvSpPr>
        <p:spPr>
          <a:xfrm>
            <a:off x="8751464" y="2198542"/>
            <a:ext cx="1781513" cy="646331"/>
          </a:xfrm>
          <a:prstGeom prst="rect">
            <a:avLst/>
          </a:prstGeom>
          <a:noFill/>
        </p:spPr>
        <p:txBody>
          <a:bodyPr wrap="square" rtlCol="0">
            <a:spAutoFit/>
          </a:bodyPr>
          <a:lstStyle/>
          <a:p>
            <a:r>
              <a:rPr kumimoji="1" lang="ja-JP" altLang="en-US" sz="900" b="1" dirty="0">
                <a:solidFill>
                  <a:srgbClr val="0000FF"/>
                </a:solidFill>
              </a:rPr>
              <a:t>認証処理は企業等のサーバー側端末内で完結。万一 </a:t>
            </a:r>
            <a:r>
              <a:rPr kumimoji="1" lang="en-US" altLang="ja-JP" sz="900" b="1" dirty="0">
                <a:solidFill>
                  <a:srgbClr val="0000FF"/>
                </a:solidFill>
              </a:rPr>
              <a:t>IPA </a:t>
            </a:r>
            <a:r>
              <a:rPr kumimoji="1" lang="ja-JP" altLang="en-US" sz="900" b="1" dirty="0">
                <a:solidFill>
                  <a:srgbClr val="0000FF"/>
                </a:solidFill>
              </a:rPr>
              <a:t>の </a:t>
            </a:r>
            <a:r>
              <a:rPr kumimoji="1" lang="en-US" altLang="ja-JP" sz="900" b="1" dirty="0">
                <a:solidFill>
                  <a:srgbClr val="0000FF"/>
                </a:solidFill>
              </a:rPr>
              <a:t>SSL-VPN </a:t>
            </a:r>
            <a:r>
              <a:rPr kumimoji="1" lang="ja-JP" altLang="en-US" sz="900" b="1" dirty="0">
                <a:solidFill>
                  <a:srgbClr val="0000FF"/>
                </a:solidFill>
              </a:rPr>
              <a:t>中継システムがセキュリティ侵害されても不正接続は困難である。</a:t>
            </a:r>
          </a:p>
        </p:txBody>
      </p:sp>
      <p:sp>
        <p:nvSpPr>
          <p:cNvPr id="79" name="フリーフォーム 78"/>
          <p:cNvSpPr/>
          <p:nvPr/>
        </p:nvSpPr>
        <p:spPr>
          <a:xfrm>
            <a:off x="8356248" y="3216167"/>
            <a:ext cx="2747152" cy="1165902"/>
          </a:xfrm>
          <a:custGeom>
            <a:avLst/>
            <a:gdLst>
              <a:gd name="connsiteX0" fmla="*/ 80210 w 2721421"/>
              <a:gd name="connsiteY0" fmla="*/ 1315453 h 1315453"/>
              <a:gd name="connsiteX1" fmla="*/ 2454442 w 2721421"/>
              <a:gd name="connsiteY1" fmla="*/ 826169 h 1315453"/>
              <a:gd name="connsiteX2" fmla="*/ 2390273 w 2721421"/>
              <a:gd name="connsiteY2" fmla="*/ 441158 h 1315453"/>
              <a:gd name="connsiteX3" fmla="*/ 0 w 2721421"/>
              <a:gd name="connsiteY3" fmla="*/ 0 h 1315453"/>
              <a:gd name="connsiteX4" fmla="*/ 0 w 2721421"/>
              <a:gd name="connsiteY4" fmla="*/ 0 h 1315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421" h="1315453">
                <a:moveTo>
                  <a:pt x="80210" y="1315453"/>
                </a:moveTo>
                <a:cubicBezTo>
                  <a:pt x="1074821" y="1143669"/>
                  <a:pt x="2069432" y="971885"/>
                  <a:pt x="2454442" y="826169"/>
                </a:cubicBezTo>
                <a:cubicBezTo>
                  <a:pt x="2839453" y="680453"/>
                  <a:pt x="2799347" y="578853"/>
                  <a:pt x="2390273" y="441158"/>
                </a:cubicBezTo>
                <a:cubicBezTo>
                  <a:pt x="1981199" y="303463"/>
                  <a:pt x="0" y="0"/>
                  <a:pt x="0" y="0"/>
                </a:cubicBezTo>
                <a:lnTo>
                  <a:pt x="0" y="0"/>
                </a:lnTo>
              </a:path>
            </a:pathLst>
          </a:custGeom>
          <a:noFill/>
          <a:ln w="38100">
            <a:solidFill>
              <a:srgbClr val="00B0F0"/>
            </a:solidFill>
            <a:headEnd type="oval"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テキスト ボックス 79"/>
          <p:cNvSpPr txBox="1"/>
          <p:nvPr/>
        </p:nvSpPr>
        <p:spPr>
          <a:xfrm rot="20920466">
            <a:off x="8640358" y="4248307"/>
            <a:ext cx="2310738" cy="230832"/>
          </a:xfrm>
          <a:prstGeom prst="rect">
            <a:avLst/>
          </a:prstGeom>
          <a:solidFill>
            <a:srgbClr val="99FFCC"/>
          </a:solidFill>
        </p:spPr>
        <p:txBody>
          <a:bodyPr wrap="square" rtlCol="0">
            <a:spAutoFit/>
          </a:bodyPr>
          <a:lstStyle/>
          <a:p>
            <a:r>
              <a:rPr kumimoji="1" lang="ja-JP" altLang="en-US" sz="900" b="1" dirty="0">
                <a:solidFill>
                  <a:schemeClr val="accent1">
                    <a:lumMod val="75000"/>
                  </a:schemeClr>
                </a:solidFill>
              </a:rPr>
              <a:t>シンクライアント通信 </a:t>
            </a:r>
            <a:r>
              <a:rPr lang="en-US" altLang="ja-JP" sz="900" b="1" dirty="0">
                <a:solidFill>
                  <a:schemeClr val="accent1">
                    <a:lumMod val="75000"/>
                  </a:schemeClr>
                </a:solidFill>
              </a:rPr>
              <a:t>(</a:t>
            </a:r>
            <a:r>
              <a:rPr lang="ja-JP" altLang="en-US" sz="900" b="1" dirty="0">
                <a:solidFill>
                  <a:schemeClr val="accent1">
                    <a:lumMod val="75000"/>
                  </a:schemeClr>
                </a:solidFill>
              </a:rPr>
              <a:t>画面転送</a:t>
            </a:r>
            <a:r>
              <a:rPr lang="en-US" altLang="ja-JP" sz="900" b="1" dirty="0">
                <a:solidFill>
                  <a:schemeClr val="accent1">
                    <a:lumMod val="75000"/>
                  </a:schemeClr>
                </a:solidFill>
              </a:rPr>
              <a:t>) </a:t>
            </a:r>
            <a:r>
              <a:rPr lang="ja-JP" altLang="en-US" sz="900" b="1" dirty="0">
                <a:solidFill>
                  <a:schemeClr val="accent1">
                    <a:lumMod val="75000"/>
                  </a:schemeClr>
                </a:solidFill>
              </a:rPr>
              <a:t>のみ疎通可</a:t>
            </a:r>
            <a:endParaRPr kumimoji="1" lang="ja-JP" altLang="en-US" sz="900" b="1" dirty="0">
              <a:solidFill>
                <a:schemeClr val="accent1">
                  <a:lumMod val="75000"/>
                </a:schemeClr>
              </a:solidFill>
            </a:endParaRPr>
          </a:p>
        </p:txBody>
      </p:sp>
      <p:sp>
        <p:nvSpPr>
          <p:cNvPr id="81" name="テキスト ボックス 80"/>
          <p:cNvSpPr txBox="1"/>
          <p:nvPr/>
        </p:nvSpPr>
        <p:spPr>
          <a:xfrm>
            <a:off x="11112773" y="2902931"/>
            <a:ext cx="952578" cy="507831"/>
          </a:xfrm>
          <a:prstGeom prst="rect">
            <a:avLst/>
          </a:prstGeom>
          <a:noFill/>
        </p:spPr>
        <p:txBody>
          <a:bodyPr wrap="square" rtlCol="0">
            <a:spAutoFit/>
          </a:bodyPr>
          <a:lstStyle/>
          <a:p>
            <a:r>
              <a:rPr kumimoji="1" lang="en-US" altLang="ja-JP" sz="900" b="1" dirty="0"/>
              <a:t>IPA </a:t>
            </a:r>
            <a:r>
              <a:rPr kumimoji="1" lang="ja-JP" altLang="en-US" sz="900" b="1" dirty="0"/>
              <a:t>で実証実験として運用開始 </a:t>
            </a:r>
            <a:r>
              <a:rPr lang="en-US" altLang="ja-JP" sz="900" b="1" dirty="0"/>
              <a:t>(2020/4/21</a:t>
            </a:r>
            <a:r>
              <a:rPr lang="ja-JP" altLang="en-US" sz="900" b="1" dirty="0"/>
              <a:t>～</a:t>
            </a:r>
            <a:r>
              <a:rPr lang="en-US" altLang="ja-JP" sz="900" b="1" dirty="0"/>
              <a:t>)</a:t>
            </a:r>
            <a:endParaRPr kumimoji="1" lang="ja-JP" altLang="en-US" sz="900" b="1" dirty="0"/>
          </a:p>
        </p:txBody>
      </p:sp>
      <p:sp>
        <p:nvSpPr>
          <p:cNvPr id="82" name="テキスト ボックス 81"/>
          <p:cNvSpPr txBox="1"/>
          <p:nvPr/>
        </p:nvSpPr>
        <p:spPr>
          <a:xfrm>
            <a:off x="10901103" y="3939577"/>
            <a:ext cx="1210577" cy="507831"/>
          </a:xfrm>
          <a:prstGeom prst="rect">
            <a:avLst/>
          </a:prstGeom>
          <a:noFill/>
        </p:spPr>
        <p:txBody>
          <a:bodyPr wrap="square" rtlCol="0">
            <a:spAutoFit/>
          </a:bodyPr>
          <a:lstStyle/>
          <a:p>
            <a:r>
              <a:rPr kumimoji="1" lang="en-US" altLang="ja-JP" sz="900" b="1" dirty="0"/>
              <a:t>IP </a:t>
            </a:r>
            <a:r>
              <a:rPr kumimoji="1" lang="ja-JP" altLang="en-US" sz="900" b="1" dirty="0"/>
              <a:t>アドレス固定</a:t>
            </a:r>
            <a:endParaRPr kumimoji="1" lang="en-US" altLang="ja-JP" sz="900" b="1" dirty="0"/>
          </a:p>
          <a:p>
            <a:r>
              <a:rPr lang="en-US" altLang="ja-JP" sz="900" b="1" dirty="0"/>
              <a:t>(30 </a:t>
            </a:r>
            <a:r>
              <a:rPr lang="ja-JP" altLang="en-US" sz="900" b="1" dirty="0"/>
              <a:t>個程度に限定可能</a:t>
            </a:r>
            <a:r>
              <a:rPr lang="en-US" altLang="ja-JP" sz="900" b="1" dirty="0"/>
              <a:t>)</a:t>
            </a:r>
            <a:endParaRPr kumimoji="1" lang="ja-JP" altLang="en-US" sz="900" b="1" dirty="0"/>
          </a:p>
        </p:txBody>
      </p:sp>
      <p:sp>
        <p:nvSpPr>
          <p:cNvPr id="83" name="テキスト ボックス 82"/>
          <p:cNvSpPr txBox="1"/>
          <p:nvPr/>
        </p:nvSpPr>
        <p:spPr>
          <a:xfrm>
            <a:off x="10924794" y="4429376"/>
            <a:ext cx="1186885" cy="646331"/>
          </a:xfrm>
          <a:prstGeom prst="rect">
            <a:avLst/>
          </a:prstGeom>
          <a:noFill/>
        </p:spPr>
        <p:txBody>
          <a:bodyPr wrap="square" rtlCol="0">
            <a:spAutoFit/>
          </a:bodyPr>
          <a:lstStyle/>
          <a:p>
            <a:r>
              <a:rPr kumimoji="1" lang="ja-JP" altLang="en-US" sz="900" b="1" dirty="0">
                <a:solidFill>
                  <a:schemeClr val="accent5"/>
                </a:solidFill>
              </a:rPr>
              <a:t>折返し通信装置 </a:t>
            </a:r>
            <a:r>
              <a:rPr kumimoji="1" lang="en-US" altLang="ja-JP" sz="900" b="1" dirty="0">
                <a:solidFill>
                  <a:schemeClr val="accent5"/>
                </a:solidFill>
              </a:rPr>
              <a:t>(IPA</a:t>
            </a:r>
            <a:r>
              <a:rPr kumimoji="1" lang="ja-JP" altLang="en-US" sz="900" b="1" dirty="0">
                <a:solidFill>
                  <a:schemeClr val="accent5"/>
                </a:solidFill>
              </a:rPr>
              <a:t> 運用</a:t>
            </a:r>
            <a:r>
              <a:rPr kumimoji="1" lang="en-US" altLang="ja-JP" sz="900" b="1" dirty="0">
                <a:solidFill>
                  <a:schemeClr val="accent5"/>
                </a:solidFill>
              </a:rPr>
              <a:t>)</a:t>
            </a:r>
            <a:r>
              <a:rPr kumimoji="1" lang="ja-JP" altLang="en-US" sz="900" b="1" dirty="0">
                <a:solidFill>
                  <a:schemeClr val="accent5"/>
                </a:solidFill>
              </a:rPr>
              <a:t> 側ではパスワードリスト等を一切保持しない。</a:t>
            </a:r>
          </a:p>
        </p:txBody>
      </p:sp>
      <p:pic>
        <p:nvPicPr>
          <p:cNvPr id="3" name="図 2"/>
          <p:cNvPicPr>
            <a:picLocks noChangeAspect="1"/>
          </p:cNvPicPr>
          <p:nvPr/>
        </p:nvPicPr>
        <p:blipFill>
          <a:blip r:embed="rId12"/>
          <a:stretch>
            <a:fillRect/>
          </a:stretch>
        </p:blipFill>
        <p:spPr>
          <a:xfrm>
            <a:off x="7143573" y="4996264"/>
            <a:ext cx="4126172" cy="1725211"/>
          </a:xfrm>
          <a:prstGeom prst="rect">
            <a:avLst/>
          </a:prstGeom>
        </p:spPr>
      </p:pic>
      <p:sp>
        <p:nvSpPr>
          <p:cNvPr id="84" name="テキスト ボックス 83"/>
          <p:cNvSpPr txBox="1"/>
          <p:nvPr/>
        </p:nvSpPr>
        <p:spPr>
          <a:xfrm>
            <a:off x="9679433" y="4768804"/>
            <a:ext cx="1139699" cy="338554"/>
          </a:xfrm>
          <a:prstGeom prst="rect">
            <a:avLst/>
          </a:prstGeom>
          <a:noFill/>
        </p:spPr>
        <p:txBody>
          <a:bodyPr wrap="square" rtlCol="0">
            <a:spAutoFit/>
          </a:bodyPr>
          <a:lstStyle/>
          <a:p>
            <a:r>
              <a:rPr kumimoji="1" lang="ja-JP" altLang="en-US" sz="1600" b="1" dirty="0"/>
              <a:t>企業側</a:t>
            </a:r>
            <a:endParaRPr lang="en-US" altLang="ja-JP" sz="1600" b="1" dirty="0"/>
          </a:p>
        </p:txBody>
      </p:sp>
      <p:sp>
        <p:nvSpPr>
          <p:cNvPr id="85" name="コンテンツ プレースホルダー 2"/>
          <p:cNvSpPr txBox="1">
            <a:spLocks/>
          </p:cNvSpPr>
          <p:nvPr/>
        </p:nvSpPr>
        <p:spPr>
          <a:xfrm>
            <a:off x="94595" y="106300"/>
            <a:ext cx="7129165" cy="709039"/>
          </a:xfrm>
          <a:prstGeom prst="rect">
            <a:avLst/>
          </a:prstGeom>
          <a:solidFill>
            <a:srgbClr val="FFC00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b="1" dirty="0"/>
              <a:t>NTT </a:t>
            </a:r>
            <a:r>
              <a:rPr lang="ja-JP" altLang="en-US" b="1" dirty="0"/>
              <a:t>東日本 </a:t>
            </a:r>
            <a:r>
              <a:rPr lang="en-US" altLang="ja-JP" b="1" dirty="0"/>
              <a:t>- IPA </a:t>
            </a:r>
            <a:r>
              <a:rPr lang="ja-JP" altLang="en-US" b="1" dirty="0"/>
              <a:t>「シン・テレワークシステム」 </a:t>
            </a:r>
            <a:br>
              <a:rPr lang="en-US" altLang="ja-JP" sz="1600" b="1" dirty="0"/>
            </a:br>
            <a:r>
              <a:rPr lang="en-US" altLang="ja-JP" sz="1600" b="1" dirty="0"/>
              <a:t>- 20 </a:t>
            </a:r>
            <a:r>
              <a:rPr lang="ja-JP" altLang="en-US" sz="1600" b="1" dirty="0"/>
              <a:t>万ユーザーが利用する大規模分散型テレワーク通信中継システム、</a:t>
            </a:r>
            <a:r>
              <a:rPr lang="en-US" altLang="ja-JP" sz="1600" b="1" dirty="0"/>
              <a:t>OSS </a:t>
            </a:r>
            <a:r>
              <a:rPr lang="ja-JP" altLang="en-US" sz="1600" b="1" dirty="0"/>
              <a:t>化予定</a:t>
            </a:r>
            <a:endParaRPr lang="ja-JP" altLang="en-US" b="1" dirty="0"/>
          </a:p>
        </p:txBody>
      </p:sp>
    </p:spTree>
    <p:extLst>
      <p:ext uri="{BB962C8B-B14F-4D97-AF65-F5344CB8AC3E}">
        <p14:creationId xmlns:p14="http://schemas.microsoft.com/office/powerpoint/2010/main" val="1669678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p:txBody>
          <a:bodyPr/>
          <a:lstStyle/>
          <a:p>
            <a:endParaRPr kumimoji="1" lang="ja-JP" altLang="en-US"/>
          </a:p>
        </p:txBody>
      </p:sp>
      <p:pic>
        <p:nvPicPr>
          <p:cNvPr id="1028" name="Picture 4" descr="https://telework.cyber.ipa.go.jp/news/20200514/img2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215" y="276225"/>
            <a:ext cx="11185531" cy="6283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40257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OELAB">
      <a:majorFont>
        <a:latin typeface="Calibri"/>
        <a:ea typeface="Meiryo UI"/>
        <a:cs typeface=""/>
      </a:majorFont>
      <a:minorFont>
        <a:latin typeface="Calibri"/>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7801</TotalTime>
  <Words>3813</Words>
  <Application>Microsoft Office PowerPoint</Application>
  <PresentationFormat>ワイド画面</PresentationFormat>
  <Paragraphs>403</Paragraphs>
  <Slides>22</Slides>
  <Notes>1</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22</vt:i4>
      </vt:variant>
    </vt:vector>
  </HeadingPairs>
  <TitlesOfParts>
    <vt:vector size="33" baseType="lpstr">
      <vt:lpstr>Segoe Condensed</vt:lpstr>
      <vt:lpstr>DN_TB_Shinbun_Gothic_Std_M</vt:lpstr>
      <vt:lpstr>Meiryo UI</vt:lpstr>
      <vt:lpstr>DN_TB_Shinbun_Mincho_Std_L</vt:lpstr>
      <vt:lpstr>Calibri</vt:lpstr>
      <vt:lpstr>游ゴシック</vt:lpstr>
      <vt:lpstr>小塚ゴシック Pr6N B</vt:lpstr>
      <vt:lpstr>Arial</vt:lpstr>
      <vt:lpstr>Consolas</vt:lpstr>
      <vt:lpstr>Times New Roman</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2004 年 (大学２年) 筑波大学内に実験ネットワーク設備を構築開始。</vt:lpstr>
      <vt:lpstr>PowerPoint プレゼンテーション</vt:lpstr>
      <vt:lpstr>1980 年代 ～ 2000 年代に各地に秘かに存在した「インチキサーバー置き場」は、実は、超正統派の人材育成環境であった。若手人材の試行錯誤が許容され、育成された高度 ICT 人材・技術が、現代社会 (2020 年代) の日本の ICT とセキュリティを支えている。</vt:lpstr>
      <vt:lpstr>ところが！！ 2010 年代以降、世代交代が進み、大学・研究所・民間企業から、ICT 人材・技術育成環境維持の責任を引受ける管理者がいなくなった。(つまり、重要性は理解していても、このようなスライドを書いて説明する人がいなくなった。) その結果、日本から、超正統派コンピュータ・ネットワーク試行錯誤スペースはほとんど消滅してしまった。</vt:lpstr>
      <vt:lpstr>PowerPoint プレゼンテーション</vt:lpstr>
      <vt:lpstr>PowerPoint プレゼンテーション</vt:lpstr>
      <vt:lpstr>日本は多数の産業技術で世界トップになった。</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世界に普及可能な日本発のサイバー技術の生産手段の確立</dc:title>
  <dc:creator>Windows ユーザー</dc:creator>
  <cp:lastModifiedBy>Nobori Daiyuu</cp:lastModifiedBy>
  <cp:revision>2813</cp:revision>
  <dcterms:created xsi:type="dcterms:W3CDTF">2017-10-22T02:50:05Z</dcterms:created>
  <dcterms:modified xsi:type="dcterms:W3CDTF">2023-11-07T02:09:32Z</dcterms:modified>
</cp:coreProperties>
</file>